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1"/>
  </p:notesMasterIdLst>
  <p:sldIdLst>
    <p:sldId id="1942" r:id="rId5"/>
    <p:sldId id="4433" r:id="rId6"/>
    <p:sldId id="2145707068" r:id="rId7"/>
    <p:sldId id="2145707059" r:id="rId8"/>
    <p:sldId id="2145707067" r:id="rId9"/>
    <p:sldId id="4434" r:id="rId10"/>
    <p:sldId id="290" r:id="rId11"/>
    <p:sldId id="418" r:id="rId12"/>
    <p:sldId id="261" r:id="rId13"/>
    <p:sldId id="302" r:id="rId14"/>
    <p:sldId id="423" r:id="rId15"/>
    <p:sldId id="424" r:id="rId16"/>
    <p:sldId id="425" r:id="rId17"/>
    <p:sldId id="426" r:id="rId18"/>
    <p:sldId id="427" r:id="rId19"/>
    <p:sldId id="444" r:id="rId20"/>
    <p:sldId id="443" r:id="rId21"/>
    <p:sldId id="419" r:id="rId22"/>
    <p:sldId id="445" r:id="rId23"/>
    <p:sldId id="446" r:id="rId24"/>
    <p:sldId id="448" r:id="rId25"/>
    <p:sldId id="447" r:id="rId26"/>
    <p:sldId id="1812" r:id="rId27"/>
    <p:sldId id="342" r:id="rId28"/>
    <p:sldId id="420" r:id="rId29"/>
    <p:sldId id="1813" r:id="rId30"/>
    <p:sldId id="449" r:id="rId31"/>
    <p:sldId id="1806" r:id="rId32"/>
    <p:sldId id="421" r:id="rId33"/>
    <p:sldId id="470" r:id="rId34"/>
    <p:sldId id="462" r:id="rId35"/>
    <p:sldId id="453" r:id="rId36"/>
    <p:sldId id="472" r:id="rId37"/>
    <p:sldId id="455" r:id="rId38"/>
    <p:sldId id="458" r:id="rId39"/>
    <p:sldId id="422" r:id="rId40"/>
    <p:sldId id="1807" r:id="rId41"/>
    <p:sldId id="1808" r:id="rId42"/>
    <p:sldId id="1814" r:id="rId43"/>
    <p:sldId id="1809" r:id="rId44"/>
    <p:sldId id="1810" r:id="rId45"/>
    <p:sldId id="1811" r:id="rId46"/>
    <p:sldId id="1816" r:id="rId47"/>
    <p:sldId id="1817" r:id="rId48"/>
    <p:sldId id="1815" r:id="rId49"/>
    <p:sldId id="473"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62" userDrawn="1">
          <p15:clr>
            <a:srgbClr val="A4A3A4"/>
          </p15:clr>
        </p15:guide>
        <p15:guide id="3" orient="horz" pos="16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194AC-73C9-C67A-84EA-9F9D6F30084C}" name="Lisa Nicolaou" initials="LN" userId="S::lisa.Nicolaou@mihin.org::9004e622-8832-4327-b6b6-07a57601e2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40C2CC"/>
    <a:srgbClr val="253E8E"/>
    <a:srgbClr val="364277"/>
    <a:srgbClr val="6074AC"/>
    <a:srgbClr val="0D1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252" autoAdjust="0"/>
  </p:normalViewPr>
  <p:slideViewPr>
    <p:cSldViewPr snapToGrid="0" showGuides="1">
      <p:cViewPr varScale="1">
        <p:scale>
          <a:sx n="82" d="100"/>
          <a:sy n="82" d="100"/>
        </p:scale>
        <p:origin x="652" y="56"/>
      </p:cViewPr>
      <p:guideLst>
        <p:guide pos="2862"/>
        <p:guide orient="horz" pos="1638"/>
      </p:guideLst>
    </p:cSldViewPr>
  </p:slideViewPr>
  <p:notesTextViewPr>
    <p:cViewPr>
      <p:scale>
        <a:sx n="3" d="2"/>
        <a:sy n="3" d="2"/>
      </p:scale>
      <p:origin x="0" y="0"/>
    </p:cViewPr>
  </p:notesTextViewPr>
  <p:gridSpacing cx="54863" cy="54863"/>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9B76E-4379-584F-A9B0-7546FAD1E903}"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78E48-2057-5C4E-A8B1-2B3D7DB2E826}" type="slidenum">
              <a:rPr lang="en-US" smtClean="0"/>
              <a:t>‹#›</a:t>
            </a:fld>
            <a:endParaRPr lang="en-US"/>
          </a:p>
        </p:txBody>
      </p:sp>
    </p:spTree>
    <p:extLst>
      <p:ext uri="{BB962C8B-B14F-4D97-AF65-F5344CB8AC3E}">
        <p14:creationId xmlns:p14="http://schemas.microsoft.com/office/powerpoint/2010/main" val="218220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F3D22-E17D-4582-BEC2-483AEDEACA7F}" type="slidenum">
              <a:rPr lang="en-US" smtClean="0"/>
              <a:t>1</a:t>
            </a:fld>
            <a:endParaRPr lang="en-US"/>
          </a:p>
        </p:txBody>
      </p:sp>
    </p:spTree>
    <p:extLst>
      <p:ext uri="{BB962C8B-B14F-4D97-AF65-F5344CB8AC3E}">
        <p14:creationId xmlns:p14="http://schemas.microsoft.com/office/powerpoint/2010/main" val="314110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F3D22-E17D-4582-BEC2-483AEDEACA7F}" type="slidenum">
              <a:rPr lang="en-US" smtClean="0"/>
              <a:t>4</a:t>
            </a:fld>
            <a:endParaRPr lang="en-US"/>
          </a:p>
        </p:txBody>
      </p:sp>
    </p:spTree>
    <p:extLst>
      <p:ext uri="{BB962C8B-B14F-4D97-AF65-F5344CB8AC3E}">
        <p14:creationId xmlns:p14="http://schemas.microsoft.com/office/powerpoint/2010/main" val="272325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4234E6-58B0-4BFD-A34C-C01D1899397E}" type="slidenum">
              <a:rPr lang="en-US" smtClean="0"/>
              <a:t>5</a:t>
            </a:fld>
            <a:endParaRPr lang="en-US"/>
          </a:p>
        </p:txBody>
      </p:sp>
    </p:spTree>
    <p:extLst>
      <p:ext uri="{BB962C8B-B14F-4D97-AF65-F5344CB8AC3E}">
        <p14:creationId xmlns:p14="http://schemas.microsoft.com/office/powerpoint/2010/main" val="411477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We will go over our comments and solicit feedback from the Download attendees.</a:t>
            </a:r>
          </a:p>
          <a:p>
            <a:endParaRPr lang="en-US" dirty="0"/>
          </a:p>
        </p:txBody>
      </p:sp>
      <p:sp>
        <p:nvSpPr>
          <p:cNvPr id="4" name="Slide Number Placeholder 3"/>
          <p:cNvSpPr>
            <a:spLocks noGrp="1"/>
          </p:cNvSpPr>
          <p:nvPr>
            <p:ph type="sldNum" sz="quarter" idx="5"/>
          </p:nvPr>
        </p:nvSpPr>
        <p:spPr/>
        <p:txBody>
          <a:bodyPr/>
          <a:lstStyle/>
          <a:p>
            <a:fld id="{B18B9D01-1361-4046-A4B8-05BCEAF73F96}" type="slidenum">
              <a:rPr lang="en-US" smtClean="0"/>
              <a:t>31</a:t>
            </a:fld>
            <a:endParaRPr lang="en-US"/>
          </a:p>
        </p:txBody>
      </p:sp>
    </p:spTree>
    <p:extLst>
      <p:ext uri="{BB962C8B-B14F-4D97-AF65-F5344CB8AC3E}">
        <p14:creationId xmlns:p14="http://schemas.microsoft.com/office/powerpoint/2010/main" val="21000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BE FILLED IN]</a:t>
            </a:r>
          </a:p>
          <a:p>
            <a:endParaRPr lang="en-US"/>
          </a:p>
        </p:txBody>
      </p:sp>
      <p:sp>
        <p:nvSpPr>
          <p:cNvPr id="4" name="Slide Number Placeholder 3"/>
          <p:cNvSpPr>
            <a:spLocks noGrp="1"/>
          </p:cNvSpPr>
          <p:nvPr>
            <p:ph type="sldNum" sz="quarter" idx="5"/>
          </p:nvPr>
        </p:nvSpPr>
        <p:spPr/>
        <p:txBody>
          <a:bodyPr/>
          <a:lstStyle/>
          <a:p>
            <a:fld id="{B18B9D01-1361-4046-A4B8-05BCEAF73F96}" type="slidenum">
              <a:rPr lang="en-US" smtClean="0"/>
              <a:t>32</a:t>
            </a:fld>
            <a:endParaRPr lang="en-US"/>
          </a:p>
        </p:txBody>
      </p:sp>
    </p:spTree>
    <p:extLst>
      <p:ext uri="{BB962C8B-B14F-4D97-AF65-F5344CB8AC3E}">
        <p14:creationId xmlns:p14="http://schemas.microsoft.com/office/powerpoint/2010/main" val="219923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BE FILLED IN]</a:t>
            </a:r>
          </a:p>
          <a:p>
            <a:endParaRPr lang="en-US"/>
          </a:p>
        </p:txBody>
      </p:sp>
      <p:sp>
        <p:nvSpPr>
          <p:cNvPr id="4" name="Slide Number Placeholder 3"/>
          <p:cNvSpPr>
            <a:spLocks noGrp="1"/>
          </p:cNvSpPr>
          <p:nvPr>
            <p:ph type="sldNum" sz="quarter" idx="5"/>
          </p:nvPr>
        </p:nvSpPr>
        <p:spPr/>
        <p:txBody>
          <a:bodyPr/>
          <a:lstStyle/>
          <a:p>
            <a:fld id="{B18B9D01-1361-4046-A4B8-05BCEAF73F96}" type="slidenum">
              <a:rPr lang="en-US" smtClean="0"/>
              <a:t>33</a:t>
            </a:fld>
            <a:endParaRPr lang="en-US"/>
          </a:p>
        </p:txBody>
      </p:sp>
    </p:spTree>
    <p:extLst>
      <p:ext uri="{BB962C8B-B14F-4D97-AF65-F5344CB8AC3E}">
        <p14:creationId xmlns:p14="http://schemas.microsoft.com/office/powerpoint/2010/main" val="311970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 FILLED IN]</a:t>
            </a:r>
          </a:p>
          <a:p>
            <a:endParaRPr lang="en-US" dirty="0"/>
          </a:p>
        </p:txBody>
      </p:sp>
      <p:sp>
        <p:nvSpPr>
          <p:cNvPr id="4" name="Slide Number Placeholder 3"/>
          <p:cNvSpPr>
            <a:spLocks noGrp="1"/>
          </p:cNvSpPr>
          <p:nvPr>
            <p:ph type="sldNum" sz="quarter" idx="5"/>
          </p:nvPr>
        </p:nvSpPr>
        <p:spPr/>
        <p:txBody>
          <a:bodyPr/>
          <a:lstStyle/>
          <a:p>
            <a:fld id="{B18B9D01-1361-4046-A4B8-05BCEAF73F96}" type="slidenum">
              <a:rPr lang="en-US" smtClean="0"/>
              <a:t>34</a:t>
            </a:fld>
            <a:endParaRPr lang="en-US"/>
          </a:p>
        </p:txBody>
      </p:sp>
    </p:spTree>
    <p:extLst>
      <p:ext uri="{BB962C8B-B14F-4D97-AF65-F5344CB8AC3E}">
        <p14:creationId xmlns:p14="http://schemas.microsoft.com/office/powerpoint/2010/main" val="142584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 FILLED IN]</a:t>
            </a:r>
          </a:p>
          <a:p>
            <a:endParaRPr lang="en-US" dirty="0"/>
          </a:p>
        </p:txBody>
      </p:sp>
      <p:sp>
        <p:nvSpPr>
          <p:cNvPr id="4" name="Slide Number Placeholder 3"/>
          <p:cNvSpPr>
            <a:spLocks noGrp="1"/>
          </p:cNvSpPr>
          <p:nvPr>
            <p:ph type="sldNum" sz="quarter" idx="5"/>
          </p:nvPr>
        </p:nvSpPr>
        <p:spPr/>
        <p:txBody>
          <a:bodyPr/>
          <a:lstStyle/>
          <a:p>
            <a:fld id="{B18B9D01-1361-4046-A4B8-05BCEAF73F96}" type="slidenum">
              <a:rPr lang="en-US" smtClean="0"/>
              <a:t>35</a:t>
            </a:fld>
            <a:endParaRPr lang="en-US"/>
          </a:p>
        </p:txBody>
      </p:sp>
    </p:spTree>
    <p:extLst>
      <p:ext uri="{BB962C8B-B14F-4D97-AF65-F5344CB8AC3E}">
        <p14:creationId xmlns:p14="http://schemas.microsoft.com/office/powerpoint/2010/main" val="120998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defRPr/>
            </a:pPr>
            <a:r>
              <a:rPr lang="en-US" dirty="0"/>
              <a:t>(FHIR) as a standard to define data formats, elements, and application programming interfaces or (APIs) for data exchange. </a:t>
            </a:r>
            <a:r>
              <a:rPr lang="en-US" sz="1200" dirty="0"/>
              <a:t>APIs enable the secure transfer of information between people and apps. </a:t>
            </a:r>
          </a:p>
          <a:p>
            <a:pPr>
              <a:spcBef>
                <a:spcPts val="600"/>
              </a:spcBef>
              <a:spcAft>
                <a:spcPts val="600"/>
              </a:spcAft>
              <a:defRPr/>
            </a:pPr>
            <a:endParaRPr lang="en-US" sz="1200" dirty="0"/>
          </a:p>
          <a:p>
            <a:pPr>
              <a:spcBef>
                <a:spcPts val="600"/>
              </a:spcBef>
              <a:spcAft>
                <a:spcPts val="600"/>
              </a:spcAft>
              <a:defRPr/>
            </a:pPr>
            <a:r>
              <a:rPr lang="en-US" sz="1200" dirty="0"/>
              <a:t>By using APIs, FHIR </a:t>
            </a:r>
            <a:r>
              <a:rPr lang="en-US" dirty="0"/>
              <a:t>takes an internet-based approach to making PHI available to allow access to  patients, providers, and payers. It's an efficient and safe way to share patient data across the healthcare ecosystem and it's rapidly advancing interoperability efforts where previous standards have failed. </a:t>
            </a:r>
            <a:endParaRPr lang="en-US" dirty="0">
              <a:cs typeface="Calibri"/>
            </a:endParaRPr>
          </a:p>
          <a:p>
            <a:pPr marL="0" indent="0">
              <a:spcBef>
                <a:spcPts val="600"/>
              </a:spcBef>
              <a:spcAft>
                <a:spcPts val="600"/>
              </a:spcAft>
              <a:buFont typeface="Arial" panose="020B0604020202020204" pitchFamily="34" charset="0"/>
              <a:buNone/>
            </a:pPr>
            <a:endParaRPr lang="en-US" dirty="0"/>
          </a:p>
          <a:p>
            <a:pPr>
              <a:spcBef>
                <a:spcPts val="600"/>
              </a:spcBef>
              <a:spcAft>
                <a:spcPts val="600"/>
              </a:spcAft>
              <a:buFont typeface="Arial" panose="020B0604020202020204" pitchFamily="34" charset="0"/>
            </a:pPr>
            <a:endParaRPr lang="en-US" dirty="0"/>
          </a:p>
          <a:p>
            <a:pPr>
              <a:spcBef>
                <a:spcPts val="600"/>
              </a:spcBef>
              <a:spcAft>
                <a:spcPts val="600"/>
              </a:spcAft>
            </a:pPr>
            <a:r>
              <a:rPr lang="en-US" dirty="0"/>
              <a:t>The main goal of FHIR is to ease the complex barriers that exist for healthcare interoperability. </a:t>
            </a:r>
            <a:endParaRPr lang="en-US" dirty="0">
              <a:cs typeface="Calibri" panose="020F0502020204030204"/>
            </a:endParaRPr>
          </a:p>
          <a:p>
            <a:pPr marL="0" indent="0">
              <a:spcBef>
                <a:spcPts val="600"/>
              </a:spcBef>
              <a:spcAft>
                <a:spcPts val="600"/>
              </a:spcAft>
              <a:buFont typeface="Arial" panose="020B0604020202020204" pitchFamily="34" charset="0"/>
              <a:buNone/>
            </a:pPr>
            <a:r>
              <a:rPr lang="en-US" dirty="0"/>
              <a:t>Some advantages of FHIR include:</a:t>
            </a:r>
            <a:endParaRPr lang="en-US" dirty="0">
              <a:cs typeface="Calibri"/>
            </a:endParaRPr>
          </a:p>
          <a:p>
            <a:pPr algn="l" fontAlgn="base">
              <a:buFont typeface="Arial" panose="020B0604020202020204" pitchFamily="34" charset="0"/>
              <a:buChar char="•"/>
            </a:pPr>
            <a:r>
              <a:rPr lang="en-US" dirty="0"/>
              <a:t>availability of a standard for data querying</a:t>
            </a:r>
            <a:endParaRPr lang="en-US" dirty="0">
              <a:cs typeface="Calibri"/>
            </a:endParaRPr>
          </a:p>
          <a:p>
            <a:pPr algn="l" fontAlgn="base">
              <a:buFont typeface="Arial" panose="020B0604020202020204" pitchFamily="34" charset="0"/>
              <a:buChar char="•"/>
            </a:pPr>
            <a:r>
              <a:rPr lang="en-US" dirty="0"/>
              <a:t>introduction of an open standard for all healthcare data</a:t>
            </a:r>
            <a:endParaRPr lang="en-US" dirty="0">
              <a:cs typeface="Calibri"/>
            </a:endParaRPr>
          </a:p>
          <a:p>
            <a:pPr fontAlgn="base">
              <a:buFont typeface="Arial" panose="020B0604020202020204" pitchFamily="34" charset="0"/>
              <a:buChar char="•"/>
            </a:pPr>
            <a:r>
              <a:rPr lang="en-US" dirty="0"/>
              <a:t>support from major vendors (such as Epic and Cerner) and government entities </a:t>
            </a:r>
            <a:endParaRPr lang="en-US" dirty="0">
              <a:cs typeface="Calibri"/>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FHIR Resources that provide building blocks for a modular framework </a:t>
            </a:r>
            <a:endParaRPr lang="en-US" dirty="0">
              <a:cs typeface="Calibri"/>
            </a:endParaRPr>
          </a:p>
          <a:p>
            <a:pPr fontAlgn="base">
              <a:buFont typeface="Arial" panose="020B0604020202020204" pitchFamily="34" charset="0"/>
              <a:buChar char="•"/>
            </a:pPr>
            <a:r>
              <a:rPr lang="en-US" dirty="0"/>
              <a:t>Uses modern internet technologies and protocols</a:t>
            </a:r>
            <a:endParaRPr lang="en-US" dirty="0">
              <a:cs typeface="Calibri"/>
            </a:endParaRPr>
          </a:p>
          <a:p>
            <a:pPr algn="l" fontAlgn="base">
              <a:buFont typeface="Arial" panose="020B0604020202020204" pitchFamily="34" charset="0"/>
              <a:buChar char="•"/>
            </a:pPr>
            <a:r>
              <a:rPr lang="en-US" dirty="0"/>
              <a:t>linking FHIR Resources together to tell a story</a:t>
            </a:r>
            <a:endParaRPr lang="en-US" dirty="0">
              <a:cs typeface="Calibri"/>
            </a:endParaRPr>
          </a:p>
          <a:p>
            <a:pPr>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AA8937FA-B50F-460A-A4DB-28FC97954E9A}" type="slidenum">
              <a:rPr lang="en-US" smtClean="0"/>
              <a:t>39</a:t>
            </a:fld>
            <a:endParaRPr lang="en-US"/>
          </a:p>
        </p:txBody>
      </p:sp>
    </p:spTree>
    <p:extLst>
      <p:ext uri="{BB962C8B-B14F-4D97-AF65-F5344CB8AC3E}">
        <p14:creationId xmlns:p14="http://schemas.microsoft.com/office/powerpoint/2010/main" val="385632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956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C1497D-6E51-9145-A79B-C42D57143825}" type="datetime1">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45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102AA-C14E-874C-B139-D4A19727CAFB}" type="datetime1">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87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04E7EF-6511-FC44-AE75-B58C65247783}" type="datetime1">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6544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13C01DA-CC1C-1745-9431-C64626AEE438}" type="datetime1">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2749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95810" y="1869989"/>
            <a:ext cx="7519540" cy="276273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72738-D939-9F45-AC9C-07495E48DE3E}" type="datetime1">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6811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A7756-6FF2-7949-BD56-D0C4A4B09745}" type="datetime1">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3437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49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085925" y="2177143"/>
            <a:ext cx="6240161" cy="22303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Oval 4">
            <a:extLst>
              <a:ext uri="{FF2B5EF4-FFF2-40B4-BE49-F238E27FC236}">
                <a16:creationId xmlns:a16="http://schemas.microsoft.com/office/drawing/2014/main" id="{8D56BD2D-8CFA-451B-AAA7-2EFFEC54E047}"/>
              </a:ext>
            </a:extLst>
          </p:cNvPr>
          <p:cNvSpPr/>
          <p:nvPr userDrawn="1"/>
        </p:nvSpPr>
        <p:spPr>
          <a:xfrm>
            <a:off x="5107558" y="297693"/>
            <a:ext cx="3476768" cy="34767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4899547" y="297693"/>
            <a:ext cx="3476768" cy="3476768"/>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4212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C26FFD2-F6A9-B202-5F2D-1DF5D351516E}"/>
              </a:ext>
            </a:extLst>
          </p:cNvPr>
          <p:cNvSpPr>
            <a:spLocks noGrp="1"/>
          </p:cNvSpPr>
          <p:nvPr>
            <p:ph type="ftr" sz="quarter" idx="10"/>
          </p:nvPr>
        </p:nvSpPr>
        <p:spPr/>
        <p:txBody>
          <a:bodyPr/>
          <a:lstStyle/>
          <a:p>
            <a:r>
              <a:rPr lang="en-US" dirty="0"/>
              <a:t>Copyright 2023 - Michigan Health Information Network Shared Services</a:t>
            </a:r>
          </a:p>
          <a:p>
            <a:endParaRPr lang="en-US" dirty="0"/>
          </a:p>
        </p:txBody>
      </p:sp>
      <p:sp>
        <p:nvSpPr>
          <p:cNvPr id="8" name="Slide Number Placeholder 7">
            <a:extLst>
              <a:ext uri="{FF2B5EF4-FFF2-40B4-BE49-F238E27FC236}">
                <a16:creationId xmlns:a16="http://schemas.microsoft.com/office/drawing/2014/main" id="{23577935-71BC-7A07-9F8A-5F7E99C02DB0}"/>
              </a:ext>
            </a:extLst>
          </p:cNvPr>
          <p:cNvSpPr>
            <a:spLocks noGrp="1"/>
          </p:cNvSpPr>
          <p:nvPr>
            <p:ph type="sldNum" sz="quarter" idx="11"/>
          </p:nvPr>
        </p:nvSpPr>
        <p:spPr/>
        <p:txBody>
          <a:bodyPr/>
          <a:lstStyle/>
          <a:p>
            <a:fld id="{49F2D9D7-1738-4317-9B95-CAF8FC4254A1}" type="slidenum">
              <a:rPr lang="en-US" smtClean="0"/>
              <a:pPr/>
              <a:t>‹#›</a:t>
            </a:fld>
            <a:endParaRPr lang="en-US" dirty="0"/>
          </a:p>
        </p:txBody>
      </p:sp>
    </p:spTree>
    <p:extLst>
      <p:ext uri="{BB962C8B-B14F-4D97-AF65-F5344CB8AC3E}">
        <p14:creationId xmlns:p14="http://schemas.microsoft.com/office/powerpoint/2010/main" val="3774490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9144000" cy="5143500"/>
          </a:xfrm>
          <a:prstGeom prst="rect">
            <a:avLst/>
          </a:prstGeom>
        </p:spPr>
        <p:txBody>
          <a:bodyPr/>
          <a:lstStyle/>
          <a:p>
            <a:endParaRPr lang="en-US"/>
          </a:p>
        </p:txBody>
      </p:sp>
    </p:spTree>
    <p:extLst>
      <p:ext uri="{BB962C8B-B14F-4D97-AF65-F5344CB8AC3E}">
        <p14:creationId xmlns:p14="http://schemas.microsoft.com/office/powerpoint/2010/main" val="286681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189C24BE-160A-6310-CD2D-54B99DFB2008}"/>
              </a:ext>
            </a:extLst>
          </p:cNvPr>
          <p:cNvSpPr>
            <a:spLocks noGrp="1"/>
          </p:cNvSpPr>
          <p:nvPr>
            <p:ph type="sldNum" sz="quarter" idx="12"/>
          </p:nvPr>
        </p:nvSpPr>
        <p:spPr/>
        <p:txBody>
          <a:bodyPr/>
          <a:lstStyle>
            <a:lvl1pPr>
              <a:defRPr>
                <a:latin typeface="Helvetica" pitchFamily="2" charset="0"/>
              </a:defRPr>
            </a:lvl1pPr>
          </a:lstStyle>
          <a:p>
            <a:fld id="{48F63A3B-78C7-47BE-AE5E-E10140E04643}" type="slidenum">
              <a:rPr lang="en-US" smtClean="0"/>
              <a:pPr/>
              <a:t>‹#›</a:t>
            </a:fld>
            <a:endParaRPr lang="en-US" dirty="0"/>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4767263"/>
            <a:ext cx="425020" cy="273844"/>
          </a:xfrm>
          <a:prstGeom prst="rect">
            <a:avLst/>
          </a:prstGeom>
        </p:spPr>
        <p:txBody>
          <a:bodyPr vert="horz" lIns="91440" tIns="45720" rIns="91440" bIns="4572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mj-lt"/>
              </a:rPr>
              <a:pPr/>
              <a:t>‹#›</a:t>
            </a:fld>
            <a:endParaRPr lang="en-US" dirty="0">
              <a:latin typeface="+mj-lt"/>
            </a:endParaRPr>
          </a:p>
        </p:txBody>
      </p:sp>
    </p:spTree>
    <p:extLst>
      <p:ext uri="{BB962C8B-B14F-4D97-AF65-F5344CB8AC3E}">
        <p14:creationId xmlns:p14="http://schemas.microsoft.com/office/powerpoint/2010/main" val="142265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ndard PPT Slide Template">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CD82A2EC-24F6-43B6-84BF-B6D2E325F7FA}"/>
              </a:ext>
            </a:extLst>
          </p:cNvPr>
          <p:cNvSpPr txBox="1">
            <a:spLocks/>
          </p:cNvSpPr>
          <p:nvPr userDrawn="1"/>
        </p:nvSpPr>
        <p:spPr>
          <a:xfrm>
            <a:off x="1485900" y="446680"/>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50" dirty="0">
              <a:solidFill>
                <a:schemeClr val="tx1">
                  <a:lumMod val="75000"/>
                </a:schemeClr>
              </a:solidFill>
              <a:latin typeface="+mn-lt"/>
              <a:ea typeface="Roboto" pitchFamily="2" charset="0"/>
            </a:endParaRPr>
          </a:p>
        </p:txBody>
      </p:sp>
      <p:sp>
        <p:nvSpPr>
          <p:cNvPr id="5" name="Text Placeholder 6">
            <a:extLst>
              <a:ext uri="{FF2B5EF4-FFF2-40B4-BE49-F238E27FC236}">
                <a16:creationId xmlns:a16="http://schemas.microsoft.com/office/drawing/2014/main" id="{3780FCBA-8C17-4AC7-9832-8356ED0E094C}"/>
              </a:ext>
            </a:extLst>
          </p:cNvPr>
          <p:cNvSpPr>
            <a:spLocks noGrp="1"/>
          </p:cNvSpPr>
          <p:nvPr>
            <p:ph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a:extLst>
              <a:ext uri="{FF2B5EF4-FFF2-40B4-BE49-F238E27FC236}">
                <a16:creationId xmlns:a16="http://schemas.microsoft.com/office/drawing/2014/main" id="{B5D74E2F-B078-4FAB-8DC2-3750D2963FA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715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736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3" name="Picture Placeholder 19"/>
          <p:cNvSpPr>
            <a:spLocks noGrp="1"/>
          </p:cNvSpPr>
          <p:nvPr>
            <p:ph type="pic" sz="quarter" idx="10"/>
          </p:nvPr>
        </p:nvSpPr>
        <p:spPr>
          <a:xfrm>
            <a:off x="0" y="0"/>
            <a:ext cx="9144000" cy="5143500"/>
          </a:xfrm>
          <a:prstGeom prst="rect">
            <a:avLst/>
          </a:prstGeom>
        </p:spPr>
        <p:txBody>
          <a:bodyPr/>
          <a:lstStyle/>
          <a:p>
            <a:endParaRPr lang="en-US"/>
          </a:p>
        </p:txBody>
      </p:sp>
    </p:spTree>
    <p:extLst>
      <p:ext uri="{BB962C8B-B14F-4D97-AF65-F5344CB8AC3E}">
        <p14:creationId xmlns:p14="http://schemas.microsoft.com/office/powerpoint/2010/main" val="277249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449" y="273844"/>
            <a:ext cx="6800248" cy="994172"/>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Content Placeholder 2"/>
          <p:cNvSpPr>
            <a:spLocks noGrp="1"/>
          </p:cNvSpPr>
          <p:nvPr>
            <p:ph idx="1"/>
          </p:nvPr>
        </p:nvSpPr>
        <p:spPr>
          <a:xfrm>
            <a:off x="881448" y="1369219"/>
            <a:ext cx="6800249" cy="307921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4767263"/>
            <a:ext cx="425020" cy="273844"/>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8389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082071" y="4833319"/>
            <a:ext cx="187188" cy="172789"/>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214619" y="4823747"/>
            <a:ext cx="184578" cy="149082"/>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6"/>
            <a:ext cx="763299" cy="123111"/>
          </a:xfrm>
          <a:prstGeom prst="rect">
            <a:avLst/>
          </a:prstGeom>
          <a:noFill/>
        </p:spPr>
        <p:txBody>
          <a:bodyPr wrap="square" lIns="0" tIns="0" rIns="0" bIns="0" rtlCol="0">
            <a:spAutoFit/>
          </a:bodyPr>
          <a:lstStyle/>
          <a:p>
            <a:pPr algn="r"/>
            <a:r>
              <a:rPr lang="en-US" sz="800" b="1" dirty="0">
                <a:solidFill>
                  <a:schemeClr val="bg1"/>
                </a:solidFill>
              </a:rPr>
              <a:t>Copyright 2023</a:t>
            </a:r>
          </a:p>
        </p:txBody>
      </p:sp>
    </p:spTree>
    <p:extLst>
      <p:ext uri="{BB962C8B-B14F-4D97-AF65-F5344CB8AC3E}">
        <p14:creationId xmlns:p14="http://schemas.microsoft.com/office/powerpoint/2010/main" val="252392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2822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9982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C12F6-27B4-4B46-BD10-7A0AD6A2719E}" type="datetime1">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483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91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9C08A-F5D8-5B4E-AD54-9A46FC73B73C}" type="datetime1">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148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5.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 Id="rId30"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8/2/2023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Helvetica"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995810" y="1869989"/>
            <a:ext cx="5800406" cy="2762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83507" y="4805999"/>
            <a:ext cx="184578" cy="184578"/>
          </a:xfrm>
          <a:prstGeom prst="rect">
            <a:avLst/>
          </a:prstGeom>
        </p:spPr>
      </p:pic>
      <p:pic>
        <p:nvPicPr>
          <p:cNvPr id="14" name="Graphic 13">
            <a:extLst>
              <a:ext uri="{FF2B5EF4-FFF2-40B4-BE49-F238E27FC236}">
                <a16:creationId xmlns:a16="http://schemas.microsoft.com/office/drawing/2014/main" id="{97F9C0A1-9828-70DF-AC47-FD11623092DC}"/>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7082071" y="4833319"/>
            <a:ext cx="187188" cy="172789"/>
          </a:xfrm>
          <a:prstGeom prst="rect">
            <a:avLst/>
          </a:prstGeom>
        </p:spPr>
      </p:pic>
      <p:pic>
        <p:nvPicPr>
          <p:cNvPr id="15" name="Graphic 14">
            <a:extLst>
              <a:ext uri="{FF2B5EF4-FFF2-40B4-BE49-F238E27FC236}">
                <a16:creationId xmlns:a16="http://schemas.microsoft.com/office/drawing/2014/main" id="{9D05BE3B-16BD-2171-14F0-6962CC69D22E}"/>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8214619" y="4823747"/>
            <a:ext cx="184578" cy="149082"/>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3948308" y="4830736"/>
            <a:ext cx="763299" cy="123111"/>
          </a:xfrm>
          <a:prstGeom prst="rect">
            <a:avLst/>
          </a:prstGeom>
          <a:noFill/>
        </p:spPr>
        <p:txBody>
          <a:bodyPr wrap="square" lIns="0" tIns="0" rIns="0" bIns="0" rtlCol="0">
            <a:spAutoFit/>
          </a:bodyPr>
          <a:lstStyle/>
          <a:p>
            <a:pPr algn="r"/>
            <a:r>
              <a:rPr lang="en-US" sz="800" b="1" dirty="0">
                <a:solidFill>
                  <a:schemeClr val="bg1"/>
                </a:solidFill>
              </a:rPr>
              <a:t>Copyright 2023</a:t>
            </a:r>
          </a:p>
        </p:txBody>
      </p:sp>
    </p:spTree>
    <p:extLst>
      <p:ext uri="{BB962C8B-B14F-4D97-AF65-F5344CB8AC3E}">
        <p14:creationId xmlns:p14="http://schemas.microsoft.com/office/powerpoint/2010/main" val="22116484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05" r:id="rId3"/>
    <p:sldLayoutId id="2147483706" r:id="rId4"/>
    <p:sldLayoutId id="2147483708" r:id="rId5"/>
    <p:sldLayoutId id="2147483707" r:id="rId6"/>
    <p:sldLayoutId id="2147483675" r:id="rId7"/>
    <p:sldLayoutId id="2147483677" r:id="rId8"/>
    <p:sldLayoutId id="2147483676" r:id="rId9"/>
    <p:sldLayoutId id="2147483678" r:id="rId10"/>
    <p:sldLayoutId id="2147483679" r:id="rId11"/>
    <p:sldLayoutId id="2147483680" r:id="rId12"/>
    <p:sldLayoutId id="2147483681" r:id="rId13"/>
    <p:sldLayoutId id="2147483682" r:id="rId14"/>
    <p:sldLayoutId id="2147483683" r:id="rId15"/>
    <p:sldLayoutId id="2147483695" r:id="rId16"/>
    <p:sldLayoutId id="2147483670" r:id="rId17"/>
    <p:sldLayoutId id="2147483709" r:id="rId18"/>
    <p:sldLayoutId id="2147483710" r:id="rId19"/>
    <p:sldLayoutId id="2147483711" r:id="rId20"/>
    <p:sldLayoutId id="2147483712" r:id="rId21"/>
    <p:sldLayoutId id="2147483713" r:id="rId22"/>
  </p:sldLayoutIdLst>
  <p:hf hdr="0" ftr="0" dt="0"/>
  <p:txStyles>
    <p:title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0.xml"/><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https://www.federalregister.gov/documents/2022/12/02/2022-25784/confidentiality-of-substance-use-disorder-sud-patient-records"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hyperlink" Target="https://www.congress.gov/bill/114th-congress/house-bill/34"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hyperlink" Target="https://www.federalregister.gov/d/2022-26479/p-78" TargetMode="External"/><Relationship Id="rId2" Type="http://schemas.openxmlformats.org/officeDocument/2006/relationships/hyperlink" Target="https://www.federalregister.gov/documents/2022/12/13/2022-26479/medicare-and-medicaid-programs-patient-protection-and-affordable-care-act-advancing-interoperability" TargetMode="External"/><Relationship Id="rId1" Type="http://schemas.openxmlformats.org/officeDocument/2006/relationships/slideLayout" Target="../slideLayouts/slideLayout11.xml"/><Relationship Id="rId5" Type="http://schemas.openxmlformats.org/officeDocument/2006/relationships/hyperlink" Target="https://www.federalregister.gov/d/2022-26479/p-277" TargetMode="External"/><Relationship Id="rId4" Type="http://schemas.openxmlformats.org/officeDocument/2006/relationships/hyperlink" Target="https://www.federalregister.gov/d/2022-26479/p-39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2DAB3E-6932-DE79-EC2F-1ACAA427D5D1}"/>
              </a:ext>
            </a:extLst>
          </p:cNvPr>
          <p:cNvSpPr/>
          <p:nvPr/>
        </p:nvSpPr>
        <p:spPr>
          <a:xfrm>
            <a:off x="0" y="-69203"/>
            <a:ext cx="9144000" cy="66294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3">
            <a:extLst>
              <a:ext uri="{FF2B5EF4-FFF2-40B4-BE49-F238E27FC236}">
                <a16:creationId xmlns:a16="http://schemas.microsoft.com/office/drawing/2014/main" id="{B55E22AC-FA6C-92EF-FBC8-24A7A143D5B3}"/>
              </a:ext>
            </a:extLst>
          </p:cNvPr>
          <p:cNvSpPr/>
          <p:nvPr/>
        </p:nvSpPr>
        <p:spPr>
          <a:xfrm>
            <a:off x="-7751" y="4480560"/>
            <a:ext cx="9151751" cy="25298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descr="A picture containing text, electronics&#10;&#10;Description automatically generated">
            <a:extLst>
              <a:ext uri="{FF2B5EF4-FFF2-40B4-BE49-F238E27FC236}">
                <a16:creationId xmlns:a16="http://schemas.microsoft.com/office/drawing/2014/main" id="{7D5B4C69-722E-B3B4-01B8-D83E17C72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 y="252986"/>
            <a:ext cx="9151751" cy="4488156"/>
          </a:xfrm>
          <a:prstGeom prst="rect">
            <a:avLst/>
          </a:prstGeom>
        </p:spPr>
      </p:pic>
      <p:sp>
        <p:nvSpPr>
          <p:cNvPr id="2" name="Title 5">
            <a:extLst>
              <a:ext uri="{FF2B5EF4-FFF2-40B4-BE49-F238E27FC236}">
                <a16:creationId xmlns:a16="http://schemas.microsoft.com/office/drawing/2014/main" id="{3F38A84B-9D99-D11C-E33E-96C17C25FD48}"/>
              </a:ext>
            </a:extLst>
          </p:cNvPr>
          <p:cNvSpPr txBox="1">
            <a:spLocks/>
          </p:cNvSpPr>
          <p:nvPr/>
        </p:nvSpPr>
        <p:spPr>
          <a:xfrm>
            <a:off x="1970781" y="3686529"/>
            <a:ext cx="2845457"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US" sz="2400" dirty="0">
                <a:solidFill>
                  <a:schemeClr val="bg1"/>
                </a:solidFill>
                <a:latin typeface="+mn-lt"/>
                <a:ea typeface="Roboto" pitchFamily="2" charset="0"/>
              </a:rPr>
              <a:t>July 26, 2023</a:t>
            </a:r>
            <a:endParaRPr lang="en-US" sz="1350" dirty="0">
              <a:solidFill>
                <a:schemeClr val="bg1"/>
              </a:solidFill>
              <a:latin typeface="+mn-lt"/>
              <a:ea typeface="Roboto" pitchFamily="2" charset="0"/>
            </a:endParaRPr>
          </a:p>
        </p:txBody>
      </p:sp>
    </p:spTree>
    <p:extLst>
      <p:ext uri="{BB962C8B-B14F-4D97-AF65-F5344CB8AC3E}">
        <p14:creationId xmlns:p14="http://schemas.microsoft.com/office/powerpoint/2010/main" val="103691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0"/>
            <a:ext cx="9144000" cy="4717997"/>
          </a:xfrm>
        </p:spPr>
      </p:pic>
      <p:sp>
        <p:nvSpPr>
          <p:cNvPr id="4" name="Rectangle 3"/>
          <p:cNvSpPr/>
          <p:nvPr/>
        </p:nvSpPr>
        <p:spPr>
          <a:xfrm>
            <a:off x="0" y="0"/>
            <a:ext cx="9144000" cy="4717997"/>
          </a:xfrm>
          <a:prstGeom prst="rect">
            <a:avLst/>
          </a:prstGeom>
          <a:gradFill flip="none" rotWithShape="1">
            <a:gsLst>
              <a:gs pos="0">
                <a:srgbClr val="141F26">
                  <a:alpha val="64706"/>
                </a:srgb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itle 5"/>
          <p:cNvSpPr txBox="1">
            <a:spLocks/>
          </p:cNvSpPr>
          <p:nvPr/>
        </p:nvSpPr>
        <p:spPr>
          <a:xfrm>
            <a:off x="223584" y="2115283"/>
            <a:ext cx="7472616"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500" b="1" dirty="0">
                <a:solidFill>
                  <a:schemeClr val="bg1"/>
                </a:solidFill>
                <a:latin typeface="+mn-lt"/>
                <a:ea typeface="Roboto" pitchFamily="2" charset="0"/>
              </a:rPr>
              <a:t>National Interoperability </a:t>
            </a:r>
          </a:p>
        </p:txBody>
      </p:sp>
    </p:spTree>
    <p:extLst>
      <p:ext uri="{BB962C8B-B14F-4D97-AF65-F5344CB8AC3E}">
        <p14:creationId xmlns:p14="http://schemas.microsoft.com/office/powerpoint/2010/main" val="14569797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F82B34-F684-4A84-8AAA-9C3E6311163B}"/>
              </a:ext>
            </a:extLst>
          </p:cNvPr>
          <p:cNvPicPr>
            <a:picLocks noChangeAspect="1"/>
          </p:cNvPicPr>
          <p:nvPr/>
        </p:nvPicPr>
        <p:blipFill rotWithShape="1">
          <a:blip r:embed="rId2">
            <a:extLst>
              <a:ext uri="{28A0092B-C50C-407E-A947-70E740481C1C}">
                <a14:useLocalDpi xmlns:a14="http://schemas.microsoft.com/office/drawing/2010/main" val="0"/>
              </a:ext>
            </a:extLst>
          </a:blip>
          <a:srcRect b="15314"/>
          <a:stretch/>
        </p:blipFill>
        <p:spPr>
          <a:xfrm>
            <a:off x="22860" y="0"/>
            <a:ext cx="9121140" cy="4702629"/>
          </a:xfrm>
          <a:prstGeom prst="rect">
            <a:avLst/>
          </a:prstGeom>
        </p:spPr>
      </p:pic>
      <p:sp>
        <p:nvSpPr>
          <p:cNvPr id="28" name="AutoShape 23"/>
          <p:cNvSpPr>
            <a:spLocks noChangeAspect="1" noChangeArrowheads="1" noTextEdit="1"/>
          </p:cNvSpPr>
          <p:nvPr/>
        </p:nvSpPr>
        <p:spPr bwMode="auto">
          <a:xfrm>
            <a:off x="3513535" y="1214376"/>
            <a:ext cx="2116931" cy="220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39" name="AutoShape 33"/>
          <p:cNvSpPr>
            <a:spLocks noChangeAspect="1" noChangeArrowheads="1" noTextEdit="1"/>
          </p:cNvSpPr>
          <p:nvPr/>
        </p:nvSpPr>
        <p:spPr bwMode="auto">
          <a:xfrm>
            <a:off x="3689748" y="1214376"/>
            <a:ext cx="1729978" cy="215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7F7F7F"/>
              </a:solidFill>
              <a:latin typeface="Calibri" panose="020F0502020204030204"/>
            </a:endParaRPr>
          </a:p>
        </p:txBody>
      </p:sp>
      <p:sp>
        <p:nvSpPr>
          <p:cNvPr id="4" name="Rectangle 3"/>
          <p:cNvSpPr/>
          <p:nvPr/>
        </p:nvSpPr>
        <p:spPr>
          <a:xfrm>
            <a:off x="0" y="-2378"/>
            <a:ext cx="9144000" cy="4705007"/>
          </a:xfrm>
          <a:prstGeom prst="rect">
            <a:avLst/>
          </a:prstGeom>
          <a:gradFill flip="none" rotWithShape="1">
            <a:gsLst>
              <a:gs pos="50000">
                <a:schemeClr val="bg1">
                  <a:lumMod val="95000"/>
                  <a:alpha val="70000"/>
                </a:scheme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784B2258-0C6E-42BA-9C23-86F7A016ABA4}"/>
              </a:ext>
            </a:extLst>
          </p:cNvPr>
          <p:cNvSpPr/>
          <p:nvPr/>
        </p:nvSpPr>
        <p:spPr>
          <a:xfrm>
            <a:off x="469574" y="527965"/>
            <a:ext cx="4265711" cy="242737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5" name="Title 5"/>
          <p:cNvSpPr txBox="1">
            <a:spLocks/>
          </p:cNvSpPr>
          <p:nvPr/>
        </p:nvSpPr>
        <p:spPr>
          <a:xfrm>
            <a:off x="514223" y="1567378"/>
            <a:ext cx="4221062"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700" b="1" dirty="0">
                <a:solidFill>
                  <a:srgbClr val="223C89"/>
                </a:solidFill>
                <a:latin typeface="Oswald Light" panose="02000506000000020004" pitchFamily="50" charset="0"/>
                <a:ea typeface="Calibri" charset="0"/>
                <a:cs typeface="Calibri" charset="0"/>
              </a:rPr>
              <a:t>Trusted Exchange Framework and Common Agreement (TEFCA)</a:t>
            </a:r>
            <a:endParaRPr lang="en-US" sz="2700" dirty="0">
              <a:solidFill>
                <a:srgbClr val="223C89"/>
              </a:solidFill>
              <a:latin typeface="Oswald Light" panose="02000506000000020004" pitchFamily="50" charset="0"/>
              <a:ea typeface="Calibri" charset="0"/>
              <a:cs typeface="Calibri" charset="0"/>
            </a:endParaRPr>
          </a:p>
        </p:txBody>
      </p:sp>
      <p:sp>
        <p:nvSpPr>
          <p:cNvPr id="36" name="Title 5"/>
          <p:cNvSpPr txBox="1">
            <a:spLocks/>
          </p:cNvSpPr>
          <p:nvPr/>
        </p:nvSpPr>
        <p:spPr>
          <a:xfrm>
            <a:off x="514224" y="2155580"/>
            <a:ext cx="3208744" cy="3248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endParaRPr lang="en-US" sz="1050" b="1" dirty="0">
              <a:solidFill>
                <a:srgbClr val="7F7F7F">
                  <a:lumMod val="50000"/>
                </a:srgbClr>
              </a:solidFill>
              <a:latin typeface="Calibri" charset="0"/>
              <a:ea typeface="Calibri" charset="0"/>
              <a:cs typeface="Calibri" charset="0"/>
            </a:endParaRPr>
          </a:p>
        </p:txBody>
      </p:sp>
    </p:spTree>
    <p:extLst>
      <p:ext uri="{BB962C8B-B14F-4D97-AF65-F5344CB8AC3E}">
        <p14:creationId xmlns:p14="http://schemas.microsoft.com/office/powerpoint/2010/main" val="285283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750"/>
                                        <p:tgtEl>
                                          <p:spTgt spid="35"/>
                                        </p:tgtEl>
                                      </p:cBhvr>
                                    </p:animEffect>
                                  </p:childTnLst>
                                </p:cTn>
                              </p:par>
                              <p:par>
                                <p:cTn id="16" presetID="22" presetClass="entr" presetSubtype="2" fill="hold" grpId="0" nodeType="withEffect" nodePh="1">
                                  <p:stCondLst>
                                    <p:cond delay="0"/>
                                  </p:stCondLst>
                                  <p:endCondLst>
                                    <p:cond evt="begin" delay="0">
                                      <p:tn val="16"/>
                                    </p:cond>
                                  </p:end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90FF1E-2303-4E51-9816-F45947D04762}"/>
              </a:ext>
            </a:extLst>
          </p:cNvPr>
          <p:cNvSpPr>
            <a:spLocks noGrp="1"/>
          </p:cNvSpPr>
          <p:nvPr>
            <p:ph idx="1"/>
          </p:nvPr>
        </p:nvSpPr>
        <p:spPr/>
        <p:txBody>
          <a:bodyPr>
            <a:normAutofit/>
          </a:bodyPr>
          <a:lstStyle/>
          <a:p>
            <a:r>
              <a:rPr lang="en-US" dirty="0"/>
              <a:t>What is TEFCA?</a:t>
            </a:r>
          </a:p>
          <a:p>
            <a:pPr lvl="1"/>
            <a:r>
              <a:rPr lang="en-US" sz="2100" dirty="0"/>
              <a:t>Trusted Exchange Framework</a:t>
            </a:r>
          </a:p>
          <a:p>
            <a:pPr lvl="1"/>
            <a:r>
              <a:rPr lang="en-US" sz="2100" dirty="0"/>
              <a:t>Common Agreement</a:t>
            </a:r>
            <a:br>
              <a:rPr lang="en-US" sz="2100" dirty="0"/>
            </a:br>
            <a:endParaRPr lang="en-US" sz="2100" dirty="0"/>
          </a:p>
          <a:p>
            <a:r>
              <a:rPr lang="en-US" dirty="0"/>
              <a:t>Origins</a:t>
            </a:r>
          </a:p>
          <a:p>
            <a:pPr lvl="1"/>
            <a:r>
              <a:rPr lang="en-US" sz="2100" dirty="0"/>
              <a:t>21</a:t>
            </a:r>
            <a:r>
              <a:rPr lang="en-US" sz="2100" baseline="30000" dirty="0"/>
              <a:t>st</a:t>
            </a:r>
            <a:r>
              <a:rPr lang="en-US" sz="2100" dirty="0"/>
              <a:t> Century Cures Act (2016)</a:t>
            </a:r>
          </a:p>
          <a:p>
            <a:pPr lvl="1"/>
            <a:r>
              <a:rPr lang="en-US" sz="2100" dirty="0"/>
              <a:t>Directed ONC to establish a framework for exchange between health information networks (HINs)</a:t>
            </a:r>
          </a:p>
        </p:txBody>
      </p:sp>
      <p:sp>
        <p:nvSpPr>
          <p:cNvPr id="3" name="Title 2">
            <a:extLst>
              <a:ext uri="{FF2B5EF4-FFF2-40B4-BE49-F238E27FC236}">
                <a16:creationId xmlns:a16="http://schemas.microsoft.com/office/drawing/2014/main" id="{56811C05-FA6E-4279-B7B3-9E0BBA685954}"/>
              </a:ext>
            </a:extLst>
          </p:cNvPr>
          <p:cNvSpPr>
            <a:spLocks noGrp="1"/>
          </p:cNvSpPr>
          <p:nvPr>
            <p:ph type="title"/>
          </p:nvPr>
        </p:nvSpPr>
        <p:spPr/>
        <p:txBody>
          <a:bodyPr>
            <a:normAutofit/>
          </a:bodyPr>
          <a:lstStyle/>
          <a:p>
            <a:pPr algn="ctr"/>
            <a:r>
              <a:rPr lang="en-US" sz="2700" dirty="0">
                <a:solidFill>
                  <a:schemeClr val="accent1">
                    <a:lumMod val="75000"/>
                  </a:schemeClr>
                </a:solidFill>
                <a:latin typeface="Oswald Light" panose="00000400000000000000" pitchFamily="2" charset="0"/>
              </a:rPr>
              <a:t>TEFCA Defined</a:t>
            </a:r>
          </a:p>
        </p:txBody>
      </p:sp>
    </p:spTree>
    <p:extLst>
      <p:ext uri="{BB962C8B-B14F-4D97-AF65-F5344CB8AC3E}">
        <p14:creationId xmlns:p14="http://schemas.microsoft.com/office/powerpoint/2010/main" val="403041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90FF1E-2303-4E51-9816-F45947D04762}"/>
              </a:ext>
            </a:extLst>
          </p:cNvPr>
          <p:cNvSpPr>
            <a:spLocks noGrp="1"/>
          </p:cNvSpPr>
          <p:nvPr>
            <p:ph idx="1"/>
          </p:nvPr>
        </p:nvSpPr>
        <p:spPr>
          <a:xfrm>
            <a:off x="628651" y="1369219"/>
            <a:ext cx="4650581" cy="3263504"/>
          </a:xfrm>
        </p:spPr>
        <p:txBody>
          <a:bodyPr>
            <a:normAutofit/>
          </a:bodyPr>
          <a:lstStyle/>
          <a:p>
            <a:r>
              <a:rPr lang="en-US" sz="2400" dirty="0"/>
              <a:t>Universal policy and technical floor for national interoperability</a:t>
            </a:r>
            <a:br>
              <a:rPr lang="en-US" sz="2400" dirty="0"/>
            </a:br>
            <a:endParaRPr lang="en-US" sz="2400" dirty="0"/>
          </a:p>
          <a:p>
            <a:r>
              <a:rPr lang="en-US" sz="2400" dirty="0"/>
              <a:t>Simplify connectivity and increase health exchange</a:t>
            </a:r>
            <a:br>
              <a:rPr lang="en-US" sz="2400" dirty="0"/>
            </a:br>
            <a:endParaRPr lang="en-US" sz="2400" dirty="0"/>
          </a:p>
          <a:p>
            <a:r>
              <a:rPr lang="en-US" sz="2400" dirty="0"/>
              <a:t>Enable individuals to gather their own information</a:t>
            </a:r>
          </a:p>
          <a:p>
            <a:endParaRPr lang="en-US" sz="3000" dirty="0"/>
          </a:p>
        </p:txBody>
      </p:sp>
      <p:sp>
        <p:nvSpPr>
          <p:cNvPr id="3" name="Title 2">
            <a:extLst>
              <a:ext uri="{FF2B5EF4-FFF2-40B4-BE49-F238E27FC236}">
                <a16:creationId xmlns:a16="http://schemas.microsoft.com/office/drawing/2014/main" id="{56811C05-FA6E-4279-B7B3-9E0BBA685954}"/>
              </a:ext>
            </a:extLst>
          </p:cNvPr>
          <p:cNvSpPr>
            <a:spLocks noGrp="1"/>
          </p:cNvSpPr>
          <p:nvPr>
            <p:ph type="title"/>
          </p:nvPr>
        </p:nvSpPr>
        <p:spPr/>
        <p:txBody>
          <a:bodyPr>
            <a:normAutofit/>
          </a:bodyPr>
          <a:lstStyle/>
          <a:p>
            <a:pPr algn="ctr"/>
            <a:r>
              <a:rPr lang="en-US" sz="2700" dirty="0">
                <a:solidFill>
                  <a:schemeClr val="accent1">
                    <a:lumMod val="75000"/>
                  </a:schemeClr>
                </a:solidFill>
                <a:latin typeface="Oswald Light" panose="00000400000000000000" pitchFamily="2" charset="0"/>
              </a:rPr>
              <a:t>Goals</a:t>
            </a:r>
          </a:p>
        </p:txBody>
      </p:sp>
      <p:grpSp>
        <p:nvGrpSpPr>
          <p:cNvPr id="4" name="Group 3">
            <a:extLst>
              <a:ext uri="{FF2B5EF4-FFF2-40B4-BE49-F238E27FC236}">
                <a16:creationId xmlns:a16="http://schemas.microsoft.com/office/drawing/2014/main" id="{64BC4CF7-2F5F-4949-A62A-580C7729AB70}"/>
              </a:ext>
            </a:extLst>
          </p:cNvPr>
          <p:cNvGrpSpPr/>
          <p:nvPr/>
        </p:nvGrpSpPr>
        <p:grpSpPr>
          <a:xfrm>
            <a:off x="6538771" y="2018110"/>
            <a:ext cx="1092994" cy="1466850"/>
            <a:chOff x="2450911" y="2758205"/>
            <a:chExt cx="1457325" cy="1955800"/>
          </a:xfrm>
        </p:grpSpPr>
        <p:sp>
          <p:nvSpPr>
            <p:cNvPr id="5" name="Freeform 5">
              <a:extLst>
                <a:ext uri="{FF2B5EF4-FFF2-40B4-BE49-F238E27FC236}">
                  <a16:creationId xmlns:a16="http://schemas.microsoft.com/office/drawing/2014/main" id="{BAC65787-CC93-47BE-96A2-5ADE686025B5}"/>
                </a:ext>
              </a:extLst>
            </p:cNvPr>
            <p:cNvSpPr>
              <a:spLocks/>
            </p:cNvSpPr>
            <p:nvPr/>
          </p:nvSpPr>
          <p:spPr bwMode="auto">
            <a:xfrm>
              <a:off x="2450911" y="2758205"/>
              <a:ext cx="1457325" cy="346075"/>
            </a:xfrm>
            <a:custGeom>
              <a:avLst/>
              <a:gdLst>
                <a:gd name="T0" fmla="*/ 388 w 388"/>
                <a:gd name="T1" fmla="*/ 4 h 92"/>
                <a:gd name="T2" fmla="*/ 256 w 388"/>
                <a:gd name="T3" fmla="*/ 92 h 92"/>
                <a:gd name="T4" fmla="*/ 0 w 388"/>
                <a:gd name="T5" fmla="*/ 14 h 92"/>
                <a:gd name="T6" fmla="*/ 0 w 388"/>
                <a:gd name="T7" fmla="*/ 14 h 92"/>
                <a:gd name="T8" fmla="*/ 256 w 388"/>
                <a:gd name="T9" fmla="*/ 0 h 92"/>
                <a:gd name="T10" fmla="*/ 388 w 388"/>
                <a:gd name="T11" fmla="*/ 4 h 92"/>
              </a:gdLst>
              <a:ahLst/>
              <a:cxnLst>
                <a:cxn ang="0">
                  <a:pos x="T0" y="T1"/>
                </a:cxn>
                <a:cxn ang="0">
                  <a:pos x="T2" y="T3"/>
                </a:cxn>
                <a:cxn ang="0">
                  <a:pos x="T4" y="T5"/>
                </a:cxn>
                <a:cxn ang="0">
                  <a:pos x="T6" y="T7"/>
                </a:cxn>
                <a:cxn ang="0">
                  <a:pos x="T8" y="T9"/>
                </a:cxn>
                <a:cxn ang="0">
                  <a:pos x="T10" y="T11"/>
                </a:cxn>
              </a:cxnLst>
              <a:rect l="0" t="0" r="r" b="b"/>
              <a:pathLst>
                <a:path w="388" h="92">
                  <a:moveTo>
                    <a:pt x="388" y="4"/>
                  </a:moveTo>
                  <a:cubicBezTo>
                    <a:pt x="256" y="92"/>
                    <a:pt x="256" y="92"/>
                    <a:pt x="256" y="92"/>
                  </a:cubicBezTo>
                  <a:cubicBezTo>
                    <a:pt x="0" y="14"/>
                    <a:pt x="0" y="14"/>
                    <a:pt x="0" y="14"/>
                  </a:cubicBezTo>
                  <a:cubicBezTo>
                    <a:pt x="0" y="14"/>
                    <a:pt x="0" y="14"/>
                    <a:pt x="0" y="14"/>
                  </a:cubicBezTo>
                  <a:cubicBezTo>
                    <a:pt x="74" y="5"/>
                    <a:pt x="162" y="0"/>
                    <a:pt x="256" y="0"/>
                  </a:cubicBezTo>
                  <a:cubicBezTo>
                    <a:pt x="302" y="0"/>
                    <a:pt x="346" y="1"/>
                    <a:pt x="388" y="4"/>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6">
              <a:extLst>
                <a:ext uri="{FF2B5EF4-FFF2-40B4-BE49-F238E27FC236}">
                  <a16:creationId xmlns:a16="http://schemas.microsoft.com/office/drawing/2014/main" id="{6BA07929-BD36-45D8-B2E7-4CF2974FF1BE}"/>
                </a:ext>
              </a:extLst>
            </p:cNvPr>
            <p:cNvSpPr>
              <a:spLocks/>
            </p:cNvSpPr>
            <p:nvPr/>
          </p:nvSpPr>
          <p:spPr bwMode="auto">
            <a:xfrm>
              <a:off x="3412936" y="2774080"/>
              <a:ext cx="495300" cy="1939925"/>
            </a:xfrm>
            <a:custGeom>
              <a:avLst/>
              <a:gdLst>
                <a:gd name="T0" fmla="*/ 312 w 312"/>
                <a:gd name="T1" fmla="*/ 0 h 1222"/>
                <a:gd name="T2" fmla="*/ 312 w 312"/>
                <a:gd name="T3" fmla="*/ 993 h 1222"/>
                <a:gd name="T4" fmla="*/ 0 w 312"/>
                <a:gd name="T5" fmla="*/ 1222 h 1222"/>
                <a:gd name="T6" fmla="*/ 0 w 312"/>
                <a:gd name="T7" fmla="*/ 208 h 1222"/>
                <a:gd name="T8" fmla="*/ 312 w 312"/>
                <a:gd name="T9" fmla="*/ 0 h 1222"/>
              </a:gdLst>
              <a:ahLst/>
              <a:cxnLst>
                <a:cxn ang="0">
                  <a:pos x="T0" y="T1"/>
                </a:cxn>
                <a:cxn ang="0">
                  <a:pos x="T2" y="T3"/>
                </a:cxn>
                <a:cxn ang="0">
                  <a:pos x="T4" y="T5"/>
                </a:cxn>
                <a:cxn ang="0">
                  <a:pos x="T6" y="T7"/>
                </a:cxn>
                <a:cxn ang="0">
                  <a:pos x="T8" y="T9"/>
                </a:cxn>
              </a:cxnLst>
              <a:rect l="0" t="0" r="r" b="b"/>
              <a:pathLst>
                <a:path w="312" h="1222">
                  <a:moveTo>
                    <a:pt x="312" y="0"/>
                  </a:moveTo>
                  <a:lnTo>
                    <a:pt x="312" y="993"/>
                  </a:lnTo>
                  <a:lnTo>
                    <a:pt x="0" y="1222"/>
                  </a:lnTo>
                  <a:lnTo>
                    <a:pt x="0" y="208"/>
                  </a:lnTo>
                  <a:lnTo>
                    <a:pt x="312" y="0"/>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 name="Freeform 7">
              <a:extLst>
                <a:ext uri="{FF2B5EF4-FFF2-40B4-BE49-F238E27FC236}">
                  <a16:creationId xmlns:a16="http://schemas.microsoft.com/office/drawing/2014/main" id="{E71BE722-6CC3-44FC-ABBE-A91F2CABE019}"/>
                </a:ext>
              </a:extLst>
            </p:cNvPr>
            <p:cNvSpPr>
              <a:spLocks/>
            </p:cNvSpPr>
            <p:nvPr/>
          </p:nvSpPr>
          <p:spPr bwMode="auto">
            <a:xfrm>
              <a:off x="2450911" y="2812180"/>
              <a:ext cx="962025" cy="1901825"/>
            </a:xfrm>
            <a:custGeom>
              <a:avLst/>
              <a:gdLst>
                <a:gd name="T0" fmla="*/ 606 w 606"/>
                <a:gd name="T1" fmla="*/ 184 h 1198"/>
                <a:gd name="T2" fmla="*/ 0 w 606"/>
                <a:gd name="T3" fmla="*/ 0 h 1198"/>
                <a:gd name="T4" fmla="*/ 0 w 606"/>
                <a:gd name="T5" fmla="*/ 980 h 1198"/>
                <a:gd name="T6" fmla="*/ 606 w 606"/>
                <a:gd name="T7" fmla="*/ 1198 h 1198"/>
                <a:gd name="T8" fmla="*/ 606 w 606"/>
                <a:gd name="T9" fmla="*/ 184 h 1198"/>
              </a:gdLst>
              <a:ahLst/>
              <a:cxnLst>
                <a:cxn ang="0">
                  <a:pos x="T0" y="T1"/>
                </a:cxn>
                <a:cxn ang="0">
                  <a:pos x="T2" y="T3"/>
                </a:cxn>
                <a:cxn ang="0">
                  <a:pos x="T4" y="T5"/>
                </a:cxn>
                <a:cxn ang="0">
                  <a:pos x="T6" y="T7"/>
                </a:cxn>
                <a:cxn ang="0">
                  <a:pos x="T8" y="T9"/>
                </a:cxn>
              </a:cxnLst>
              <a:rect l="0" t="0" r="r" b="b"/>
              <a:pathLst>
                <a:path w="606" h="1198">
                  <a:moveTo>
                    <a:pt x="606" y="184"/>
                  </a:moveTo>
                  <a:lnTo>
                    <a:pt x="0" y="0"/>
                  </a:lnTo>
                  <a:lnTo>
                    <a:pt x="0" y="980"/>
                  </a:lnTo>
                  <a:lnTo>
                    <a:pt x="606" y="1198"/>
                  </a:lnTo>
                  <a:lnTo>
                    <a:pt x="606" y="184"/>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8" name="Group 7">
            <a:extLst>
              <a:ext uri="{FF2B5EF4-FFF2-40B4-BE49-F238E27FC236}">
                <a16:creationId xmlns:a16="http://schemas.microsoft.com/office/drawing/2014/main" id="{3821E46E-FE08-4784-B37B-671ED8BAAAEE}"/>
              </a:ext>
            </a:extLst>
          </p:cNvPr>
          <p:cNvGrpSpPr/>
          <p:nvPr/>
        </p:nvGrpSpPr>
        <p:grpSpPr>
          <a:xfrm>
            <a:off x="5913693" y="2407444"/>
            <a:ext cx="1343025" cy="1309688"/>
            <a:chOff x="1617474" y="3277318"/>
            <a:chExt cx="1790700" cy="1746250"/>
          </a:xfrm>
        </p:grpSpPr>
        <p:sp>
          <p:nvSpPr>
            <p:cNvPr id="9" name="Freeform 8">
              <a:extLst>
                <a:ext uri="{FF2B5EF4-FFF2-40B4-BE49-F238E27FC236}">
                  <a16:creationId xmlns:a16="http://schemas.microsoft.com/office/drawing/2014/main" id="{1FAB4440-302E-47EF-B0A0-ED9D57303747}"/>
                </a:ext>
              </a:extLst>
            </p:cNvPr>
            <p:cNvSpPr>
              <a:spLocks/>
            </p:cNvSpPr>
            <p:nvPr/>
          </p:nvSpPr>
          <p:spPr bwMode="auto">
            <a:xfrm>
              <a:off x="1617474" y="3567830"/>
              <a:ext cx="315913" cy="1455738"/>
            </a:xfrm>
            <a:custGeom>
              <a:avLst/>
              <a:gdLst>
                <a:gd name="T0" fmla="*/ 0 w 84"/>
                <a:gd name="T1" fmla="*/ 335 h 387"/>
                <a:gd name="T2" fmla="*/ 0 w 84"/>
                <a:gd name="T3" fmla="*/ 0 h 387"/>
                <a:gd name="T4" fmla="*/ 4 w 84"/>
                <a:gd name="T5" fmla="*/ 0 h 387"/>
                <a:gd name="T6" fmla="*/ 84 w 84"/>
                <a:gd name="T7" fmla="*/ 52 h 387"/>
                <a:gd name="T8" fmla="*/ 84 w 84"/>
                <a:gd name="T9" fmla="*/ 387 h 387"/>
                <a:gd name="T10" fmla="*/ 0 w 84"/>
                <a:gd name="T11" fmla="*/ 335 h 387"/>
              </a:gdLst>
              <a:ahLst/>
              <a:cxnLst>
                <a:cxn ang="0">
                  <a:pos x="T0" y="T1"/>
                </a:cxn>
                <a:cxn ang="0">
                  <a:pos x="T2" y="T3"/>
                </a:cxn>
                <a:cxn ang="0">
                  <a:pos x="T4" y="T5"/>
                </a:cxn>
                <a:cxn ang="0">
                  <a:pos x="T6" y="T7"/>
                </a:cxn>
                <a:cxn ang="0">
                  <a:pos x="T8" y="T9"/>
                </a:cxn>
                <a:cxn ang="0">
                  <a:pos x="T10" y="T11"/>
                </a:cxn>
              </a:cxnLst>
              <a:rect l="0" t="0" r="r" b="b"/>
              <a:pathLst>
                <a:path w="84" h="387">
                  <a:moveTo>
                    <a:pt x="0" y="335"/>
                  </a:moveTo>
                  <a:cubicBezTo>
                    <a:pt x="0" y="0"/>
                    <a:pt x="0" y="0"/>
                    <a:pt x="0" y="0"/>
                  </a:cubicBezTo>
                  <a:cubicBezTo>
                    <a:pt x="4" y="0"/>
                    <a:pt x="4" y="0"/>
                    <a:pt x="4" y="0"/>
                  </a:cubicBezTo>
                  <a:cubicBezTo>
                    <a:pt x="84" y="52"/>
                    <a:pt x="84" y="52"/>
                    <a:pt x="84" y="52"/>
                  </a:cubicBezTo>
                  <a:cubicBezTo>
                    <a:pt x="84" y="387"/>
                    <a:pt x="84" y="387"/>
                    <a:pt x="84" y="387"/>
                  </a:cubicBezTo>
                  <a:cubicBezTo>
                    <a:pt x="34" y="373"/>
                    <a:pt x="3" y="356"/>
                    <a:pt x="0" y="335"/>
                  </a:cubicBezTo>
                  <a:close/>
                </a:path>
              </a:pathLst>
            </a:custGeom>
            <a:solidFill>
              <a:srgbClr val="2E52B8"/>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 name="Freeform 9">
              <a:extLst>
                <a:ext uri="{FF2B5EF4-FFF2-40B4-BE49-F238E27FC236}">
                  <a16:creationId xmlns:a16="http://schemas.microsoft.com/office/drawing/2014/main" id="{13650490-0D01-4259-99ED-ABCB79ED2FAE}"/>
                </a:ext>
              </a:extLst>
            </p:cNvPr>
            <p:cNvSpPr>
              <a:spLocks/>
            </p:cNvSpPr>
            <p:nvPr/>
          </p:nvSpPr>
          <p:spPr bwMode="auto">
            <a:xfrm>
              <a:off x="1617474" y="3277318"/>
              <a:ext cx="1790700" cy="485775"/>
            </a:xfrm>
            <a:custGeom>
              <a:avLst/>
              <a:gdLst>
                <a:gd name="T0" fmla="*/ 221 w 477"/>
                <a:gd name="T1" fmla="*/ 0 h 129"/>
                <a:gd name="T2" fmla="*/ 477 w 477"/>
                <a:gd name="T3" fmla="*/ 77 h 129"/>
                <a:gd name="T4" fmla="*/ 84 w 477"/>
                <a:gd name="T5" fmla="*/ 129 h 129"/>
                <a:gd name="T6" fmla="*/ 84 w 477"/>
                <a:gd name="T7" fmla="*/ 129 h 129"/>
                <a:gd name="T8" fmla="*/ 0 w 477"/>
                <a:gd name="T9" fmla="*/ 77 h 129"/>
                <a:gd name="T10" fmla="*/ 221 w 477"/>
                <a:gd name="T11" fmla="*/ 0 h 129"/>
              </a:gdLst>
              <a:ahLst/>
              <a:cxnLst>
                <a:cxn ang="0">
                  <a:pos x="T0" y="T1"/>
                </a:cxn>
                <a:cxn ang="0">
                  <a:pos x="T2" y="T3"/>
                </a:cxn>
                <a:cxn ang="0">
                  <a:pos x="T4" y="T5"/>
                </a:cxn>
                <a:cxn ang="0">
                  <a:pos x="T6" y="T7"/>
                </a:cxn>
                <a:cxn ang="0">
                  <a:pos x="T8" y="T9"/>
                </a:cxn>
                <a:cxn ang="0">
                  <a:pos x="T10" y="T11"/>
                </a:cxn>
              </a:cxnLst>
              <a:rect l="0" t="0" r="r" b="b"/>
              <a:pathLst>
                <a:path w="477" h="129">
                  <a:moveTo>
                    <a:pt x="221" y="0"/>
                  </a:moveTo>
                  <a:cubicBezTo>
                    <a:pt x="477" y="77"/>
                    <a:pt x="477" y="77"/>
                    <a:pt x="477" y="77"/>
                  </a:cubicBezTo>
                  <a:cubicBezTo>
                    <a:pt x="84" y="129"/>
                    <a:pt x="84" y="129"/>
                    <a:pt x="84" y="129"/>
                  </a:cubicBezTo>
                  <a:cubicBezTo>
                    <a:pt x="84" y="129"/>
                    <a:pt x="84" y="129"/>
                    <a:pt x="84" y="129"/>
                  </a:cubicBezTo>
                  <a:cubicBezTo>
                    <a:pt x="31" y="115"/>
                    <a:pt x="0" y="97"/>
                    <a:pt x="0" y="77"/>
                  </a:cubicBezTo>
                  <a:cubicBezTo>
                    <a:pt x="0" y="45"/>
                    <a:pt x="88" y="16"/>
                    <a:pt x="221" y="0"/>
                  </a:cubicBezTo>
                  <a:close/>
                </a:path>
              </a:pathLst>
            </a:custGeom>
            <a:solidFill>
              <a:srgbClr val="223C8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 name="Freeform 10">
              <a:extLst>
                <a:ext uri="{FF2B5EF4-FFF2-40B4-BE49-F238E27FC236}">
                  <a16:creationId xmlns:a16="http://schemas.microsoft.com/office/drawing/2014/main" id="{7020AB1E-6CF8-481B-B424-77584B214B32}"/>
                </a:ext>
              </a:extLst>
            </p:cNvPr>
            <p:cNvSpPr>
              <a:spLocks/>
            </p:cNvSpPr>
            <p:nvPr/>
          </p:nvSpPr>
          <p:spPr bwMode="auto">
            <a:xfrm>
              <a:off x="1933386" y="3567830"/>
              <a:ext cx="1474788" cy="1455738"/>
            </a:xfrm>
            <a:custGeom>
              <a:avLst/>
              <a:gdLst>
                <a:gd name="T0" fmla="*/ 929 w 929"/>
                <a:gd name="T1" fmla="*/ 0 h 917"/>
                <a:gd name="T2" fmla="*/ 929 w 929"/>
                <a:gd name="T3" fmla="*/ 753 h 917"/>
                <a:gd name="T4" fmla="*/ 0 w 929"/>
                <a:gd name="T5" fmla="*/ 917 h 917"/>
                <a:gd name="T6" fmla="*/ 0 w 929"/>
                <a:gd name="T7" fmla="*/ 123 h 917"/>
                <a:gd name="T8" fmla="*/ 929 w 929"/>
                <a:gd name="T9" fmla="*/ 0 h 917"/>
              </a:gdLst>
              <a:ahLst/>
              <a:cxnLst>
                <a:cxn ang="0">
                  <a:pos x="T0" y="T1"/>
                </a:cxn>
                <a:cxn ang="0">
                  <a:pos x="T2" y="T3"/>
                </a:cxn>
                <a:cxn ang="0">
                  <a:pos x="T4" y="T5"/>
                </a:cxn>
                <a:cxn ang="0">
                  <a:pos x="T6" y="T7"/>
                </a:cxn>
                <a:cxn ang="0">
                  <a:pos x="T8" y="T9"/>
                </a:cxn>
              </a:cxnLst>
              <a:rect l="0" t="0" r="r" b="b"/>
              <a:pathLst>
                <a:path w="929" h="917">
                  <a:moveTo>
                    <a:pt x="929" y="0"/>
                  </a:moveTo>
                  <a:lnTo>
                    <a:pt x="929" y="753"/>
                  </a:lnTo>
                  <a:lnTo>
                    <a:pt x="0" y="917"/>
                  </a:lnTo>
                  <a:lnTo>
                    <a:pt x="0" y="123"/>
                  </a:lnTo>
                  <a:lnTo>
                    <a:pt x="929" y="0"/>
                  </a:lnTo>
                  <a:close/>
                </a:path>
              </a:pathLst>
            </a:custGeom>
            <a:solidFill>
              <a:srgbClr val="190B64"/>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2" name="Group 11">
            <a:extLst>
              <a:ext uri="{FF2B5EF4-FFF2-40B4-BE49-F238E27FC236}">
                <a16:creationId xmlns:a16="http://schemas.microsoft.com/office/drawing/2014/main" id="{DA8C09A8-32FD-422F-9510-A8FA78AAA273}"/>
              </a:ext>
            </a:extLst>
          </p:cNvPr>
          <p:cNvGrpSpPr/>
          <p:nvPr/>
        </p:nvGrpSpPr>
        <p:grpSpPr>
          <a:xfrm>
            <a:off x="6153008" y="3014664"/>
            <a:ext cx="1107282" cy="797719"/>
            <a:chOff x="1936561" y="4086943"/>
            <a:chExt cx="1476376" cy="1063625"/>
          </a:xfrm>
        </p:grpSpPr>
        <p:sp>
          <p:nvSpPr>
            <p:cNvPr id="13" name="Freeform 11">
              <a:extLst>
                <a:ext uri="{FF2B5EF4-FFF2-40B4-BE49-F238E27FC236}">
                  <a16:creationId xmlns:a16="http://schemas.microsoft.com/office/drawing/2014/main" id="{8445514B-7DCF-46E6-8B0A-EC3A06745C0C}"/>
                </a:ext>
              </a:extLst>
            </p:cNvPr>
            <p:cNvSpPr>
              <a:spLocks/>
            </p:cNvSpPr>
            <p:nvPr/>
          </p:nvSpPr>
          <p:spPr bwMode="auto">
            <a:xfrm>
              <a:off x="1936561" y="4282205"/>
              <a:ext cx="973138" cy="868363"/>
            </a:xfrm>
            <a:custGeom>
              <a:avLst/>
              <a:gdLst>
                <a:gd name="T0" fmla="*/ 259 w 259"/>
                <a:gd name="T1" fmla="*/ 231 h 231"/>
                <a:gd name="T2" fmla="*/ 0 w 259"/>
                <a:gd name="T3" fmla="*/ 197 h 231"/>
                <a:gd name="T4" fmla="*/ 0 w 259"/>
                <a:gd name="T5" fmla="*/ 0 h 231"/>
                <a:gd name="T6" fmla="*/ 259 w 259"/>
                <a:gd name="T7" fmla="*/ 36 h 231"/>
                <a:gd name="T8" fmla="*/ 259 w 259"/>
                <a:gd name="T9" fmla="*/ 231 h 231"/>
              </a:gdLst>
              <a:ahLst/>
              <a:cxnLst>
                <a:cxn ang="0">
                  <a:pos x="T0" y="T1"/>
                </a:cxn>
                <a:cxn ang="0">
                  <a:pos x="T2" y="T3"/>
                </a:cxn>
                <a:cxn ang="0">
                  <a:pos x="T4" y="T5"/>
                </a:cxn>
                <a:cxn ang="0">
                  <a:pos x="T6" y="T7"/>
                </a:cxn>
                <a:cxn ang="0">
                  <a:pos x="T8" y="T9"/>
                </a:cxn>
              </a:cxnLst>
              <a:rect l="0" t="0" r="r" b="b"/>
              <a:pathLst>
                <a:path w="259" h="231">
                  <a:moveTo>
                    <a:pt x="259" y="231"/>
                  </a:moveTo>
                  <a:cubicBezTo>
                    <a:pt x="157" y="226"/>
                    <a:pt x="64" y="215"/>
                    <a:pt x="0" y="197"/>
                  </a:cubicBezTo>
                  <a:cubicBezTo>
                    <a:pt x="0" y="0"/>
                    <a:pt x="0" y="0"/>
                    <a:pt x="0" y="0"/>
                  </a:cubicBezTo>
                  <a:cubicBezTo>
                    <a:pt x="259" y="36"/>
                    <a:pt x="259" y="36"/>
                    <a:pt x="259" y="36"/>
                  </a:cubicBezTo>
                  <a:lnTo>
                    <a:pt x="259" y="231"/>
                  </a:lnTo>
                  <a:close/>
                </a:path>
              </a:pathLst>
            </a:custGeom>
            <a:solidFill>
              <a:srgbClr val="B2B3B6"/>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 name="Freeform 12">
              <a:extLst>
                <a:ext uri="{FF2B5EF4-FFF2-40B4-BE49-F238E27FC236}">
                  <a16:creationId xmlns:a16="http://schemas.microsoft.com/office/drawing/2014/main" id="{29649599-E704-40D9-B0C0-49C11B418C98}"/>
                </a:ext>
              </a:extLst>
            </p:cNvPr>
            <p:cNvSpPr>
              <a:spLocks/>
            </p:cNvSpPr>
            <p:nvPr/>
          </p:nvSpPr>
          <p:spPr bwMode="auto">
            <a:xfrm>
              <a:off x="1936561" y="4086943"/>
              <a:ext cx="1476375" cy="330200"/>
            </a:xfrm>
            <a:custGeom>
              <a:avLst/>
              <a:gdLst>
                <a:gd name="T0" fmla="*/ 393 w 393"/>
                <a:gd name="T1" fmla="*/ 0 h 88"/>
                <a:gd name="T2" fmla="*/ 259 w 393"/>
                <a:gd name="T3" fmla="*/ 88 h 88"/>
                <a:gd name="T4" fmla="*/ 0 w 393"/>
                <a:gd name="T5" fmla="*/ 52 h 88"/>
                <a:gd name="T6" fmla="*/ 393 w 393"/>
                <a:gd name="T7" fmla="*/ 0 h 88"/>
              </a:gdLst>
              <a:ahLst/>
              <a:cxnLst>
                <a:cxn ang="0">
                  <a:pos x="T0" y="T1"/>
                </a:cxn>
                <a:cxn ang="0">
                  <a:pos x="T2" y="T3"/>
                </a:cxn>
                <a:cxn ang="0">
                  <a:pos x="T4" y="T5"/>
                </a:cxn>
                <a:cxn ang="0">
                  <a:pos x="T6" y="T7"/>
                </a:cxn>
              </a:cxnLst>
              <a:rect l="0" t="0" r="r" b="b"/>
              <a:pathLst>
                <a:path w="393" h="88">
                  <a:moveTo>
                    <a:pt x="393" y="0"/>
                  </a:moveTo>
                  <a:cubicBezTo>
                    <a:pt x="259" y="88"/>
                    <a:pt x="259" y="88"/>
                    <a:pt x="259" y="88"/>
                  </a:cubicBezTo>
                  <a:cubicBezTo>
                    <a:pt x="152" y="82"/>
                    <a:pt x="61" y="69"/>
                    <a:pt x="0" y="52"/>
                  </a:cubicBezTo>
                  <a:lnTo>
                    <a:pt x="393" y="0"/>
                  </a:lnTo>
                  <a:close/>
                </a:path>
              </a:pathLst>
            </a:custGeom>
            <a:solidFill>
              <a:srgbClr val="94959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 name="Freeform 13">
              <a:extLst>
                <a:ext uri="{FF2B5EF4-FFF2-40B4-BE49-F238E27FC236}">
                  <a16:creationId xmlns:a16="http://schemas.microsoft.com/office/drawing/2014/main" id="{A6AB0FB5-D7BC-4092-BE14-4D1ADDB2AACB}"/>
                </a:ext>
              </a:extLst>
            </p:cNvPr>
            <p:cNvSpPr>
              <a:spLocks/>
            </p:cNvSpPr>
            <p:nvPr/>
          </p:nvSpPr>
          <p:spPr bwMode="auto">
            <a:xfrm>
              <a:off x="2909699" y="4086943"/>
              <a:ext cx="503238" cy="1063625"/>
            </a:xfrm>
            <a:custGeom>
              <a:avLst/>
              <a:gdLst>
                <a:gd name="T0" fmla="*/ 317 w 317"/>
                <a:gd name="T1" fmla="*/ 0 h 670"/>
                <a:gd name="T2" fmla="*/ 317 w 317"/>
                <a:gd name="T3" fmla="*/ 414 h 670"/>
                <a:gd name="T4" fmla="*/ 0 w 317"/>
                <a:gd name="T5" fmla="*/ 670 h 670"/>
                <a:gd name="T6" fmla="*/ 0 w 317"/>
                <a:gd name="T7" fmla="*/ 208 h 670"/>
                <a:gd name="T8" fmla="*/ 317 w 317"/>
                <a:gd name="T9" fmla="*/ 0 h 670"/>
              </a:gdLst>
              <a:ahLst/>
              <a:cxnLst>
                <a:cxn ang="0">
                  <a:pos x="T0" y="T1"/>
                </a:cxn>
                <a:cxn ang="0">
                  <a:pos x="T2" y="T3"/>
                </a:cxn>
                <a:cxn ang="0">
                  <a:pos x="T4" y="T5"/>
                </a:cxn>
                <a:cxn ang="0">
                  <a:pos x="T6" y="T7"/>
                </a:cxn>
                <a:cxn ang="0">
                  <a:pos x="T8" y="T9"/>
                </a:cxn>
              </a:cxnLst>
              <a:rect l="0" t="0" r="r" b="b"/>
              <a:pathLst>
                <a:path w="317" h="670">
                  <a:moveTo>
                    <a:pt x="317" y="0"/>
                  </a:moveTo>
                  <a:lnTo>
                    <a:pt x="317" y="414"/>
                  </a:lnTo>
                  <a:lnTo>
                    <a:pt x="0" y="670"/>
                  </a:lnTo>
                  <a:lnTo>
                    <a:pt x="0" y="208"/>
                  </a:lnTo>
                  <a:lnTo>
                    <a:pt x="317" y="0"/>
                  </a:lnTo>
                  <a:close/>
                </a:path>
              </a:pathLst>
            </a:custGeom>
            <a:solidFill>
              <a:srgbClr val="8C646E"/>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6" name="Group 15">
            <a:extLst>
              <a:ext uri="{FF2B5EF4-FFF2-40B4-BE49-F238E27FC236}">
                <a16:creationId xmlns:a16="http://schemas.microsoft.com/office/drawing/2014/main" id="{8BDA4AE9-94FF-4592-977C-E7507EEA4186}"/>
              </a:ext>
            </a:extLst>
          </p:cNvPr>
          <p:cNvGrpSpPr/>
          <p:nvPr/>
        </p:nvGrpSpPr>
        <p:grpSpPr>
          <a:xfrm>
            <a:off x="6882862" y="3011091"/>
            <a:ext cx="1720454" cy="840582"/>
            <a:chOff x="2909699" y="4082180"/>
            <a:chExt cx="2293938" cy="1120776"/>
          </a:xfrm>
        </p:grpSpPr>
        <p:sp>
          <p:nvSpPr>
            <p:cNvPr id="17" name="Freeform 14">
              <a:extLst>
                <a:ext uri="{FF2B5EF4-FFF2-40B4-BE49-F238E27FC236}">
                  <a16:creationId xmlns:a16="http://schemas.microsoft.com/office/drawing/2014/main" id="{4E43505D-6AFD-490F-BDD6-31F800F4FE27}"/>
                </a:ext>
              </a:extLst>
            </p:cNvPr>
            <p:cNvSpPr>
              <a:spLocks/>
            </p:cNvSpPr>
            <p:nvPr/>
          </p:nvSpPr>
          <p:spPr bwMode="auto">
            <a:xfrm>
              <a:off x="2909699" y="4413968"/>
              <a:ext cx="2293938" cy="788988"/>
            </a:xfrm>
            <a:custGeom>
              <a:avLst/>
              <a:gdLst>
                <a:gd name="T0" fmla="*/ 0 w 611"/>
                <a:gd name="T1" fmla="*/ 88 h 210"/>
                <a:gd name="T2" fmla="*/ 133 w 611"/>
                <a:gd name="T3" fmla="*/ 0 h 210"/>
                <a:gd name="T4" fmla="*/ 611 w 611"/>
                <a:gd name="T5" fmla="*/ 0 h 210"/>
                <a:gd name="T6" fmla="*/ 611 w 611"/>
                <a:gd name="T7" fmla="*/ 107 h 210"/>
                <a:gd name="T8" fmla="*/ 0 w 611"/>
                <a:gd name="T9" fmla="*/ 196 h 210"/>
                <a:gd name="T10" fmla="*/ 0 w 611"/>
                <a:gd name="T11" fmla="*/ 88 h 210"/>
              </a:gdLst>
              <a:ahLst/>
              <a:cxnLst>
                <a:cxn ang="0">
                  <a:pos x="T0" y="T1"/>
                </a:cxn>
                <a:cxn ang="0">
                  <a:pos x="T2" y="T3"/>
                </a:cxn>
                <a:cxn ang="0">
                  <a:pos x="T4" y="T5"/>
                </a:cxn>
                <a:cxn ang="0">
                  <a:pos x="T6" y="T7"/>
                </a:cxn>
                <a:cxn ang="0">
                  <a:pos x="T8" y="T9"/>
                </a:cxn>
                <a:cxn ang="0">
                  <a:pos x="T10" y="T11"/>
                </a:cxn>
              </a:cxnLst>
              <a:rect l="0" t="0" r="r" b="b"/>
              <a:pathLst>
                <a:path w="611" h="210">
                  <a:moveTo>
                    <a:pt x="0" y="88"/>
                  </a:moveTo>
                  <a:cubicBezTo>
                    <a:pt x="133" y="0"/>
                    <a:pt x="133" y="0"/>
                    <a:pt x="133" y="0"/>
                  </a:cubicBezTo>
                  <a:cubicBezTo>
                    <a:pt x="611" y="0"/>
                    <a:pt x="611" y="0"/>
                    <a:pt x="611" y="0"/>
                  </a:cubicBezTo>
                  <a:cubicBezTo>
                    <a:pt x="611" y="107"/>
                    <a:pt x="611" y="107"/>
                    <a:pt x="611" y="107"/>
                  </a:cubicBezTo>
                  <a:cubicBezTo>
                    <a:pt x="611" y="180"/>
                    <a:pt x="274" y="210"/>
                    <a:pt x="0" y="196"/>
                  </a:cubicBezTo>
                  <a:lnTo>
                    <a:pt x="0" y="88"/>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15">
              <a:extLst>
                <a:ext uri="{FF2B5EF4-FFF2-40B4-BE49-F238E27FC236}">
                  <a16:creationId xmlns:a16="http://schemas.microsoft.com/office/drawing/2014/main" id="{6CD6FBC7-A0C0-4CCD-ADDE-208BEE3C1350}"/>
                </a:ext>
              </a:extLst>
            </p:cNvPr>
            <p:cNvSpPr>
              <a:spLocks/>
            </p:cNvSpPr>
            <p:nvPr/>
          </p:nvSpPr>
          <p:spPr bwMode="auto">
            <a:xfrm>
              <a:off x="2909699" y="4082180"/>
              <a:ext cx="2293938" cy="677863"/>
            </a:xfrm>
            <a:custGeom>
              <a:avLst/>
              <a:gdLst>
                <a:gd name="T0" fmla="*/ 266 w 611"/>
                <a:gd name="T1" fmla="*/ 0 h 180"/>
                <a:gd name="T2" fmla="*/ 611 w 611"/>
                <a:gd name="T3" fmla="*/ 88 h 180"/>
                <a:gd name="T4" fmla="*/ 134 w 611"/>
                <a:gd name="T5" fmla="*/ 180 h 180"/>
                <a:gd name="T6" fmla="*/ 0 w 611"/>
                <a:gd name="T7" fmla="*/ 176 h 180"/>
                <a:gd name="T8" fmla="*/ 266 w 611"/>
                <a:gd name="T9" fmla="*/ 0 h 180"/>
              </a:gdLst>
              <a:ahLst/>
              <a:cxnLst>
                <a:cxn ang="0">
                  <a:pos x="T0" y="T1"/>
                </a:cxn>
                <a:cxn ang="0">
                  <a:pos x="T2" y="T3"/>
                </a:cxn>
                <a:cxn ang="0">
                  <a:pos x="T4" y="T5"/>
                </a:cxn>
                <a:cxn ang="0">
                  <a:pos x="T6" y="T7"/>
                </a:cxn>
                <a:cxn ang="0">
                  <a:pos x="T8" y="T9"/>
                </a:cxn>
              </a:cxnLst>
              <a:rect l="0" t="0" r="r" b="b"/>
              <a:pathLst>
                <a:path w="611" h="180">
                  <a:moveTo>
                    <a:pt x="266" y="0"/>
                  </a:moveTo>
                  <a:cubicBezTo>
                    <a:pt x="465" y="11"/>
                    <a:pt x="611" y="46"/>
                    <a:pt x="611" y="88"/>
                  </a:cubicBezTo>
                  <a:cubicBezTo>
                    <a:pt x="611" y="139"/>
                    <a:pt x="398" y="180"/>
                    <a:pt x="134" y="180"/>
                  </a:cubicBezTo>
                  <a:cubicBezTo>
                    <a:pt x="88" y="180"/>
                    <a:pt x="43" y="179"/>
                    <a:pt x="0" y="176"/>
                  </a:cubicBezTo>
                  <a:lnTo>
                    <a:pt x="266"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a:extLst>
              <a:ext uri="{FF2B5EF4-FFF2-40B4-BE49-F238E27FC236}">
                <a16:creationId xmlns:a16="http://schemas.microsoft.com/office/drawing/2014/main" id="{D4E4D0E4-2E7E-4495-962A-2A574EE27702}"/>
              </a:ext>
            </a:extLst>
          </p:cNvPr>
          <p:cNvGrpSpPr/>
          <p:nvPr/>
        </p:nvGrpSpPr>
        <p:grpSpPr>
          <a:xfrm>
            <a:off x="7629384" y="2436020"/>
            <a:ext cx="497681" cy="829865"/>
            <a:chOff x="3905061" y="3315418"/>
            <a:chExt cx="663575" cy="1106487"/>
          </a:xfrm>
        </p:grpSpPr>
        <p:sp>
          <p:nvSpPr>
            <p:cNvPr id="20" name="Oval 16">
              <a:extLst>
                <a:ext uri="{FF2B5EF4-FFF2-40B4-BE49-F238E27FC236}">
                  <a16:creationId xmlns:a16="http://schemas.microsoft.com/office/drawing/2014/main" id="{CD5F72CE-B16D-4272-946A-51DEBCB7D55C}"/>
                </a:ext>
              </a:extLst>
            </p:cNvPr>
            <p:cNvSpPr>
              <a:spLocks noChangeArrowheads="1"/>
            </p:cNvSpPr>
            <p:nvPr/>
          </p:nvSpPr>
          <p:spPr bwMode="auto">
            <a:xfrm>
              <a:off x="3987611" y="4345705"/>
              <a:ext cx="503238" cy="76200"/>
            </a:xfrm>
            <a:prstGeom prst="ellipse">
              <a:avLst/>
            </a:pr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 name="Freeform 17">
              <a:extLst>
                <a:ext uri="{FF2B5EF4-FFF2-40B4-BE49-F238E27FC236}">
                  <a16:creationId xmlns:a16="http://schemas.microsoft.com/office/drawing/2014/main" id="{4A2262C7-F54C-4FBB-8120-C978653092C2}"/>
                </a:ext>
              </a:extLst>
            </p:cNvPr>
            <p:cNvSpPr>
              <a:spLocks/>
            </p:cNvSpPr>
            <p:nvPr/>
          </p:nvSpPr>
          <p:spPr bwMode="auto">
            <a:xfrm>
              <a:off x="3949511" y="3315418"/>
              <a:ext cx="558800" cy="947738"/>
            </a:xfrm>
            <a:custGeom>
              <a:avLst/>
              <a:gdLst>
                <a:gd name="T0" fmla="*/ 137 w 149"/>
                <a:gd name="T1" fmla="*/ 42 h 252"/>
                <a:gd name="T2" fmla="*/ 130 w 149"/>
                <a:gd name="T3" fmla="*/ 45 h 252"/>
                <a:gd name="T4" fmla="*/ 130 w 149"/>
                <a:gd name="T5" fmla="*/ 34 h 252"/>
                <a:gd name="T6" fmla="*/ 118 w 149"/>
                <a:gd name="T7" fmla="*/ 22 h 252"/>
                <a:gd name="T8" fmla="*/ 118 w 149"/>
                <a:gd name="T9" fmla="*/ 22 h 252"/>
                <a:gd name="T10" fmla="*/ 108 w 149"/>
                <a:gd name="T11" fmla="*/ 28 h 252"/>
                <a:gd name="T12" fmla="*/ 108 w 149"/>
                <a:gd name="T13" fmla="*/ 18 h 252"/>
                <a:gd name="T14" fmla="*/ 96 w 149"/>
                <a:gd name="T15" fmla="*/ 6 h 252"/>
                <a:gd name="T16" fmla="*/ 96 w 149"/>
                <a:gd name="T17" fmla="*/ 6 h 252"/>
                <a:gd name="T18" fmla="*/ 85 w 149"/>
                <a:gd name="T19" fmla="*/ 14 h 252"/>
                <a:gd name="T20" fmla="*/ 85 w 149"/>
                <a:gd name="T21" fmla="*/ 12 h 252"/>
                <a:gd name="T22" fmla="*/ 73 w 149"/>
                <a:gd name="T23" fmla="*/ 0 h 252"/>
                <a:gd name="T24" fmla="*/ 61 w 149"/>
                <a:gd name="T25" fmla="*/ 12 h 252"/>
                <a:gd name="T26" fmla="*/ 61 w 149"/>
                <a:gd name="T27" fmla="*/ 20 h 252"/>
                <a:gd name="T28" fmla="*/ 51 w 149"/>
                <a:gd name="T29" fmla="*/ 14 h 252"/>
                <a:gd name="T30" fmla="*/ 39 w 149"/>
                <a:gd name="T31" fmla="*/ 26 h 252"/>
                <a:gd name="T32" fmla="*/ 39 w 149"/>
                <a:gd name="T33" fmla="*/ 37 h 252"/>
                <a:gd name="T34" fmla="*/ 30 w 149"/>
                <a:gd name="T35" fmla="*/ 32 h 252"/>
                <a:gd name="T36" fmla="*/ 18 w 149"/>
                <a:gd name="T37" fmla="*/ 44 h 252"/>
                <a:gd name="T38" fmla="*/ 18 w 149"/>
                <a:gd name="T39" fmla="*/ 48 h 252"/>
                <a:gd name="T40" fmla="*/ 12 w 149"/>
                <a:gd name="T41" fmla="*/ 46 h 252"/>
                <a:gd name="T42" fmla="*/ 0 w 149"/>
                <a:gd name="T43" fmla="*/ 58 h 252"/>
                <a:gd name="T44" fmla="*/ 0 w 149"/>
                <a:gd name="T45" fmla="*/ 185 h 252"/>
                <a:gd name="T46" fmla="*/ 12 w 149"/>
                <a:gd name="T47" fmla="*/ 196 h 252"/>
                <a:gd name="T48" fmla="*/ 18 w 149"/>
                <a:gd name="T49" fmla="*/ 194 h 252"/>
                <a:gd name="T50" fmla="*/ 18 w 149"/>
                <a:gd name="T51" fmla="*/ 200 h 252"/>
                <a:gd name="T52" fmla="*/ 30 w 149"/>
                <a:gd name="T53" fmla="*/ 212 h 252"/>
                <a:gd name="T54" fmla="*/ 39 w 149"/>
                <a:gd name="T55" fmla="*/ 207 h 252"/>
                <a:gd name="T56" fmla="*/ 39 w 149"/>
                <a:gd name="T57" fmla="*/ 218 h 252"/>
                <a:gd name="T58" fmla="*/ 51 w 149"/>
                <a:gd name="T59" fmla="*/ 230 h 252"/>
                <a:gd name="T60" fmla="*/ 61 w 149"/>
                <a:gd name="T61" fmla="*/ 224 h 252"/>
                <a:gd name="T62" fmla="*/ 61 w 149"/>
                <a:gd name="T63" fmla="*/ 240 h 252"/>
                <a:gd name="T64" fmla="*/ 73 w 149"/>
                <a:gd name="T65" fmla="*/ 252 h 252"/>
                <a:gd name="T66" fmla="*/ 85 w 149"/>
                <a:gd name="T67" fmla="*/ 240 h 252"/>
                <a:gd name="T68" fmla="*/ 85 w 149"/>
                <a:gd name="T69" fmla="*/ 229 h 252"/>
                <a:gd name="T70" fmla="*/ 96 w 149"/>
                <a:gd name="T71" fmla="*/ 236 h 252"/>
                <a:gd name="T72" fmla="*/ 96 w 149"/>
                <a:gd name="T73" fmla="*/ 236 h 252"/>
                <a:gd name="T74" fmla="*/ 108 w 149"/>
                <a:gd name="T75" fmla="*/ 225 h 252"/>
                <a:gd name="T76" fmla="*/ 108 w 149"/>
                <a:gd name="T77" fmla="*/ 218 h 252"/>
                <a:gd name="T78" fmla="*/ 118 w 149"/>
                <a:gd name="T79" fmla="*/ 224 h 252"/>
                <a:gd name="T80" fmla="*/ 118 w 149"/>
                <a:gd name="T81" fmla="*/ 224 h 252"/>
                <a:gd name="T82" fmla="*/ 130 w 149"/>
                <a:gd name="T83" fmla="*/ 213 h 252"/>
                <a:gd name="T84" fmla="*/ 130 w 149"/>
                <a:gd name="T85" fmla="*/ 199 h 252"/>
                <a:gd name="T86" fmla="*/ 137 w 149"/>
                <a:gd name="T87" fmla="*/ 202 h 252"/>
                <a:gd name="T88" fmla="*/ 149 w 149"/>
                <a:gd name="T89" fmla="*/ 190 h 252"/>
                <a:gd name="T90" fmla="*/ 149 w 149"/>
                <a:gd name="T91" fmla="*/ 54 h 252"/>
                <a:gd name="T92" fmla="*/ 137 w 149"/>
                <a:gd name="T93" fmla="*/ 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252">
                  <a:moveTo>
                    <a:pt x="137" y="42"/>
                  </a:moveTo>
                  <a:cubicBezTo>
                    <a:pt x="134" y="42"/>
                    <a:pt x="132" y="43"/>
                    <a:pt x="130" y="45"/>
                  </a:cubicBezTo>
                  <a:cubicBezTo>
                    <a:pt x="130" y="34"/>
                    <a:pt x="130" y="34"/>
                    <a:pt x="130" y="34"/>
                  </a:cubicBezTo>
                  <a:cubicBezTo>
                    <a:pt x="130" y="28"/>
                    <a:pt x="124" y="22"/>
                    <a:pt x="118" y="22"/>
                  </a:cubicBezTo>
                  <a:cubicBezTo>
                    <a:pt x="118" y="22"/>
                    <a:pt x="118" y="22"/>
                    <a:pt x="118" y="22"/>
                  </a:cubicBezTo>
                  <a:cubicBezTo>
                    <a:pt x="113" y="22"/>
                    <a:pt x="110" y="25"/>
                    <a:pt x="108" y="28"/>
                  </a:cubicBezTo>
                  <a:cubicBezTo>
                    <a:pt x="108" y="18"/>
                    <a:pt x="108" y="18"/>
                    <a:pt x="108" y="18"/>
                  </a:cubicBezTo>
                  <a:cubicBezTo>
                    <a:pt x="108" y="12"/>
                    <a:pt x="102" y="6"/>
                    <a:pt x="96" y="6"/>
                  </a:cubicBezTo>
                  <a:cubicBezTo>
                    <a:pt x="96" y="6"/>
                    <a:pt x="96" y="6"/>
                    <a:pt x="96" y="6"/>
                  </a:cubicBezTo>
                  <a:cubicBezTo>
                    <a:pt x="91" y="6"/>
                    <a:pt x="87" y="10"/>
                    <a:pt x="85" y="14"/>
                  </a:cubicBezTo>
                  <a:cubicBezTo>
                    <a:pt x="85" y="12"/>
                    <a:pt x="85" y="12"/>
                    <a:pt x="85" y="12"/>
                  </a:cubicBezTo>
                  <a:cubicBezTo>
                    <a:pt x="85" y="5"/>
                    <a:pt x="80" y="0"/>
                    <a:pt x="73" y="0"/>
                  </a:cubicBezTo>
                  <a:cubicBezTo>
                    <a:pt x="67" y="0"/>
                    <a:pt x="61" y="5"/>
                    <a:pt x="61" y="12"/>
                  </a:cubicBezTo>
                  <a:cubicBezTo>
                    <a:pt x="61" y="20"/>
                    <a:pt x="61" y="20"/>
                    <a:pt x="61" y="20"/>
                  </a:cubicBezTo>
                  <a:cubicBezTo>
                    <a:pt x="59" y="17"/>
                    <a:pt x="55" y="14"/>
                    <a:pt x="51" y="14"/>
                  </a:cubicBezTo>
                  <a:cubicBezTo>
                    <a:pt x="45" y="14"/>
                    <a:pt x="39" y="20"/>
                    <a:pt x="39" y="26"/>
                  </a:cubicBezTo>
                  <a:cubicBezTo>
                    <a:pt x="39" y="37"/>
                    <a:pt x="39" y="37"/>
                    <a:pt x="39" y="37"/>
                  </a:cubicBezTo>
                  <a:cubicBezTo>
                    <a:pt x="37" y="34"/>
                    <a:pt x="34" y="32"/>
                    <a:pt x="30" y="32"/>
                  </a:cubicBezTo>
                  <a:cubicBezTo>
                    <a:pt x="23" y="32"/>
                    <a:pt x="18" y="37"/>
                    <a:pt x="18" y="44"/>
                  </a:cubicBezTo>
                  <a:cubicBezTo>
                    <a:pt x="18" y="48"/>
                    <a:pt x="18" y="48"/>
                    <a:pt x="18" y="48"/>
                  </a:cubicBezTo>
                  <a:cubicBezTo>
                    <a:pt x="16" y="47"/>
                    <a:pt x="14" y="46"/>
                    <a:pt x="12" y="46"/>
                  </a:cubicBezTo>
                  <a:cubicBezTo>
                    <a:pt x="5" y="46"/>
                    <a:pt x="0" y="52"/>
                    <a:pt x="0" y="58"/>
                  </a:cubicBezTo>
                  <a:cubicBezTo>
                    <a:pt x="0" y="185"/>
                    <a:pt x="0" y="185"/>
                    <a:pt x="0" y="185"/>
                  </a:cubicBezTo>
                  <a:cubicBezTo>
                    <a:pt x="0" y="191"/>
                    <a:pt x="5" y="196"/>
                    <a:pt x="12" y="196"/>
                  </a:cubicBezTo>
                  <a:cubicBezTo>
                    <a:pt x="14" y="196"/>
                    <a:pt x="16" y="196"/>
                    <a:pt x="18" y="194"/>
                  </a:cubicBezTo>
                  <a:cubicBezTo>
                    <a:pt x="18" y="200"/>
                    <a:pt x="18" y="200"/>
                    <a:pt x="18" y="200"/>
                  </a:cubicBezTo>
                  <a:cubicBezTo>
                    <a:pt x="18" y="207"/>
                    <a:pt x="23" y="212"/>
                    <a:pt x="30" y="212"/>
                  </a:cubicBezTo>
                  <a:cubicBezTo>
                    <a:pt x="34" y="212"/>
                    <a:pt x="37" y="210"/>
                    <a:pt x="39" y="207"/>
                  </a:cubicBezTo>
                  <a:cubicBezTo>
                    <a:pt x="39" y="218"/>
                    <a:pt x="39" y="218"/>
                    <a:pt x="39" y="218"/>
                  </a:cubicBezTo>
                  <a:cubicBezTo>
                    <a:pt x="39" y="225"/>
                    <a:pt x="45" y="230"/>
                    <a:pt x="51" y="230"/>
                  </a:cubicBezTo>
                  <a:cubicBezTo>
                    <a:pt x="55" y="230"/>
                    <a:pt x="59" y="228"/>
                    <a:pt x="61" y="224"/>
                  </a:cubicBezTo>
                  <a:cubicBezTo>
                    <a:pt x="61" y="240"/>
                    <a:pt x="61" y="240"/>
                    <a:pt x="61" y="240"/>
                  </a:cubicBezTo>
                  <a:cubicBezTo>
                    <a:pt x="61" y="247"/>
                    <a:pt x="67" y="252"/>
                    <a:pt x="73" y="252"/>
                  </a:cubicBezTo>
                  <a:cubicBezTo>
                    <a:pt x="80" y="252"/>
                    <a:pt x="85" y="247"/>
                    <a:pt x="85" y="240"/>
                  </a:cubicBezTo>
                  <a:cubicBezTo>
                    <a:pt x="85" y="229"/>
                    <a:pt x="85" y="229"/>
                    <a:pt x="85" y="229"/>
                  </a:cubicBezTo>
                  <a:cubicBezTo>
                    <a:pt x="87" y="233"/>
                    <a:pt x="91" y="236"/>
                    <a:pt x="96" y="236"/>
                  </a:cubicBezTo>
                  <a:cubicBezTo>
                    <a:pt x="96" y="236"/>
                    <a:pt x="96" y="236"/>
                    <a:pt x="96" y="236"/>
                  </a:cubicBezTo>
                  <a:cubicBezTo>
                    <a:pt x="102" y="236"/>
                    <a:pt x="108" y="231"/>
                    <a:pt x="108" y="225"/>
                  </a:cubicBezTo>
                  <a:cubicBezTo>
                    <a:pt x="108" y="218"/>
                    <a:pt x="108" y="218"/>
                    <a:pt x="108" y="218"/>
                  </a:cubicBezTo>
                  <a:cubicBezTo>
                    <a:pt x="110" y="222"/>
                    <a:pt x="113" y="224"/>
                    <a:pt x="118" y="224"/>
                  </a:cubicBezTo>
                  <a:cubicBezTo>
                    <a:pt x="118" y="224"/>
                    <a:pt x="118" y="224"/>
                    <a:pt x="118" y="224"/>
                  </a:cubicBezTo>
                  <a:cubicBezTo>
                    <a:pt x="124" y="224"/>
                    <a:pt x="130" y="219"/>
                    <a:pt x="130" y="213"/>
                  </a:cubicBezTo>
                  <a:cubicBezTo>
                    <a:pt x="130" y="199"/>
                    <a:pt x="130" y="199"/>
                    <a:pt x="130" y="199"/>
                  </a:cubicBezTo>
                  <a:cubicBezTo>
                    <a:pt x="132" y="201"/>
                    <a:pt x="134" y="202"/>
                    <a:pt x="137" y="202"/>
                  </a:cubicBezTo>
                  <a:cubicBezTo>
                    <a:pt x="144" y="202"/>
                    <a:pt x="149" y="197"/>
                    <a:pt x="149" y="190"/>
                  </a:cubicBezTo>
                  <a:cubicBezTo>
                    <a:pt x="149" y="54"/>
                    <a:pt x="149" y="54"/>
                    <a:pt x="149" y="54"/>
                  </a:cubicBezTo>
                  <a:cubicBezTo>
                    <a:pt x="149" y="47"/>
                    <a:pt x="144" y="42"/>
                    <a:pt x="137" y="42"/>
                  </a:cubicBezTo>
                  <a:close/>
                </a:path>
              </a:pathLst>
            </a:cu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18">
              <a:extLst>
                <a:ext uri="{FF2B5EF4-FFF2-40B4-BE49-F238E27FC236}">
                  <a16:creationId xmlns:a16="http://schemas.microsoft.com/office/drawing/2014/main" id="{48F93215-859A-4B58-A41A-F7F0C03B28CD}"/>
                </a:ext>
              </a:extLst>
            </p:cNvPr>
            <p:cNvSpPr>
              <a:spLocks/>
            </p:cNvSpPr>
            <p:nvPr/>
          </p:nvSpPr>
          <p:spPr bwMode="auto">
            <a:xfrm>
              <a:off x="3949511" y="3928193"/>
              <a:ext cx="558800" cy="334963"/>
            </a:xfrm>
            <a:custGeom>
              <a:avLst/>
              <a:gdLst>
                <a:gd name="T0" fmla="*/ 137 w 149"/>
                <a:gd name="T1" fmla="*/ 18 h 89"/>
                <a:gd name="T2" fmla="*/ 130 w 149"/>
                <a:gd name="T3" fmla="*/ 15 h 89"/>
                <a:gd name="T4" fmla="*/ 130 w 149"/>
                <a:gd name="T5" fmla="*/ 28 h 89"/>
                <a:gd name="T6" fmla="*/ 118 w 149"/>
                <a:gd name="T7" fmla="*/ 40 h 89"/>
                <a:gd name="T8" fmla="*/ 118 w 149"/>
                <a:gd name="T9" fmla="*/ 40 h 89"/>
                <a:gd name="T10" fmla="*/ 108 w 149"/>
                <a:gd name="T11" fmla="*/ 34 h 89"/>
                <a:gd name="T12" fmla="*/ 108 w 149"/>
                <a:gd name="T13" fmla="*/ 40 h 89"/>
                <a:gd name="T14" fmla="*/ 96 w 149"/>
                <a:gd name="T15" fmla="*/ 52 h 89"/>
                <a:gd name="T16" fmla="*/ 96 w 149"/>
                <a:gd name="T17" fmla="*/ 52 h 89"/>
                <a:gd name="T18" fmla="*/ 85 w 149"/>
                <a:gd name="T19" fmla="*/ 44 h 89"/>
                <a:gd name="T20" fmla="*/ 85 w 149"/>
                <a:gd name="T21" fmla="*/ 56 h 89"/>
                <a:gd name="T22" fmla="*/ 73 w 149"/>
                <a:gd name="T23" fmla="*/ 67 h 89"/>
                <a:gd name="T24" fmla="*/ 61 w 149"/>
                <a:gd name="T25" fmla="*/ 56 h 89"/>
                <a:gd name="T26" fmla="*/ 61 w 149"/>
                <a:gd name="T27" fmla="*/ 40 h 89"/>
                <a:gd name="T28" fmla="*/ 51 w 149"/>
                <a:gd name="T29" fmla="*/ 45 h 89"/>
                <a:gd name="T30" fmla="*/ 39 w 149"/>
                <a:gd name="T31" fmla="*/ 34 h 89"/>
                <a:gd name="T32" fmla="*/ 39 w 149"/>
                <a:gd name="T33" fmla="*/ 22 h 89"/>
                <a:gd name="T34" fmla="*/ 30 w 149"/>
                <a:gd name="T35" fmla="*/ 27 h 89"/>
                <a:gd name="T36" fmla="*/ 18 w 149"/>
                <a:gd name="T37" fmla="*/ 16 h 89"/>
                <a:gd name="T38" fmla="*/ 18 w 149"/>
                <a:gd name="T39" fmla="*/ 10 h 89"/>
                <a:gd name="T40" fmla="*/ 12 w 149"/>
                <a:gd name="T41" fmla="*/ 12 h 89"/>
                <a:gd name="T42" fmla="*/ 0 w 149"/>
                <a:gd name="T43" fmla="*/ 0 h 89"/>
                <a:gd name="T44" fmla="*/ 0 w 149"/>
                <a:gd name="T45" fmla="*/ 22 h 89"/>
                <a:gd name="T46" fmla="*/ 12 w 149"/>
                <a:gd name="T47" fmla="*/ 33 h 89"/>
                <a:gd name="T48" fmla="*/ 18 w 149"/>
                <a:gd name="T49" fmla="*/ 31 h 89"/>
                <a:gd name="T50" fmla="*/ 18 w 149"/>
                <a:gd name="T51" fmla="*/ 37 h 89"/>
                <a:gd name="T52" fmla="*/ 30 w 149"/>
                <a:gd name="T53" fmla="*/ 49 h 89"/>
                <a:gd name="T54" fmla="*/ 39 w 149"/>
                <a:gd name="T55" fmla="*/ 44 h 89"/>
                <a:gd name="T56" fmla="*/ 39 w 149"/>
                <a:gd name="T57" fmla="*/ 55 h 89"/>
                <a:gd name="T58" fmla="*/ 51 w 149"/>
                <a:gd name="T59" fmla="*/ 67 h 89"/>
                <a:gd name="T60" fmla="*/ 61 w 149"/>
                <a:gd name="T61" fmla="*/ 61 h 89"/>
                <a:gd name="T62" fmla="*/ 61 w 149"/>
                <a:gd name="T63" fmla="*/ 77 h 89"/>
                <a:gd name="T64" fmla="*/ 73 w 149"/>
                <a:gd name="T65" fmla="*/ 89 h 89"/>
                <a:gd name="T66" fmla="*/ 85 w 149"/>
                <a:gd name="T67" fmla="*/ 77 h 89"/>
                <a:gd name="T68" fmla="*/ 85 w 149"/>
                <a:gd name="T69" fmla="*/ 66 h 89"/>
                <a:gd name="T70" fmla="*/ 96 w 149"/>
                <a:gd name="T71" fmla="*/ 73 h 89"/>
                <a:gd name="T72" fmla="*/ 96 w 149"/>
                <a:gd name="T73" fmla="*/ 73 h 89"/>
                <a:gd name="T74" fmla="*/ 108 w 149"/>
                <a:gd name="T75" fmla="*/ 62 h 89"/>
                <a:gd name="T76" fmla="*/ 108 w 149"/>
                <a:gd name="T77" fmla="*/ 55 h 89"/>
                <a:gd name="T78" fmla="*/ 118 w 149"/>
                <a:gd name="T79" fmla="*/ 61 h 89"/>
                <a:gd name="T80" fmla="*/ 118 w 149"/>
                <a:gd name="T81" fmla="*/ 61 h 89"/>
                <a:gd name="T82" fmla="*/ 130 w 149"/>
                <a:gd name="T83" fmla="*/ 50 h 89"/>
                <a:gd name="T84" fmla="*/ 130 w 149"/>
                <a:gd name="T85" fmla="*/ 36 h 89"/>
                <a:gd name="T86" fmla="*/ 137 w 149"/>
                <a:gd name="T87" fmla="*/ 39 h 89"/>
                <a:gd name="T88" fmla="*/ 149 w 149"/>
                <a:gd name="T89" fmla="*/ 27 h 89"/>
                <a:gd name="T90" fmla="*/ 149 w 149"/>
                <a:gd name="T91" fmla="*/ 6 h 89"/>
                <a:gd name="T92" fmla="*/ 137 w 149"/>
                <a:gd name="T93" fmla="*/ 1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89">
                  <a:moveTo>
                    <a:pt x="137" y="18"/>
                  </a:moveTo>
                  <a:cubicBezTo>
                    <a:pt x="134" y="18"/>
                    <a:pt x="132" y="17"/>
                    <a:pt x="130" y="15"/>
                  </a:cubicBezTo>
                  <a:cubicBezTo>
                    <a:pt x="130" y="28"/>
                    <a:pt x="130" y="28"/>
                    <a:pt x="130" y="28"/>
                  </a:cubicBezTo>
                  <a:cubicBezTo>
                    <a:pt x="130" y="35"/>
                    <a:pt x="124" y="40"/>
                    <a:pt x="118" y="40"/>
                  </a:cubicBezTo>
                  <a:cubicBezTo>
                    <a:pt x="118" y="40"/>
                    <a:pt x="118" y="40"/>
                    <a:pt x="118" y="40"/>
                  </a:cubicBezTo>
                  <a:cubicBezTo>
                    <a:pt x="113" y="40"/>
                    <a:pt x="110" y="37"/>
                    <a:pt x="108" y="34"/>
                  </a:cubicBezTo>
                  <a:cubicBezTo>
                    <a:pt x="108" y="40"/>
                    <a:pt x="108" y="40"/>
                    <a:pt x="108" y="40"/>
                  </a:cubicBezTo>
                  <a:cubicBezTo>
                    <a:pt x="108" y="47"/>
                    <a:pt x="102" y="52"/>
                    <a:pt x="96" y="52"/>
                  </a:cubicBezTo>
                  <a:cubicBezTo>
                    <a:pt x="96" y="52"/>
                    <a:pt x="96" y="52"/>
                    <a:pt x="96" y="52"/>
                  </a:cubicBezTo>
                  <a:cubicBezTo>
                    <a:pt x="91" y="52"/>
                    <a:pt x="87" y="49"/>
                    <a:pt x="85" y="44"/>
                  </a:cubicBezTo>
                  <a:cubicBezTo>
                    <a:pt x="85" y="56"/>
                    <a:pt x="85" y="56"/>
                    <a:pt x="85" y="56"/>
                  </a:cubicBezTo>
                  <a:cubicBezTo>
                    <a:pt x="85" y="62"/>
                    <a:pt x="80" y="67"/>
                    <a:pt x="73" y="67"/>
                  </a:cubicBezTo>
                  <a:cubicBezTo>
                    <a:pt x="67" y="67"/>
                    <a:pt x="61" y="62"/>
                    <a:pt x="61" y="56"/>
                  </a:cubicBezTo>
                  <a:cubicBezTo>
                    <a:pt x="61" y="40"/>
                    <a:pt x="61" y="40"/>
                    <a:pt x="61" y="40"/>
                  </a:cubicBezTo>
                  <a:cubicBezTo>
                    <a:pt x="59" y="43"/>
                    <a:pt x="55" y="45"/>
                    <a:pt x="51" y="45"/>
                  </a:cubicBezTo>
                  <a:cubicBezTo>
                    <a:pt x="45" y="45"/>
                    <a:pt x="39" y="40"/>
                    <a:pt x="39" y="34"/>
                  </a:cubicBezTo>
                  <a:cubicBezTo>
                    <a:pt x="39" y="22"/>
                    <a:pt x="39" y="22"/>
                    <a:pt x="39" y="22"/>
                  </a:cubicBezTo>
                  <a:cubicBezTo>
                    <a:pt x="37" y="25"/>
                    <a:pt x="34" y="27"/>
                    <a:pt x="30" y="27"/>
                  </a:cubicBezTo>
                  <a:cubicBezTo>
                    <a:pt x="23" y="27"/>
                    <a:pt x="18" y="22"/>
                    <a:pt x="18" y="16"/>
                  </a:cubicBezTo>
                  <a:cubicBezTo>
                    <a:pt x="18" y="10"/>
                    <a:pt x="18" y="10"/>
                    <a:pt x="18" y="10"/>
                  </a:cubicBezTo>
                  <a:cubicBezTo>
                    <a:pt x="16" y="11"/>
                    <a:pt x="14" y="12"/>
                    <a:pt x="12" y="12"/>
                  </a:cubicBezTo>
                  <a:cubicBezTo>
                    <a:pt x="5" y="12"/>
                    <a:pt x="0" y="7"/>
                    <a:pt x="0" y="0"/>
                  </a:cubicBezTo>
                  <a:cubicBezTo>
                    <a:pt x="0" y="22"/>
                    <a:pt x="0" y="22"/>
                    <a:pt x="0" y="22"/>
                  </a:cubicBezTo>
                  <a:cubicBezTo>
                    <a:pt x="0" y="28"/>
                    <a:pt x="5" y="33"/>
                    <a:pt x="12" y="33"/>
                  </a:cubicBezTo>
                  <a:cubicBezTo>
                    <a:pt x="14" y="33"/>
                    <a:pt x="16" y="33"/>
                    <a:pt x="18" y="31"/>
                  </a:cubicBezTo>
                  <a:cubicBezTo>
                    <a:pt x="18" y="37"/>
                    <a:pt x="18" y="37"/>
                    <a:pt x="18" y="37"/>
                  </a:cubicBezTo>
                  <a:cubicBezTo>
                    <a:pt x="18" y="44"/>
                    <a:pt x="23" y="49"/>
                    <a:pt x="30" y="49"/>
                  </a:cubicBezTo>
                  <a:cubicBezTo>
                    <a:pt x="34" y="49"/>
                    <a:pt x="37" y="47"/>
                    <a:pt x="39" y="44"/>
                  </a:cubicBezTo>
                  <a:cubicBezTo>
                    <a:pt x="39" y="55"/>
                    <a:pt x="39" y="55"/>
                    <a:pt x="39" y="55"/>
                  </a:cubicBezTo>
                  <a:cubicBezTo>
                    <a:pt x="39" y="62"/>
                    <a:pt x="45" y="67"/>
                    <a:pt x="51" y="67"/>
                  </a:cubicBezTo>
                  <a:cubicBezTo>
                    <a:pt x="55" y="67"/>
                    <a:pt x="59" y="65"/>
                    <a:pt x="61" y="61"/>
                  </a:cubicBezTo>
                  <a:cubicBezTo>
                    <a:pt x="61" y="77"/>
                    <a:pt x="61" y="77"/>
                    <a:pt x="61" y="77"/>
                  </a:cubicBezTo>
                  <a:cubicBezTo>
                    <a:pt x="61" y="84"/>
                    <a:pt x="67" y="89"/>
                    <a:pt x="73" y="89"/>
                  </a:cubicBezTo>
                  <a:cubicBezTo>
                    <a:pt x="80" y="89"/>
                    <a:pt x="85" y="84"/>
                    <a:pt x="85" y="77"/>
                  </a:cubicBezTo>
                  <a:cubicBezTo>
                    <a:pt x="85" y="66"/>
                    <a:pt x="85" y="66"/>
                    <a:pt x="85" y="66"/>
                  </a:cubicBezTo>
                  <a:cubicBezTo>
                    <a:pt x="87" y="70"/>
                    <a:pt x="91" y="73"/>
                    <a:pt x="96" y="73"/>
                  </a:cubicBezTo>
                  <a:cubicBezTo>
                    <a:pt x="96" y="73"/>
                    <a:pt x="96" y="73"/>
                    <a:pt x="96" y="73"/>
                  </a:cubicBezTo>
                  <a:cubicBezTo>
                    <a:pt x="102" y="73"/>
                    <a:pt x="108" y="68"/>
                    <a:pt x="108" y="62"/>
                  </a:cubicBezTo>
                  <a:cubicBezTo>
                    <a:pt x="108" y="55"/>
                    <a:pt x="108" y="55"/>
                    <a:pt x="108" y="55"/>
                  </a:cubicBezTo>
                  <a:cubicBezTo>
                    <a:pt x="110" y="59"/>
                    <a:pt x="113" y="61"/>
                    <a:pt x="118" y="61"/>
                  </a:cubicBezTo>
                  <a:cubicBezTo>
                    <a:pt x="118" y="61"/>
                    <a:pt x="118" y="61"/>
                    <a:pt x="118" y="61"/>
                  </a:cubicBezTo>
                  <a:cubicBezTo>
                    <a:pt x="124" y="61"/>
                    <a:pt x="130" y="56"/>
                    <a:pt x="130" y="50"/>
                  </a:cubicBezTo>
                  <a:cubicBezTo>
                    <a:pt x="130" y="36"/>
                    <a:pt x="130" y="36"/>
                    <a:pt x="130" y="36"/>
                  </a:cubicBezTo>
                  <a:cubicBezTo>
                    <a:pt x="132" y="38"/>
                    <a:pt x="134" y="39"/>
                    <a:pt x="137" y="39"/>
                  </a:cubicBezTo>
                  <a:cubicBezTo>
                    <a:pt x="144" y="39"/>
                    <a:pt x="149" y="34"/>
                    <a:pt x="149" y="27"/>
                  </a:cubicBezTo>
                  <a:cubicBezTo>
                    <a:pt x="149" y="6"/>
                    <a:pt x="149" y="6"/>
                    <a:pt x="149" y="6"/>
                  </a:cubicBezTo>
                  <a:cubicBezTo>
                    <a:pt x="149" y="12"/>
                    <a:pt x="144" y="18"/>
                    <a:pt x="137" y="18"/>
                  </a:cubicBezTo>
                  <a:close/>
                </a:path>
              </a:pathLst>
            </a:cu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Oval 19">
              <a:extLst>
                <a:ext uri="{FF2B5EF4-FFF2-40B4-BE49-F238E27FC236}">
                  <a16:creationId xmlns:a16="http://schemas.microsoft.com/office/drawing/2014/main" id="{AFCD3C06-AA42-4BD0-A1F8-101F579180B9}"/>
                </a:ext>
              </a:extLst>
            </p:cNvPr>
            <p:cNvSpPr>
              <a:spLocks noChangeArrowheads="1"/>
            </p:cNvSpPr>
            <p:nvPr/>
          </p:nvSpPr>
          <p:spPr bwMode="auto">
            <a:xfrm>
              <a:off x="3911411" y="3848818"/>
              <a:ext cx="46038" cy="46038"/>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Oval 20">
              <a:extLst>
                <a:ext uri="{FF2B5EF4-FFF2-40B4-BE49-F238E27FC236}">
                  <a16:creationId xmlns:a16="http://schemas.microsoft.com/office/drawing/2014/main" id="{835527A8-0B3B-4528-A90F-BB9E590A3E2E}"/>
                </a:ext>
              </a:extLst>
            </p:cNvPr>
            <p:cNvSpPr>
              <a:spLocks noChangeArrowheads="1"/>
            </p:cNvSpPr>
            <p:nvPr/>
          </p:nvSpPr>
          <p:spPr bwMode="auto">
            <a:xfrm>
              <a:off x="3916174" y="3902793"/>
              <a:ext cx="44450" cy="44450"/>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Oval 21">
              <a:extLst>
                <a:ext uri="{FF2B5EF4-FFF2-40B4-BE49-F238E27FC236}">
                  <a16:creationId xmlns:a16="http://schemas.microsoft.com/office/drawing/2014/main" id="{F1946BC0-0D5D-4CBB-9987-C494F6B8ADB3}"/>
                </a:ext>
              </a:extLst>
            </p:cNvPr>
            <p:cNvSpPr>
              <a:spLocks noChangeArrowheads="1"/>
            </p:cNvSpPr>
            <p:nvPr/>
          </p:nvSpPr>
          <p:spPr bwMode="auto">
            <a:xfrm>
              <a:off x="3905061" y="3958355"/>
              <a:ext cx="44450" cy="46038"/>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Oval 22">
              <a:extLst>
                <a:ext uri="{FF2B5EF4-FFF2-40B4-BE49-F238E27FC236}">
                  <a16:creationId xmlns:a16="http://schemas.microsoft.com/office/drawing/2014/main" id="{9315CBE2-1D1C-44A4-BDB1-1C5143F8E6BA}"/>
                </a:ext>
              </a:extLst>
            </p:cNvPr>
            <p:cNvSpPr>
              <a:spLocks noChangeArrowheads="1"/>
            </p:cNvSpPr>
            <p:nvPr/>
          </p:nvSpPr>
          <p:spPr bwMode="auto">
            <a:xfrm>
              <a:off x="3911411" y="4034555"/>
              <a:ext cx="46038" cy="44450"/>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Oval 23">
              <a:extLst>
                <a:ext uri="{FF2B5EF4-FFF2-40B4-BE49-F238E27FC236}">
                  <a16:creationId xmlns:a16="http://schemas.microsoft.com/office/drawing/2014/main" id="{208302D4-D233-4F94-AD1E-61039AEF6AD1}"/>
                </a:ext>
              </a:extLst>
            </p:cNvPr>
            <p:cNvSpPr>
              <a:spLocks noChangeArrowheads="1"/>
            </p:cNvSpPr>
            <p:nvPr/>
          </p:nvSpPr>
          <p:spPr bwMode="auto">
            <a:xfrm>
              <a:off x="4028886" y="3950418"/>
              <a:ext cx="44450" cy="42863"/>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Oval 24">
              <a:extLst>
                <a:ext uri="{FF2B5EF4-FFF2-40B4-BE49-F238E27FC236}">
                  <a16:creationId xmlns:a16="http://schemas.microsoft.com/office/drawing/2014/main" id="{297E71B0-90A1-4718-AFF0-2075B10F97BD}"/>
                </a:ext>
              </a:extLst>
            </p:cNvPr>
            <p:cNvSpPr>
              <a:spLocks noChangeArrowheads="1"/>
            </p:cNvSpPr>
            <p:nvPr/>
          </p:nvSpPr>
          <p:spPr bwMode="auto">
            <a:xfrm>
              <a:off x="4032061" y="3999630"/>
              <a:ext cx="44450" cy="46038"/>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Oval 25">
              <a:extLst>
                <a:ext uri="{FF2B5EF4-FFF2-40B4-BE49-F238E27FC236}">
                  <a16:creationId xmlns:a16="http://schemas.microsoft.com/office/drawing/2014/main" id="{AF0BB3E1-48B6-4843-BF97-B183556CB185}"/>
                </a:ext>
              </a:extLst>
            </p:cNvPr>
            <p:cNvSpPr>
              <a:spLocks noChangeArrowheads="1"/>
            </p:cNvSpPr>
            <p:nvPr/>
          </p:nvSpPr>
          <p:spPr bwMode="auto">
            <a:xfrm>
              <a:off x="4020949" y="4059955"/>
              <a:ext cx="44450" cy="46038"/>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 name="Oval 26">
              <a:extLst>
                <a:ext uri="{FF2B5EF4-FFF2-40B4-BE49-F238E27FC236}">
                  <a16:creationId xmlns:a16="http://schemas.microsoft.com/office/drawing/2014/main" id="{60959C5B-E179-40DD-8036-F39EBBFD03E4}"/>
                </a:ext>
              </a:extLst>
            </p:cNvPr>
            <p:cNvSpPr>
              <a:spLocks noChangeArrowheads="1"/>
            </p:cNvSpPr>
            <p:nvPr/>
          </p:nvSpPr>
          <p:spPr bwMode="auto">
            <a:xfrm>
              <a:off x="4028886" y="4136155"/>
              <a:ext cx="44450" cy="44450"/>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Oval 27">
              <a:extLst>
                <a:ext uri="{FF2B5EF4-FFF2-40B4-BE49-F238E27FC236}">
                  <a16:creationId xmlns:a16="http://schemas.microsoft.com/office/drawing/2014/main" id="{03296139-570D-4127-AA4A-27683EF63AEF}"/>
                </a:ext>
              </a:extLst>
            </p:cNvPr>
            <p:cNvSpPr>
              <a:spLocks noChangeArrowheads="1"/>
            </p:cNvSpPr>
            <p:nvPr/>
          </p:nvSpPr>
          <p:spPr bwMode="auto">
            <a:xfrm>
              <a:off x="4516249" y="3831355"/>
              <a:ext cx="46038" cy="44450"/>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Oval 28">
              <a:extLst>
                <a:ext uri="{FF2B5EF4-FFF2-40B4-BE49-F238E27FC236}">
                  <a16:creationId xmlns:a16="http://schemas.microsoft.com/office/drawing/2014/main" id="{10171AB7-1058-49E6-A05F-20F62110E3A4}"/>
                </a:ext>
              </a:extLst>
            </p:cNvPr>
            <p:cNvSpPr>
              <a:spLocks noChangeArrowheads="1"/>
            </p:cNvSpPr>
            <p:nvPr/>
          </p:nvSpPr>
          <p:spPr bwMode="auto">
            <a:xfrm>
              <a:off x="4524186" y="3883743"/>
              <a:ext cx="44450" cy="44450"/>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Oval 29">
              <a:extLst>
                <a:ext uri="{FF2B5EF4-FFF2-40B4-BE49-F238E27FC236}">
                  <a16:creationId xmlns:a16="http://schemas.microsoft.com/office/drawing/2014/main" id="{B5D8C80C-B449-4BF8-916D-6363E0B0E125}"/>
                </a:ext>
              </a:extLst>
            </p:cNvPr>
            <p:cNvSpPr>
              <a:spLocks noChangeArrowheads="1"/>
            </p:cNvSpPr>
            <p:nvPr/>
          </p:nvSpPr>
          <p:spPr bwMode="auto">
            <a:xfrm>
              <a:off x="4508311" y="3939305"/>
              <a:ext cx="46038" cy="46038"/>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Oval 30">
              <a:extLst>
                <a:ext uri="{FF2B5EF4-FFF2-40B4-BE49-F238E27FC236}">
                  <a16:creationId xmlns:a16="http://schemas.microsoft.com/office/drawing/2014/main" id="{C8C9481C-8A51-467A-9A98-F5B1FC74D5BB}"/>
                </a:ext>
              </a:extLst>
            </p:cNvPr>
            <p:cNvSpPr>
              <a:spLocks noChangeArrowheads="1"/>
            </p:cNvSpPr>
            <p:nvPr/>
          </p:nvSpPr>
          <p:spPr bwMode="auto">
            <a:xfrm>
              <a:off x="4516249" y="4015505"/>
              <a:ext cx="46038" cy="44450"/>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Oval 31">
              <a:extLst>
                <a:ext uri="{FF2B5EF4-FFF2-40B4-BE49-F238E27FC236}">
                  <a16:creationId xmlns:a16="http://schemas.microsoft.com/office/drawing/2014/main" id="{24E872CC-82D5-42C4-9F09-63C7E5974A0C}"/>
                </a:ext>
              </a:extLst>
            </p:cNvPr>
            <p:cNvSpPr>
              <a:spLocks noChangeArrowheads="1"/>
            </p:cNvSpPr>
            <p:nvPr/>
          </p:nvSpPr>
          <p:spPr bwMode="auto">
            <a:xfrm>
              <a:off x="4425761" y="3939305"/>
              <a:ext cx="46038" cy="46038"/>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Oval 32">
              <a:extLst>
                <a:ext uri="{FF2B5EF4-FFF2-40B4-BE49-F238E27FC236}">
                  <a16:creationId xmlns:a16="http://schemas.microsoft.com/office/drawing/2014/main" id="{D6464389-A781-464E-BBED-6C4B3EADB4C3}"/>
                </a:ext>
              </a:extLst>
            </p:cNvPr>
            <p:cNvSpPr>
              <a:spLocks noChangeArrowheads="1"/>
            </p:cNvSpPr>
            <p:nvPr/>
          </p:nvSpPr>
          <p:spPr bwMode="auto">
            <a:xfrm>
              <a:off x="4430524" y="3993280"/>
              <a:ext cx="44450" cy="44450"/>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Oval 33">
              <a:extLst>
                <a:ext uri="{FF2B5EF4-FFF2-40B4-BE49-F238E27FC236}">
                  <a16:creationId xmlns:a16="http://schemas.microsoft.com/office/drawing/2014/main" id="{5ED48E1A-5525-4D12-A656-4E4AC17F81D3}"/>
                </a:ext>
              </a:extLst>
            </p:cNvPr>
            <p:cNvSpPr>
              <a:spLocks noChangeArrowheads="1"/>
            </p:cNvSpPr>
            <p:nvPr/>
          </p:nvSpPr>
          <p:spPr bwMode="auto">
            <a:xfrm>
              <a:off x="4414649" y="4052018"/>
              <a:ext cx="46038" cy="41275"/>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 name="Oval 34">
              <a:extLst>
                <a:ext uri="{FF2B5EF4-FFF2-40B4-BE49-F238E27FC236}">
                  <a16:creationId xmlns:a16="http://schemas.microsoft.com/office/drawing/2014/main" id="{620AAB3B-B723-4506-8D7B-4F09A90CA4E7}"/>
                </a:ext>
              </a:extLst>
            </p:cNvPr>
            <p:cNvSpPr>
              <a:spLocks noChangeArrowheads="1"/>
            </p:cNvSpPr>
            <p:nvPr/>
          </p:nvSpPr>
          <p:spPr bwMode="auto">
            <a:xfrm>
              <a:off x="4425761" y="4123455"/>
              <a:ext cx="46038" cy="46038"/>
            </a:xfrm>
            <a:prstGeom prst="ellipse">
              <a:avLst/>
            </a:pr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 name="Oval 35">
              <a:extLst>
                <a:ext uri="{FF2B5EF4-FFF2-40B4-BE49-F238E27FC236}">
                  <a16:creationId xmlns:a16="http://schemas.microsoft.com/office/drawing/2014/main" id="{DBBC54D1-6663-4B27-83A4-3645B6131248}"/>
                </a:ext>
              </a:extLst>
            </p:cNvPr>
            <p:cNvSpPr>
              <a:spLocks noChangeArrowheads="1"/>
            </p:cNvSpPr>
            <p:nvPr/>
          </p:nvSpPr>
          <p:spPr bwMode="auto">
            <a:xfrm>
              <a:off x="4224149" y="3609105"/>
              <a:ext cx="47625" cy="49213"/>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 name="Oval 36">
              <a:extLst>
                <a:ext uri="{FF2B5EF4-FFF2-40B4-BE49-F238E27FC236}">
                  <a16:creationId xmlns:a16="http://schemas.microsoft.com/office/drawing/2014/main" id="{55FBA94B-1DAE-4204-ADE8-F085F2BA4A5A}"/>
                </a:ext>
              </a:extLst>
            </p:cNvPr>
            <p:cNvSpPr>
              <a:spLocks noChangeArrowheads="1"/>
            </p:cNvSpPr>
            <p:nvPr/>
          </p:nvSpPr>
          <p:spPr bwMode="auto">
            <a:xfrm>
              <a:off x="4054286" y="3736105"/>
              <a:ext cx="46038" cy="46038"/>
            </a:xfrm>
            <a:prstGeom prst="ellipse">
              <a:avLst/>
            </a:prstGeom>
            <a:solidFill>
              <a:srgbClr val="569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 name="Oval 37">
              <a:extLst>
                <a:ext uri="{FF2B5EF4-FFF2-40B4-BE49-F238E27FC236}">
                  <a16:creationId xmlns:a16="http://schemas.microsoft.com/office/drawing/2014/main" id="{1112E2C3-2B40-4F9F-A1E0-95A39794E9E9}"/>
                </a:ext>
              </a:extLst>
            </p:cNvPr>
            <p:cNvSpPr>
              <a:spLocks noChangeArrowheads="1"/>
            </p:cNvSpPr>
            <p:nvPr/>
          </p:nvSpPr>
          <p:spPr bwMode="auto">
            <a:xfrm>
              <a:off x="4100324" y="3807543"/>
              <a:ext cx="44450" cy="41275"/>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 name="Oval 38">
              <a:extLst>
                <a:ext uri="{FF2B5EF4-FFF2-40B4-BE49-F238E27FC236}">
                  <a16:creationId xmlns:a16="http://schemas.microsoft.com/office/drawing/2014/main" id="{99F4AA97-8172-4AD2-8E2B-02A40B732627}"/>
                </a:ext>
              </a:extLst>
            </p:cNvPr>
            <p:cNvSpPr>
              <a:spLocks noChangeArrowheads="1"/>
            </p:cNvSpPr>
            <p:nvPr/>
          </p:nvSpPr>
          <p:spPr bwMode="auto">
            <a:xfrm>
              <a:off x="4271774" y="3661493"/>
              <a:ext cx="30163" cy="30163"/>
            </a:xfrm>
            <a:prstGeom prst="ellipse">
              <a:avLst/>
            </a:prstGeom>
            <a:solidFill>
              <a:srgbClr val="569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 name="Oval 39">
              <a:extLst>
                <a:ext uri="{FF2B5EF4-FFF2-40B4-BE49-F238E27FC236}">
                  <a16:creationId xmlns:a16="http://schemas.microsoft.com/office/drawing/2014/main" id="{45EC9B1F-6F4E-400E-A3AE-D2E14EFFC7AD}"/>
                </a:ext>
              </a:extLst>
            </p:cNvPr>
            <p:cNvSpPr>
              <a:spLocks noChangeArrowheads="1"/>
            </p:cNvSpPr>
            <p:nvPr/>
          </p:nvSpPr>
          <p:spPr bwMode="auto">
            <a:xfrm>
              <a:off x="4216211" y="3444005"/>
              <a:ext cx="49213" cy="47625"/>
            </a:xfrm>
            <a:prstGeom prst="ellipse">
              <a:avLst/>
            </a:prstGeom>
            <a:solidFill>
              <a:srgbClr val="569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 name="Oval 40">
              <a:extLst>
                <a:ext uri="{FF2B5EF4-FFF2-40B4-BE49-F238E27FC236}">
                  <a16:creationId xmlns:a16="http://schemas.microsoft.com/office/drawing/2014/main" id="{E0C1740F-338F-4572-8458-C63938DD8697}"/>
                </a:ext>
              </a:extLst>
            </p:cNvPr>
            <p:cNvSpPr>
              <a:spLocks noChangeArrowheads="1"/>
            </p:cNvSpPr>
            <p:nvPr/>
          </p:nvSpPr>
          <p:spPr bwMode="auto">
            <a:xfrm>
              <a:off x="4367024" y="3777380"/>
              <a:ext cx="47625" cy="53975"/>
            </a:xfrm>
            <a:prstGeom prst="ellipse">
              <a:avLst/>
            </a:prstGeom>
            <a:solidFill>
              <a:srgbClr val="569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 name="Freeform 41">
              <a:extLst>
                <a:ext uri="{FF2B5EF4-FFF2-40B4-BE49-F238E27FC236}">
                  <a16:creationId xmlns:a16="http://schemas.microsoft.com/office/drawing/2014/main" id="{C4E42E14-7EE2-4514-9C6F-C140AD22E1FC}"/>
                </a:ext>
              </a:extLst>
            </p:cNvPr>
            <p:cNvSpPr>
              <a:spLocks/>
            </p:cNvSpPr>
            <p:nvPr/>
          </p:nvSpPr>
          <p:spPr bwMode="auto">
            <a:xfrm>
              <a:off x="4092386" y="3771030"/>
              <a:ext cx="285750" cy="609600"/>
            </a:xfrm>
            <a:custGeom>
              <a:avLst/>
              <a:gdLst>
                <a:gd name="T0" fmla="*/ 72 w 76"/>
                <a:gd name="T1" fmla="*/ 47 h 162"/>
                <a:gd name="T2" fmla="*/ 65 w 76"/>
                <a:gd name="T3" fmla="*/ 42 h 162"/>
                <a:gd name="T4" fmla="*/ 61 w 76"/>
                <a:gd name="T5" fmla="*/ 49 h 162"/>
                <a:gd name="T6" fmla="*/ 56 w 76"/>
                <a:gd name="T7" fmla="*/ 77 h 162"/>
                <a:gd name="T8" fmla="*/ 44 w 76"/>
                <a:gd name="T9" fmla="*/ 81 h 162"/>
                <a:gd name="T10" fmla="*/ 44 w 76"/>
                <a:gd name="T11" fmla="*/ 42 h 162"/>
                <a:gd name="T12" fmla="*/ 57 w 76"/>
                <a:gd name="T13" fmla="*/ 37 h 162"/>
                <a:gd name="T14" fmla="*/ 61 w 76"/>
                <a:gd name="T15" fmla="*/ 18 h 162"/>
                <a:gd name="T16" fmla="*/ 55 w 76"/>
                <a:gd name="T17" fmla="*/ 13 h 162"/>
                <a:gd name="T18" fmla="*/ 50 w 76"/>
                <a:gd name="T19" fmla="*/ 20 h 162"/>
                <a:gd name="T20" fmla="*/ 48 w 76"/>
                <a:gd name="T21" fmla="*/ 29 h 162"/>
                <a:gd name="T22" fmla="*/ 44 w 76"/>
                <a:gd name="T23" fmla="*/ 30 h 162"/>
                <a:gd name="T24" fmla="*/ 44 w 76"/>
                <a:gd name="T25" fmla="*/ 5 h 162"/>
                <a:gd name="T26" fmla="*/ 39 w 76"/>
                <a:gd name="T27" fmla="*/ 0 h 162"/>
                <a:gd name="T28" fmla="*/ 33 w 76"/>
                <a:gd name="T29" fmla="*/ 5 h 162"/>
                <a:gd name="T30" fmla="*/ 33 w 76"/>
                <a:gd name="T31" fmla="*/ 57 h 162"/>
                <a:gd name="T32" fmla="*/ 27 w 76"/>
                <a:gd name="T33" fmla="*/ 55 h 162"/>
                <a:gd name="T34" fmla="*/ 24 w 76"/>
                <a:gd name="T35" fmla="*/ 31 h 162"/>
                <a:gd name="T36" fmla="*/ 20 w 76"/>
                <a:gd name="T37" fmla="*/ 24 h 162"/>
                <a:gd name="T38" fmla="*/ 13 w 76"/>
                <a:gd name="T39" fmla="*/ 28 h 162"/>
                <a:gd name="T40" fmla="*/ 12 w 76"/>
                <a:gd name="T41" fmla="*/ 41 h 162"/>
                <a:gd name="T42" fmla="*/ 6 w 76"/>
                <a:gd name="T43" fmla="*/ 41 h 162"/>
                <a:gd name="T44" fmla="*/ 0 w 76"/>
                <a:gd name="T45" fmla="*/ 47 h 162"/>
                <a:gd name="T46" fmla="*/ 6 w 76"/>
                <a:gd name="T47" fmla="*/ 52 h 162"/>
                <a:gd name="T48" fmla="*/ 13 w 76"/>
                <a:gd name="T49" fmla="*/ 52 h 162"/>
                <a:gd name="T50" fmla="*/ 18 w 76"/>
                <a:gd name="T51" fmla="*/ 63 h 162"/>
                <a:gd name="T52" fmla="*/ 33 w 76"/>
                <a:gd name="T53" fmla="*/ 69 h 162"/>
                <a:gd name="T54" fmla="*/ 33 w 76"/>
                <a:gd name="T55" fmla="*/ 157 h 162"/>
                <a:gd name="T56" fmla="*/ 39 w 76"/>
                <a:gd name="T57" fmla="*/ 162 h 162"/>
                <a:gd name="T58" fmla="*/ 44 w 76"/>
                <a:gd name="T59" fmla="*/ 157 h 162"/>
                <a:gd name="T60" fmla="*/ 44 w 76"/>
                <a:gd name="T61" fmla="*/ 93 h 162"/>
                <a:gd name="T62" fmla="*/ 45 w 76"/>
                <a:gd name="T63" fmla="*/ 93 h 162"/>
                <a:gd name="T64" fmla="*/ 64 w 76"/>
                <a:gd name="T65" fmla="*/ 85 h 162"/>
                <a:gd name="T66" fmla="*/ 72 w 76"/>
                <a:gd name="T67" fmla="*/ 4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162">
                  <a:moveTo>
                    <a:pt x="72" y="47"/>
                  </a:moveTo>
                  <a:cubicBezTo>
                    <a:pt x="72" y="43"/>
                    <a:pt x="69" y="41"/>
                    <a:pt x="65" y="42"/>
                  </a:cubicBezTo>
                  <a:cubicBezTo>
                    <a:pt x="62" y="42"/>
                    <a:pt x="60" y="45"/>
                    <a:pt x="61" y="49"/>
                  </a:cubicBezTo>
                  <a:cubicBezTo>
                    <a:pt x="62" y="54"/>
                    <a:pt x="62" y="69"/>
                    <a:pt x="56" y="77"/>
                  </a:cubicBezTo>
                  <a:cubicBezTo>
                    <a:pt x="53" y="79"/>
                    <a:pt x="49" y="81"/>
                    <a:pt x="44" y="81"/>
                  </a:cubicBezTo>
                  <a:cubicBezTo>
                    <a:pt x="44" y="42"/>
                    <a:pt x="44" y="42"/>
                    <a:pt x="44" y="42"/>
                  </a:cubicBezTo>
                  <a:cubicBezTo>
                    <a:pt x="51" y="42"/>
                    <a:pt x="55" y="39"/>
                    <a:pt x="57" y="37"/>
                  </a:cubicBezTo>
                  <a:cubicBezTo>
                    <a:pt x="63" y="30"/>
                    <a:pt x="62" y="19"/>
                    <a:pt x="61" y="18"/>
                  </a:cubicBezTo>
                  <a:cubicBezTo>
                    <a:pt x="61" y="15"/>
                    <a:pt x="58" y="13"/>
                    <a:pt x="55" y="13"/>
                  </a:cubicBezTo>
                  <a:cubicBezTo>
                    <a:pt x="51" y="14"/>
                    <a:pt x="49" y="17"/>
                    <a:pt x="50" y="20"/>
                  </a:cubicBezTo>
                  <a:cubicBezTo>
                    <a:pt x="50" y="21"/>
                    <a:pt x="50" y="27"/>
                    <a:pt x="48" y="29"/>
                  </a:cubicBezTo>
                  <a:cubicBezTo>
                    <a:pt x="47" y="30"/>
                    <a:pt x="46" y="30"/>
                    <a:pt x="44" y="30"/>
                  </a:cubicBezTo>
                  <a:cubicBezTo>
                    <a:pt x="44" y="5"/>
                    <a:pt x="44" y="5"/>
                    <a:pt x="44" y="5"/>
                  </a:cubicBezTo>
                  <a:cubicBezTo>
                    <a:pt x="44" y="2"/>
                    <a:pt x="42" y="0"/>
                    <a:pt x="39" y="0"/>
                  </a:cubicBezTo>
                  <a:cubicBezTo>
                    <a:pt x="36" y="0"/>
                    <a:pt x="33" y="2"/>
                    <a:pt x="33" y="5"/>
                  </a:cubicBezTo>
                  <a:cubicBezTo>
                    <a:pt x="33" y="57"/>
                    <a:pt x="33" y="57"/>
                    <a:pt x="33" y="57"/>
                  </a:cubicBezTo>
                  <a:cubicBezTo>
                    <a:pt x="29" y="57"/>
                    <a:pt x="27" y="56"/>
                    <a:pt x="27" y="55"/>
                  </a:cubicBezTo>
                  <a:cubicBezTo>
                    <a:pt x="22" y="49"/>
                    <a:pt x="23" y="35"/>
                    <a:pt x="24" y="31"/>
                  </a:cubicBezTo>
                  <a:cubicBezTo>
                    <a:pt x="25" y="28"/>
                    <a:pt x="23" y="25"/>
                    <a:pt x="20" y="24"/>
                  </a:cubicBezTo>
                  <a:cubicBezTo>
                    <a:pt x="17" y="23"/>
                    <a:pt x="14" y="25"/>
                    <a:pt x="13" y="28"/>
                  </a:cubicBezTo>
                  <a:cubicBezTo>
                    <a:pt x="13" y="30"/>
                    <a:pt x="12" y="35"/>
                    <a:pt x="12" y="41"/>
                  </a:cubicBezTo>
                  <a:cubicBezTo>
                    <a:pt x="6" y="41"/>
                    <a:pt x="6" y="41"/>
                    <a:pt x="6" y="41"/>
                  </a:cubicBezTo>
                  <a:cubicBezTo>
                    <a:pt x="3" y="41"/>
                    <a:pt x="0" y="43"/>
                    <a:pt x="0" y="47"/>
                  </a:cubicBezTo>
                  <a:cubicBezTo>
                    <a:pt x="0" y="50"/>
                    <a:pt x="3" y="52"/>
                    <a:pt x="6" y="52"/>
                  </a:cubicBezTo>
                  <a:cubicBezTo>
                    <a:pt x="13" y="52"/>
                    <a:pt x="13" y="52"/>
                    <a:pt x="13" y="52"/>
                  </a:cubicBezTo>
                  <a:cubicBezTo>
                    <a:pt x="14" y="56"/>
                    <a:pt x="15" y="60"/>
                    <a:pt x="18" y="63"/>
                  </a:cubicBezTo>
                  <a:cubicBezTo>
                    <a:pt x="21" y="66"/>
                    <a:pt x="25" y="69"/>
                    <a:pt x="33" y="69"/>
                  </a:cubicBezTo>
                  <a:cubicBezTo>
                    <a:pt x="33" y="157"/>
                    <a:pt x="33" y="157"/>
                    <a:pt x="33" y="157"/>
                  </a:cubicBezTo>
                  <a:cubicBezTo>
                    <a:pt x="33" y="160"/>
                    <a:pt x="36" y="162"/>
                    <a:pt x="39" y="162"/>
                  </a:cubicBezTo>
                  <a:cubicBezTo>
                    <a:pt x="42" y="162"/>
                    <a:pt x="44" y="160"/>
                    <a:pt x="44" y="157"/>
                  </a:cubicBezTo>
                  <a:cubicBezTo>
                    <a:pt x="44" y="93"/>
                    <a:pt x="44" y="93"/>
                    <a:pt x="44" y="93"/>
                  </a:cubicBezTo>
                  <a:cubicBezTo>
                    <a:pt x="45" y="93"/>
                    <a:pt x="45" y="93"/>
                    <a:pt x="45" y="93"/>
                  </a:cubicBezTo>
                  <a:cubicBezTo>
                    <a:pt x="53" y="92"/>
                    <a:pt x="59" y="90"/>
                    <a:pt x="64" y="85"/>
                  </a:cubicBezTo>
                  <a:cubicBezTo>
                    <a:pt x="76" y="72"/>
                    <a:pt x="72" y="48"/>
                    <a:pt x="72" y="47"/>
                  </a:cubicBezTo>
                  <a:close/>
                </a:path>
              </a:pathLst>
            </a:custGeom>
            <a:solidFill>
              <a:srgbClr val="734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46" name="Group 45">
            <a:extLst>
              <a:ext uri="{FF2B5EF4-FFF2-40B4-BE49-F238E27FC236}">
                <a16:creationId xmlns:a16="http://schemas.microsoft.com/office/drawing/2014/main" id="{D48FE1E7-AC55-4252-A362-127DC008B27C}"/>
              </a:ext>
            </a:extLst>
          </p:cNvPr>
          <p:cNvGrpSpPr/>
          <p:nvPr/>
        </p:nvGrpSpPr>
        <p:grpSpPr>
          <a:xfrm>
            <a:off x="6239925" y="1790701"/>
            <a:ext cx="411956" cy="789385"/>
            <a:chOff x="2052449" y="2454993"/>
            <a:chExt cx="549275" cy="1052513"/>
          </a:xfrm>
        </p:grpSpPr>
        <p:sp>
          <p:nvSpPr>
            <p:cNvPr id="47" name="Oval 42">
              <a:extLst>
                <a:ext uri="{FF2B5EF4-FFF2-40B4-BE49-F238E27FC236}">
                  <a16:creationId xmlns:a16="http://schemas.microsoft.com/office/drawing/2014/main" id="{6E59FE91-C2A9-46A3-BD1F-CF53CFDB288B}"/>
                </a:ext>
              </a:extLst>
            </p:cNvPr>
            <p:cNvSpPr>
              <a:spLocks noChangeArrowheads="1"/>
            </p:cNvSpPr>
            <p:nvPr/>
          </p:nvSpPr>
          <p:spPr bwMode="auto">
            <a:xfrm>
              <a:off x="2087374" y="3432893"/>
              <a:ext cx="503238" cy="74613"/>
            </a:xfrm>
            <a:prstGeom prst="ellipse">
              <a:avLst/>
            </a:prstGeom>
            <a:solidFill>
              <a:srgbClr val="2E52B8"/>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Freeform 43">
              <a:extLst>
                <a:ext uri="{FF2B5EF4-FFF2-40B4-BE49-F238E27FC236}">
                  <a16:creationId xmlns:a16="http://schemas.microsoft.com/office/drawing/2014/main" id="{94B58B5B-C601-4CEA-AC64-1CB5B5C27290}"/>
                </a:ext>
              </a:extLst>
            </p:cNvPr>
            <p:cNvSpPr>
              <a:spLocks/>
            </p:cNvSpPr>
            <p:nvPr/>
          </p:nvSpPr>
          <p:spPr bwMode="auto">
            <a:xfrm>
              <a:off x="2052449" y="2454993"/>
              <a:ext cx="549275" cy="857250"/>
            </a:xfrm>
            <a:custGeom>
              <a:avLst/>
              <a:gdLst>
                <a:gd name="T0" fmla="*/ 79 w 146"/>
                <a:gd name="T1" fmla="*/ 227 h 228"/>
                <a:gd name="T2" fmla="*/ 68 w 146"/>
                <a:gd name="T3" fmla="*/ 228 h 228"/>
                <a:gd name="T4" fmla="*/ 1 w 146"/>
                <a:gd name="T5" fmla="*/ 161 h 228"/>
                <a:gd name="T6" fmla="*/ 0 w 146"/>
                <a:gd name="T7" fmla="*/ 67 h 228"/>
                <a:gd name="T8" fmla="*/ 66 w 146"/>
                <a:gd name="T9" fmla="*/ 0 h 228"/>
                <a:gd name="T10" fmla="*/ 78 w 146"/>
                <a:gd name="T11" fmla="*/ 0 h 228"/>
                <a:gd name="T12" fmla="*/ 145 w 146"/>
                <a:gd name="T13" fmla="*/ 66 h 228"/>
                <a:gd name="T14" fmla="*/ 145 w 146"/>
                <a:gd name="T15" fmla="*/ 161 h 228"/>
                <a:gd name="T16" fmla="*/ 79 w 146"/>
                <a:gd name="T17" fmla="*/ 2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28">
                  <a:moveTo>
                    <a:pt x="79" y="227"/>
                  </a:moveTo>
                  <a:cubicBezTo>
                    <a:pt x="68" y="228"/>
                    <a:pt x="68" y="228"/>
                    <a:pt x="68" y="228"/>
                  </a:cubicBezTo>
                  <a:cubicBezTo>
                    <a:pt x="31" y="228"/>
                    <a:pt x="1" y="198"/>
                    <a:pt x="1" y="161"/>
                  </a:cubicBezTo>
                  <a:cubicBezTo>
                    <a:pt x="0" y="67"/>
                    <a:pt x="0" y="67"/>
                    <a:pt x="0" y="67"/>
                  </a:cubicBezTo>
                  <a:cubicBezTo>
                    <a:pt x="0" y="31"/>
                    <a:pt x="30" y="1"/>
                    <a:pt x="66" y="0"/>
                  </a:cubicBezTo>
                  <a:cubicBezTo>
                    <a:pt x="78" y="0"/>
                    <a:pt x="78" y="0"/>
                    <a:pt x="78" y="0"/>
                  </a:cubicBezTo>
                  <a:cubicBezTo>
                    <a:pt x="115" y="0"/>
                    <a:pt x="145" y="30"/>
                    <a:pt x="145" y="66"/>
                  </a:cubicBezTo>
                  <a:cubicBezTo>
                    <a:pt x="145" y="161"/>
                    <a:pt x="145" y="161"/>
                    <a:pt x="145" y="161"/>
                  </a:cubicBezTo>
                  <a:cubicBezTo>
                    <a:pt x="146" y="197"/>
                    <a:pt x="116" y="227"/>
                    <a:pt x="79" y="227"/>
                  </a:cubicBezTo>
                  <a:close/>
                </a:path>
              </a:pathLst>
            </a:cu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44">
              <a:extLst>
                <a:ext uri="{FF2B5EF4-FFF2-40B4-BE49-F238E27FC236}">
                  <a16:creationId xmlns:a16="http://schemas.microsoft.com/office/drawing/2014/main" id="{DC3FA8DC-4F1F-40A7-BD4F-C5471E6A2403}"/>
                </a:ext>
              </a:extLst>
            </p:cNvPr>
            <p:cNvSpPr>
              <a:spLocks/>
            </p:cNvSpPr>
            <p:nvPr/>
          </p:nvSpPr>
          <p:spPr bwMode="auto">
            <a:xfrm>
              <a:off x="2057211" y="2988393"/>
              <a:ext cx="544513" cy="323850"/>
            </a:xfrm>
            <a:custGeom>
              <a:avLst/>
              <a:gdLst>
                <a:gd name="T0" fmla="*/ 144 w 145"/>
                <a:gd name="T1" fmla="*/ 0 h 86"/>
                <a:gd name="T2" fmla="*/ 78 w 145"/>
                <a:gd name="T3" fmla="*/ 62 h 86"/>
                <a:gd name="T4" fmla="*/ 67 w 145"/>
                <a:gd name="T5" fmla="*/ 63 h 86"/>
                <a:gd name="T6" fmla="*/ 0 w 145"/>
                <a:gd name="T7" fmla="*/ 0 h 86"/>
                <a:gd name="T8" fmla="*/ 0 w 145"/>
                <a:gd name="T9" fmla="*/ 0 h 86"/>
                <a:gd name="T10" fmla="*/ 0 w 145"/>
                <a:gd name="T11" fmla="*/ 19 h 86"/>
                <a:gd name="T12" fmla="*/ 67 w 145"/>
                <a:gd name="T13" fmla="*/ 86 h 86"/>
                <a:gd name="T14" fmla="*/ 78 w 145"/>
                <a:gd name="T15" fmla="*/ 85 h 86"/>
                <a:gd name="T16" fmla="*/ 144 w 145"/>
                <a:gd name="T17" fmla="*/ 19 h 86"/>
                <a:gd name="T18" fmla="*/ 144 w 145"/>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86">
                  <a:moveTo>
                    <a:pt x="144" y="0"/>
                  </a:moveTo>
                  <a:cubicBezTo>
                    <a:pt x="142" y="34"/>
                    <a:pt x="114" y="62"/>
                    <a:pt x="78" y="62"/>
                  </a:cubicBezTo>
                  <a:cubicBezTo>
                    <a:pt x="67" y="63"/>
                    <a:pt x="67" y="63"/>
                    <a:pt x="67" y="63"/>
                  </a:cubicBezTo>
                  <a:cubicBezTo>
                    <a:pt x="31" y="63"/>
                    <a:pt x="2" y="35"/>
                    <a:pt x="0" y="0"/>
                  </a:cubicBezTo>
                  <a:cubicBezTo>
                    <a:pt x="0" y="0"/>
                    <a:pt x="0" y="0"/>
                    <a:pt x="0" y="0"/>
                  </a:cubicBezTo>
                  <a:cubicBezTo>
                    <a:pt x="0" y="19"/>
                    <a:pt x="0" y="19"/>
                    <a:pt x="0" y="19"/>
                  </a:cubicBezTo>
                  <a:cubicBezTo>
                    <a:pt x="0" y="56"/>
                    <a:pt x="30" y="86"/>
                    <a:pt x="67" y="86"/>
                  </a:cubicBezTo>
                  <a:cubicBezTo>
                    <a:pt x="78" y="85"/>
                    <a:pt x="78" y="85"/>
                    <a:pt x="78" y="85"/>
                  </a:cubicBezTo>
                  <a:cubicBezTo>
                    <a:pt x="115" y="85"/>
                    <a:pt x="145" y="55"/>
                    <a:pt x="144" y="19"/>
                  </a:cubicBezTo>
                  <a:lnTo>
                    <a:pt x="144" y="0"/>
                  </a:lnTo>
                  <a:close/>
                </a:path>
              </a:pathLst>
            </a:cu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 name="Oval 45">
              <a:extLst>
                <a:ext uri="{FF2B5EF4-FFF2-40B4-BE49-F238E27FC236}">
                  <a16:creationId xmlns:a16="http://schemas.microsoft.com/office/drawing/2014/main" id="{33A7A7D7-F290-4EB7-B610-78254B6607CF}"/>
                </a:ext>
              </a:extLst>
            </p:cNvPr>
            <p:cNvSpPr>
              <a:spLocks noChangeArrowheads="1"/>
            </p:cNvSpPr>
            <p:nvPr/>
          </p:nvSpPr>
          <p:spPr bwMode="auto">
            <a:xfrm>
              <a:off x="2315974" y="2691530"/>
              <a:ext cx="44450" cy="44450"/>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 name="Oval 46">
              <a:extLst>
                <a:ext uri="{FF2B5EF4-FFF2-40B4-BE49-F238E27FC236}">
                  <a16:creationId xmlns:a16="http://schemas.microsoft.com/office/drawing/2014/main" id="{375CDE66-C2C5-4C0F-BD05-34CFC11E15DD}"/>
                </a:ext>
              </a:extLst>
            </p:cNvPr>
            <p:cNvSpPr>
              <a:spLocks noChangeArrowheads="1"/>
            </p:cNvSpPr>
            <p:nvPr/>
          </p:nvSpPr>
          <p:spPr bwMode="auto">
            <a:xfrm>
              <a:off x="2150874" y="2815355"/>
              <a:ext cx="44450" cy="44450"/>
            </a:xfrm>
            <a:prstGeom prst="ellipse">
              <a:avLst/>
            </a:prstGeom>
            <a:solidFill>
              <a:srgbClr val="569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 name="Oval 47">
              <a:extLst>
                <a:ext uri="{FF2B5EF4-FFF2-40B4-BE49-F238E27FC236}">
                  <a16:creationId xmlns:a16="http://schemas.microsoft.com/office/drawing/2014/main" id="{B6E7861F-C74A-46A2-B428-387B227532CA}"/>
                </a:ext>
              </a:extLst>
            </p:cNvPr>
            <p:cNvSpPr>
              <a:spLocks noChangeArrowheads="1"/>
            </p:cNvSpPr>
            <p:nvPr/>
          </p:nvSpPr>
          <p:spPr bwMode="auto">
            <a:xfrm>
              <a:off x="2195324" y="2883618"/>
              <a:ext cx="41275" cy="41275"/>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 name="Oval 48">
              <a:extLst>
                <a:ext uri="{FF2B5EF4-FFF2-40B4-BE49-F238E27FC236}">
                  <a16:creationId xmlns:a16="http://schemas.microsoft.com/office/drawing/2014/main" id="{84878802-4428-46B6-BB21-6890532A1873}"/>
                </a:ext>
              </a:extLst>
            </p:cNvPr>
            <p:cNvSpPr>
              <a:spLocks noChangeArrowheads="1"/>
            </p:cNvSpPr>
            <p:nvPr/>
          </p:nvSpPr>
          <p:spPr bwMode="auto">
            <a:xfrm>
              <a:off x="2360424" y="2740743"/>
              <a:ext cx="30163" cy="30163"/>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 name="Oval 49">
              <a:extLst>
                <a:ext uri="{FF2B5EF4-FFF2-40B4-BE49-F238E27FC236}">
                  <a16:creationId xmlns:a16="http://schemas.microsoft.com/office/drawing/2014/main" id="{CB7106CC-6CE7-4761-8FAE-CE13D2A121A4}"/>
                </a:ext>
              </a:extLst>
            </p:cNvPr>
            <p:cNvSpPr>
              <a:spLocks noChangeArrowheads="1"/>
            </p:cNvSpPr>
            <p:nvPr/>
          </p:nvSpPr>
          <p:spPr bwMode="auto">
            <a:xfrm>
              <a:off x="2304861" y="2529605"/>
              <a:ext cx="47625" cy="49213"/>
            </a:xfrm>
            <a:prstGeom prst="ellipse">
              <a:avLst/>
            </a:prstGeom>
            <a:solidFill>
              <a:srgbClr val="569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 name="Oval 50">
              <a:extLst>
                <a:ext uri="{FF2B5EF4-FFF2-40B4-BE49-F238E27FC236}">
                  <a16:creationId xmlns:a16="http://schemas.microsoft.com/office/drawing/2014/main" id="{617565F1-C324-4CFE-8002-8C779920D202}"/>
                </a:ext>
              </a:extLst>
            </p:cNvPr>
            <p:cNvSpPr>
              <a:spLocks noChangeArrowheads="1"/>
            </p:cNvSpPr>
            <p:nvPr/>
          </p:nvSpPr>
          <p:spPr bwMode="auto">
            <a:xfrm>
              <a:off x="2454086" y="2856630"/>
              <a:ext cx="46038" cy="49213"/>
            </a:xfrm>
            <a:prstGeom prst="ellipse">
              <a:avLst/>
            </a:prstGeom>
            <a:solidFill>
              <a:srgbClr val="569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 name="Freeform 51">
              <a:extLst>
                <a:ext uri="{FF2B5EF4-FFF2-40B4-BE49-F238E27FC236}">
                  <a16:creationId xmlns:a16="http://schemas.microsoft.com/office/drawing/2014/main" id="{4464CBC5-9BF8-428E-AB9F-1EA0F434B29F}"/>
                </a:ext>
              </a:extLst>
            </p:cNvPr>
            <p:cNvSpPr>
              <a:spLocks/>
            </p:cNvSpPr>
            <p:nvPr/>
          </p:nvSpPr>
          <p:spPr bwMode="auto">
            <a:xfrm>
              <a:off x="2211199" y="2961405"/>
              <a:ext cx="242888" cy="519113"/>
            </a:xfrm>
            <a:custGeom>
              <a:avLst/>
              <a:gdLst>
                <a:gd name="T0" fmla="*/ 61 w 65"/>
                <a:gd name="T1" fmla="*/ 40 h 138"/>
                <a:gd name="T2" fmla="*/ 55 w 65"/>
                <a:gd name="T3" fmla="*/ 35 h 138"/>
                <a:gd name="T4" fmla="*/ 51 w 65"/>
                <a:gd name="T5" fmla="*/ 41 h 138"/>
                <a:gd name="T6" fmla="*/ 47 w 65"/>
                <a:gd name="T7" fmla="*/ 65 h 138"/>
                <a:gd name="T8" fmla="*/ 38 w 65"/>
                <a:gd name="T9" fmla="*/ 69 h 138"/>
                <a:gd name="T10" fmla="*/ 38 w 65"/>
                <a:gd name="T11" fmla="*/ 36 h 138"/>
                <a:gd name="T12" fmla="*/ 48 w 65"/>
                <a:gd name="T13" fmla="*/ 31 h 138"/>
                <a:gd name="T14" fmla="*/ 52 w 65"/>
                <a:gd name="T15" fmla="*/ 15 h 138"/>
                <a:gd name="T16" fmla="*/ 46 w 65"/>
                <a:gd name="T17" fmla="*/ 11 h 138"/>
                <a:gd name="T18" fmla="*/ 42 w 65"/>
                <a:gd name="T19" fmla="*/ 17 h 138"/>
                <a:gd name="T20" fmla="*/ 41 w 65"/>
                <a:gd name="T21" fmla="*/ 25 h 138"/>
                <a:gd name="T22" fmla="*/ 38 w 65"/>
                <a:gd name="T23" fmla="*/ 26 h 138"/>
                <a:gd name="T24" fmla="*/ 38 w 65"/>
                <a:gd name="T25" fmla="*/ 4 h 138"/>
                <a:gd name="T26" fmla="*/ 33 w 65"/>
                <a:gd name="T27" fmla="*/ 0 h 138"/>
                <a:gd name="T28" fmla="*/ 28 w 65"/>
                <a:gd name="T29" fmla="*/ 4 h 138"/>
                <a:gd name="T30" fmla="*/ 28 w 65"/>
                <a:gd name="T31" fmla="*/ 49 h 138"/>
                <a:gd name="T32" fmla="*/ 22 w 65"/>
                <a:gd name="T33" fmla="*/ 47 h 138"/>
                <a:gd name="T34" fmla="*/ 20 w 65"/>
                <a:gd name="T35" fmla="*/ 26 h 138"/>
                <a:gd name="T36" fmla="*/ 17 w 65"/>
                <a:gd name="T37" fmla="*/ 20 h 138"/>
                <a:gd name="T38" fmla="*/ 11 w 65"/>
                <a:gd name="T39" fmla="*/ 24 h 138"/>
                <a:gd name="T40" fmla="*/ 10 w 65"/>
                <a:gd name="T41" fmla="*/ 35 h 138"/>
                <a:gd name="T42" fmla="*/ 5 w 65"/>
                <a:gd name="T43" fmla="*/ 35 h 138"/>
                <a:gd name="T44" fmla="*/ 0 w 65"/>
                <a:gd name="T45" fmla="*/ 40 h 138"/>
                <a:gd name="T46" fmla="*/ 5 w 65"/>
                <a:gd name="T47" fmla="*/ 44 h 138"/>
                <a:gd name="T48" fmla="*/ 11 w 65"/>
                <a:gd name="T49" fmla="*/ 44 h 138"/>
                <a:gd name="T50" fmla="*/ 15 w 65"/>
                <a:gd name="T51" fmla="*/ 53 h 138"/>
                <a:gd name="T52" fmla="*/ 28 w 65"/>
                <a:gd name="T53" fmla="*/ 59 h 138"/>
                <a:gd name="T54" fmla="*/ 28 w 65"/>
                <a:gd name="T55" fmla="*/ 133 h 138"/>
                <a:gd name="T56" fmla="*/ 33 w 65"/>
                <a:gd name="T57" fmla="*/ 138 h 138"/>
                <a:gd name="T58" fmla="*/ 38 w 65"/>
                <a:gd name="T59" fmla="*/ 133 h 138"/>
                <a:gd name="T60" fmla="*/ 38 w 65"/>
                <a:gd name="T61" fmla="*/ 79 h 138"/>
                <a:gd name="T62" fmla="*/ 38 w 65"/>
                <a:gd name="T63" fmla="*/ 79 h 138"/>
                <a:gd name="T64" fmla="*/ 54 w 65"/>
                <a:gd name="T65" fmla="*/ 72 h 138"/>
                <a:gd name="T66" fmla="*/ 61 w 65"/>
                <a:gd name="T67" fmla="*/ 4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138">
                  <a:moveTo>
                    <a:pt x="61" y="40"/>
                  </a:moveTo>
                  <a:cubicBezTo>
                    <a:pt x="61" y="37"/>
                    <a:pt x="58" y="35"/>
                    <a:pt x="55" y="35"/>
                  </a:cubicBezTo>
                  <a:cubicBezTo>
                    <a:pt x="53" y="36"/>
                    <a:pt x="51" y="38"/>
                    <a:pt x="51" y="41"/>
                  </a:cubicBezTo>
                  <a:cubicBezTo>
                    <a:pt x="52" y="46"/>
                    <a:pt x="53" y="59"/>
                    <a:pt x="47" y="65"/>
                  </a:cubicBezTo>
                  <a:cubicBezTo>
                    <a:pt x="45" y="68"/>
                    <a:pt x="42" y="69"/>
                    <a:pt x="38" y="69"/>
                  </a:cubicBezTo>
                  <a:cubicBezTo>
                    <a:pt x="38" y="36"/>
                    <a:pt x="38" y="36"/>
                    <a:pt x="38" y="36"/>
                  </a:cubicBezTo>
                  <a:cubicBezTo>
                    <a:pt x="43" y="35"/>
                    <a:pt x="46" y="33"/>
                    <a:pt x="48" y="31"/>
                  </a:cubicBezTo>
                  <a:cubicBezTo>
                    <a:pt x="53" y="26"/>
                    <a:pt x="52" y="16"/>
                    <a:pt x="52" y="15"/>
                  </a:cubicBezTo>
                  <a:cubicBezTo>
                    <a:pt x="51" y="13"/>
                    <a:pt x="49" y="11"/>
                    <a:pt x="46" y="11"/>
                  </a:cubicBezTo>
                  <a:cubicBezTo>
                    <a:pt x="44" y="12"/>
                    <a:pt x="42" y="14"/>
                    <a:pt x="42" y="17"/>
                  </a:cubicBezTo>
                  <a:cubicBezTo>
                    <a:pt x="42" y="18"/>
                    <a:pt x="43" y="23"/>
                    <a:pt x="41" y="25"/>
                  </a:cubicBezTo>
                  <a:cubicBezTo>
                    <a:pt x="40" y="25"/>
                    <a:pt x="39" y="26"/>
                    <a:pt x="38" y="26"/>
                  </a:cubicBezTo>
                  <a:cubicBezTo>
                    <a:pt x="38" y="4"/>
                    <a:pt x="38" y="4"/>
                    <a:pt x="38" y="4"/>
                  </a:cubicBezTo>
                  <a:cubicBezTo>
                    <a:pt x="38" y="2"/>
                    <a:pt x="35" y="0"/>
                    <a:pt x="33" y="0"/>
                  </a:cubicBezTo>
                  <a:cubicBezTo>
                    <a:pt x="30" y="0"/>
                    <a:pt x="28" y="2"/>
                    <a:pt x="28" y="4"/>
                  </a:cubicBezTo>
                  <a:cubicBezTo>
                    <a:pt x="28" y="49"/>
                    <a:pt x="28" y="49"/>
                    <a:pt x="28" y="49"/>
                  </a:cubicBezTo>
                  <a:cubicBezTo>
                    <a:pt x="24" y="49"/>
                    <a:pt x="23" y="47"/>
                    <a:pt x="22" y="47"/>
                  </a:cubicBezTo>
                  <a:cubicBezTo>
                    <a:pt x="18" y="42"/>
                    <a:pt x="19" y="30"/>
                    <a:pt x="20" y="26"/>
                  </a:cubicBezTo>
                  <a:cubicBezTo>
                    <a:pt x="21" y="24"/>
                    <a:pt x="19" y="21"/>
                    <a:pt x="17" y="20"/>
                  </a:cubicBezTo>
                  <a:cubicBezTo>
                    <a:pt x="14" y="20"/>
                    <a:pt x="11" y="21"/>
                    <a:pt x="11" y="24"/>
                  </a:cubicBezTo>
                  <a:cubicBezTo>
                    <a:pt x="10" y="25"/>
                    <a:pt x="10" y="29"/>
                    <a:pt x="10" y="35"/>
                  </a:cubicBezTo>
                  <a:cubicBezTo>
                    <a:pt x="5" y="35"/>
                    <a:pt x="5" y="35"/>
                    <a:pt x="5" y="35"/>
                  </a:cubicBezTo>
                  <a:cubicBezTo>
                    <a:pt x="2" y="35"/>
                    <a:pt x="0" y="37"/>
                    <a:pt x="0" y="40"/>
                  </a:cubicBezTo>
                  <a:cubicBezTo>
                    <a:pt x="0" y="42"/>
                    <a:pt x="2" y="44"/>
                    <a:pt x="5" y="44"/>
                  </a:cubicBezTo>
                  <a:cubicBezTo>
                    <a:pt x="11" y="44"/>
                    <a:pt x="11" y="44"/>
                    <a:pt x="11" y="44"/>
                  </a:cubicBezTo>
                  <a:cubicBezTo>
                    <a:pt x="11" y="48"/>
                    <a:pt x="13" y="51"/>
                    <a:pt x="15" y="53"/>
                  </a:cubicBezTo>
                  <a:cubicBezTo>
                    <a:pt x="17" y="56"/>
                    <a:pt x="21" y="58"/>
                    <a:pt x="28" y="59"/>
                  </a:cubicBezTo>
                  <a:cubicBezTo>
                    <a:pt x="28" y="133"/>
                    <a:pt x="28" y="133"/>
                    <a:pt x="28" y="133"/>
                  </a:cubicBezTo>
                  <a:cubicBezTo>
                    <a:pt x="28" y="136"/>
                    <a:pt x="30" y="138"/>
                    <a:pt x="33" y="138"/>
                  </a:cubicBezTo>
                  <a:cubicBezTo>
                    <a:pt x="35" y="138"/>
                    <a:pt x="38" y="136"/>
                    <a:pt x="38" y="133"/>
                  </a:cubicBezTo>
                  <a:cubicBezTo>
                    <a:pt x="38" y="79"/>
                    <a:pt x="38" y="79"/>
                    <a:pt x="38" y="79"/>
                  </a:cubicBezTo>
                  <a:cubicBezTo>
                    <a:pt x="38" y="79"/>
                    <a:pt x="38" y="79"/>
                    <a:pt x="38" y="79"/>
                  </a:cubicBezTo>
                  <a:cubicBezTo>
                    <a:pt x="45" y="79"/>
                    <a:pt x="50" y="76"/>
                    <a:pt x="54" y="72"/>
                  </a:cubicBezTo>
                  <a:cubicBezTo>
                    <a:pt x="65" y="61"/>
                    <a:pt x="61" y="40"/>
                    <a:pt x="61" y="40"/>
                  </a:cubicBezTo>
                  <a:close/>
                </a:path>
              </a:pathLst>
            </a:custGeom>
            <a:solidFill>
              <a:srgbClr val="734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57" name="Group 56">
            <a:extLst>
              <a:ext uri="{FF2B5EF4-FFF2-40B4-BE49-F238E27FC236}">
                <a16:creationId xmlns:a16="http://schemas.microsoft.com/office/drawing/2014/main" id="{F91204AF-9049-401A-A7AB-EBE930C91051}"/>
              </a:ext>
            </a:extLst>
          </p:cNvPr>
          <p:cNvGrpSpPr/>
          <p:nvPr/>
        </p:nvGrpSpPr>
        <p:grpSpPr>
          <a:xfrm>
            <a:off x="6910246" y="1268016"/>
            <a:ext cx="498872" cy="866775"/>
            <a:chOff x="2946211" y="1758080"/>
            <a:chExt cx="665163" cy="1155700"/>
          </a:xfrm>
        </p:grpSpPr>
        <p:sp>
          <p:nvSpPr>
            <p:cNvPr id="58" name="Oval 52">
              <a:extLst>
                <a:ext uri="{FF2B5EF4-FFF2-40B4-BE49-F238E27FC236}">
                  <a16:creationId xmlns:a16="http://schemas.microsoft.com/office/drawing/2014/main" id="{DF582678-F607-41D7-9A82-A48108D36C78}"/>
                </a:ext>
              </a:extLst>
            </p:cNvPr>
            <p:cNvSpPr>
              <a:spLocks noChangeArrowheads="1"/>
            </p:cNvSpPr>
            <p:nvPr/>
          </p:nvSpPr>
          <p:spPr bwMode="auto">
            <a:xfrm>
              <a:off x="3044636" y="2837580"/>
              <a:ext cx="503238" cy="76200"/>
            </a:xfrm>
            <a:prstGeom prst="ellipse">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9" name="Freeform 53">
              <a:extLst>
                <a:ext uri="{FF2B5EF4-FFF2-40B4-BE49-F238E27FC236}">
                  <a16:creationId xmlns:a16="http://schemas.microsoft.com/office/drawing/2014/main" id="{83399F29-8700-4459-B347-BBCC25433B12}"/>
                </a:ext>
              </a:extLst>
            </p:cNvPr>
            <p:cNvSpPr>
              <a:spLocks/>
            </p:cNvSpPr>
            <p:nvPr/>
          </p:nvSpPr>
          <p:spPr bwMode="auto">
            <a:xfrm>
              <a:off x="2946211" y="2299418"/>
              <a:ext cx="665163" cy="447675"/>
            </a:xfrm>
            <a:custGeom>
              <a:avLst/>
              <a:gdLst>
                <a:gd name="T0" fmla="*/ 145 w 177"/>
                <a:gd name="T1" fmla="*/ 52 h 119"/>
                <a:gd name="T2" fmla="*/ 145 w 177"/>
                <a:gd name="T3" fmla="*/ 52 h 119"/>
                <a:gd name="T4" fmla="*/ 103 w 177"/>
                <a:gd name="T5" fmla="*/ 7 h 119"/>
                <a:gd name="T6" fmla="*/ 78 w 177"/>
                <a:gd name="T7" fmla="*/ 7 h 119"/>
                <a:gd name="T8" fmla="*/ 33 w 177"/>
                <a:gd name="T9" fmla="*/ 51 h 119"/>
                <a:gd name="T10" fmla="*/ 33 w 177"/>
                <a:gd name="T11" fmla="*/ 51 h 119"/>
                <a:gd name="T12" fmla="*/ 0 w 177"/>
                <a:gd name="T13" fmla="*/ 94 h 119"/>
                <a:gd name="T14" fmla="*/ 25 w 177"/>
                <a:gd name="T15" fmla="*/ 119 h 119"/>
                <a:gd name="T16" fmla="*/ 46 w 177"/>
                <a:gd name="T17" fmla="*/ 108 h 119"/>
                <a:gd name="T18" fmla="*/ 67 w 177"/>
                <a:gd name="T19" fmla="*/ 119 h 119"/>
                <a:gd name="T20" fmla="*/ 89 w 177"/>
                <a:gd name="T21" fmla="*/ 108 h 119"/>
                <a:gd name="T22" fmla="*/ 110 w 177"/>
                <a:gd name="T23" fmla="*/ 119 h 119"/>
                <a:gd name="T24" fmla="*/ 131 w 177"/>
                <a:gd name="T25" fmla="*/ 108 h 119"/>
                <a:gd name="T26" fmla="*/ 152 w 177"/>
                <a:gd name="T27" fmla="*/ 119 h 119"/>
                <a:gd name="T28" fmla="*/ 177 w 177"/>
                <a:gd name="T29" fmla="*/ 94 h 119"/>
                <a:gd name="T30" fmla="*/ 145 w 177"/>
                <a:gd name="T31" fmla="*/ 5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19">
                  <a:moveTo>
                    <a:pt x="145" y="52"/>
                  </a:moveTo>
                  <a:cubicBezTo>
                    <a:pt x="145" y="52"/>
                    <a:pt x="145" y="52"/>
                    <a:pt x="145" y="52"/>
                  </a:cubicBezTo>
                  <a:cubicBezTo>
                    <a:pt x="103" y="7"/>
                    <a:pt x="103" y="7"/>
                    <a:pt x="103" y="7"/>
                  </a:cubicBezTo>
                  <a:cubicBezTo>
                    <a:pt x="96" y="0"/>
                    <a:pt x="85" y="0"/>
                    <a:pt x="78" y="7"/>
                  </a:cubicBezTo>
                  <a:cubicBezTo>
                    <a:pt x="33" y="51"/>
                    <a:pt x="33" y="51"/>
                    <a:pt x="33" y="51"/>
                  </a:cubicBezTo>
                  <a:cubicBezTo>
                    <a:pt x="33" y="51"/>
                    <a:pt x="33" y="51"/>
                    <a:pt x="33" y="51"/>
                  </a:cubicBezTo>
                  <a:cubicBezTo>
                    <a:pt x="33" y="51"/>
                    <a:pt x="0" y="78"/>
                    <a:pt x="0" y="94"/>
                  </a:cubicBezTo>
                  <a:cubicBezTo>
                    <a:pt x="0" y="108"/>
                    <a:pt x="11" y="119"/>
                    <a:pt x="25" y="119"/>
                  </a:cubicBezTo>
                  <a:cubicBezTo>
                    <a:pt x="34" y="119"/>
                    <a:pt x="42" y="115"/>
                    <a:pt x="46" y="108"/>
                  </a:cubicBezTo>
                  <a:cubicBezTo>
                    <a:pt x="51" y="115"/>
                    <a:pt x="59" y="119"/>
                    <a:pt x="67" y="119"/>
                  </a:cubicBezTo>
                  <a:cubicBezTo>
                    <a:pt x="76" y="119"/>
                    <a:pt x="84" y="115"/>
                    <a:pt x="89" y="108"/>
                  </a:cubicBezTo>
                  <a:cubicBezTo>
                    <a:pt x="93" y="115"/>
                    <a:pt x="101" y="119"/>
                    <a:pt x="110" y="119"/>
                  </a:cubicBezTo>
                  <a:cubicBezTo>
                    <a:pt x="118" y="119"/>
                    <a:pt x="126" y="115"/>
                    <a:pt x="131" y="108"/>
                  </a:cubicBezTo>
                  <a:cubicBezTo>
                    <a:pt x="135" y="115"/>
                    <a:pt x="143" y="119"/>
                    <a:pt x="152" y="119"/>
                  </a:cubicBezTo>
                  <a:cubicBezTo>
                    <a:pt x="166" y="119"/>
                    <a:pt x="177" y="108"/>
                    <a:pt x="177" y="94"/>
                  </a:cubicBezTo>
                  <a:cubicBezTo>
                    <a:pt x="177" y="80"/>
                    <a:pt x="145" y="52"/>
                    <a:pt x="145" y="52"/>
                  </a:cubicBezTo>
                  <a:close/>
                </a:path>
              </a:pathLst>
            </a:cu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0" name="Freeform 54">
              <a:extLst>
                <a:ext uri="{FF2B5EF4-FFF2-40B4-BE49-F238E27FC236}">
                  <a16:creationId xmlns:a16="http://schemas.microsoft.com/office/drawing/2014/main" id="{088F5C50-98AF-4A81-B58C-F062DFA70F7B}"/>
                </a:ext>
              </a:extLst>
            </p:cNvPr>
            <p:cNvSpPr>
              <a:spLocks/>
            </p:cNvSpPr>
            <p:nvPr/>
          </p:nvSpPr>
          <p:spPr bwMode="auto">
            <a:xfrm>
              <a:off x="3033524" y="2389905"/>
              <a:ext cx="495300" cy="139700"/>
            </a:xfrm>
            <a:custGeom>
              <a:avLst/>
              <a:gdLst>
                <a:gd name="T0" fmla="*/ 10 w 132"/>
                <a:gd name="T1" fmla="*/ 27 h 37"/>
                <a:gd name="T2" fmla="*/ 10 w 132"/>
                <a:gd name="T3" fmla="*/ 27 h 37"/>
                <a:gd name="T4" fmla="*/ 0 w 132"/>
                <a:gd name="T5" fmla="*/ 37 h 37"/>
                <a:gd name="T6" fmla="*/ 132 w 132"/>
                <a:gd name="T7" fmla="*/ 37 h 37"/>
                <a:gd name="T8" fmla="*/ 122 w 132"/>
                <a:gd name="T9" fmla="*/ 28 h 37"/>
                <a:gd name="T10" fmla="*/ 122 w 132"/>
                <a:gd name="T11" fmla="*/ 28 h 37"/>
                <a:gd name="T12" fmla="*/ 96 w 132"/>
                <a:gd name="T13" fmla="*/ 0 h 37"/>
                <a:gd name="T14" fmla="*/ 37 w 132"/>
                <a:gd name="T15" fmla="*/ 0 h 37"/>
                <a:gd name="T16" fmla="*/ 10 w 132"/>
                <a:gd name="T1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37">
                  <a:moveTo>
                    <a:pt x="10" y="27"/>
                  </a:moveTo>
                  <a:cubicBezTo>
                    <a:pt x="10" y="27"/>
                    <a:pt x="10" y="27"/>
                    <a:pt x="10" y="27"/>
                  </a:cubicBezTo>
                  <a:cubicBezTo>
                    <a:pt x="10" y="27"/>
                    <a:pt x="6" y="31"/>
                    <a:pt x="0" y="37"/>
                  </a:cubicBezTo>
                  <a:cubicBezTo>
                    <a:pt x="132" y="37"/>
                    <a:pt x="132" y="37"/>
                    <a:pt x="132" y="37"/>
                  </a:cubicBezTo>
                  <a:cubicBezTo>
                    <a:pt x="126" y="31"/>
                    <a:pt x="122" y="28"/>
                    <a:pt x="122" y="28"/>
                  </a:cubicBezTo>
                  <a:cubicBezTo>
                    <a:pt x="122" y="28"/>
                    <a:pt x="122" y="28"/>
                    <a:pt x="122" y="28"/>
                  </a:cubicBezTo>
                  <a:cubicBezTo>
                    <a:pt x="96" y="0"/>
                    <a:pt x="96" y="0"/>
                    <a:pt x="96" y="0"/>
                  </a:cubicBezTo>
                  <a:cubicBezTo>
                    <a:pt x="37" y="0"/>
                    <a:pt x="37" y="0"/>
                    <a:pt x="37" y="0"/>
                  </a:cubicBezTo>
                  <a:lnTo>
                    <a:pt x="10" y="27"/>
                  </a:lnTo>
                  <a:close/>
                </a:path>
              </a:pathLst>
            </a:cu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1" name="Oval 55">
              <a:extLst>
                <a:ext uri="{FF2B5EF4-FFF2-40B4-BE49-F238E27FC236}">
                  <a16:creationId xmlns:a16="http://schemas.microsoft.com/office/drawing/2014/main" id="{A4228972-CB73-426B-AFD1-04C4807D05C3}"/>
                </a:ext>
              </a:extLst>
            </p:cNvPr>
            <p:cNvSpPr>
              <a:spLocks noChangeArrowheads="1"/>
            </p:cNvSpPr>
            <p:nvPr/>
          </p:nvSpPr>
          <p:spPr bwMode="auto">
            <a:xfrm>
              <a:off x="3487549" y="2574055"/>
              <a:ext cx="41275" cy="38100"/>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2" name="Oval 56">
              <a:extLst>
                <a:ext uri="{FF2B5EF4-FFF2-40B4-BE49-F238E27FC236}">
                  <a16:creationId xmlns:a16="http://schemas.microsoft.com/office/drawing/2014/main" id="{ADFB1BB0-77FD-49DE-97B8-0C5A9C1FC805}"/>
                </a:ext>
              </a:extLst>
            </p:cNvPr>
            <p:cNvSpPr>
              <a:spLocks noChangeArrowheads="1"/>
            </p:cNvSpPr>
            <p:nvPr/>
          </p:nvSpPr>
          <p:spPr bwMode="auto">
            <a:xfrm>
              <a:off x="3138299" y="2593105"/>
              <a:ext cx="33338" cy="3810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 name="Oval 57">
              <a:extLst>
                <a:ext uri="{FF2B5EF4-FFF2-40B4-BE49-F238E27FC236}">
                  <a16:creationId xmlns:a16="http://schemas.microsoft.com/office/drawing/2014/main" id="{53F1BF48-F673-4A64-8EFE-7E86E084A1A6}"/>
                </a:ext>
              </a:extLst>
            </p:cNvPr>
            <p:cNvSpPr>
              <a:spLocks noChangeArrowheads="1"/>
            </p:cNvSpPr>
            <p:nvPr/>
          </p:nvSpPr>
          <p:spPr bwMode="auto">
            <a:xfrm>
              <a:off x="3171636" y="2650255"/>
              <a:ext cx="34925" cy="30163"/>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 name="Oval 58">
              <a:extLst>
                <a:ext uri="{FF2B5EF4-FFF2-40B4-BE49-F238E27FC236}">
                  <a16:creationId xmlns:a16="http://schemas.microsoft.com/office/drawing/2014/main" id="{F1AEBFAB-F5B9-4480-B038-0951EE9E8E97}"/>
                </a:ext>
              </a:extLst>
            </p:cNvPr>
            <p:cNvSpPr>
              <a:spLocks noChangeArrowheads="1"/>
            </p:cNvSpPr>
            <p:nvPr/>
          </p:nvSpPr>
          <p:spPr bwMode="auto">
            <a:xfrm>
              <a:off x="3528824" y="2612155"/>
              <a:ext cx="22225" cy="2698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 name="Oval 59">
              <a:extLst>
                <a:ext uri="{FF2B5EF4-FFF2-40B4-BE49-F238E27FC236}">
                  <a16:creationId xmlns:a16="http://schemas.microsoft.com/office/drawing/2014/main" id="{A97E0C3C-A3E0-4BD8-BCDF-93C5AD33973D}"/>
                </a:ext>
              </a:extLst>
            </p:cNvPr>
            <p:cNvSpPr>
              <a:spLocks noChangeArrowheads="1"/>
            </p:cNvSpPr>
            <p:nvPr/>
          </p:nvSpPr>
          <p:spPr bwMode="auto">
            <a:xfrm>
              <a:off x="3100199" y="2639143"/>
              <a:ext cx="22225" cy="2222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 name="Oval 60">
              <a:extLst>
                <a:ext uri="{FF2B5EF4-FFF2-40B4-BE49-F238E27FC236}">
                  <a16:creationId xmlns:a16="http://schemas.microsoft.com/office/drawing/2014/main" id="{D67CFBB7-48B8-43B6-A6DE-7CCACF80B3B4}"/>
                </a:ext>
              </a:extLst>
            </p:cNvPr>
            <p:cNvSpPr>
              <a:spLocks noChangeArrowheads="1"/>
            </p:cNvSpPr>
            <p:nvPr/>
          </p:nvSpPr>
          <p:spPr bwMode="auto">
            <a:xfrm>
              <a:off x="2992249" y="2631205"/>
              <a:ext cx="36513" cy="3810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 name="Oval 61">
              <a:extLst>
                <a:ext uri="{FF2B5EF4-FFF2-40B4-BE49-F238E27FC236}">
                  <a16:creationId xmlns:a16="http://schemas.microsoft.com/office/drawing/2014/main" id="{1CFCE585-E426-4FE1-B123-11085B983F6A}"/>
                </a:ext>
              </a:extLst>
            </p:cNvPr>
            <p:cNvSpPr>
              <a:spLocks noChangeArrowheads="1"/>
            </p:cNvSpPr>
            <p:nvPr/>
          </p:nvSpPr>
          <p:spPr bwMode="auto">
            <a:xfrm>
              <a:off x="3382774" y="2628030"/>
              <a:ext cx="36513" cy="36513"/>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 name="Freeform 62">
              <a:extLst>
                <a:ext uri="{FF2B5EF4-FFF2-40B4-BE49-F238E27FC236}">
                  <a16:creationId xmlns:a16="http://schemas.microsoft.com/office/drawing/2014/main" id="{9550A800-52D7-4671-AC2C-F4C5EABF0EEB}"/>
                </a:ext>
              </a:extLst>
            </p:cNvPr>
            <p:cNvSpPr>
              <a:spLocks/>
            </p:cNvSpPr>
            <p:nvPr/>
          </p:nvSpPr>
          <p:spPr bwMode="auto">
            <a:xfrm>
              <a:off x="3149411" y="2296243"/>
              <a:ext cx="269875" cy="582613"/>
            </a:xfrm>
            <a:custGeom>
              <a:avLst/>
              <a:gdLst>
                <a:gd name="T0" fmla="*/ 68 w 72"/>
                <a:gd name="T1" fmla="*/ 44 h 155"/>
                <a:gd name="T2" fmla="*/ 62 w 72"/>
                <a:gd name="T3" fmla="*/ 40 h 155"/>
                <a:gd name="T4" fmla="*/ 57 w 72"/>
                <a:gd name="T5" fmla="*/ 46 h 155"/>
                <a:gd name="T6" fmla="*/ 53 w 72"/>
                <a:gd name="T7" fmla="*/ 73 h 155"/>
                <a:gd name="T8" fmla="*/ 41 w 72"/>
                <a:gd name="T9" fmla="*/ 77 h 155"/>
                <a:gd name="T10" fmla="*/ 41 w 72"/>
                <a:gd name="T11" fmla="*/ 40 h 155"/>
                <a:gd name="T12" fmla="*/ 42 w 72"/>
                <a:gd name="T13" fmla="*/ 40 h 155"/>
                <a:gd name="T14" fmla="*/ 54 w 72"/>
                <a:gd name="T15" fmla="*/ 35 h 155"/>
                <a:gd name="T16" fmla="*/ 58 w 72"/>
                <a:gd name="T17" fmla="*/ 18 h 155"/>
                <a:gd name="T18" fmla="*/ 52 w 72"/>
                <a:gd name="T19" fmla="*/ 13 h 155"/>
                <a:gd name="T20" fmla="*/ 47 w 72"/>
                <a:gd name="T21" fmla="*/ 19 h 155"/>
                <a:gd name="T22" fmla="*/ 46 w 72"/>
                <a:gd name="T23" fmla="*/ 28 h 155"/>
                <a:gd name="T24" fmla="*/ 41 w 72"/>
                <a:gd name="T25" fmla="*/ 29 h 155"/>
                <a:gd name="T26" fmla="*/ 41 w 72"/>
                <a:gd name="T27" fmla="*/ 6 h 155"/>
                <a:gd name="T28" fmla="*/ 36 w 72"/>
                <a:gd name="T29" fmla="*/ 0 h 155"/>
                <a:gd name="T30" fmla="*/ 31 w 72"/>
                <a:gd name="T31" fmla="*/ 6 h 155"/>
                <a:gd name="T32" fmla="*/ 31 w 72"/>
                <a:gd name="T33" fmla="*/ 55 h 155"/>
                <a:gd name="T34" fmla="*/ 25 w 72"/>
                <a:gd name="T35" fmla="*/ 52 h 155"/>
                <a:gd name="T36" fmla="*/ 23 w 72"/>
                <a:gd name="T37" fmla="*/ 30 h 155"/>
                <a:gd name="T38" fmla="*/ 19 w 72"/>
                <a:gd name="T39" fmla="*/ 23 h 155"/>
                <a:gd name="T40" fmla="*/ 12 w 72"/>
                <a:gd name="T41" fmla="*/ 27 h 155"/>
                <a:gd name="T42" fmla="*/ 11 w 72"/>
                <a:gd name="T43" fmla="*/ 39 h 155"/>
                <a:gd name="T44" fmla="*/ 6 w 72"/>
                <a:gd name="T45" fmla="*/ 39 h 155"/>
                <a:gd name="T46" fmla="*/ 0 w 72"/>
                <a:gd name="T47" fmla="*/ 44 h 155"/>
                <a:gd name="T48" fmla="*/ 6 w 72"/>
                <a:gd name="T49" fmla="*/ 50 h 155"/>
                <a:gd name="T50" fmla="*/ 12 w 72"/>
                <a:gd name="T51" fmla="*/ 50 h 155"/>
                <a:gd name="T52" fmla="*/ 17 w 72"/>
                <a:gd name="T53" fmla="*/ 60 h 155"/>
                <a:gd name="T54" fmla="*/ 31 w 72"/>
                <a:gd name="T55" fmla="*/ 66 h 155"/>
                <a:gd name="T56" fmla="*/ 31 w 72"/>
                <a:gd name="T57" fmla="*/ 150 h 155"/>
                <a:gd name="T58" fmla="*/ 36 w 72"/>
                <a:gd name="T59" fmla="*/ 155 h 155"/>
                <a:gd name="T60" fmla="*/ 41 w 72"/>
                <a:gd name="T61" fmla="*/ 150 h 155"/>
                <a:gd name="T62" fmla="*/ 41 w 72"/>
                <a:gd name="T63" fmla="*/ 88 h 155"/>
                <a:gd name="T64" fmla="*/ 42 w 72"/>
                <a:gd name="T65" fmla="*/ 88 h 155"/>
                <a:gd name="T66" fmla="*/ 61 w 72"/>
                <a:gd name="T67" fmla="*/ 80 h 155"/>
                <a:gd name="T68" fmla="*/ 68 w 72"/>
                <a:gd name="T69"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55">
                  <a:moveTo>
                    <a:pt x="68" y="44"/>
                  </a:moveTo>
                  <a:cubicBezTo>
                    <a:pt x="68" y="41"/>
                    <a:pt x="65" y="39"/>
                    <a:pt x="62" y="40"/>
                  </a:cubicBezTo>
                  <a:cubicBezTo>
                    <a:pt x="59" y="40"/>
                    <a:pt x="57" y="43"/>
                    <a:pt x="57" y="46"/>
                  </a:cubicBezTo>
                  <a:cubicBezTo>
                    <a:pt x="58" y="51"/>
                    <a:pt x="59" y="66"/>
                    <a:pt x="53" y="73"/>
                  </a:cubicBezTo>
                  <a:cubicBezTo>
                    <a:pt x="50" y="76"/>
                    <a:pt x="46" y="77"/>
                    <a:pt x="41" y="77"/>
                  </a:cubicBezTo>
                  <a:cubicBezTo>
                    <a:pt x="41" y="40"/>
                    <a:pt x="41" y="40"/>
                    <a:pt x="41" y="40"/>
                  </a:cubicBezTo>
                  <a:cubicBezTo>
                    <a:pt x="41" y="40"/>
                    <a:pt x="41" y="40"/>
                    <a:pt x="42" y="40"/>
                  </a:cubicBezTo>
                  <a:cubicBezTo>
                    <a:pt x="48" y="40"/>
                    <a:pt x="52" y="38"/>
                    <a:pt x="54" y="35"/>
                  </a:cubicBezTo>
                  <a:cubicBezTo>
                    <a:pt x="60" y="29"/>
                    <a:pt x="58" y="19"/>
                    <a:pt x="58" y="18"/>
                  </a:cubicBezTo>
                  <a:cubicBezTo>
                    <a:pt x="58" y="15"/>
                    <a:pt x="55" y="13"/>
                    <a:pt x="52" y="13"/>
                  </a:cubicBezTo>
                  <a:cubicBezTo>
                    <a:pt x="49" y="14"/>
                    <a:pt x="47" y="16"/>
                    <a:pt x="47" y="19"/>
                  </a:cubicBezTo>
                  <a:cubicBezTo>
                    <a:pt x="47" y="21"/>
                    <a:pt x="48" y="26"/>
                    <a:pt x="46" y="28"/>
                  </a:cubicBezTo>
                  <a:cubicBezTo>
                    <a:pt x="45" y="29"/>
                    <a:pt x="43" y="29"/>
                    <a:pt x="41" y="29"/>
                  </a:cubicBezTo>
                  <a:cubicBezTo>
                    <a:pt x="41" y="6"/>
                    <a:pt x="41" y="6"/>
                    <a:pt x="41" y="6"/>
                  </a:cubicBezTo>
                  <a:cubicBezTo>
                    <a:pt x="41" y="3"/>
                    <a:pt x="39" y="0"/>
                    <a:pt x="36" y="0"/>
                  </a:cubicBezTo>
                  <a:cubicBezTo>
                    <a:pt x="33" y="0"/>
                    <a:pt x="31" y="3"/>
                    <a:pt x="31" y="6"/>
                  </a:cubicBezTo>
                  <a:cubicBezTo>
                    <a:pt x="31" y="55"/>
                    <a:pt x="31" y="55"/>
                    <a:pt x="31" y="55"/>
                  </a:cubicBezTo>
                  <a:cubicBezTo>
                    <a:pt x="27" y="54"/>
                    <a:pt x="26" y="53"/>
                    <a:pt x="25" y="52"/>
                  </a:cubicBezTo>
                  <a:cubicBezTo>
                    <a:pt x="20" y="47"/>
                    <a:pt x="22" y="34"/>
                    <a:pt x="23" y="30"/>
                  </a:cubicBezTo>
                  <a:cubicBezTo>
                    <a:pt x="23" y="27"/>
                    <a:pt x="22" y="24"/>
                    <a:pt x="19" y="23"/>
                  </a:cubicBezTo>
                  <a:cubicBezTo>
                    <a:pt x="16" y="22"/>
                    <a:pt x="13" y="24"/>
                    <a:pt x="12" y="27"/>
                  </a:cubicBezTo>
                  <a:cubicBezTo>
                    <a:pt x="12" y="28"/>
                    <a:pt x="11" y="33"/>
                    <a:pt x="11" y="39"/>
                  </a:cubicBezTo>
                  <a:cubicBezTo>
                    <a:pt x="6" y="39"/>
                    <a:pt x="6" y="39"/>
                    <a:pt x="6" y="39"/>
                  </a:cubicBezTo>
                  <a:cubicBezTo>
                    <a:pt x="2" y="39"/>
                    <a:pt x="0" y="41"/>
                    <a:pt x="0" y="44"/>
                  </a:cubicBezTo>
                  <a:cubicBezTo>
                    <a:pt x="0" y="47"/>
                    <a:pt x="3" y="50"/>
                    <a:pt x="6" y="50"/>
                  </a:cubicBezTo>
                  <a:cubicBezTo>
                    <a:pt x="12" y="50"/>
                    <a:pt x="12" y="50"/>
                    <a:pt x="12" y="50"/>
                  </a:cubicBezTo>
                  <a:cubicBezTo>
                    <a:pt x="13" y="53"/>
                    <a:pt x="15" y="57"/>
                    <a:pt x="17" y="60"/>
                  </a:cubicBezTo>
                  <a:cubicBezTo>
                    <a:pt x="19" y="62"/>
                    <a:pt x="24" y="65"/>
                    <a:pt x="31" y="66"/>
                  </a:cubicBezTo>
                  <a:cubicBezTo>
                    <a:pt x="31" y="150"/>
                    <a:pt x="31" y="150"/>
                    <a:pt x="31" y="150"/>
                  </a:cubicBezTo>
                  <a:cubicBezTo>
                    <a:pt x="31" y="152"/>
                    <a:pt x="33" y="155"/>
                    <a:pt x="36" y="155"/>
                  </a:cubicBezTo>
                  <a:cubicBezTo>
                    <a:pt x="39" y="155"/>
                    <a:pt x="41" y="152"/>
                    <a:pt x="41" y="150"/>
                  </a:cubicBezTo>
                  <a:cubicBezTo>
                    <a:pt x="41" y="88"/>
                    <a:pt x="41" y="88"/>
                    <a:pt x="41" y="88"/>
                  </a:cubicBezTo>
                  <a:cubicBezTo>
                    <a:pt x="41" y="88"/>
                    <a:pt x="42" y="88"/>
                    <a:pt x="42" y="88"/>
                  </a:cubicBezTo>
                  <a:cubicBezTo>
                    <a:pt x="50" y="88"/>
                    <a:pt x="56" y="85"/>
                    <a:pt x="61" y="80"/>
                  </a:cubicBezTo>
                  <a:cubicBezTo>
                    <a:pt x="72" y="68"/>
                    <a:pt x="68" y="45"/>
                    <a:pt x="68" y="44"/>
                  </a:cubicBezTo>
                  <a:close/>
                </a:path>
              </a:pathLst>
            </a:custGeom>
            <a:solidFill>
              <a:srgbClr val="734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 name="Freeform 63">
              <a:extLst>
                <a:ext uri="{FF2B5EF4-FFF2-40B4-BE49-F238E27FC236}">
                  <a16:creationId xmlns:a16="http://schemas.microsoft.com/office/drawing/2014/main" id="{80B40DF8-9505-4B78-B879-AAFCD15A6DA1}"/>
                </a:ext>
              </a:extLst>
            </p:cNvPr>
            <p:cNvSpPr>
              <a:spLocks/>
            </p:cNvSpPr>
            <p:nvPr/>
          </p:nvSpPr>
          <p:spPr bwMode="auto">
            <a:xfrm>
              <a:off x="2946211" y="2059705"/>
              <a:ext cx="665163" cy="447675"/>
            </a:xfrm>
            <a:custGeom>
              <a:avLst/>
              <a:gdLst>
                <a:gd name="T0" fmla="*/ 145 w 177"/>
                <a:gd name="T1" fmla="*/ 51 h 119"/>
                <a:gd name="T2" fmla="*/ 145 w 177"/>
                <a:gd name="T3" fmla="*/ 51 h 119"/>
                <a:gd name="T4" fmla="*/ 103 w 177"/>
                <a:gd name="T5" fmla="*/ 7 h 119"/>
                <a:gd name="T6" fmla="*/ 78 w 177"/>
                <a:gd name="T7" fmla="*/ 7 h 119"/>
                <a:gd name="T8" fmla="*/ 33 w 177"/>
                <a:gd name="T9" fmla="*/ 51 h 119"/>
                <a:gd name="T10" fmla="*/ 33 w 177"/>
                <a:gd name="T11" fmla="*/ 51 h 119"/>
                <a:gd name="T12" fmla="*/ 0 w 177"/>
                <a:gd name="T13" fmla="*/ 94 h 119"/>
                <a:gd name="T14" fmla="*/ 25 w 177"/>
                <a:gd name="T15" fmla="*/ 119 h 119"/>
                <a:gd name="T16" fmla="*/ 46 w 177"/>
                <a:gd name="T17" fmla="*/ 108 h 119"/>
                <a:gd name="T18" fmla="*/ 67 w 177"/>
                <a:gd name="T19" fmla="*/ 119 h 119"/>
                <a:gd name="T20" fmla="*/ 89 w 177"/>
                <a:gd name="T21" fmla="*/ 108 h 119"/>
                <a:gd name="T22" fmla="*/ 110 w 177"/>
                <a:gd name="T23" fmla="*/ 119 h 119"/>
                <a:gd name="T24" fmla="*/ 131 w 177"/>
                <a:gd name="T25" fmla="*/ 108 h 119"/>
                <a:gd name="T26" fmla="*/ 152 w 177"/>
                <a:gd name="T27" fmla="*/ 119 h 119"/>
                <a:gd name="T28" fmla="*/ 177 w 177"/>
                <a:gd name="T29" fmla="*/ 94 h 119"/>
                <a:gd name="T30" fmla="*/ 145 w 177"/>
                <a:gd name="T31" fmla="*/ 5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19">
                  <a:moveTo>
                    <a:pt x="145" y="51"/>
                  </a:moveTo>
                  <a:cubicBezTo>
                    <a:pt x="145" y="51"/>
                    <a:pt x="145" y="51"/>
                    <a:pt x="145" y="51"/>
                  </a:cubicBezTo>
                  <a:cubicBezTo>
                    <a:pt x="103" y="7"/>
                    <a:pt x="103" y="7"/>
                    <a:pt x="103" y="7"/>
                  </a:cubicBezTo>
                  <a:cubicBezTo>
                    <a:pt x="96" y="0"/>
                    <a:pt x="85" y="0"/>
                    <a:pt x="78" y="7"/>
                  </a:cubicBezTo>
                  <a:cubicBezTo>
                    <a:pt x="33" y="51"/>
                    <a:pt x="33" y="51"/>
                    <a:pt x="33" y="51"/>
                  </a:cubicBezTo>
                  <a:cubicBezTo>
                    <a:pt x="33" y="51"/>
                    <a:pt x="33" y="51"/>
                    <a:pt x="33" y="51"/>
                  </a:cubicBezTo>
                  <a:cubicBezTo>
                    <a:pt x="33" y="51"/>
                    <a:pt x="0" y="78"/>
                    <a:pt x="0" y="94"/>
                  </a:cubicBezTo>
                  <a:cubicBezTo>
                    <a:pt x="0" y="108"/>
                    <a:pt x="11" y="119"/>
                    <a:pt x="25" y="119"/>
                  </a:cubicBezTo>
                  <a:cubicBezTo>
                    <a:pt x="34" y="119"/>
                    <a:pt x="42" y="115"/>
                    <a:pt x="46" y="108"/>
                  </a:cubicBezTo>
                  <a:cubicBezTo>
                    <a:pt x="51" y="115"/>
                    <a:pt x="59" y="119"/>
                    <a:pt x="67" y="119"/>
                  </a:cubicBezTo>
                  <a:cubicBezTo>
                    <a:pt x="76" y="119"/>
                    <a:pt x="84" y="115"/>
                    <a:pt x="89" y="108"/>
                  </a:cubicBezTo>
                  <a:cubicBezTo>
                    <a:pt x="93" y="115"/>
                    <a:pt x="101" y="119"/>
                    <a:pt x="110" y="119"/>
                  </a:cubicBezTo>
                  <a:cubicBezTo>
                    <a:pt x="118" y="119"/>
                    <a:pt x="126" y="115"/>
                    <a:pt x="131" y="108"/>
                  </a:cubicBezTo>
                  <a:cubicBezTo>
                    <a:pt x="135" y="115"/>
                    <a:pt x="143" y="119"/>
                    <a:pt x="152" y="119"/>
                  </a:cubicBezTo>
                  <a:cubicBezTo>
                    <a:pt x="166" y="119"/>
                    <a:pt x="177" y="108"/>
                    <a:pt x="177" y="94"/>
                  </a:cubicBezTo>
                  <a:cubicBezTo>
                    <a:pt x="177" y="80"/>
                    <a:pt x="145" y="51"/>
                    <a:pt x="145" y="51"/>
                  </a:cubicBezTo>
                  <a:close/>
                </a:path>
              </a:pathLst>
            </a:cu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 name="Freeform 64">
              <a:extLst>
                <a:ext uri="{FF2B5EF4-FFF2-40B4-BE49-F238E27FC236}">
                  <a16:creationId xmlns:a16="http://schemas.microsoft.com/office/drawing/2014/main" id="{44194391-ABE7-4DAF-8056-FD241A81E69B}"/>
                </a:ext>
              </a:extLst>
            </p:cNvPr>
            <p:cNvSpPr>
              <a:spLocks/>
            </p:cNvSpPr>
            <p:nvPr/>
          </p:nvSpPr>
          <p:spPr bwMode="auto">
            <a:xfrm>
              <a:off x="3055749" y="2139080"/>
              <a:ext cx="450850" cy="127000"/>
            </a:xfrm>
            <a:custGeom>
              <a:avLst/>
              <a:gdLst>
                <a:gd name="T0" fmla="*/ 4 w 120"/>
                <a:gd name="T1" fmla="*/ 30 h 34"/>
                <a:gd name="T2" fmla="*/ 4 w 120"/>
                <a:gd name="T3" fmla="*/ 30 h 34"/>
                <a:gd name="T4" fmla="*/ 0 w 120"/>
                <a:gd name="T5" fmla="*/ 34 h 34"/>
                <a:gd name="T6" fmla="*/ 120 w 120"/>
                <a:gd name="T7" fmla="*/ 34 h 34"/>
                <a:gd name="T8" fmla="*/ 116 w 120"/>
                <a:gd name="T9" fmla="*/ 30 h 34"/>
                <a:gd name="T10" fmla="*/ 116 w 120"/>
                <a:gd name="T11" fmla="*/ 30 h 34"/>
                <a:gd name="T12" fmla="*/ 88 w 120"/>
                <a:gd name="T13" fmla="*/ 0 h 34"/>
                <a:gd name="T14" fmla="*/ 34 w 120"/>
                <a:gd name="T15" fmla="*/ 0 h 34"/>
                <a:gd name="T16" fmla="*/ 4 w 120"/>
                <a:gd name="T1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34">
                  <a:moveTo>
                    <a:pt x="4" y="30"/>
                  </a:moveTo>
                  <a:cubicBezTo>
                    <a:pt x="4" y="30"/>
                    <a:pt x="4" y="30"/>
                    <a:pt x="4" y="30"/>
                  </a:cubicBezTo>
                  <a:cubicBezTo>
                    <a:pt x="4" y="30"/>
                    <a:pt x="3" y="31"/>
                    <a:pt x="0" y="34"/>
                  </a:cubicBezTo>
                  <a:cubicBezTo>
                    <a:pt x="120" y="34"/>
                    <a:pt x="120" y="34"/>
                    <a:pt x="120" y="34"/>
                  </a:cubicBezTo>
                  <a:cubicBezTo>
                    <a:pt x="118" y="32"/>
                    <a:pt x="116" y="30"/>
                    <a:pt x="116" y="30"/>
                  </a:cubicBezTo>
                  <a:cubicBezTo>
                    <a:pt x="116" y="30"/>
                    <a:pt x="116" y="30"/>
                    <a:pt x="116" y="30"/>
                  </a:cubicBezTo>
                  <a:cubicBezTo>
                    <a:pt x="88" y="0"/>
                    <a:pt x="88" y="0"/>
                    <a:pt x="88" y="0"/>
                  </a:cubicBezTo>
                  <a:cubicBezTo>
                    <a:pt x="34" y="0"/>
                    <a:pt x="34" y="0"/>
                    <a:pt x="34" y="0"/>
                  </a:cubicBezTo>
                  <a:lnTo>
                    <a:pt x="4" y="30"/>
                  </a:lnTo>
                  <a:close/>
                </a:path>
              </a:pathLst>
            </a:cu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 name="Oval 65">
              <a:extLst>
                <a:ext uri="{FF2B5EF4-FFF2-40B4-BE49-F238E27FC236}">
                  <a16:creationId xmlns:a16="http://schemas.microsoft.com/office/drawing/2014/main" id="{DE4C87E5-6528-4426-B332-50EA601420AA}"/>
                </a:ext>
              </a:extLst>
            </p:cNvPr>
            <p:cNvSpPr>
              <a:spLocks noChangeArrowheads="1"/>
            </p:cNvSpPr>
            <p:nvPr/>
          </p:nvSpPr>
          <p:spPr bwMode="auto">
            <a:xfrm>
              <a:off x="3468499" y="2318468"/>
              <a:ext cx="38100" cy="34925"/>
            </a:xfrm>
            <a:prstGeom prst="ellipse">
              <a:avLst/>
            </a:prstGeom>
            <a:solidFill>
              <a:srgbClr val="6496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 name="Oval 66">
              <a:extLst>
                <a:ext uri="{FF2B5EF4-FFF2-40B4-BE49-F238E27FC236}">
                  <a16:creationId xmlns:a16="http://schemas.microsoft.com/office/drawing/2014/main" id="{49058F14-7144-4098-BED3-BB934659C882}"/>
                </a:ext>
              </a:extLst>
            </p:cNvPr>
            <p:cNvSpPr>
              <a:spLocks noChangeArrowheads="1"/>
            </p:cNvSpPr>
            <p:nvPr/>
          </p:nvSpPr>
          <p:spPr bwMode="auto">
            <a:xfrm>
              <a:off x="3152586" y="2337518"/>
              <a:ext cx="30163" cy="3333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 name="Oval 67">
              <a:extLst>
                <a:ext uri="{FF2B5EF4-FFF2-40B4-BE49-F238E27FC236}">
                  <a16:creationId xmlns:a16="http://schemas.microsoft.com/office/drawing/2014/main" id="{76B522F0-F8AE-4445-B639-3CD57DDC894F}"/>
                </a:ext>
              </a:extLst>
            </p:cNvPr>
            <p:cNvSpPr>
              <a:spLocks noChangeArrowheads="1"/>
            </p:cNvSpPr>
            <p:nvPr/>
          </p:nvSpPr>
          <p:spPr bwMode="auto">
            <a:xfrm>
              <a:off x="3182749" y="2386730"/>
              <a:ext cx="30163" cy="30163"/>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 name="Oval 68">
              <a:extLst>
                <a:ext uri="{FF2B5EF4-FFF2-40B4-BE49-F238E27FC236}">
                  <a16:creationId xmlns:a16="http://schemas.microsoft.com/office/drawing/2014/main" id="{D81D0CCB-E615-4828-8747-B06C74F77ABB}"/>
                </a:ext>
              </a:extLst>
            </p:cNvPr>
            <p:cNvSpPr>
              <a:spLocks noChangeArrowheads="1"/>
            </p:cNvSpPr>
            <p:nvPr/>
          </p:nvSpPr>
          <p:spPr bwMode="auto">
            <a:xfrm>
              <a:off x="3281174" y="2329580"/>
              <a:ext cx="30163" cy="30163"/>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 name="Oval 69">
              <a:extLst>
                <a:ext uri="{FF2B5EF4-FFF2-40B4-BE49-F238E27FC236}">
                  <a16:creationId xmlns:a16="http://schemas.microsoft.com/office/drawing/2014/main" id="{4E27CFF8-B65E-4B9A-9DC4-7270809020B1}"/>
                </a:ext>
              </a:extLst>
            </p:cNvPr>
            <p:cNvSpPr>
              <a:spLocks noChangeArrowheads="1"/>
            </p:cNvSpPr>
            <p:nvPr/>
          </p:nvSpPr>
          <p:spPr bwMode="auto">
            <a:xfrm>
              <a:off x="3506599" y="2356568"/>
              <a:ext cx="22225" cy="2222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 name="Oval 70">
              <a:extLst>
                <a:ext uri="{FF2B5EF4-FFF2-40B4-BE49-F238E27FC236}">
                  <a16:creationId xmlns:a16="http://schemas.microsoft.com/office/drawing/2014/main" id="{159DBF15-144D-45B4-B6D1-24A8B53F5BF7}"/>
                </a:ext>
              </a:extLst>
            </p:cNvPr>
            <p:cNvSpPr>
              <a:spLocks noChangeArrowheads="1"/>
            </p:cNvSpPr>
            <p:nvPr/>
          </p:nvSpPr>
          <p:spPr bwMode="auto">
            <a:xfrm>
              <a:off x="3119249" y="2378793"/>
              <a:ext cx="22225" cy="19050"/>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 name="Oval 71">
              <a:extLst>
                <a:ext uri="{FF2B5EF4-FFF2-40B4-BE49-F238E27FC236}">
                  <a16:creationId xmlns:a16="http://schemas.microsoft.com/office/drawing/2014/main" id="{55AC7384-8134-4BD7-9A21-2620AEA0EAF2}"/>
                </a:ext>
              </a:extLst>
            </p:cNvPr>
            <p:cNvSpPr>
              <a:spLocks noChangeArrowheads="1"/>
            </p:cNvSpPr>
            <p:nvPr/>
          </p:nvSpPr>
          <p:spPr bwMode="auto">
            <a:xfrm>
              <a:off x="3311336" y="2431180"/>
              <a:ext cx="22225" cy="23813"/>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 name="Oval 72">
              <a:extLst>
                <a:ext uri="{FF2B5EF4-FFF2-40B4-BE49-F238E27FC236}">
                  <a16:creationId xmlns:a16="http://schemas.microsoft.com/office/drawing/2014/main" id="{26F6C70D-0C6B-4AA5-909F-120F95EC1483}"/>
                </a:ext>
              </a:extLst>
            </p:cNvPr>
            <p:cNvSpPr>
              <a:spLocks noChangeArrowheads="1"/>
            </p:cNvSpPr>
            <p:nvPr/>
          </p:nvSpPr>
          <p:spPr bwMode="auto">
            <a:xfrm>
              <a:off x="3022411" y="2370855"/>
              <a:ext cx="33338" cy="3492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 name="Oval 73">
              <a:extLst>
                <a:ext uri="{FF2B5EF4-FFF2-40B4-BE49-F238E27FC236}">
                  <a16:creationId xmlns:a16="http://schemas.microsoft.com/office/drawing/2014/main" id="{73595E95-0820-42FD-8382-DE07B3402AE0}"/>
                </a:ext>
              </a:extLst>
            </p:cNvPr>
            <p:cNvSpPr>
              <a:spLocks noChangeArrowheads="1"/>
            </p:cNvSpPr>
            <p:nvPr/>
          </p:nvSpPr>
          <p:spPr bwMode="auto">
            <a:xfrm>
              <a:off x="3374836" y="2367680"/>
              <a:ext cx="33338" cy="3333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 name="Freeform 74">
              <a:extLst>
                <a:ext uri="{FF2B5EF4-FFF2-40B4-BE49-F238E27FC236}">
                  <a16:creationId xmlns:a16="http://schemas.microsoft.com/office/drawing/2014/main" id="{8E7F7EE6-2C70-4051-A003-35B9925B1562}"/>
                </a:ext>
              </a:extLst>
            </p:cNvPr>
            <p:cNvSpPr>
              <a:spLocks/>
            </p:cNvSpPr>
            <p:nvPr/>
          </p:nvSpPr>
          <p:spPr bwMode="auto">
            <a:xfrm>
              <a:off x="3009711" y="1878730"/>
              <a:ext cx="538163" cy="365125"/>
            </a:xfrm>
            <a:custGeom>
              <a:avLst/>
              <a:gdLst>
                <a:gd name="T0" fmla="*/ 117 w 143"/>
                <a:gd name="T1" fmla="*/ 42 h 97"/>
                <a:gd name="T2" fmla="*/ 117 w 143"/>
                <a:gd name="T3" fmla="*/ 42 h 97"/>
                <a:gd name="T4" fmla="*/ 83 w 143"/>
                <a:gd name="T5" fmla="*/ 6 h 97"/>
                <a:gd name="T6" fmla="*/ 63 w 143"/>
                <a:gd name="T7" fmla="*/ 6 h 97"/>
                <a:gd name="T8" fmla="*/ 27 w 143"/>
                <a:gd name="T9" fmla="*/ 42 h 97"/>
                <a:gd name="T10" fmla="*/ 27 w 143"/>
                <a:gd name="T11" fmla="*/ 42 h 97"/>
                <a:gd name="T12" fmla="*/ 0 w 143"/>
                <a:gd name="T13" fmla="*/ 76 h 97"/>
                <a:gd name="T14" fmla="*/ 20 w 143"/>
                <a:gd name="T15" fmla="*/ 97 h 97"/>
                <a:gd name="T16" fmla="*/ 38 w 143"/>
                <a:gd name="T17" fmla="*/ 88 h 97"/>
                <a:gd name="T18" fmla="*/ 55 w 143"/>
                <a:gd name="T19" fmla="*/ 97 h 97"/>
                <a:gd name="T20" fmla="*/ 72 w 143"/>
                <a:gd name="T21" fmla="*/ 88 h 97"/>
                <a:gd name="T22" fmla="*/ 89 w 143"/>
                <a:gd name="T23" fmla="*/ 97 h 97"/>
                <a:gd name="T24" fmla="*/ 106 w 143"/>
                <a:gd name="T25" fmla="*/ 88 h 97"/>
                <a:gd name="T26" fmla="*/ 123 w 143"/>
                <a:gd name="T27" fmla="*/ 97 h 97"/>
                <a:gd name="T28" fmla="*/ 143 w 143"/>
                <a:gd name="T29" fmla="*/ 76 h 97"/>
                <a:gd name="T30" fmla="*/ 117 w 143"/>
                <a:gd name="T31"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97">
                  <a:moveTo>
                    <a:pt x="117" y="42"/>
                  </a:moveTo>
                  <a:cubicBezTo>
                    <a:pt x="117" y="42"/>
                    <a:pt x="117" y="42"/>
                    <a:pt x="117" y="42"/>
                  </a:cubicBezTo>
                  <a:cubicBezTo>
                    <a:pt x="83" y="6"/>
                    <a:pt x="83" y="6"/>
                    <a:pt x="83" y="6"/>
                  </a:cubicBezTo>
                  <a:cubicBezTo>
                    <a:pt x="78" y="1"/>
                    <a:pt x="69" y="0"/>
                    <a:pt x="63" y="6"/>
                  </a:cubicBezTo>
                  <a:cubicBezTo>
                    <a:pt x="27" y="42"/>
                    <a:pt x="27" y="42"/>
                    <a:pt x="27" y="42"/>
                  </a:cubicBezTo>
                  <a:cubicBezTo>
                    <a:pt x="27" y="42"/>
                    <a:pt x="27" y="42"/>
                    <a:pt x="27" y="42"/>
                  </a:cubicBezTo>
                  <a:cubicBezTo>
                    <a:pt x="27" y="42"/>
                    <a:pt x="0" y="64"/>
                    <a:pt x="0" y="76"/>
                  </a:cubicBezTo>
                  <a:cubicBezTo>
                    <a:pt x="0" y="88"/>
                    <a:pt x="9" y="97"/>
                    <a:pt x="20" y="97"/>
                  </a:cubicBezTo>
                  <a:cubicBezTo>
                    <a:pt x="28" y="97"/>
                    <a:pt x="34" y="93"/>
                    <a:pt x="38" y="88"/>
                  </a:cubicBezTo>
                  <a:cubicBezTo>
                    <a:pt x="41" y="93"/>
                    <a:pt x="47" y="97"/>
                    <a:pt x="55" y="97"/>
                  </a:cubicBezTo>
                  <a:cubicBezTo>
                    <a:pt x="62" y="97"/>
                    <a:pt x="68" y="93"/>
                    <a:pt x="72" y="88"/>
                  </a:cubicBezTo>
                  <a:cubicBezTo>
                    <a:pt x="75" y="93"/>
                    <a:pt x="82" y="97"/>
                    <a:pt x="89" y="97"/>
                  </a:cubicBezTo>
                  <a:cubicBezTo>
                    <a:pt x="96" y="97"/>
                    <a:pt x="102" y="93"/>
                    <a:pt x="106" y="88"/>
                  </a:cubicBezTo>
                  <a:cubicBezTo>
                    <a:pt x="109" y="93"/>
                    <a:pt x="116" y="97"/>
                    <a:pt x="123" y="97"/>
                  </a:cubicBezTo>
                  <a:cubicBezTo>
                    <a:pt x="134" y="97"/>
                    <a:pt x="143" y="88"/>
                    <a:pt x="143" y="76"/>
                  </a:cubicBezTo>
                  <a:cubicBezTo>
                    <a:pt x="143" y="65"/>
                    <a:pt x="117" y="42"/>
                    <a:pt x="117" y="42"/>
                  </a:cubicBezTo>
                  <a:close/>
                </a:path>
              </a:pathLst>
            </a:cu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 name="Oval 75">
              <a:extLst>
                <a:ext uri="{FF2B5EF4-FFF2-40B4-BE49-F238E27FC236}">
                  <a16:creationId xmlns:a16="http://schemas.microsoft.com/office/drawing/2014/main" id="{880F12E1-96F3-4790-83AF-0390547736BA}"/>
                </a:ext>
              </a:extLst>
            </p:cNvPr>
            <p:cNvSpPr>
              <a:spLocks noChangeArrowheads="1"/>
            </p:cNvSpPr>
            <p:nvPr/>
          </p:nvSpPr>
          <p:spPr bwMode="auto">
            <a:xfrm>
              <a:off x="3419286" y="2067643"/>
              <a:ext cx="26988" cy="25400"/>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 name="Oval 76">
              <a:extLst>
                <a:ext uri="{FF2B5EF4-FFF2-40B4-BE49-F238E27FC236}">
                  <a16:creationId xmlns:a16="http://schemas.microsoft.com/office/drawing/2014/main" id="{9B4459D8-1621-46B1-BA25-A5279ED71766}"/>
                </a:ext>
              </a:extLst>
            </p:cNvPr>
            <p:cNvSpPr>
              <a:spLocks noChangeArrowheads="1"/>
            </p:cNvSpPr>
            <p:nvPr/>
          </p:nvSpPr>
          <p:spPr bwMode="auto">
            <a:xfrm>
              <a:off x="3198624" y="2070818"/>
              <a:ext cx="22225" cy="2540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3" name="Oval 77">
              <a:extLst>
                <a:ext uri="{FF2B5EF4-FFF2-40B4-BE49-F238E27FC236}">
                  <a16:creationId xmlns:a16="http://schemas.microsoft.com/office/drawing/2014/main" id="{1E38C58C-96FF-4698-8FC7-937B42F8A885}"/>
                </a:ext>
              </a:extLst>
            </p:cNvPr>
            <p:cNvSpPr>
              <a:spLocks noChangeArrowheads="1"/>
            </p:cNvSpPr>
            <p:nvPr/>
          </p:nvSpPr>
          <p:spPr bwMode="auto">
            <a:xfrm>
              <a:off x="3198624" y="2156543"/>
              <a:ext cx="22225" cy="23813"/>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4" name="Oval 78">
              <a:extLst>
                <a:ext uri="{FF2B5EF4-FFF2-40B4-BE49-F238E27FC236}">
                  <a16:creationId xmlns:a16="http://schemas.microsoft.com/office/drawing/2014/main" id="{F7336835-3B61-4277-9836-6B94CF1BD782}"/>
                </a:ext>
              </a:extLst>
            </p:cNvPr>
            <p:cNvSpPr>
              <a:spLocks noChangeArrowheads="1"/>
            </p:cNvSpPr>
            <p:nvPr/>
          </p:nvSpPr>
          <p:spPr bwMode="auto">
            <a:xfrm>
              <a:off x="3314511" y="2139080"/>
              <a:ext cx="22225" cy="22225"/>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5" name="Oval 79">
              <a:extLst>
                <a:ext uri="{FF2B5EF4-FFF2-40B4-BE49-F238E27FC236}">
                  <a16:creationId xmlns:a16="http://schemas.microsoft.com/office/drawing/2014/main" id="{3EA40AF2-C057-4E14-BD0E-7BEA39FA12A1}"/>
                </a:ext>
              </a:extLst>
            </p:cNvPr>
            <p:cNvSpPr>
              <a:spLocks noChangeArrowheads="1"/>
            </p:cNvSpPr>
            <p:nvPr/>
          </p:nvSpPr>
          <p:spPr bwMode="auto">
            <a:xfrm>
              <a:off x="3446274" y="2093043"/>
              <a:ext cx="14288" cy="1587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6" name="Oval 80">
              <a:extLst>
                <a:ext uri="{FF2B5EF4-FFF2-40B4-BE49-F238E27FC236}">
                  <a16:creationId xmlns:a16="http://schemas.microsoft.com/office/drawing/2014/main" id="{3B0523E1-FF0C-4AEB-AC8A-E1A139EE7198}"/>
                </a:ext>
              </a:extLst>
            </p:cNvPr>
            <p:cNvSpPr>
              <a:spLocks noChangeArrowheads="1"/>
            </p:cNvSpPr>
            <p:nvPr/>
          </p:nvSpPr>
          <p:spPr bwMode="auto">
            <a:xfrm>
              <a:off x="3460561" y="2156543"/>
              <a:ext cx="19050" cy="1905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7" name="Oval 81">
              <a:extLst>
                <a:ext uri="{FF2B5EF4-FFF2-40B4-BE49-F238E27FC236}">
                  <a16:creationId xmlns:a16="http://schemas.microsoft.com/office/drawing/2014/main" id="{BBBBC677-E15B-4835-BDF7-F7AE5F6C4DE7}"/>
                </a:ext>
              </a:extLst>
            </p:cNvPr>
            <p:cNvSpPr>
              <a:spLocks noChangeArrowheads="1"/>
            </p:cNvSpPr>
            <p:nvPr/>
          </p:nvSpPr>
          <p:spPr bwMode="auto">
            <a:xfrm>
              <a:off x="3149411" y="2150193"/>
              <a:ext cx="14288" cy="1905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 name="Oval 82">
              <a:extLst>
                <a:ext uri="{FF2B5EF4-FFF2-40B4-BE49-F238E27FC236}">
                  <a16:creationId xmlns:a16="http://schemas.microsoft.com/office/drawing/2014/main" id="{8E67B471-4F12-4F9A-989E-E13E55BF93A0}"/>
                </a:ext>
              </a:extLst>
            </p:cNvPr>
            <p:cNvSpPr>
              <a:spLocks noChangeArrowheads="1"/>
            </p:cNvSpPr>
            <p:nvPr/>
          </p:nvSpPr>
          <p:spPr bwMode="auto">
            <a:xfrm>
              <a:off x="3070036" y="2180355"/>
              <a:ext cx="19050" cy="17463"/>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 name="Oval 83">
              <a:extLst>
                <a:ext uri="{FF2B5EF4-FFF2-40B4-BE49-F238E27FC236}">
                  <a16:creationId xmlns:a16="http://schemas.microsoft.com/office/drawing/2014/main" id="{FB84B7B0-E746-4EA7-8862-A3B0FFE20C26}"/>
                </a:ext>
              </a:extLst>
            </p:cNvPr>
            <p:cNvSpPr>
              <a:spLocks noChangeArrowheads="1"/>
            </p:cNvSpPr>
            <p:nvPr/>
          </p:nvSpPr>
          <p:spPr bwMode="auto">
            <a:xfrm>
              <a:off x="3089086" y="2104155"/>
              <a:ext cx="22225" cy="2698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 name="Oval 84">
              <a:extLst>
                <a:ext uri="{FF2B5EF4-FFF2-40B4-BE49-F238E27FC236}">
                  <a16:creationId xmlns:a16="http://schemas.microsoft.com/office/drawing/2014/main" id="{B614A3BB-0185-4747-BE54-F7298656B585}"/>
                </a:ext>
              </a:extLst>
            </p:cNvPr>
            <p:cNvSpPr>
              <a:spLocks noChangeArrowheads="1"/>
            </p:cNvSpPr>
            <p:nvPr/>
          </p:nvSpPr>
          <p:spPr bwMode="auto">
            <a:xfrm>
              <a:off x="3347849" y="2104155"/>
              <a:ext cx="26988" cy="2222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 name="Oval 85">
              <a:extLst>
                <a:ext uri="{FF2B5EF4-FFF2-40B4-BE49-F238E27FC236}">
                  <a16:creationId xmlns:a16="http://schemas.microsoft.com/office/drawing/2014/main" id="{713264F7-AEAF-44B2-9CF2-802117003E6E}"/>
                </a:ext>
              </a:extLst>
            </p:cNvPr>
            <p:cNvSpPr>
              <a:spLocks noChangeArrowheads="1"/>
            </p:cNvSpPr>
            <p:nvPr/>
          </p:nvSpPr>
          <p:spPr bwMode="auto">
            <a:xfrm>
              <a:off x="3306574" y="2040655"/>
              <a:ext cx="26988" cy="2698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 name="Freeform 86">
              <a:extLst>
                <a:ext uri="{FF2B5EF4-FFF2-40B4-BE49-F238E27FC236}">
                  <a16:creationId xmlns:a16="http://schemas.microsoft.com/office/drawing/2014/main" id="{458D8CAF-D172-41E0-BDD0-B109BE8344E9}"/>
                </a:ext>
              </a:extLst>
            </p:cNvPr>
            <p:cNvSpPr>
              <a:spLocks/>
            </p:cNvSpPr>
            <p:nvPr/>
          </p:nvSpPr>
          <p:spPr bwMode="auto">
            <a:xfrm>
              <a:off x="3138299" y="1878730"/>
              <a:ext cx="285750" cy="131763"/>
            </a:xfrm>
            <a:custGeom>
              <a:avLst/>
              <a:gdLst>
                <a:gd name="T0" fmla="*/ 76 w 76"/>
                <a:gd name="T1" fmla="*/ 35 h 35"/>
                <a:gd name="T2" fmla="*/ 49 w 76"/>
                <a:gd name="T3" fmla="*/ 6 h 35"/>
                <a:gd name="T4" fmla="*/ 29 w 76"/>
                <a:gd name="T5" fmla="*/ 6 h 35"/>
                <a:gd name="T6" fmla="*/ 0 w 76"/>
                <a:gd name="T7" fmla="*/ 35 h 35"/>
                <a:gd name="T8" fmla="*/ 76 w 76"/>
                <a:gd name="T9" fmla="*/ 35 h 35"/>
              </a:gdLst>
              <a:ahLst/>
              <a:cxnLst>
                <a:cxn ang="0">
                  <a:pos x="T0" y="T1"/>
                </a:cxn>
                <a:cxn ang="0">
                  <a:pos x="T2" y="T3"/>
                </a:cxn>
                <a:cxn ang="0">
                  <a:pos x="T4" y="T5"/>
                </a:cxn>
                <a:cxn ang="0">
                  <a:pos x="T6" y="T7"/>
                </a:cxn>
                <a:cxn ang="0">
                  <a:pos x="T8" y="T9"/>
                </a:cxn>
              </a:cxnLst>
              <a:rect l="0" t="0" r="r" b="b"/>
              <a:pathLst>
                <a:path w="76" h="35">
                  <a:moveTo>
                    <a:pt x="76" y="35"/>
                  </a:moveTo>
                  <a:cubicBezTo>
                    <a:pt x="49" y="6"/>
                    <a:pt x="49" y="6"/>
                    <a:pt x="49" y="6"/>
                  </a:cubicBezTo>
                  <a:cubicBezTo>
                    <a:pt x="44" y="1"/>
                    <a:pt x="35" y="0"/>
                    <a:pt x="29" y="6"/>
                  </a:cubicBezTo>
                  <a:cubicBezTo>
                    <a:pt x="0" y="35"/>
                    <a:pt x="0" y="35"/>
                    <a:pt x="0" y="35"/>
                  </a:cubicBezTo>
                  <a:lnTo>
                    <a:pt x="76" y="35"/>
                  </a:lnTo>
                  <a:close/>
                </a:path>
              </a:pathLst>
            </a:cu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 name="Freeform 87">
              <a:extLst>
                <a:ext uri="{FF2B5EF4-FFF2-40B4-BE49-F238E27FC236}">
                  <a16:creationId xmlns:a16="http://schemas.microsoft.com/office/drawing/2014/main" id="{F5A06050-047C-43DC-A8DE-0E63E4D3C5E9}"/>
                </a:ext>
              </a:extLst>
            </p:cNvPr>
            <p:cNvSpPr>
              <a:spLocks/>
            </p:cNvSpPr>
            <p:nvPr/>
          </p:nvSpPr>
          <p:spPr bwMode="auto">
            <a:xfrm>
              <a:off x="3100199" y="1758080"/>
              <a:ext cx="357188" cy="241300"/>
            </a:xfrm>
            <a:custGeom>
              <a:avLst/>
              <a:gdLst>
                <a:gd name="T0" fmla="*/ 78 w 95"/>
                <a:gd name="T1" fmla="*/ 28 h 64"/>
                <a:gd name="T2" fmla="*/ 78 w 95"/>
                <a:gd name="T3" fmla="*/ 28 h 64"/>
                <a:gd name="T4" fmla="*/ 55 w 95"/>
                <a:gd name="T5" fmla="*/ 4 h 64"/>
                <a:gd name="T6" fmla="*/ 42 w 95"/>
                <a:gd name="T7" fmla="*/ 4 h 64"/>
                <a:gd name="T8" fmla="*/ 18 w 95"/>
                <a:gd name="T9" fmla="*/ 28 h 64"/>
                <a:gd name="T10" fmla="*/ 18 w 95"/>
                <a:gd name="T11" fmla="*/ 28 h 64"/>
                <a:gd name="T12" fmla="*/ 0 w 95"/>
                <a:gd name="T13" fmla="*/ 51 h 64"/>
                <a:gd name="T14" fmla="*/ 13 w 95"/>
                <a:gd name="T15" fmla="*/ 64 h 64"/>
                <a:gd name="T16" fmla="*/ 25 w 95"/>
                <a:gd name="T17" fmla="*/ 58 h 64"/>
                <a:gd name="T18" fmla="*/ 36 w 95"/>
                <a:gd name="T19" fmla="*/ 64 h 64"/>
                <a:gd name="T20" fmla="*/ 48 w 95"/>
                <a:gd name="T21" fmla="*/ 58 h 64"/>
                <a:gd name="T22" fmla="*/ 59 w 95"/>
                <a:gd name="T23" fmla="*/ 64 h 64"/>
                <a:gd name="T24" fmla="*/ 70 w 95"/>
                <a:gd name="T25" fmla="*/ 58 h 64"/>
                <a:gd name="T26" fmla="*/ 82 w 95"/>
                <a:gd name="T27" fmla="*/ 64 h 64"/>
                <a:gd name="T28" fmla="*/ 95 w 95"/>
                <a:gd name="T29" fmla="*/ 51 h 64"/>
                <a:gd name="T30" fmla="*/ 78 w 95"/>
                <a:gd name="T31"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64">
                  <a:moveTo>
                    <a:pt x="78" y="28"/>
                  </a:moveTo>
                  <a:cubicBezTo>
                    <a:pt x="78" y="28"/>
                    <a:pt x="78" y="28"/>
                    <a:pt x="78" y="28"/>
                  </a:cubicBezTo>
                  <a:cubicBezTo>
                    <a:pt x="55" y="4"/>
                    <a:pt x="55" y="4"/>
                    <a:pt x="55" y="4"/>
                  </a:cubicBezTo>
                  <a:cubicBezTo>
                    <a:pt x="52" y="0"/>
                    <a:pt x="46" y="0"/>
                    <a:pt x="42" y="4"/>
                  </a:cubicBezTo>
                  <a:cubicBezTo>
                    <a:pt x="18" y="28"/>
                    <a:pt x="18" y="28"/>
                    <a:pt x="18" y="28"/>
                  </a:cubicBezTo>
                  <a:cubicBezTo>
                    <a:pt x="18" y="28"/>
                    <a:pt x="18" y="28"/>
                    <a:pt x="18" y="28"/>
                  </a:cubicBezTo>
                  <a:cubicBezTo>
                    <a:pt x="18" y="28"/>
                    <a:pt x="0" y="42"/>
                    <a:pt x="0" y="51"/>
                  </a:cubicBezTo>
                  <a:cubicBezTo>
                    <a:pt x="0" y="58"/>
                    <a:pt x="6" y="64"/>
                    <a:pt x="13" y="64"/>
                  </a:cubicBezTo>
                  <a:cubicBezTo>
                    <a:pt x="18" y="64"/>
                    <a:pt x="22" y="62"/>
                    <a:pt x="25" y="58"/>
                  </a:cubicBezTo>
                  <a:cubicBezTo>
                    <a:pt x="27" y="62"/>
                    <a:pt x="31" y="64"/>
                    <a:pt x="36" y="64"/>
                  </a:cubicBezTo>
                  <a:cubicBezTo>
                    <a:pt x="41" y="64"/>
                    <a:pt x="45" y="62"/>
                    <a:pt x="48" y="58"/>
                  </a:cubicBezTo>
                  <a:cubicBezTo>
                    <a:pt x="50" y="62"/>
                    <a:pt x="54" y="64"/>
                    <a:pt x="59" y="64"/>
                  </a:cubicBezTo>
                  <a:cubicBezTo>
                    <a:pt x="64" y="64"/>
                    <a:pt x="68" y="62"/>
                    <a:pt x="70" y="58"/>
                  </a:cubicBezTo>
                  <a:cubicBezTo>
                    <a:pt x="73" y="62"/>
                    <a:pt x="77" y="64"/>
                    <a:pt x="82" y="64"/>
                  </a:cubicBezTo>
                  <a:cubicBezTo>
                    <a:pt x="89" y="64"/>
                    <a:pt x="95" y="58"/>
                    <a:pt x="95" y="51"/>
                  </a:cubicBezTo>
                  <a:cubicBezTo>
                    <a:pt x="95" y="43"/>
                    <a:pt x="78" y="28"/>
                    <a:pt x="78" y="28"/>
                  </a:cubicBezTo>
                  <a:close/>
                </a:path>
              </a:pathLst>
            </a:cu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 name="Oval 88">
              <a:extLst>
                <a:ext uri="{FF2B5EF4-FFF2-40B4-BE49-F238E27FC236}">
                  <a16:creationId xmlns:a16="http://schemas.microsoft.com/office/drawing/2014/main" id="{FEB5C514-5F55-4E6E-B75D-D410D5DF0A16}"/>
                </a:ext>
              </a:extLst>
            </p:cNvPr>
            <p:cNvSpPr>
              <a:spLocks noChangeArrowheads="1"/>
            </p:cNvSpPr>
            <p:nvPr/>
          </p:nvSpPr>
          <p:spPr bwMode="auto">
            <a:xfrm>
              <a:off x="3270061" y="1834280"/>
              <a:ext cx="25400" cy="25400"/>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 name="Oval 89">
              <a:extLst>
                <a:ext uri="{FF2B5EF4-FFF2-40B4-BE49-F238E27FC236}">
                  <a16:creationId xmlns:a16="http://schemas.microsoft.com/office/drawing/2014/main" id="{13FE6A75-9B9A-4B04-BFE3-B96BBF929D75}"/>
                </a:ext>
              </a:extLst>
            </p:cNvPr>
            <p:cNvSpPr>
              <a:spLocks noChangeArrowheads="1"/>
            </p:cNvSpPr>
            <p:nvPr/>
          </p:nvSpPr>
          <p:spPr bwMode="auto">
            <a:xfrm>
              <a:off x="3179574" y="1900955"/>
              <a:ext cx="26988" cy="23813"/>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 name="Oval 90">
              <a:extLst>
                <a:ext uri="{FF2B5EF4-FFF2-40B4-BE49-F238E27FC236}">
                  <a16:creationId xmlns:a16="http://schemas.microsoft.com/office/drawing/2014/main" id="{AB430D1B-CF54-4111-892A-33530B7D9BEC}"/>
                </a:ext>
              </a:extLst>
            </p:cNvPr>
            <p:cNvSpPr>
              <a:spLocks noChangeArrowheads="1"/>
            </p:cNvSpPr>
            <p:nvPr/>
          </p:nvSpPr>
          <p:spPr bwMode="auto">
            <a:xfrm>
              <a:off x="3262124" y="1924768"/>
              <a:ext cx="22225" cy="22225"/>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 name="Oval 91">
              <a:extLst>
                <a:ext uri="{FF2B5EF4-FFF2-40B4-BE49-F238E27FC236}">
                  <a16:creationId xmlns:a16="http://schemas.microsoft.com/office/drawing/2014/main" id="{172ADE17-AC5E-47FE-931F-72B1A11D095D}"/>
                </a:ext>
              </a:extLst>
            </p:cNvPr>
            <p:cNvSpPr>
              <a:spLocks noChangeArrowheads="1"/>
            </p:cNvSpPr>
            <p:nvPr/>
          </p:nvSpPr>
          <p:spPr bwMode="auto">
            <a:xfrm>
              <a:off x="3295461" y="1859680"/>
              <a:ext cx="15875" cy="1587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 name="Oval 92">
              <a:extLst>
                <a:ext uri="{FF2B5EF4-FFF2-40B4-BE49-F238E27FC236}">
                  <a16:creationId xmlns:a16="http://schemas.microsoft.com/office/drawing/2014/main" id="{21D82580-2A7C-4329-AC2F-A34E73C79DD9}"/>
                </a:ext>
              </a:extLst>
            </p:cNvPr>
            <p:cNvSpPr>
              <a:spLocks noChangeArrowheads="1"/>
            </p:cNvSpPr>
            <p:nvPr/>
          </p:nvSpPr>
          <p:spPr bwMode="auto">
            <a:xfrm>
              <a:off x="3344674" y="1924768"/>
              <a:ext cx="26988" cy="2540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9" name="Group 98">
            <a:extLst>
              <a:ext uri="{FF2B5EF4-FFF2-40B4-BE49-F238E27FC236}">
                <a16:creationId xmlns:a16="http://schemas.microsoft.com/office/drawing/2014/main" id="{A311F07A-B531-496F-A0AC-9DED78ED0B69}"/>
              </a:ext>
            </a:extLst>
          </p:cNvPr>
          <p:cNvGrpSpPr/>
          <p:nvPr/>
        </p:nvGrpSpPr>
        <p:grpSpPr>
          <a:xfrm>
            <a:off x="6603065" y="2308622"/>
            <a:ext cx="403622" cy="858441"/>
            <a:chOff x="2536636" y="3145555"/>
            <a:chExt cx="538163" cy="1144588"/>
          </a:xfrm>
        </p:grpSpPr>
        <p:sp>
          <p:nvSpPr>
            <p:cNvPr id="100" name="Oval 93">
              <a:extLst>
                <a:ext uri="{FF2B5EF4-FFF2-40B4-BE49-F238E27FC236}">
                  <a16:creationId xmlns:a16="http://schemas.microsoft.com/office/drawing/2014/main" id="{8F74F903-2912-4A16-8FE7-46DEE8C18D92}"/>
                </a:ext>
              </a:extLst>
            </p:cNvPr>
            <p:cNvSpPr>
              <a:spLocks noChangeArrowheads="1"/>
            </p:cNvSpPr>
            <p:nvPr/>
          </p:nvSpPr>
          <p:spPr bwMode="auto">
            <a:xfrm>
              <a:off x="2555686" y="4213943"/>
              <a:ext cx="503238" cy="76200"/>
            </a:xfrm>
            <a:prstGeom prst="ellipse">
              <a:avLst/>
            </a:prstGeom>
            <a:solidFill>
              <a:srgbClr val="B2B3B6"/>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1" name="Freeform 94">
              <a:extLst>
                <a:ext uri="{FF2B5EF4-FFF2-40B4-BE49-F238E27FC236}">
                  <a16:creationId xmlns:a16="http://schemas.microsoft.com/office/drawing/2014/main" id="{C211A452-EDB5-457E-8FB0-BE75F0242F75}"/>
                </a:ext>
              </a:extLst>
            </p:cNvPr>
            <p:cNvSpPr>
              <a:spLocks/>
            </p:cNvSpPr>
            <p:nvPr/>
          </p:nvSpPr>
          <p:spPr bwMode="auto">
            <a:xfrm>
              <a:off x="2706499" y="3270968"/>
              <a:ext cx="239713" cy="981075"/>
            </a:xfrm>
            <a:custGeom>
              <a:avLst/>
              <a:gdLst>
                <a:gd name="T0" fmla="*/ 54 w 64"/>
                <a:gd name="T1" fmla="*/ 180 h 261"/>
                <a:gd name="T2" fmla="*/ 50 w 64"/>
                <a:gd name="T3" fmla="*/ 186 h 261"/>
                <a:gd name="T4" fmla="*/ 45 w 64"/>
                <a:gd name="T5" fmla="*/ 213 h 261"/>
                <a:gd name="T6" fmla="*/ 33 w 64"/>
                <a:gd name="T7" fmla="*/ 217 h 261"/>
                <a:gd name="T8" fmla="*/ 33 w 64"/>
                <a:gd name="T9" fmla="*/ 144 h 261"/>
                <a:gd name="T10" fmla="*/ 34 w 64"/>
                <a:gd name="T11" fmla="*/ 144 h 261"/>
                <a:gd name="T12" fmla="*/ 53 w 64"/>
                <a:gd name="T13" fmla="*/ 136 h 261"/>
                <a:gd name="T14" fmla="*/ 61 w 64"/>
                <a:gd name="T15" fmla="*/ 100 h 261"/>
                <a:gd name="T16" fmla="*/ 54 w 64"/>
                <a:gd name="T17" fmla="*/ 96 h 261"/>
                <a:gd name="T18" fmla="*/ 50 w 64"/>
                <a:gd name="T19" fmla="*/ 102 h 261"/>
                <a:gd name="T20" fmla="*/ 45 w 64"/>
                <a:gd name="T21" fmla="*/ 129 h 261"/>
                <a:gd name="T22" fmla="*/ 33 w 64"/>
                <a:gd name="T23" fmla="*/ 133 h 261"/>
                <a:gd name="T24" fmla="*/ 33 w 64"/>
                <a:gd name="T25" fmla="*/ 47 h 261"/>
                <a:gd name="T26" fmla="*/ 33 w 64"/>
                <a:gd name="T27" fmla="*/ 47 h 261"/>
                <a:gd name="T28" fmla="*/ 48 w 64"/>
                <a:gd name="T29" fmla="*/ 41 h 261"/>
                <a:gd name="T30" fmla="*/ 53 w 64"/>
                <a:gd name="T31" fmla="*/ 8 h 261"/>
                <a:gd name="T32" fmla="*/ 46 w 64"/>
                <a:gd name="T33" fmla="*/ 4 h 261"/>
                <a:gd name="T34" fmla="*/ 42 w 64"/>
                <a:gd name="T35" fmla="*/ 10 h 261"/>
                <a:gd name="T36" fmla="*/ 40 w 64"/>
                <a:gd name="T37" fmla="*/ 33 h 261"/>
                <a:gd name="T38" fmla="*/ 33 w 64"/>
                <a:gd name="T39" fmla="*/ 36 h 261"/>
                <a:gd name="T40" fmla="*/ 33 w 64"/>
                <a:gd name="T41" fmla="*/ 5 h 261"/>
                <a:gd name="T42" fmla="*/ 28 w 64"/>
                <a:gd name="T43" fmla="*/ 0 h 261"/>
                <a:gd name="T44" fmla="*/ 23 w 64"/>
                <a:gd name="T45" fmla="*/ 5 h 261"/>
                <a:gd name="T46" fmla="*/ 23 w 64"/>
                <a:gd name="T47" fmla="*/ 116 h 261"/>
                <a:gd name="T48" fmla="*/ 17 w 64"/>
                <a:gd name="T49" fmla="*/ 114 h 261"/>
                <a:gd name="T50" fmla="*/ 15 w 64"/>
                <a:gd name="T51" fmla="*/ 91 h 261"/>
                <a:gd name="T52" fmla="*/ 11 w 64"/>
                <a:gd name="T53" fmla="*/ 85 h 261"/>
                <a:gd name="T54" fmla="*/ 4 w 64"/>
                <a:gd name="T55" fmla="*/ 89 h 261"/>
                <a:gd name="T56" fmla="*/ 9 w 64"/>
                <a:gd name="T57" fmla="*/ 121 h 261"/>
                <a:gd name="T58" fmla="*/ 23 w 64"/>
                <a:gd name="T59" fmla="*/ 127 h 261"/>
                <a:gd name="T60" fmla="*/ 23 w 64"/>
                <a:gd name="T61" fmla="*/ 200 h 261"/>
                <a:gd name="T62" fmla="*/ 17 w 64"/>
                <a:gd name="T63" fmla="*/ 198 h 261"/>
                <a:gd name="T64" fmla="*/ 15 w 64"/>
                <a:gd name="T65" fmla="*/ 175 h 261"/>
                <a:gd name="T66" fmla="*/ 11 w 64"/>
                <a:gd name="T67" fmla="*/ 169 h 261"/>
                <a:gd name="T68" fmla="*/ 4 w 64"/>
                <a:gd name="T69" fmla="*/ 173 h 261"/>
                <a:gd name="T70" fmla="*/ 9 w 64"/>
                <a:gd name="T71" fmla="*/ 205 h 261"/>
                <a:gd name="T72" fmla="*/ 23 w 64"/>
                <a:gd name="T73" fmla="*/ 211 h 261"/>
                <a:gd name="T74" fmla="*/ 23 w 64"/>
                <a:gd name="T75" fmla="*/ 256 h 261"/>
                <a:gd name="T76" fmla="*/ 28 w 64"/>
                <a:gd name="T77" fmla="*/ 261 h 261"/>
                <a:gd name="T78" fmla="*/ 33 w 64"/>
                <a:gd name="T79" fmla="*/ 256 h 261"/>
                <a:gd name="T80" fmla="*/ 33 w 64"/>
                <a:gd name="T81" fmla="*/ 228 h 261"/>
                <a:gd name="T82" fmla="*/ 34 w 64"/>
                <a:gd name="T83" fmla="*/ 228 h 261"/>
                <a:gd name="T84" fmla="*/ 53 w 64"/>
                <a:gd name="T85" fmla="*/ 220 h 261"/>
                <a:gd name="T86" fmla="*/ 61 w 64"/>
                <a:gd name="T87" fmla="*/ 184 h 261"/>
                <a:gd name="T88" fmla="*/ 54 w 64"/>
                <a:gd name="T89" fmla="*/ 18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261">
                  <a:moveTo>
                    <a:pt x="54" y="180"/>
                  </a:moveTo>
                  <a:cubicBezTo>
                    <a:pt x="51" y="180"/>
                    <a:pt x="49" y="183"/>
                    <a:pt x="50" y="186"/>
                  </a:cubicBezTo>
                  <a:cubicBezTo>
                    <a:pt x="50" y="191"/>
                    <a:pt x="51" y="206"/>
                    <a:pt x="45" y="213"/>
                  </a:cubicBezTo>
                  <a:cubicBezTo>
                    <a:pt x="42" y="216"/>
                    <a:pt x="38" y="217"/>
                    <a:pt x="33" y="217"/>
                  </a:cubicBezTo>
                  <a:cubicBezTo>
                    <a:pt x="33" y="144"/>
                    <a:pt x="33" y="144"/>
                    <a:pt x="33" y="144"/>
                  </a:cubicBezTo>
                  <a:cubicBezTo>
                    <a:pt x="34" y="144"/>
                    <a:pt x="34" y="144"/>
                    <a:pt x="34" y="144"/>
                  </a:cubicBezTo>
                  <a:cubicBezTo>
                    <a:pt x="42" y="144"/>
                    <a:pt x="48" y="141"/>
                    <a:pt x="53" y="136"/>
                  </a:cubicBezTo>
                  <a:cubicBezTo>
                    <a:pt x="64" y="124"/>
                    <a:pt x="61" y="101"/>
                    <a:pt x="61" y="100"/>
                  </a:cubicBezTo>
                  <a:cubicBezTo>
                    <a:pt x="60" y="97"/>
                    <a:pt x="57" y="95"/>
                    <a:pt x="54" y="96"/>
                  </a:cubicBezTo>
                  <a:cubicBezTo>
                    <a:pt x="51" y="96"/>
                    <a:pt x="49" y="99"/>
                    <a:pt x="50" y="102"/>
                  </a:cubicBezTo>
                  <a:cubicBezTo>
                    <a:pt x="50" y="107"/>
                    <a:pt x="51" y="122"/>
                    <a:pt x="45" y="129"/>
                  </a:cubicBezTo>
                  <a:cubicBezTo>
                    <a:pt x="42" y="132"/>
                    <a:pt x="38" y="133"/>
                    <a:pt x="33" y="133"/>
                  </a:cubicBezTo>
                  <a:cubicBezTo>
                    <a:pt x="33" y="47"/>
                    <a:pt x="33" y="47"/>
                    <a:pt x="33" y="47"/>
                  </a:cubicBezTo>
                  <a:cubicBezTo>
                    <a:pt x="33" y="47"/>
                    <a:pt x="33" y="47"/>
                    <a:pt x="33" y="47"/>
                  </a:cubicBezTo>
                  <a:cubicBezTo>
                    <a:pt x="41" y="47"/>
                    <a:pt x="45" y="43"/>
                    <a:pt x="48" y="41"/>
                  </a:cubicBezTo>
                  <a:cubicBezTo>
                    <a:pt x="58" y="30"/>
                    <a:pt x="53" y="10"/>
                    <a:pt x="53" y="8"/>
                  </a:cubicBezTo>
                  <a:cubicBezTo>
                    <a:pt x="52" y="5"/>
                    <a:pt x="49" y="3"/>
                    <a:pt x="46" y="4"/>
                  </a:cubicBezTo>
                  <a:cubicBezTo>
                    <a:pt x="43" y="5"/>
                    <a:pt x="42" y="8"/>
                    <a:pt x="42" y="10"/>
                  </a:cubicBezTo>
                  <a:cubicBezTo>
                    <a:pt x="43" y="15"/>
                    <a:pt x="45" y="28"/>
                    <a:pt x="40" y="33"/>
                  </a:cubicBezTo>
                  <a:cubicBezTo>
                    <a:pt x="39" y="34"/>
                    <a:pt x="38" y="36"/>
                    <a:pt x="33" y="36"/>
                  </a:cubicBezTo>
                  <a:cubicBezTo>
                    <a:pt x="33" y="5"/>
                    <a:pt x="33" y="5"/>
                    <a:pt x="33" y="5"/>
                  </a:cubicBezTo>
                  <a:cubicBezTo>
                    <a:pt x="33" y="2"/>
                    <a:pt x="31" y="0"/>
                    <a:pt x="28" y="0"/>
                  </a:cubicBezTo>
                  <a:cubicBezTo>
                    <a:pt x="25" y="0"/>
                    <a:pt x="23" y="2"/>
                    <a:pt x="23" y="5"/>
                  </a:cubicBezTo>
                  <a:cubicBezTo>
                    <a:pt x="23" y="116"/>
                    <a:pt x="23" y="116"/>
                    <a:pt x="23" y="116"/>
                  </a:cubicBezTo>
                  <a:cubicBezTo>
                    <a:pt x="19" y="116"/>
                    <a:pt x="18" y="115"/>
                    <a:pt x="17" y="114"/>
                  </a:cubicBezTo>
                  <a:cubicBezTo>
                    <a:pt x="13" y="109"/>
                    <a:pt x="14" y="95"/>
                    <a:pt x="15" y="91"/>
                  </a:cubicBezTo>
                  <a:cubicBezTo>
                    <a:pt x="16" y="88"/>
                    <a:pt x="14" y="85"/>
                    <a:pt x="11" y="85"/>
                  </a:cubicBezTo>
                  <a:cubicBezTo>
                    <a:pt x="8" y="84"/>
                    <a:pt x="5" y="86"/>
                    <a:pt x="4" y="89"/>
                  </a:cubicBezTo>
                  <a:cubicBezTo>
                    <a:pt x="4" y="91"/>
                    <a:pt x="0" y="111"/>
                    <a:pt x="9" y="121"/>
                  </a:cubicBezTo>
                  <a:cubicBezTo>
                    <a:pt x="12" y="124"/>
                    <a:pt x="16" y="127"/>
                    <a:pt x="23" y="127"/>
                  </a:cubicBezTo>
                  <a:cubicBezTo>
                    <a:pt x="23" y="200"/>
                    <a:pt x="23" y="200"/>
                    <a:pt x="23" y="200"/>
                  </a:cubicBezTo>
                  <a:cubicBezTo>
                    <a:pt x="19" y="200"/>
                    <a:pt x="18" y="198"/>
                    <a:pt x="17" y="198"/>
                  </a:cubicBezTo>
                  <a:cubicBezTo>
                    <a:pt x="13" y="193"/>
                    <a:pt x="14" y="179"/>
                    <a:pt x="15" y="175"/>
                  </a:cubicBezTo>
                  <a:cubicBezTo>
                    <a:pt x="16" y="172"/>
                    <a:pt x="14" y="169"/>
                    <a:pt x="11" y="169"/>
                  </a:cubicBezTo>
                  <a:cubicBezTo>
                    <a:pt x="8" y="168"/>
                    <a:pt x="5" y="170"/>
                    <a:pt x="4" y="173"/>
                  </a:cubicBezTo>
                  <a:cubicBezTo>
                    <a:pt x="4" y="175"/>
                    <a:pt x="0" y="195"/>
                    <a:pt x="9" y="205"/>
                  </a:cubicBezTo>
                  <a:cubicBezTo>
                    <a:pt x="12" y="208"/>
                    <a:pt x="16" y="211"/>
                    <a:pt x="23" y="211"/>
                  </a:cubicBezTo>
                  <a:cubicBezTo>
                    <a:pt x="23" y="256"/>
                    <a:pt x="23" y="256"/>
                    <a:pt x="23" y="256"/>
                  </a:cubicBezTo>
                  <a:cubicBezTo>
                    <a:pt x="23" y="259"/>
                    <a:pt x="25" y="261"/>
                    <a:pt x="28" y="261"/>
                  </a:cubicBezTo>
                  <a:cubicBezTo>
                    <a:pt x="31" y="261"/>
                    <a:pt x="33" y="259"/>
                    <a:pt x="33" y="256"/>
                  </a:cubicBezTo>
                  <a:cubicBezTo>
                    <a:pt x="33" y="228"/>
                    <a:pt x="33" y="228"/>
                    <a:pt x="33" y="228"/>
                  </a:cubicBezTo>
                  <a:cubicBezTo>
                    <a:pt x="34" y="228"/>
                    <a:pt x="34" y="228"/>
                    <a:pt x="34" y="228"/>
                  </a:cubicBezTo>
                  <a:cubicBezTo>
                    <a:pt x="42" y="228"/>
                    <a:pt x="48" y="225"/>
                    <a:pt x="53" y="220"/>
                  </a:cubicBezTo>
                  <a:cubicBezTo>
                    <a:pt x="64" y="208"/>
                    <a:pt x="61" y="185"/>
                    <a:pt x="61" y="184"/>
                  </a:cubicBezTo>
                  <a:cubicBezTo>
                    <a:pt x="60" y="181"/>
                    <a:pt x="57" y="179"/>
                    <a:pt x="54" y="180"/>
                  </a:cubicBezTo>
                  <a:close/>
                </a:path>
              </a:pathLst>
            </a:custGeom>
            <a:solidFill>
              <a:srgbClr val="623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95">
              <a:extLst>
                <a:ext uri="{FF2B5EF4-FFF2-40B4-BE49-F238E27FC236}">
                  <a16:creationId xmlns:a16="http://schemas.microsoft.com/office/drawing/2014/main" id="{19B9595F-6B4E-4086-A432-2BE694354B9F}"/>
                </a:ext>
              </a:extLst>
            </p:cNvPr>
            <p:cNvSpPr>
              <a:spLocks/>
            </p:cNvSpPr>
            <p:nvPr/>
          </p:nvSpPr>
          <p:spPr bwMode="auto">
            <a:xfrm>
              <a:off x="2536636" y="3450355"/>
              <a:ext cx="538163" cy="233363"/>
            </a:xfrm>
            <a:custGeom>
              <a:avLst/>
              <a:gdLst>
                <a:gd name="T0" fmla="*/ 118 w 143"/>
                <a:gd name="T1" fmla="*/ 7 h 62"/>
                <a:gd name="T2" fmla="*/ 118 w 143"/>
                <a:gd name="T3" fmla="*/ 7 h 62"/>
                <a:gd name="T4" fmla="*/ 102 w 143"/>
                <a:gd name="T5" fmla="*/ 0 h 62"/>
                <a:gd name="T6" fmla="*/ 42 w 143"/>
                <a:gd name="T7" fmla="*/ 0 h 62"/>
                <a:gd name="T8" fmla="*/ 27 w 143"/>
                <a:gd name="T9" fmla="*/ 7 h 62"/>
                <a:gd name="T10" fmla="*/ 27 w 143"/>
                <a:gd name="T11" fmla="*/ 7 h 62"/>
                <a:gd name="T12" fmla="*/ 0 w 143"/>
                <a:gd name="T13" fmla="*/ 41 h 62"/>
                <a:gd name="T14" fmla="*/ 21 w 143"/>
                <a:gd name="T15" fmla="*/ 62 h 62"/>
                <a:gd name="T16" fmla="*/ 38 w 143"/>
                <a:gd name="T17" fmla="*/ 53 h 62"/>
                <a:gd name="T18" fmla="*/ 55 w 143"/>
                <a:gd name="T19" fmla="*/ 62 h 62"/>
                <a:gd name="T20" fmla="*/ 72 w 143"/>
                <a:gd name="T21" fmla="*/ 53 h 62"/>
                <a:gd name="T22" fmla="*/ 89 w 143"/>
                <a:gd name="T23" fmla="*/ 62 h 62"/>
                <a:gd name="T24" fmla="*/ 106 w 143"/>
                <a:gd name="T25" fmla="*/ 53 h 62"/>
                <a:gd name="T26" fmla="*/ 123 w 143"/>
                <a:gd name="T27" fmla="*/ 62 h 62"/>
                <a:gd name="T28" fmla="*/ 143 w 143"/>
                <a:gd name="T29" fmla="*/ 41 h 62"/>
                <a:gd name="T30" fmla="*/ 118 w 143"/>
                <a:gd name="T3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62">
                  <a:moveTo>
                    <a:pt x="118" y="7"/>
                  </a:moveTo>
                  <a:cubicBezTo>
                    <a:pt x="118" y="7"/>
                    <a:pt x="118" y="7"/>
                    <a:pt x="118" y="7"/>
                  </a:cubicBezTo>
                  <a:cubicBezTo>
                    <a:pt x="113" y="3"/>
                    <a:pt x="110" y="0"/>
                    <a:pt x="102" y="0"/>
                  </a:cubicBezTo>
                  <a:cubicBezTo>
                    <a:pt x="42" y="0"/>
                    <a:pt x="42" y="0"/>
                    <a:pt x="42" y="0"/>
                  </a:cubicBezTo>
                  <a:cubicBezTo>
                    <a:pt x="35" y="1"/>
                    <a:pt x="32" y="4"/>
                    <a:pt x="27" y="7"/>
                  </a:cubicBezTo>
                  <a:cubicBezTo>
                    <a:pt x="27" y="7"/>
                    <a:pt x="27" y="7"/>
                    <a:pt x="27" y="7"/>
                  </a:cubicBezTo>
                  <a:cubicBezTo>
                    <a:pt x="27" y="7"/>
                    <a:pt x="0" y="29"/>
                    <a:pt x="0" y="41"/>
                  </a:cubicBezTo>
                  <a:cubicBezTo>
                    <a:pt x="0" y="53"/>
                    <a:pt x="9" y="62"/>
                    <a:pt x="21" y="62"/>
                  </a:cubicBezTo>
                  <a:cubicBezTo>
                    <a:pt x="28" y="62"/>
                    <a:pt x="34" y="58"/>
                    <a:pt x="38" y="53"/>
                  </a:cubicBezTo>
                  <a:cubicBezTo>
                    <a:pt x="41" y="58"/>
                    <a:pt x="48" y="62"/>
                    <a:pt x="55" y="62"/>
                  </a:cubicBezTo>
                  <a:cubicBezTo>
                    <a:pt x="62" y="62"/>
                    <a:pt x="68" y="58"/>
                    <a:pt x="72" y="53"/>
                  </a:cubicBezTo>
                  <a:cubicBezTo>
                    <a:pt x="75" y="58"/>
                    <a:pt x="82" y="62"/>
                    <a:pt x="89" y="62"/>
                  </a:cubicBezTo>
                  <a:cubicBezTo>
                    <a:pt x="96" y="62"/>
                    <a:pt x="102" y="58"/>
                    <a:pt x="106" y="53"/>
                  </a:cubicBezTo>
                  <a:cubicBezTo>
                    <a:pt x="110" y="58"/>
                    <a:pt x="116" y="62"/>
                    <a:pt x="123" y="62"/>
                  </a:cubicBezTo>
                  <a:cubicBezTo>
                    <a:pt x="134" y="62"/>
                    <a:pt x="143" y="53"/>
                    <a:pt x="143" y="41"/>
                  </a:cubicBezTo>
                  <a:cubicBezTo>
                    <a:pt x="143" y="30"/>
                    <a:pt x="118" y="7"/>
                    <a:pt x="118" y="7"/>
                  </a:cubicBezTo>
                  <a:close/>
                </a:path>
              </a:pathLst>
            </a:cu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 name="Oval 96">
              <a:extLst>
                <a:ext uri="{FF2B5EF4-FFF2-40B4-BE49-F238E27FC236}">
                  <a16:creationId xmlns:a16="http://schemas.microsoft.com/office/drawing/2014/main" id="{FBF7F9F2-DBA9-4601-99D8-B6F7453226E2}"/>
                </a:ext>
              </a:extLst>
            </p:cNvPr>
            <p:cNvSpPr>
              <a:spLocks noChangeArrowheads="1"/>
            </p:cNvSpPr>
            <p:nvPr/>
          </p:nvSpPr>
          <p:spPr bwMode="auto">
            <a:xfrm>
              <a:off x="2946211" y="3507505"/>
              <a:ext cx="26988" cy="25400"/>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 name="Oval 97">
              <a:extLst>
                <a:ext uri="{FF2B5EF4-FFF2-40B4-BE49-F238E27FC236}">
                  <a16:creationId xmlns:a16="http://schemas.microsoft.com/office/drawing/2014/main" id="{0E9C3590-491F-417E-B2CE-9EAE90924276}"/>
                </a:ext>
              </a:extLst>
            </p:cNvPr>
            <p:cNvSpPr>
              <a:spLocks noChangeArrowheads="1"/>
            </p:cNvSpPr>
            <p:nvPr/>
          </p:nvSpPr>
          <p:spPr bwMode="auto">
            <a:xfrm>
              <a:off x="2725549" y="3510680"/>
              <a:ext cx="22225" cy="2698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 name="Oval 98">
              <a:extLst>
                <a:ext uri="{FF2B5EF4-FFF2-40B4-BE49-F238E27FC236}">
                  <a16:creationId xmlns:a16="http://schemas.microsoft.com/office/drawing/2014/main" id="{7BAF8D60-07C9-4012-9E1A-5719710C2014}"/>
                </a:ext>
              </a:extLst>
            </p:cNvPr>
            <p:cNvSpPr>
              <a:spLocks noChangeArrowheads="1"/>
            </p:cNvSpPr>
            <p:nvPr/>
          </p:nvSpPr>
          <p:spPr bwMode="auto">
            <a:xfrm>
              <a:off x="2725549" y="3597993"/>
              <a:ext cx="22225" cy="22225"/>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 name="Oval 99">
              <a:extLst>
                <a:ext uri="{FF2B5EF4-FFF2-40B4-BE49-F238E27FC236}">
                  <a16:creationId xmlns:a16="http://schemas.microsoft.com/office/drawing/2014/main" id="{DF82DA88-C1EA-4775-9064-A65A5C0A4095}"/>
                </a:ext>
              </a:extLst>
            </p:cNvPr>
            <p:cNvSpPr>
              <a:spLocks noChangeArrowheads="1"/>
            </p:cNvSpPr>
            <p:nvPr/>
          </p:nvSpPr>
          <p:spPr bwMode="auto">
            <a:xfrm>
              <a:off x="2841436" y="3578943"/>
              <a:ext cx="22225" cy="22225"/>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 name="Oval 100">
              <a:extLst>
                <a:ext uri="{FF2B5EF4-FFF2-40B4-BE49-F238E27FC236}">
                  <a16:creationId xmlns:a16="http://schemas.microsoft.com/office/drawing/2014/main" id="{37CB633F-E2E8-42DC-8BE1-2F5A16CC1B46}"/>
                </a:ext>
              </a:extLst>
            </p:cNvPr>
            <p:cNvSpPr>
              <a:spLocks noChangeArrowheads="1"/>
            </p:cNvSpPr>
            <p:nvPr/>
          </p:nvSpPr>
          <p:spPr bwMode="auto">
            <a:xfrm>
              <a:off x="2973199" y="3532905"/>
              <a:ext cx="14288" cy="1587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 name="Oval 101">
              <a:extLst>
                <a:ext uri="{FF2B5EF4-FFF2-40B4-BE49-F238E27FC236}">
                  <a16:creationId xmlns:a16="http://schemas.microsoft.com/office/drawing/2014/main" id="{F469E9EC-67AA-4DAF-AE7A-C131F80FB1A0}"/>
                </a:ext>
              </a:extLst>
            </p:cNvPr>
            <p:cNvSpPr>
              <a:spLocks noChangeArrowheads="1"/>
            </p:cNvSpPr>
            <p:nvPr/>
          </p:nvSpPr>
          <p:spPr bwMode="auto">
            <a:xfrm>
              <a:off x="2992249" y="3597993"/>
              <a:ext cx="14288" cy="1905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 name="Oval 102">
              <a:extLst>
                <a:ext uri="{FF2B5EF4-FFF2-40B4-BE49-F238E27FC236}">
                  <a16:creationId xmlns:a16="http://schemas.microsoft.com/office/drawing/2014/main" id="{E2CE0B45-CADA-4694-BEEB-E9780AA2FE16}"/>
                </a:ext>
              </a:extLst>
            </p:cNvPr>
            <p:cNvSpPr>
              <a:spLocks noChangeArrowheads="1"/>
            </p:cNvSpPr>
            <p:nvPr/>
          </p:nvSpPr>
          <p:spPr bwMode="auto">
            <a:xfrm>
              <a:off x="2676336" y="3590055"/>
              <a:ext cx="19050" cy="1905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 name="Oval 103">
              <a:extLst>
                <a:ext uri="{FF2B5EF4-FFF2-40B4-BE49-F238E27FC236}">
                  <a16:creationId xmlns:a16="http://schemas.microsoft.com/office/drawing/2014/main" id="{7B828DF4-AC86-4FB0-830F-74F581534413}"/>
                </a:ext>
              </a:extLst>
            </p:cNvPr>
            <p:cNvSpPr>
              <a:spLocks noChangeArrowheads="1"/>
            </p:cNvSpPr>
            <p:nvPr/>
          </p:nvSpPr>
          <p:spPr bwMode="auto">
            <a:xfrm>
              <a:off x="2596961" y="3620218"/>
              <a:ext cx="19050" cy="1428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 name="Oval 104">
              <a:extLst>
                <a:ext uri="{FF2B5EF4-FFF2-40B4-BE49-F238E27FC236}">
                  <a16:creationId xmlns:a16="http://schemas.microsoft.com/office/drawing/2014/main" id="{346C224C-11A6-4E59-AD69-188B8204E554}"/>
                </a:ext>
              </a:extLst>
            </p:cNvPr>
            <p:cNvSpPr>
              <a:spLocks noChangeArrowheads="1"/>
            </p:cNvSpPr>
            <p:nvPr/>
          </p:nvSpPr>
          <p:spPr bwMode="auto">
            <a:xfrm>
              <a:off x="2616011" y="3545605"/>
              <a:ext cx="26988" cy="2540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 name="Oval 105">
              <a:extLst>
                <a:ext uri="{FF2B5EF4-FFF2-40B4-BE49-F238E27FC236}">
                  <a16:creationId xmlns:a16="http://schemas.microsoft.com/office/drawing/2014/main" id="{8E2184AA-0961-4353-A5DF-9927F0BBD500}"/>
                </a:ext>
              </a:extLst>
            </p:cNvPr>
            <p:cNvSpPr>
              <a:spLocks noChangeArrowheads="1"/>
            </p:cNvSpPr>
            <p:nvPr/>
          </p:nvSpPr>
          <p:spPr bwMode="auto">
            <a:xfrm>
              <a:off x="2874774" y="3545605"/>
              <a:ext cx="26988" cy="2222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 name="Oval 106">
              <a:extLst>
                <a:ext uri="{FF2B5EF4-FFF2-40B4-BE49-F238E27FC236}">
                  <a16:creationId xmlns:a16="http://schemas.microsoft.com/office/drawing/2014/main" id="{9BFF3203-3112-42DC-A5B9-2B9C48C1CFDE}"/>
                </a:ext>
              </a:extLst>
            </p:cNvPr>
            <p:cNvSpPr>
              <a:spLocks noChangeArrowheads="1"/>
            </p:cNvSpPr>
            <p:nvPr/>
          </p:nvSpPr>
          <p:spPr bwMode="auto">
            <a:xfrm>
              <a:off x="2838261" y="3480518"/>
              <a:ext cx="22225" cy="2698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 name="Freeform 107">
              <a:extLst>
                <a:ext uri="{FF2B5EF4-FFF2-40B4-BE49-F238E27FC236}">
                  <a16:creationId xmlns:a16="http://schemas.microsoft.com/office/drawing/2014/main" id="{75E8C99C-F1E7-4583-A95D-37C1B6D35FC8}"/>
                </a:ext>
              </a:extLst>
            </p:cNvPr>
            <p:cNvSpPr>
              <a:spLocks/>
            </p:cNvSpPr>
            <p:nvPr/>
          </p:nvSpPr>
          <p:spPr bwMode="auto">
            <a:xfrm>
              <a:off x="2536636" y="3755155"/>
              <a:ext cx="538163" cy="233363"/>
            </a:xfrm>
            <a:custGeom>
              <a:avLst/>
              <a:gdLst>
                <a:gd name="T0" fmla="*/ 118 w 143"/>
                <a:gd name="T1" fmla="*/ 7 h 62"/>
                <a:gd name="T2" fmla="*/ 118 w 143"/>
                <a:gd name="T3" fmla="*/ 7 h 62"/>
                <a:gd name="T4" fmla="*/ 102 w 143"/>
                <a:gd name="T5" fmla="*/ 0 h 62"/>
                <a:gd name="T6" fmla="*/ 42 w 143"/>
                <a:gd name="T7" fmla="*/ 0 h 62"/>
                <a:gd name="T8" fmla="*/ 27 w 143"/>
                <a:gd name="T9" fmla="*/ 7 h 62"/>
                <a:gd name="T10" fmla="*/ 27 w 143"/>
                <a:gd name="T11" fmla="*/ 7 h 62"/>
                <a:gd name="T12" fmla="*/ 0 w 143"/>
                <a:gd name="T13" fmla="*/ 41 h 62"/>
                <a:gd name="T14" fmla="*/ 21 w 143"/>
                <a:gd name="T15" fmla="*/ 62 h 62"/>
                <a:gd name="T16" fmla="*/ 38 w 143"/>
                <a:gd name="T17" fmla="*/ 53 h 62"/>
                <a:gd name="T18" fmla="*/ 55 w 143"/>
                <a:gd name="T19" fmla="*/ 62 h 62"/>
                <a:gd name="T20" fmla="*/ 72 w 143"/>
                <a:gd name="T21" fmla="*/ 53 h 62"/>
                <a:gd name="T22" fmla="*/ 89 w 143"/>
                <a:gd name="T23" fmla="*/ 62 h 62"/>
                <a:gd name="T24" fmla="*/ 106 w 143"/>
                <a:gd name="T25" fmla="*/ 53 h 62"/>
                <a:gd name="T26" fmla="*/ 123 w 143"/>
                <a:gd name="T27" fmla="*/ 62 h 62"/>
                <a:gd name="T28" fmla="*/ 143 w 143"/>
                <a:gd name="T29" fmla="*/ 41 h 62"/>
                <a:gd name="T30" fmla="*/ 118 w 143"/>
                <a:gd name="T3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62">
                  <a:moveTo>
                    <a:pt x="118" y="7"/>
                  </a:moveTo>
                  <a:cubicBezTo>
                    <a:pt x="118" y="7"/>
                    <a:pt x="118" y="7"/>
                    <a:pt x="118" y="7"/>
                  </a:cubicBezTo>
                  <a:cubicBezTo>
                    <a:pt x="113" y="3"/>
                    <a:pt x="110" y="0"/>
                    <a:pt x="102" y="0"/>
                  </a:cubicBezTo>
                  <a:cubicBezTo>
                    <a:pt x="42" y="0"/>
                    <a:pt x="42" y="0"/>
                    <a:pt x="42" y="0"/>
                  </a:cubicBezTo>
                  <a:cubicBezTo>
                    <a:pt x="35" y="1"/>
                    <a:pt x="32" y="4"/>
                    <a:pt x="27" y="7"/>
                  </a:cubicBezTo>
                  <a:cubicBezTo>
                    <a:pt x="27" y="7"/>
                    <a:pt x="27" y="7"/>
                    <a:pt x="27" y="7"/>
                  </a:cubicBezTo>
                  <a:cubicBezTo>
                    <a:pt x="27" y="7"/>
                    <a:pt x="0" y="29"/>
                    <a:pt x="0" y="41"/>
                  </a:cubicBezTo>
                  <a:cubicBezTo>
                    <a:pt x="0" y="53"/>
                    <a:pt x="9" y="62"/>
                    <a:pt x="21" y="62"/>
                  </a:cubicBezTo>
                  <a:cubicBezTo>
                    <a:pt x="28" y="62"/>
                    <a:pt x="34" y="58"/>
                    <a:pt x="38" y="53"/>
                  </a:cubicBezTo>
                  <a:cubicBezTo>
                    <a:pt x="41" y="58"/>
                    <a:pt x="48" y="62"/>
                    <a:pt x="55" y="62"/>
                  </a:cubicBezTo>
                  <a:cubicBezTo>
                    <a:pt x="62" y="62"/>
                    <a:pt x="68" y="58"/>
                    <a:pt x="72" y="53"/>
                  </a:cubicBezTo>
                  <a:cubicBezTo>
                    <a:pt x="75" y="58"/>
                    <a:pt x="82" y="62"/>
                    <a:pt x="89" y="62"/>
                  </a:cubicBezTo>
                  <a:cubicBezTo>
                    <a:pt x="96" y="62"/>
                    <a:pt x="102" y="58"/>
                    <a:pt x="106" y="53"/>
                  </a:cubicBezTo>
                  <a:cubicBezTo>
                    <a:pt x="110" y="58"/>
                    <a:pt x="116" y="62"/>
                    <a:pt x="123" y="62"/>
                  </a:cubicBezTo>
                  <a:cubicBezTo>
                    <a:pt x="134" y="62"/>
                    <a:pt x="143" y="53"/>
                    <a:pt x="143" y="41"/>
                  </a:cubicBezTo>
                  <a:cubicBezTo>
                    <a:pt x="143" y="30"/>
                    <a:pt x="118" y="7"/>
                    <a:pt x="118" y="7"/>
                  </a:cubicBezTo>
                  <a:close/>
                </a:path>
              </a:pathLst>
            </a:cu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 name="Oval 108">
              <a:extLst>
                <a:ext uri="{FF2B5EF4-FFF2-40B4-BE49-F238E27FC236}">
                  <a16:creationId xmlns:a16="http://schemas.microsoft.com/office/drawing/2014/main" id="{70C99CB9-00BB-4496-8586-981061226163}"/>
                </a:ext>
              </a:extLst>
            </p:cNvPr>
            <p:cNvSpPr>
              <a:spLocks noChangeArrowheads="1"/>
            </p:cNvSpPr>
            <p:nvPr/>
          </p:nvSpPr>
          <p:spPr bwMode="auto">
            <a:xfrm>
              <a:off x="2946211" y="3812305"/>
              <a:ext cx="26988" cy="25400"/>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 name="Oval 109">
              <a:extLst>
                <a:ext uri="{FF2B5EF4-FFF2-40B4-BE49-F238E27FC236}">
                  <a16:creationId xmlns:a16="http://schemas.microsoft.com/office/drawing/2014/main" id="{AACEEE05-100D-4414-8C70-EC8B7208D282}"/>
                </a:ext>
              </a:extLst>
            </p:cNvPr>
            <p:cNvSpPr>
              <a:spLocks noChangeArrowheads="1"/>
            </p:cNvSpPr>
            <p:nvPr/>
          </p:nvSpPr>
          <p:spPr bwMode="auto">
            <a:xfrm>
              <a:off x="2725549" y="3815480"/>
              <a:ext cx="22225" cy="2698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 name="Oval 110">
              <a:extLst>
                <a:ext uri="{FF2B5EF4-FFF2-40B4-BE49-F238E27FC236}">
                  <a16:creationId xmlns:a16="http://schemas.microsoft.com/office/drawing/2014/main" id="{F35864EC-BDAC-400D-83F6-7D48D18D17CB}"/>
                </a:ext>
              </a:extLst>
            </p:cNvPr>
            <p:cNvSpPr>
              <a:spLocks noChangeArrowheads="1"/>
            </p:cNvSpPr>
            <p:nvPr/>
          </p:nvSpPr>
          <p:spPr bwMode="auto">
            <a:xfrm>
              <a:off x="2725549" y="3902793"/>
              <a:ext cx="22225" cy="22225"/>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 name="Oval 111">
              <a:extLst>
                <a:ext uri="{FF2B5EF4-FFF2-40B4-BE49-F238E27FC236}">
                  <a16:creationId xmlns:a16="http://schemas.microsoft.com/office/drawing/2014/main" id="{2AFFDC7D-0E9F-430F-ADFE-F9A7D9C9E202}"/>
                </a:ext>
              </a:extLst>
            </p:cNvPr>
            <p:cNvSpPr>
              <a:spLocks noChangeArrowheads="1"/>
            </p:cNvSpPr>
            <p:nvPr/>
          </p:nvSpPr>
          <p:spPr bwMode="auto">
            <a:xfrm>
              <a:off x="2841436" y="3883743"/>
              <a:ext cx="22225" cy="22225"/>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 name="Oval 112">
              <a:extLst>
                <a:ext uri="{FF2B5EF4-FFF2-40B4-BE49-F238E27FC236}">
                  <a16:creationId xmlns:a16="http://schemas.microsoft.com/office/drawing/2014/main" id="{451214EB-ECE2-4D2F-BDDB-A6D09B94F0EF}"/>
                </a:ext>
              </a:extLst>
            </p:cNvPr>
            <p:cNvSpPr>
              <a:spLocks noChangeArrowheads="1"/>
            </p:cNvSpPr>
            <p:nvPr/>
          </p:nvSpPr>
          <p:spPr bwMode="auto">
            <a:xfrm>
              <a:off x="2973199" y="3837705"/>
              <a:ext cx="14288" cy="15875"/>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 name="Oval 113">
              <a:extLst>
                <a:ext uri="{FF2B5EF4-FFF2-40B4-BE49-F238E27FC236}">
                  <a16:creationId xmlns:a16="http://schemas.microsoft.com/office/drawing/2014/main" id="{F3923ED1-0B05-4D40-943D-8FB5D2385E7B}"/>
                </a:ext>
              </a:extLst>
            </p:cNvPr>
            <p:cNvSpPr>
              <a:spLocks noChangeArrowheads="1"/>
            </p:cNvSpPr>
            <p:nvPr/>
          </p:nvSpPr>
          <p:spPr bwMode="auto">
            <a:xfrm>
              <a:off x="2992249" y="3902793"/>
              <a:ext cx="14288" cy="1905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 name="Oval 114">
              <a:extLst>
                <a:ext uri="{FF2B5EF4-FFF2-40B4-BE49-F238E27FC236}">
                  <a16:creationId xmlns:a16="http://schemas.microsoft.com/office/drawing/2014/main" id="{CA1CBEF5-EE96-4B3A-9C91-2E9DFF53E50C}"/>
                </a:ext>
              </a:extLst>
            </p:cNvPr>
            <p:cNvSpPr>
              <a:spLocks noChangeArrowheads="1"/>
            </p:cNvSpPr>
            <p:nvPr/>
          </p:nvSpPr>
          <p:spPr bwMode="auto">
            <a:xfrm>
              <a:off x="2676336" y="3894855"/>
              <a:ext cx="19050" cy="1905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 name="Oval 115">
              <a:extLst>
                <a:ext uri="{FF2B5EF4-FFF2-40B4-BE49-F238E27FC236}">
                  <a16:creationId xmlns:a16="http://schemas.microsoft.com/office/drawing/2014/main" id="{643B04CB-7B38-4855-B55B-ACA5365587A0}"/>
                </a:ext>
              </a:extLst>
            </p:cNvPr>
            <p:cNvSpPr>
              <a:spLocks noChangeArrowheads="1"/>
            </p:cNvSpPr>
            <p:nvPr/>
          </p:nvSpPr>
          <p:spPr bwMode="auto">
            <a:xfrm>
              <a:off x="2596961" y="3925018"/>
              <a:ext cx="19050" cy="1905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 name="Oval 116">
              <a:extLst>
                <a:ext uri="{FF2B5EF4-FFF2-40B4-BE49-F238E27FC236}">
                  <a16:creationId xmlns:a16="http://schemas.microsoft.com/office/drawing/2014/main" id="{BE951542-18EE-4837-A0C9-99A85326A816}"/>
                </a:ext>
              </a:extLst>
            </p:cNvPr>
            <p:cNvSpPr>
              <a:spLocks noChangeArrowheads="1"/>
            </p:cNvSpPr>
            <p:nvPr/>
          </p:nvSpPr>
          <p:spPr bwMode="auto">
            <a:xfrm>
              <a:off x="2616011" y="3848818"/>
              <a:ext cx="26988" cy="2698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 name="Oval 117">
              <a:extLst>
                <a:ext uri="{FF2B5EF4-FFF2-40B4-BE49-F238E27FC236}">
                  <a16:creationId xmlns:a16="http://schemas.microsoft.com/office/drawing/2014/main" id="{C1615DD4-4C8D-4A79-85CA-3BCA41086A66}"/>
                </a:ext>
              </a:extLst>
            </p:cNvPr>
            <p:cNvSpPr>
              <a:spLocks noChangeArrowheads="1"/>
            </p:cNvSpPr>
            <p:nvPr/>
          </p:nvSpPr>
          <p:spPr bwMode="auto">
            <a:xfrm>
              <a:off x="2874774" y="3848818"/>
              <a:ext cx="26988" cy="23813"/>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 name="Oval 118">
              <a:extLst>
                <a:ext uri="{FF2B5EF4-FFF2-40B4-BE49-F238E27FC236}">
                  <a16:creationId xmlns:a16="http://schemas.microsoft.com/office/drawing/2014/main" id="{2D61864B-ACFD-4356-BD67-2721D00D77A2}"/>
                </a:ext>
              </a:extLst>
            </p:cNvPr>
            <p:cNvSpPr>
              <a:spLocks noChangeArrowheads="1"/>
            </p:cNvSpPr>
            <p:nvPr/>
          </p:nvSpPr>
          <p:spPr bwMode="auto">
            <a:xfrm>
              <a:off x="2838261" y="3785318"/>
              <a:ext cx="22225" cy="26988"/>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 name="Freeform 119">
              <a:extLst>
                <a:ext uri="{FF2B5EF4-FFF2-40B4-BE49-F238E27FC236}">
                  <a16:creationId xmlns:a16="http://schemas.microsoft.com/office/drawing/2014/main" id="{9D1B6D5C-01E3-4A86-9171-173140208A10}"/>
                </a:ext>
              </a:extLst>
            </p:cNvPr>
            <p:cNvSpPr>
              <a:spLocks/>
            </p:cNvSpPr>
            <p:nvPr/>
          </p:nvSpPr>
          <p:spPr bwMode="auto">
            <a:xfrm>
              <a:off x="2627124" y="3145555"/>
              <a:ext cx="360363" cy="241300"/>
            </a:xfrm>
            <a:custGeom>
              <a:avLst/>
              <a:gdLst>
                <a:gd name="T0" fmla="*/ 78 w 96"/>
                <a:gd name="T1" fmla="*/ 28 h 64"/>
                <a:gd name="T2" fmla="*/ 78 w 96"/>
                <a:gd name="T3" fmla="*/ 28 h 64"/>
                <a:gd name="T4" fmla="*/ 56 w 96"/>
                <a:gd name="T5" fmla="*/ 4 h 64"/>
                <a:gd name="T6" fmla="*/ 42 w 96"/>
                <a:gd name="T7" fmla="*/ 4 h 64"/>
                <a:gd name="T8" fmla="*/ 18 w 96"/>
                <a:gd name="T9" fmla="*/ 28 h 64"/>
                <a:gd name="T10" fmla="*/ 18 w 96"/>
                <a:gd name="T11" fmla="*/ 28 h 64"/>
                <a:gd name="T12" fmla="*/ 0 w 96"/>
                <a:gd name="T13" fmla="*/ 51 h 64"/>
                <a:gd name="T14" fmla="*/ 14 w 96"/>
                <a:gd name="T15" fmla="*/ 64 h 64"/>
                <a:gd name="T16" fmla="*/ 25 w 96"/>
                <a:gd name="T17" fmla="*/ 58 h 64"/>
                <a:gd name="T18" fmla="*/ 36 w 96"/>
                <a:gd name="T19" fmla="*/ 64 h 64"/>
                <a:gd name="T20" fmla="*/ 48 w 96"/>
                <a:gd name="T21" fmla="*/ 58 h 64"/>
                <a:gd name="T22" fmla="*/ 59 w 96"/>
                <a:gd name="T23" fmla="*/ 64 h 64"/>
                <a:gd name="T24" fmla="*/ 71 w 96"/>
                <a:gd name="T25" fmla="*/ 58 h 64"/>
                <a:gd name="T26" fmla="*/ 82 w 96"/>
                <a:gd name="T27" fmla="*/ 64 h 64"/>
                <a:gd name="T28" fmla="*/ 96 w 96"/>
                <a:gd name="T29" fmla="*/ 51 h 64"/>
                <a:gd name="T30" fmla="*/ 78 w 96"/>
                <a:gd name="T31"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64">
                  <a:moveTo>
                    <a:pt x="78" y="28"/>
                  </a:moveTo>
                  <a:cubicBezTo>
                    <a:pt x="78" y="28"/>
                    <a:pt x="78" y="28"/>
                    <a:pt x="78" y="28"/>
                  </a:cubicBezTo>
                  <a:cubicBezTo>
                    <a:pt x="56" y="4"/>
                    <a:pt x="56" y="4"/>
                    <a:pt x="56" y="4"/>
                  </a:cubicBezTo>
                  <a:cubicBezTo>
                    <a:pt x="52" y="0"/>
                    <a:pt x="46" y="0"/>
                    <a:pt x="42" y="4"/>
                  </a:cubicBezTo>
                  <a:cubicBezTo>
                    <a:pt x="18" y="28"/>
                    <a:pt x="18" y="28"/>
                    <a:pt x="18" y="28"/>
                  </a:cubicBezTo>
                  <a:cubicBezTo>
                    <a:pt x="18" y="28"/>
                    <a:pt x="18" y="28"/>
                    <a:pt x="18" y="28"/>
                  </a:cubicBezTo>
                  <a:cubicBezTo>
                    <a:pt x="18" y="28"/>
                    <a:pt x="0" y="42"/>
                    <a:pt x="0" y="51"/>
                  </a:cubicBezTo>
                  <a:cubicBezTo>
                    <a:pt x="0" y="58"/>
                    <a:pt x="6" y="64"/>
                    <a:pt x="14" y="64"/>
                  </a:cubicBezTo>
                  <a:cubicBezTo>
                    <a:pt x="18" y="64"/>
                    <a:pt x="23" y="62"/>
                    <a:pt x="25" y="58"/>
                  </a:cubicBezTo>
                  <a:cubicBezTo>
                    <a:pt x="27" y="62"/>
                    <a:pt x="32" y="64"/>
                    <a:pt x="36" y="64"/>
                  </a:cubicBezTo>
                  <a:cubicBezTo>
                    <a:pt x="41" y="64"/>
                    <a:pt x="45" y="62"/>
                    <a:pt x="48" y="58"/>
                  </a:cubicBezTo>
                  <a:cubicBezTo>
                    <a:pt x="50" y="62"/>
                    <a:pt x="54" y="64"/>
                    <a:pt x="59" y="64"/>
                  </a:cubicBezTo>
                  <a:cubicBezTo>
                    <a:pt x="64" y="64"/>
                    <a:pt x="68" y="62"/>
                    <a:pt x="71" y="58"/>
                  </a:cubicBezTo>
                  <a:cubicBezTo>
                    <a:pt x="73" y="62"/>
                    <a:pt x="77" y="64"/>
                    <a:pt x="82" y="64"/>
                  </a:cubicBezTo>
                  <a:cubicBezTo>
                    <a:pt x="90" y="64"/>
                    <a:pt x="96" y="58"/>
                    <a:pt x="96" y="51"/>
                  </a:cubicBezTo>
                  <a:cubicBezTo>
                    <a:pt x="96" y="43"/>
                    <a:pt x="78" y="28"/>
                    <a:pt x="78" y="28"/>
                  </a:cubicBezTo>
                  <a:close/>
                </a:path>
              </a:pathLst>
            </a:custGeom>
            <a:solidFill>
              <a:srgbClr val="9FC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 name="Oval 120">
              <a:extLst>
                <a:ext uri="{FF2B5EF4-FFF2-40B4-BE49-F238E27FC236}">
                  <a16:creationId xmlns:a16="http://schemas.microsoft.com/office/drawing/2014/main" id="{8488F98E-E4A3-4B26-89CF-95F84EEAC529}"/>
                </a:ext>
              </a:extLst>
            </p:cNvPr>
            <p:cNvSpPr>
              <a:spLocks noChangeArrowheads="1"/>
            </p:cNvSpPr>
            <p:nvPr/>
          </p:nvSpPr>
          <p:spPr bwMode="auto">
            <a:xfrm>
              <a:off x="2796986" y="3221755"/>
              <a:ext cx="25400" cy="25400"/>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 name="Oval 121">
              <a:extLst>
                <a:ext uri="{FF2B5EF4-FFF2-40B4-BE49-F238E27FC236}">
                  <a16:creationId xmlns:a16="http://schemas.microsoft.com/office/drawing/2014/main" id="{EB53A765-FB0F-42B9-9C35-DB661358F24E}"/>
                </a:ext>
              </a:extLst>
            </p:cNvPr>
            <p:cNvSpPr>
              <a:spLocks noChangeArrowheads="1"/>
            </p:cNvSpPr>
            <p:nvPr/>
          </p:nvSpPr>
          <p:spPr bwMode="auto">
            <a:xfrm>
              <a:off x="2709674" y="3290018"/>
              <a:ext cx="22225" cy="2222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 name="Oval 122">
              <a:extLst>
                <a:ext uri="{FF2B5EF4-FFF2-40B4-BE49-F238E27FC236}">
                  <a16:creationId xmlns:a16="http://schemas.microsoft.com/office/drawing/2014/main" id="{4A0C49CC-777B-4555-B737-2D9EB00F6C9B}"/>
                </a:ext>
              </a:extLst>
            </p:cNvPr>
            <p:cNvSpPr>
              <a:spLocks noChangeArrowheads="1"/>
            </p:cNvSpPr>
            <p:nvPr/>
          </p:nvSpPr>
          <p:spPr bwMode="auto">
            <a:xfrm>
              <a:off x="2792224" y="3315418"/>
              <a:ext cx="22225" cy="19050"/>
            </a:xfrm>
            <a:prstGeom prst="ellipse">
              <a:avLst/>
            </a:prstGeom>
            <a:solidFill>
              <a:srgbClr val="7DB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 name="Oval 123">
              <a:extLst>
                <a:ext uri="{FF2B5EF4-FFF2-40B4-BE49-F238E27FC236}">
                  <a16:creationId xmlns:a16="http://schemas.microsoft.com/office/drawing/2014/main" id="{6AC4822D-0692-4E8D-84ED-DFFB7DE11FC2}"/>
                </a:ext>
              </a:extLst>
            </p:cNvPr>
            <p:cNvSpPr>
              <a:spLocks noChangeArrowheads="1"/>
            </p:cNvSpPr>
            <p:nvPr/>
          </p:nvSpPr>
          <p:spPr bwMode="auto">
            <a:xfrm>
              <a:off x="2822386" y="3247155"/>
              <a:ext cx="15875" cy="15875"/>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 name="Oval 124">
              <a:extLst>
                <a:ext uri="{FF2B5EF4-FFF2-40B4-BE49-F238E27FC236}">
                  <a16:creationId xmlns:a16="http://schemas.microsoft.com/office/drawing/2014/main" id="{A8731397-F7EB-41B1-A78E-F88E06A9991B}"/>
                </a:ext>
              </a:extLst>
            </p:cNvPr>
            <p:cNvSpPr>
              <a:spLocks noChangeArrowheads="1"/>
            </p:cNvSpPr>
            <p:nvPr/>
          </p:nvSpPr>
          <p:spPr bwMode="auto">
            <a:xfrm>
              <a:off x="2871599" y="3312243"/>
              <a:ext cx="26988" cy="25400"/>
            </a:xfrm>
            <a:prstGeom prst="ellipse">
              <a:avLst/>
            </a:prstGeom>
            <a:solidFill>
              <a:srgbClr val="568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73183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500"/>
                                        <p:tgtEl>
                                          <p:spTgt spid="9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90FF1E-2303-4E51-9816-F45947D04762}"/>
              </a:ext>
            </a:extLst>
          </p:cNvPr>
          <p:cNvSpPr>
            <a:spLocks noGrp="1"/>
          </p:cNvSpPr>
          <p:nvPr>
            <p:ph idx="1"/>
          </p:nvPr>
        </p:nvSpPr>
        <p:spPr>
          <a:xfrm>
            <a:off x="28575" y="4313146"/>
            <a:ext cx="9477383" cy="734491"/>
          </a:xfrm>
        </p:spPr>
        <p:txBody>
          <a:bodyPr>
            <a:normAutofit/>
          </a:bodyPr>
          <a:lstStyle/>
          <a:p>
            <a:r>
              <a:rPr lang="en-US" sz="900" b="1" i="1" dirty="0">
                <a:solidFill>
                  <a:srgbClr val="00B0F0"/>
                </a:solidFill>
              </a:rPr>
              <a:t>Source Sequoia Project: https://rce.sequoiaproject.org/wp-content/uploads/2022/01/RCE-Overview-of-the-Common-Agreement-Jan-26-FINAL.pdf</a:t>
            </a:r>
          </a:p>
        </p:txBody>
      </p:sp>
      <p:pic>
        <p:nvPicPr>
          <p:cNvPr id="5" name="Picture 4">
            <a:extLst>
              <a:ext uri="{FF2B5EF4-FFF2-40B4-BE49-F238E27FC236}">
                <a16:creationId xmlns:a16="http://schemas.microsoft.com/office/drawing/2014/main" id="{A6C21336-7B05-4DA1-A3D5-28925DB9CF6A}"/>
              </a:ext>
            </a:extLst>
          </p:cNvPr>
          <p:cNvPicPr>
            <a:picLocks noChangeAspect="1"/>
          </p:cNvPicPr>
          <p:nvPr/>
        </p:nvPicPr>
        <p:blipFill>
          <a:blip r:embed="rId2"/>
          <a:stretch>
            <a:fillRect/>
          </a:stretch>
        </p:blipFill>
        <p:spPr>
          <a:xfrm>
            <a:off x="0" y="275523"/>
            <a:ext cx="9115425" cy="4037623"/>
          </a:xfrm>
          <a:prstGeom prst="rect">
            <a:avLst/>
          </a:prstGeom>
        </p:spPr>
      </p:pic>
    </p:spTree>
    <p:extLst>
      <p:ext uri="{BB962C8B-B14F-4D97-AF65-F5344CB8AC3E}">
        <p14:creationId xmlns:p14="http://schemas.microsoft.com/office/powerpoint/2010/main" val="246133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811C05-FA6E-4279-B7B3-9E0BBA685954}"/>
              </a:ext>
            </a:extLst>
          </p:cNvPr>
          <p:cNvSpPr>
            <a:spLocks noGrp="1"/>
          </p:cNvSpPr>
          <p:nvPr>
            <p:ph type="title"/>
          </p:nvPr>
        </p:nvSpPr>
        <p:spPr/>
        <p:txBody>
          <a:bodyPr/>
          <a:lstStyle/>
          <a:p>
            <a:pPr algn="ctr"/>
            <a:r>
              <a:rPr lang="en-US" b="1" dirty="0">
                <a:solidFill>
                  <a:schemeClr val="accent1">
                    <a:lumMod val="75000"/>
                  </a:schemeClr>
                </a:solidFill>
                <a:latin typeface="Oswald Light" panose="00000400000000000000" pitchFamily="2" charset="0"/>
              </a:rPr>
              <a:t>TEFCA Components</a:t>
            </a:r>
          </a:p>
        </p:txBody>
      </p:sp>
      <p:sp>
        <p:nvSpPr>
          <p:cNvPr id="12" name="Rectangle 11">
            <a:extLst>
              <a:ext uri="{FF2B5EF4-FFF2-40B4-BE49-F238E27FC236}">
                <a16:creationId xmlns:a16="http://schemas.microsoft.com/office/drawing/2014/main" id="{A0271A71-3CBA-4C62-AD79-99EBF614A981}"/>
              </a:ext>
            </a:extLst>
          </p:cNvPr>
          <p:cNvSpPr/>
          <p:nvPr/>
        </p:nvSpPr>
        <p:spPr>
          <a:xfrm>
            <a:off x="2539338" y="3128645"/>
            <a:ext cx="2034531" cy="300082"/>
          </a:xfrm>
          <a:prstGeom prst="rect">
            <a:avLst/>
          </a:prstGeom>
        </p:spPr>
        <p:txBody>
          <a:bodyPr wrap="none">
            <a:spAutoFit/>
          </a:bodyPr>
          <a:lstStyle/>
          <a:p>
            <a:r>
              <a:rPr lang="en-US" sz="1350" dirty="0">
                <a:solidFill>
                  <a:srgbClr val="223C89"/>
                </a:solidFill>
                <a:latin typeface="Oswald Light" panose="02000506000000020004" pitchFamily="50" charset="0"/>
                <a:ea typeface="Roboto" pitchFamily="2" charset="0"/>
              </a:rPr>
              <a:t>Standard Operating Procedures</a:t>
            </a:r>
            <a:endParaRPr lang="en-US" sz="1350" dirty="0">
              <a:solidFill>
                <a:srgbClr val="223C89"/>
              </a:solidFill>
              <a:latin typeface="Oswald Light" panose="02000506000000020004" pitchFamily="50" charset="0"/>
            </a:endParaRPr>
          </a:p>
        </p:txBody>
      </p:sp>
      <p:sp>
        <p:nvSpPr>
          <p:cNvPr id="15" name="Rectangle 14">
            <a:extLst>
              <a:ext uri="{FF2B5EF4-FFF2-40B4-BE49-F238E27FC236}">
                <a16:creationId xmlns:a16="http://schemas.microsoft.com/office/drawing/2014/main" id="{533AFCE2-F53E-4538-9D52-C6B7DA41F999}"/>
              </a:ext>
            </a:extLst>
          </p:cNvPr>
          <p:cNvSpPr/>
          <p:nvPr/>
        </p:nvSpPr>
        <p:spPr>
          <a:xfrm>
            <a:off x="587532" y="3110890"/>
            <a:ext cx="1386918" cy="300082"/>
          </a:xfrm>
          <a:prstGeom prst="rect">
            <a:avLst/>
          </a:prstGeom>
        </p:spPr>
        <p:txBody>
          <a:bodyPr wrap="none">
            <a:spAutoFit/>
          </a:bodyPr>
          <a:lstStyle/>
          <a:p>
            <a:r>
              <a:rPr lang="en-US" sz="1350" dirty="0">
                <a:solidFill>
                  <a:srgbClr val="223C89"/>
                </a:solidFill>
                <a:latin typeface="Oswald Light" panose="02000506000000020004" pitchFamily="50" charset="0"/>
              </a:rPr>
              <a:t>Common Agreement</a:t>
            </a:r>
          </a:p>
        </p:txBody>
      </p:sp>
      <p:sp>
        <p:nvSpPr>
          <p:cNvPr id="18" name="Rectangle 17">
            <a:extLst>
              <a:ext uri="{FF2B5EF4-FFF2-40B4-BE49-F238E27FC236}">
                <a16:creationId xmlns:a16="http://schemas.microsoft.com/office/drawing/2014/main" id="{611F677D-090C-4A8B-B41A-85D9F01ED056}"/>
              </a:ext>
            </a:extLst>
          </p:cNvPr>
          <p:cNvSpPr/>
          <p:nvPr/>
        </p:nvSpPr>
        <p:spPr>
          <a:xfrm>
            <a:off x="4884031" y="3133585"/>
            <a:ext cx="1914307" cy="300082"/>
          </a:xfrm>
          <a:prstGeom prst="rect">
            <a:avLst/>
          </a:prstGeom>
        </p:spPr>
        <p:txBody>
          <a:bodyPr wrap="none">
            <a:spAutoFit/>
          </a:bodyPr>
          <a:lstStyle/>
          <a:p>
            <a:r>
              <a:rPr lang="en-US" sz="1350" dirty="0">
                <a:solidFill>
                  <a:srgbClr val="223C89"/>
                </a:solidFill>
                <a:latin typeface="Oswald Light" panose="02000506000000020004" pitchFamily="50" charset="0"/>
                <a:ea typeface="Roboto" pitchFamily="2" charset="0"/>
              </a:rPr>
              <a:t>Trusted Exchange Framework</a:t>
            </a:r>
            <a:endParaRPr lang="en-US" sz="1350" dirty="0">
              <a:solidFill>
                <a:srgbClr val="223C89"/>
              </a:solidFill>
              <a:latin typeface="Oswald Light" panose="02000506000000020004" pitchFamily="50" charset="0"/>
            </a:endParaRPr>
          </a:p>
        </p:txBody>
      </p:sp>
      <p:sp>
        <p:nvSpPr>
          <p:cNvPr id="21" name="Rectangle 20">
            <a:extLst>
              <a:ext uri="{FF2B5EF4-FFF2-40B4-BE49-F238E27FC236}">
                <a16:creationId xmlns:a16="http://schemas.microsoft.com/office/drawing/2014/main" id="{FB12BF2A-A96D-49C3-9C5A-82FBCCF62026}"/>
              </a:ext>
            </a:extLst>
          </p:cNvPr>
          <p:cNvSpPr/>
          <p:nvPr/>
        </p:nvSpPr>
        <p:spPr>
          <a:xfrm>
            <a:off x="7112105" y="3128645"/>
            <a:ext cx="1782860" cy="300082"/>
          </a:xfrm>
          <a:prstGeom prst="rect">
            <a:avLst/>
          </a:prstGeom>
        </p:spPr>
        <p:txBody>
          <a:bodyPr wrap="none">
            <a:spAutoFit/>
          </a:bodyPr>
          <a:lstStyle/>
          <a:p>
            <a:r>
              <a:rPr lang="en-US" sz="1350" dirty="0">
                <a:solidFill>
                  <a:srgbClr val="223C89"/>
                </a:solidFill>
                <a:latin typeface="Oswald Light" panose="02000506000000020004" pitchFamily="50" charset="0"/>
                <a:ea typeface="Roboto" pitchFamily="2" charset="0"/>
              </a:rPr>
              <a:t>QHIN Technical Framework</a:t>
            </a:r>
            <a:endParaRPr lang="en-US" sz="1350" dirty="0">
              <a:solidFill>
                <a:srgbClr val="223C89"/>
              </a:solidFill>
              <a:latin typeface="Oswald Light" panose="02000506000000020004" pitchFamily="50" charset="0"/>
            </a:endParaRPr>
          </a:p>
        </p:txBody>
      </p:sp>
      <p:pic>
        <p:nvPicPr>
          <p:cNvPr id="22" name="Picture Placeholder 13">
            <a:extLst>
              <a:ext uri="{FF2B5EF4-FFF2-40B4-BE49-F238E27FC236}">
                <a16:creationId xmlns:a16="http://schemas.microsoft.com/office/drawing/2014/main" id="{38057EDB-E11D-4FB8-B3C2-585F4502B34B}"/>
              </a:ext>
            </a:extLst>
          </p:cNvPr>
          <p:cNvPicPr>
            <a:picLocks noChangeAspect="1"/>
          </p:cNvPicPr>
          <p:nvPr/>
        </p:nvPicPr>
        <p:blipFill>
          <a:blip r:embed="rId2">
            <a:extLst>
              <a:ext uri="{28A0092B-C50C-407E-A947-70E740481C1C}">
                <a14:useLocalDpi xmlns:a14="http://schemas.microsoft.com/office/drawing/2010/main" val="0"/>
              </a:ext>
            </a:extLst>
          </a:blip>
          <a:srcRect l="10537" r="10537"/>
          <a:stretch>
            <a:fillRect/>
          </a:stretch>
        </p:blipFill>
        <p:spPr>
          <a:xfrm>
            <a:off x="7005348" y="1511253"/>
            <a:ext cx="1884760" cy="1512656"/>
          </a:xfrm>
          <a:prstGeom prst="rect">
            <a:avLst/>
          </a:prstGeom>
        </p:spPr>
      </p:pic>
      <p:pic>
        <p:nvPicPr>
          <p:cNvPr id="23" name="Picture Placeholder 10">
            <a:extLst>
              <a:ext uri="{FF2B5EF4-FFF2-40B4-BE49-F238E27FC236}">
                <a16:creationId xmlns:a16="http://schemas.microsoft.com/office/drawing/2014/main" id="{AE303792-3AA7-45D8-B8B9-E2D2CFF08CED}"/>
              </a:ext>
            </a:extLst>
          </p:cNvPr>
          <p:cNvPicPr>
            <a:picLocks noChangeAspect="1"/>
          </p:cNvPicPr>
          <p:nvPr/>
        </p:nvPicPr>
        <p:blipFill rotWithShape="1">
          <a:blip r:embed="rId3">
            <a:extLst>
              <a:ext uri="{28A0092B-C50C-407E-A947-70E740481C1C}">
                <a14:useLocalDpi xmlns:a14="http://schemas.microsoft.com/office/drawing/2010/main" val="0"/>
              </a:ext>
            </a:extLst>
          </a:blip>
          <a:srcRect l="8081" r="14012" b="5932"/>
          <a:stretch/>
        </p:blipFill>
        <p:spPr>
          <a:xfrm>
            <a:off x="4772343" y="1511253"/>
            <a:ext cx="1884759" cy="1512656"/>
          </a:xfrm>
          <a:prstGeom prst="rect">
            <a:avLst/>
          </a:prstGeom>
        </p:spPr>
      </p:pic>
      <p:pic>
        <p:nvPicPr>
          <p:cNvPr id="24" name="Picture Placeholder 8">
            <a:extLst>
              <a:ext uri="{FF2B5EF4-FFF2-40B4-BE49-F238E27FC236}">
                <a16:creationId xmlns:a16="http://schemas.microsoft.com/office/drawing/2014/main" id="{E4B0BF02-5901-437F-8606-306EF2FF1B87}"/>
              </a:ext>
            </a:extLst>
          </p:cNvPr>
          <p:cNvPicPr>
            <a:picLocks noChangeAspect="1"/>
          </p:cNvPicPr>
          <p:nvPr/>
        </p:nvPicPr>
        <p:blipFill>
          <a:blip r:embed="rId4">
            <a:extLst>
              <a:ext uri="{28A0092B-C50C-407E-A947-70E740481C1C}">
                <a14:useLocalDpi xmlns:a14="http://schemas.microsoft.com/office/drawing/2010/main" val="0"/>
              </a:ext>
            </a:extLst>
          </a:blip>
          <a:srcRect l="23311" r="23311"/>
          <a:stretch>
            <a:fillRect/>
          </a:stretch>
        </p:blipFill>
        <p:spPr>
          <a:xfrm>
            <a:off x="2539338" y="1511253"/>
            <a:ext cx="1884760" cy="1512656"/>
          </a:xfrm>
          <a:prstGeom prst="rect">
            <a:avLst/>
          </a:prstGeom>
        </p:spPr>
      </p:pic>
      <p:pic>
        <p:nvPicPr>
          <p:cNvPr id="25" name="Picture Placeholder 6">
            <a:extLst>
              <a:ext uri="{FF2B5EF4-FFF2-40B4-BE49-F238E27FC236}">
                <a16:creationId xmlns:a16="http://schemas.microsoft.com/office/drawing/2014/main" id="{416136E4-3A47-4C59-A5B8-C99F8D0142C6}"/>
              </a:ext>
            </a:extLst>
          </p:cNvPr>
          <p:cNvPicPr>
            <a:picLocks noChangeAspect="1"/>
          </p:cNvPicPr>
          <p:nvPr/>
        </p:nvPicPr>
        <p:blipFill>
          <a:blip r:embed="rId5">
            <a:extLst>
              <a:ext uri="{28A0092B-C50C-407E-A947-70E740481C1C}">
                <a14:useLocalDpi xmlns:a14="http://schemas.microsoft.com/office/drawing/2010/main" val="0"/>
              </a:ext>
            </a:extLst>
          </a:blip>
          <a:srcRect l="16034" r="16034"/>
          <a:stretch>
            <a:fillRect/>
          </a:stretch>
        </p:blipFill>
        <p:spPr>
          <a:xfrm>
            <a:off x="306333" y="1544173"/>
            <a:ext cx="1884759" cy="1512656"/>
          </a:xfrm>
          <a:prstGeom prst="rect">
            <a:avLst/>
          </a:prstGeom>
        </p:spPr>
      </p:pic>
    </p:spTree>
    <p:extLst>
      <p:ext uri="{BB962C8B-B14F-4D97-AF65-F5344CB8AC3E}">
        <p14:creationId xmlns:p14="http://schemas.microsoft.com/office/powerpoint/2010/main" val="88730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6463305-65E8-B9F5-C05C-F3E8416F8354}"/>
              </a:ext>
            </a:extLst>
          </p:cNvPr>
          <p:cNvSpPr txBox="1">
            <a:spLocks/>
          </p:cNvSpPr>
          <p:nvPr/>
        </p:nvSpPr>
        <p:spPr>
          <a:xfrm>
            <a:off x="628650" y="1928851"/>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2400" dirty="0">
                <a:solidFill>
                  <a:srgbClr val="7F7F7F"/>
                </a:solidFill>
                <a:latin typeface="Calibri" panose="020F0502020204030204"/>
              </a:rPr>
              <a:t>Provisional QHINs</a:t>
            </a:r>
          </a:p>
          <a:p>
            <a:pPr marL="171450" indent="-171450" defTabSz="685800">
              <a:spcBef>
                <a:spcPts val="750"/>
              </a:spcBef>
              <a:defRPr/>
            </a:pPr>
            <a:r>
              <a:rPr lang="en-US" sz="2400" dirty="0" err="1">
                <a:solidFill>
                  <a:srgbClr val="7F7F7F"/>
                </a:solidFill>
                <a:latin typeface="Calibri" panose="020F0502020204030204"/>
              </a:rPr>
              <a:t>Opt</a:t>
            </a:r>
            <a:r>
              <a:rPr lang="en-US" sz="2400" dirty="0">
                <a:solidFill>
                  <a:srgbClr val="7F7F7F"/>
                </a:solidFill>
                <a:latin typeface="Calibri" panose="020F0502020204030204"/>
              </a:rPr>
              <a:t> In/ </a:t>
            </a:r>
            <a:r>
              <a:rPr lang="en-US" sz="2400" dirty="0" err="1">
                <a:solidFill>
                  <a:srgbClr val="7F7F7F"/>
                </a:solidFill>
                <a:latin typeface="Calibri" panose="020F0502020204030204"/>
              </a:rPr>
              <a:t>Opt</a:t>
            </a:r>
            <a:r>
              <a:rPr lang="en-US" sz="2400" dirty="0">
                <a:solidFill>
                  <a:srgbClr val="7F7F7F"/>
                </a:solidFill>
                <a:latin typeface="Calibri" panose="020F0502020204030204"/>
              </a:rPr>
              <a:t> Out Notices</a:t>
            </a:r>
          </a:p>
          <a:p>
            <a:pPr marL="171450" indent="-171450" defTabSz="685800">
              <a:spcBef>
                <a:spcPts val="750"/>
              </a:spcBef>
              <a:defRPr/>
            </a:pPr>
            <a:r>
              <a:rPr lang="en-US" sz="2400" dirty="0">
                <a:solidFill>
                  <a:srgbClr val="7F7F7F"/>
                </a:solidFill>
                <a:latin typeface="Calibri" panose="020F0502020204030204"/>
              </a:rPr>
              <a:t>Standard Operating Procedures</a:t>
            </a:r>
          </a:p>
          <a:p>
            <a:pPr marL="171450" indent="-171450" defTabSz="685800">
              <a:spcBef>
                <a:spcPts val="750"/>
              </a:spcBef>
              <a:defRPr/>
            </a:pPr>
            <a:endParaRPr lang="en-US" sz="2400" dirty="0">
              <a:solidFill>
                <a:srgbClr val="7F7F7F"/>
              </a:solidFill>
              <a:latin typeface="Calibri" panose="020F0502020204030204"/>
            </a:endParaRPr>
          </a:p>
          <a:p>
            <a:pPr marL="514350" lvl="1" indent="-171450" defTabSz="685800">
              <a:spcBef>
                <a:spcPts val="375"/>
              </a:spcBef>
              <a:defRPr/>
            </a:pPr>
            <a:endParaRPr lang="en-US" dirty="0">
              <a:solidFill>
                <a:srgbClr val="7F7F7F"/>
              </a:solidFill>
              <a:latin typeface="Calibri" panose="020F0502020204030204"/>
            </a:endParaRPr>
          </a:p>
        </p:txBody>
      </p:sp>
      <p:sp>
        <p:nvSpPr>
          <p:cNvPr id="5" name="Title 2">
            <a:extLst>
              <a:ext uri="{FF2B5EF4-FFF2-40B4-BE49-F238E27FC236}">
                <a16:creationId xmlns:a16="http://schemas.microsoft.com/office/drawing/2014/main" id="{1A0920F8-3047-FEFC-52FA-65B1B055495B}"/>
              </a:ext>
            </a:extLst>
          </p:cNvPr>
          <p:cNvSpPr txBox="1">
            <a:spLocks/>
          </p:cNvSpPr>
          <p:nvPr/>
        </p:nvSpPr>
        <p:spPr>
          <a:xfrm>
            <a:off x="628650" y="273844"/>
            <a:ext cx="7886700"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rgbClr val="2A4CAC"/>
                </a:solidFill>
                <a:latin typeface="Oswald Light" panose="02000506000000020004"/>
                <a:ea typeface="+mj-ea"/>
                <a:cs typeface="+mj-cs"/>
              </a:defRPr>
            </a:lvl1pPr>
          </a:lstStyle>
          <a:p>
            <a:pPr defTabSz="685800">
              <a:defRPr/>
            </a:pPr>
            <a:r>
              <a:rPr lang="en-US" sz="2400" dirty="0"/>
              <a:t>What Are Recent Developments?</a:t>
            </a:r>
          </a:p>
        </p:txBody>
      </p:sp>
      <p:grpSp>
        <p:nvGrpSpPr>
          <p:cNvPr id="6" name="Group 5">
            <a:extLst>
              <a:ext uri="{FF2B5EF4-FFF2-40B4-BE49-F238E27FC236}">
                <a16:creationId xmlns:a16="http://schemas.microsoft.com/office/drawing/2014/main" id="{111A56DC-55FE-D3D8-80EA-F7F2DF13456A}"/>
              </a:ext>
            </a:extLst>
          </p:cNvPr>
          <p:cNvGrpSpPr/>
          <p:nvPr/>
        </p:nvGrpSpPr>
        <p:grpSpPr>
          <a:xfrm>
            <a:off x="5032371" y="980854"/>
            <a:ext cx="3482980" cy="3039461"/>
            <a:chOff x="4329906" y="1913133"/>
            <a:chExt cx="3532188" cy="3319695"/>
          </a:xfrm>
        </p:grpSpPr>
        <p:sp>
          <p:nvSpPr>
            <p:cNvPr id="7" name="Freeform 9">
              <a:extLst>
                <a:ext uri="{FF2B5EF4-FFF2-40B4-BE49-F238E27FC236}">
                  <a16:creationId xmlns:a16="http://schemas.microsoft.com/office/drawing/2014/main" id="{C4398CB4-D93B-417C-AE54-8C7F0F20A9D1}"/>
                </a:ext>
              </a:extLst>
            </p:cNvPr>
            <p:cNvSpPr>
              <a:spLocks/>
            </p:cNvSpPr>
            <p:nvPr/>
          </p:nvSpPr>
          <p:spPr bwMode="auto">
            <a:xfrm>
              <a:off x="6049893" y="2771122"/>
              <a:ext cx="974258" cy="1924461"/>
            </a:xfrm>
            <a:custGeom>
              <a:avLst/>
              <a:gdLst>
                <a:gd name="T0" fmla="*/ 1 w 595"/>
                <a:gd name="T1" fmla="*/ 0 h 1176"/>
                <a:gd name="T2" fmla="*/ 0 w 595"/>
                <a:gd name="T3" fmla="*/ 0 h 1176"/>
                <a:gd name="T4" fmla="*/ 0 w 595"/>
                <a:gd name="T5" fmla="*/ 1176 h 1176"/>
                <a:gd name="T6" fmla="*/ 1 w 595"/>
                <a:gd name="T7" fmla="*/ 1176 h 1176"/>
                <a:gd name="T8" fmla="*/ 595 w 595"/>
                <a:gd name="T9" fmla="*/ 588 h 1176"/>
                <a:gd name="T10" fmla="*/ 1 w 595"/>
                <a:gd name="T11" fmla="*/ 0 h 1176"/>
              </a:gdLst>
              <a:ahLst/>
              <a:cxnLst>
                <a:cxn ang="0">
                  <a:pos x="T0" y="T1"/>
                </a:cxn>
                <a:cxn ang="0">
                  <a:pos x="T2" y="T3"/>
                </a:cxn>
                <a:cxn ang="0">
                  <a:pos x="T4" y="T5"/>
                </a:cxn>
                <a:cxn ang="0">
                  <a:pos x="T6" y="T7"/>
                </a:cxn>
                <a:cxn ang="0">
                  <a:pos x="T8" y="T9"/>
                </a:cxn>
                <a:cxn ang="0">
                  <a:pos x="T10" y="T11"/>
                </a:cxn>
              </a:cxnLst>
              <a:rect l="0" t="0" r="r" b="b"/>
              <a:pathLst>
                <a:path w="595" h="1176">
                  <a:moveTo>
                    <a:pt x="1" y="0"/>
                  </a:moveTo>
                  <a:cubicBezTo>
                    <a:pt x="0" y="0"/>
                    <a:pt x="0" y="0"/>
                    <a:pt x="0" y="0"/>
                  </a:cubicBezTo>
                  <a:cubicBezTo>
                    <a:pt x="0" y="1176"/>
                    <a:pt x="0" y="1176"/>
                    <a:pt x="0" y="1176"/>
                  </a:cubicBezTo>
                  <a:cubicBezTo>
                    <a:pt x="0" y="1176"/>
                    <a:pt x="0" y="1176"/>
                    <a:pt x="1" y="1176"/>
                  </a:cubicBezTo>
                  <a:cubicBezTo>
                    <a:pt x="328" y="1176"/>
                    <a:pt x="595" y="913"/>
                    <a:pt x="595" y="588"/>
                  </a:cubicBezTo>
                  <a:cubicBezTo>
                    <a:pt x="595" y="263"/>
                    <a:pt x="328" y="0"/>
                    <a:pt x="1" y="0"/>
                  </a:cubicBezTo>
                </a:path>
              </a:pathLst>
            </a:custGeom>
            <a:solidFill>
              <a:sysClr val="window" lastClr="FFFFFF">
                <a:lumMod val="95000"/>
              </a:sys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 name="Freeform 5">
              <a:extLst>
                <a:ext uri="{FF2B5EF4-FFF2-40B4-BE49-F238E27FC236}">
                  <a16:creationId xmlns:a16="http://schemas.microsoft.com/office/drawing/2014/main" id="{6365A485-FA19-97F2-46CB-AFCD1812D8CC}"/>
                </a:ext>
              </a:extLst>
            </p:cNvPr>
            <p:cNvSpPr>
              <a:spLocks noEditPoints="1"/>
            </p:cNvSpPr>
            <p:nvPr/>
          </p:nvSpPr>
          <p:spPr bwMode="auto">
            <a:xfrm>
              <a:off x="5361296" y="3045185"/>
              <a:ext cx="1397272" cy="1426978"/>
            </a:xfrm>
            <a:custGeom>
              <a:avLst/>
              <a:gdLst>
                <a:gd name="T0" fmla="*/ 909 w 950"/>
                <a:gd name="T1" fmla="*/ 351 h 970"/>
                <a:gd name="T2" fmla="*/ 897 w 950"/>
                <a:gd name="T3" fmla="*/ 274 h 970"/>
                <a:gd name="T4" fmla="*/ 833 w 950"/>
                <a:gd name="T5" fmla="*/ 247 h 970"/>
                <a:gd name="T6" fmla="*/ 843 w 950"/>
                <a:gd name="T7" fmla="*/ 302 h 970"/>
                <a:gd name="T8" fmla="*/ 797 w 950"/>
                <a:gd name="T9" fmla="*/ 265 h 970"/>
                <a:gd name="T10" fmla="*/ 720 w 950"/>
                <a:gd name="T11" fmla="*/ 309 h 970"/>
                <a:gd name="T12" fmla="*/ 733 w 950"/>
                <a:gd name="T13" fmla="*/ 263 h 970"/>
                <a:gd name="T14" fmla="*/ 789 w 950"/>
                <a:gd name="T15" fmla="*/ 194 h 970"/>
                <a:gd name="T16" fmla="*/ 770 w 950"/>
                <a:gd name="T17" fmla="*/ 162 h 970"/>
                <a:gd name="T18" fmla="*/ 200 w 950"/>
                <a:gd name="T19" fmla="*/ 93 h 970"/>
                <a:gd name="T20" fmla="*/ 286 w 950"/>
                <a:gd name="T21" fmla="*/ 102 h 970"/>
                <a:gd name="T22" fmla="*/ 291 w 950"/>
                <a:gd name="T23" fmla="*/ 65 h 970"/>
                <a:gd name="T24" fmla="*/ 307 w 950"/>
                <a:gd name="T25" fmla="*/ 94 h 970"/>
                <a:gd name="T26" fmla="*/ 353 w 950"/>
                <a:gd name="T27" fmla="*/ 87 h 970"/>
                <a:gd name="T28" fmla="*/ 402 w 950"/>
                <a:gd name="T29" fmla="*/ 107 h 970"/>
                <a:gd name="T30" fmla="*/ 510 w 950"/>
                <a:gd name="T31" fmla="*/ 112 h 970"/>
                <a:gd name="T32" fmla="*/ 452 w 950"/>
                <a:gd name="T33" fmla="*/ 99 h 970"/>
                <a:gd name="T34" fmla="*/ 393 w 950"/>
                <a:gd name="T35" fmla="*/ 117 h 970"/>
                <a:gd name="T36" fmla="*/ 374 w 950"/>
                <a:gd name="T37" fmla="*/ 139 h 970"/>
                <a:gd name="T38" fmla="*/ 348 w 950"/>
                <a:gd name="T39" fmla="*/ 186 h 970"/>
                <a:gd name="T40" fmla="*/ 410 w 950"/>
                <a:gd name="T41" fmla="*/ 138 h 970"/>
                <a:gd name="T42" fmla="*/ 496 w 950"/>
                <a:gd name="T43" fmla="*/ 195 h 970"/>
                <a:gd name="T44" fmla="*/ 494 w 950"/>
                <a:gd name="T45" fmla="*/ 246 h 970"/>
                <a:gd name="T46" fmla="*/ 474 w 950"/>
                <a:gd name="T47" fmla="*/ 215 h 970"/>
                <a:gd name="T48" fmla="*/ 442 w 950"/>
                <a:gd name="T49" fmla="*/ 224 h 970"/>
                <a:gd name="T50" fmla="*/ 426 w 950"/>
                <a:gd name="T51" fmla="*/ 229 h 970"/>
                <a:gd name="T52" fmla="*/ 392 w 950"/>
                <a:gd name="T53" fmla="*/ 254 h 970"/>
                <a:gd name="T54" fmla="*/ 286 w 950"/>
                <a:gd name="T55" fmla="*/ 353 h 970"/>
                <a:gd name="T56" fmla="*/ 168 w 950"/>
                <a:gd name="T57" fmla="*/ 394 h 970"/>
                <a:gd name="T58" fmla="*/ 224 w 950"/>
                <a:gd name="T59" fmla="*/ 443 h 970"/>
                <a:gd name="T60" fmla="*/ 358 w 950"/>
                <a:gd name="T61" fmla="*/ 490 h 970"/>
                <a:gd name="T62" fmla="*/ 463 w 950"/>
                <a:gd name="T63" fmla="*/ 536 h 970"/>
                <a:gd name="T64" fmla="*/ 569 w 950"/>
                <a:gd name="T65" fmla="*/ 617 h 970"/>
                <a:gd name="T66" fmla="*/ 493 w 950"/>
                <a:gd name="T67" fmla="*/ 762 h 970"/>
                <a:gd name="T68" fmla="*/ 418 w 950"/>
                <a:gd name="T69" fmla="*/ 847 h 970"/>
                <a:gd name="T70" fmla="*/ 422 w 950"/>
                <a:gd name="T71" fmla="*/ 898 h 970"/>
                <a:gd name="T72" fmla="*/ 359 w 950"/>
                <a:gd name="T73" fmla="*/ 869 h 970"/>
                <a:gd name="T74" fmla="*/ 312 w 950"/>
                <a:gd name="T75" fmla="*/ 663 h 970"/>
                <a:gd name="T76" fmla="*/ 288 w 950"/>
                <a:gd name="T77" fmla="*/ 537 h 970"/>
                <a:gd name="T78" fmla="*/ 186 w 950"/>
                <a:gd name="T79" fmla="*/ 451 h 970"/>
                <a:gd name="T80" fmla="*/ 90 w 950"/>
                <a:gd name="T81" fmla="*/ 367 h 970"/>
                <a:gd name="T82" fmla="*/ 79 w 950"/>
                <a:gd name="T83" fmla="*/ 404 h 970"/>
                <a:gd name="T84" fmla="*/ 485 w 950"/>
                <a:gd name="T85" fmla="*/ 970 h 970"/>
                <a:gd name="T86" fmla="*/ 813 w 950"/>
                <a:gd name="T87" fmla="*/ 680 h 970"/>
                <a:gd name="T88" fmla="*/ 758 w 950"/>
                <a:gd name="T89" fmla="*/ 515 h 970"/>
                <a:gd name="T90" fmla="*/ 623 w 950"/>
                <a:gd name="T91" fmla="*/ 475 h 970"/>
                <a:gd name="T92" fmla="*/ 672 w 950"/>
                <a:gd name="T93" fmla="*/ 360 h 970"/>
                <a:gd name="T94" fmla="*/ 801 w 950"/>
                <a:gd name="T95" fmla="*/ 306 h 970"/>
                <a:gd name="T96" fmla="*/ 733 w 950"/>
                <a:gd name="T97" fmla="*/ 181 h 970"/>
                <a:gd name="T98" fmla="*/ 715 w 950"/>
                <a:gd name="T99" fmla="*/ 218 h 970"/>
                <a:gd name="T100" fmla="*/ 708 w 950"/>
                <a:gd name="T101" fmla="*/ 172 h 970"/>
                <a:gd name="T102" fmla="*/ 693 w 950"/>
                <a:gd name="T103" fmla="*/ 212 h 970"/>
                <a:gd name="T104" fmla="*/ 414 w 950"/>
                <a:gd name="T105" fmla="*/ 250 h 970"/>
                <a:gd name="T106" fmla="*/ 441 w 950"/>
                <a:gd name="T107" fmla="*/ 260 h 970"/>
                <a:gd name="T108" fmla="*/ 445 w 950"/>
                <a:gd name="T109" fmla="*/ 242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0" h="970">
                  <a:moveTo>
                    <a:pt x="844" y="345"/>
                  </a:moveTo>
                  <a:cubicBezTo>
                    <a:pt x="853" y="351"/>
                    <a:pt x="853" y="351"/>
                    <a:pt x="853" y="351"/>
                  </a:cubicBezTo>
                  <a:cubicBezTo>
                    <a:pt x="861" y="351"/>
                    <a:pt x="861" y="351"/>
                    <a:pt x="861" y="351"/>
                  </a:cubicBezTo>
                  <a:cubicBezTo>
                    <a:pt x="861" y="335"/>
                    <a:pt x="861" y="335"/>
                    <a:pt x="861" y="335"/>
                  </a:cubicBezTo>
                  <a:cubicBezTo>
                    <a:pt x="886" y="333"/>
                    <a:pt x="886" y="333"/>
                    <a:pt x="886" y="333"/>
                  </a:cubicBezTo>
                  <a:cubicBezTo>
                    <a:pt x="909" y="351"/>
                    <a:pt x="909" y="351"/>
                    <a:pt x="909" y="351"/>
                  </a:cubicBezTo>
                  <a:cubicBezTo>
                    <a:pt x="948" y="351"/>
                    <a:pt x="948" y="351"/>
                    <a:pt x="948" y="351"/>
                  </a:cubicBezTo>
                  <a:cubicBezTo>
                    <a:pt x="950" y="348"/>
                    <a:pt x="950" y="348"/>
                    <a:pt x="950" y="348"/>
                  </a:cubicBezTo>
                  <a:cubicBezTo>
                    <a:pt x="947" y="335"/>
                    <a:pt x="942" y="322"/>
                    <a:pt x="937" y="310"/>
                  </a:cubicBezTo>
                  <a:cubicBezTo>
                    <a:pt x="912" y="310"/>
                    <a:pt x="912" y="310"/>
                    <a:pt x="912" y="310"/>
                  </a:cubicBezTo>
                  <a:cubicBezTo>
                    <a:pt x="899" y="296"/>
                    <a:pt x="899" y="296"/>
                    <a:pt x="899" y="296"/>
                  </a:cubicBezTo>
                  <a:cubicBezTo>
                    <a:pt x="897" y="274"/>
                    <a:pt x="897" y="274"/>
                    <a:pt x="897" y="274"/>
                  </a:cubicBezTo>
                  <a:cubicBezTo>
                    <a:pt x="884" y="281"/>
                    <a:pt x="884" y="281"/>
                    <a:pt x="884" y="281"/>
                  </a:cubicBezTo>
                  <a:cubicBezTo>
                    <a:pt x="877" y="308"/>
                    <a:pt x="877" y="308"/>
                    <a:pt x="877" y="308"/>
                  </a:cubicBezTo>
                  <a:cubicBezTo>
                    <a:pt x="858" y="288"/>
                    <a:pt x="858" y="288"/>
                    <a:pt x="858" y="288"/>
                  </a:cubicBezTo>
                  <a:cubicBezTo>
                    <a:pt x="858" y="269"/>
                    <a:pt x="858" y="269"/>
                    <a:pt x="858" y="269"/>
                  </a:cubicBezTo>
                  <a:cubicBezTo>
                    <a:pt x="839" y="254"/>
                    <a:pt x="839" y="254"/>
                    <a:pt x="839" y="254"/>
                  </a:cubicBezTo>
                  <a:cubicBezTo>
                    <a:pt x="833" y="247"/>
                    <a:pt x="833" y="247"/>
                    <a:pt x="833" y="247"/>
                  </a:cubicBezTo>
                  <a:cubicBezTo>
                    <a:pt x="812" y="247"/>
                    <a:pt x="812" y="247"/>
                    <a:pt x="812" y="247"/>
                  </a:cubicBezTo>
                  <a:cubicBezTo>
                    <a:pt x="818" y="266"/>
                    <a:pt x="818" y="266"/>
                    <a:pt x="818" y="266"/>
                  </a:cubicBezTo>
                  <a:cubicBezTo>
                    <a:pt x="844" y="280"/>
                    <a:pt x="844" y="280"/>
                    <a:pt x="844" y="280"/>
                  </a:cubicBezTo>
                  <a:cubicBezTo>
                    <a:pt x="848" y="285"/>
                    <a:pt x="848" y="285"/>
                    <a:pt x="848" y="285"/>
                  </a:cubicBezTo>
                  <a:cubicBezTo>
                    <a:pt x="843" y="287"/>
                    <a:pt x="843" y="287"/>
                    <a:pt x="843" y="287"/>
                  </a:cubicBezTo>
                  <a:cubicBezTo>
                    <a:pt x="843" y="302"/>
                    <a:pt x="843" y="302"/>
                    <a:pt x="843" y="302"/>
                  </a:cubicBezTo>
                  <a:cubicBezTo>
                    <a:pt x="831" y="307"/>
                    <a:pt x="831" y="307"/>
                    <a:pt x="831" y="307"/>
                  </a:cubicBezTo>
                  <a:cubicBezTo>
                    <a:pt x="820" y="305"/>
                    <a:pt x="820" y="305"/>
                    <a:pt x="820" y="305"/>
                  </a:cubicBezTo>
                  <a:cubicBezTo>
                    <a:pt x="813" y="296"/>
                    <a:pt x="813" y="296"/>
                    <a:pt x="813" y="296"/>
                  </a:cubicBezTo>
                  <a:cubicBezTo>
                    <a:pt x="831" y="297"/>
                    <a:pt x="831" y="297"/>
                    <a:pt x="831" y="297"/>
                  </a:cubicBezTo>
                  <a:cubicBezTo>
                    <a:pt x="835" y="290"/>
                    <a:pt x="835" y="290"/>
                    <a:pt x="835" y="290"/>
                  </a:cubicBezTo>
                  <a:cubicBezTo>
                    <a:pt x="797" y="265"/>
                    <a:pt x="797" y="265"/>
                    <a:pt x="797" y="265"/>
                  </a:cubicBezTo>
                  <a:cubicBezTo>
                    <a:pt x="794" y="254"/>
                    <a:pt x="794" y="254"/>
                    <a:pt x="794" y="254"/>
                  </a:cubicBezTo>
                  <a:cubicBezTo>
                    <a:pt x="779" y="268"/>
                    <a:pt x="779" y="268"/>
                    <a:pt x="779" y="268"/>
                  </a:cubicBezTo>
                  <a:cubicBezTo>
                    <a:pt x="763" y="265"/>
                    <a:pt x="763" y="265"/>
                    <a:pt x="763" y="265"/>
                  </a:cubicBezTo>
                  <a:cubicBezTo>
                    <a:pt x="740" y="296"/>
                    <a:pt x="740" y="296"/>
                    <a:pt x="740" y="296"/>
                  </a:cubicBezTo>
                  <a:cubicBezTo>
                    <a:pt x="735" y="308"/>
                    <a:pt x="735" y="308"/>
                    <a:pt x="735" y="308"/>
                  </a:cubicBezTo>
                  <a:cubicBezTo>
                    <a:pt x="720" y="309"/>
                    <a:pt x="720" y="309"/>
                    <a:pt x="720" y="309"/>
                  </a:cubicBezTo>
                  <a:cubicBezTo>
                    <a:pt x="697" y="309"/>
                    <a:pt x="697" y="309"/>
                    <a:pt x="697" y="309"/>
                  </a:cubicBezTo>
                  <a:cubicBezTo>
                    <a:pt x="684" y="303"/>
                    <a:pt x="684" y="303"/>
                    <a:pt x="684" y="303"/>
                  </a:cubicBezTo>
                  <a:cubicBezTo>
                    <a:pt x="680" y="276"/>
                    <a:pt x="680" y="276"/>
                    <a:pt x="680" y="276"/>
                  </a:cubicBezTo>
                  <a:cubicBezTo>
                    <a:pt x="685" y="263"/>
                    <a:pt x="685" y="263"/>
                    <a:pt x="685" y="263"/>
                  </a:cubicBezTo>
                  <a:cubicBezTo>
                    <a:pt x="708" y="258"/>
                    <a:pt x="708" y="258"/>
                    <a:pt x="708" y="258"/>
                  </a:cubicBezTo>
                  <a:cubicBezTo>
                    <a:pt x="733" y="263"/>
                    <a:pt x="733" y="263"/>
                    <a:pt x="733" y="263"/>
                  </a:cubicBezTo>
                  <a:cubicBezTo>
                    <a:pt x="736" y="250"/>
                    <a:pt x="736" y="250"/>
                    <a:pt x="736" y="250"/>
                  </a:cubicBezTo>
                  <a:cubicBezTo>
                    <a:pt x="725" y="247"/>
                    <a:pt x="725" y="247"/>
                    <a:pt x="725" y="247"/>
                  </a:cubicBezTo>
                  <a:cubicBezTo>
                    <a:pt x="729" y="226"/>
                    <a:pt x="729" y="226"/>
                    <a:pt x="729" y="226"/>
                  </a:cubicBezTo>
                  <a:cubicBezTo>
                    <a:pt x="754" y="222"/>
                    <a:pt x="754" y="222"/>
                    <a:pt x="754" y="222"/>
                  </a:cubicBezTo>
                  <a:cubicBezTo>
                    <a:pt x="771" y="197"/>
                    <a:pt x="771" y="197"/>
                    <a:pt x="771" y="197"/>
                  </a:cubicBezTo>
                  <a:cubicBezTo>
                    <a:pt x="789" y="194"/>
                    <a:pt x="789" y="194"/>
                    <a:pt x="789" y="194"/>
                  </a:cubicBezTo>
                  <a:cubicBezTo>
                    <a:pt x="806" y="196"/>
                    <a:pt x="806" y="196"/>
                    <a:pt x="806" y="196"/>
                  </a:cubicBezTo>
                  <a:cubicBezTo>
                    <a:pt x="812" y="196"/>
                    <a:pt x="812" y="196"/>
                    <a:pt x="812" y="196"/>
                  </a:cubicBezTo>
                  <a:cubicBezTo>
                    <a:pt x="808" y="173"/>
                    <a:pt x="808" y="173"/>
                    <a:pt x="808" y="173"/>
                  </a:cubicBezTo>
                  <a:cubicBezTo>
                    <a:pt x="789" y="181"/>
                    <a:pt x="789" y="181"/>
                    <a:pt x="789" y="181"/>
                  </a:cubicBezTo>
                  <a:cubicBezTo>
                    <a:pt x="782" y="164"/>
                    <a:pt x="782" y="164"/>
                    <a:pt x="782" y="164"/>
                  </a:cubicBezTo>
                  <a:cubicBezTo>
                    <a:pt x="770" y="162"/>
                    <a:pt x="770" y="162"/>
                    <a:pt x="770" y="162"/>
                  </a:cubicBezTo>
                  <a:cubicBezTo>
                    <a:pt x="768" y="150"/>
                    <a:pt x="768" y="150"/>
                    <a:pt x="768" y="150"/>
                  </a:cubicBezTo>
                  <a:cubicBezTo>
                    <a:pt x="777" y="140"/>
                    <a:pt x="777" y="140"/>
                    <a:pt x="777" y="140"/>
                  </a:cubicBezTo>
                  <a:cubicBezTo>
                    <a:pt x="800" y="131"/>
                    <a:pt x="800" y="131"/>
                    <a:pt x="800" y="131"/>
                  </a:cubicBezTo>
                  <a:cubicBezTo>
                    <a:pt x="805" y="121"/>
                    <a:pt x="805" y="121"/>
                    <a:pt x="805" y="121"/>
                  </a:cubicBezTo>
                  <a:cubicBezTo>
                    <a:pt x="720" y="46"/>
                    <a:pt x="608" y="0"/>
                    <a:pt x="485" y="0"/>
                  </a:cubicBezTo>
                  <a:cubicBezTo>
                    <a:pt x="379" y="0"/>
                    <a:pt x="280" y="34"/>
                    <a:pt x="200" y="93"/>
                  </a:cubicBezTo>
                  <a:cubicBezTo>
                    <a:pt x="225" y="92"/>
                    <a:pt x="225" y="92"/>
                    <a:pt x="225" y="92"/>
                  </a:cubicBezTo>
                  <a:cubicBezTo>
                    <a:pt x="236" y="98"/>
                    <a:pt x="236" y="98"/>
                    <a:pt x="236" y="98"/>
                  </a:cubicBezTo>
                  <a:cubicBezTo>
                    <a:pt x="256" y="103"/>
                    <a:pt x="256" y="103"/>
                    <a:pt x="256" y="103"/>
                  </a:cubicBezTo>
                  <a:cubicBezTo>
                    <a:pt x="258" y="111"/>
                    <a:pt x="258" y="111"/>
                    <a:pt x="258" y="111"/>
                  </a:cubicBezTo>
                  <a:cubicBezTo>
                    <a:pt x="291" y="112"/>
                    <a:pt x="291" y="112"/>
                    <a:pt x="291" y="112"/>
                  </a:cubicBezTo>
                  <a:cubicBezTo>
                    <a:pt x="286" y="102"/>
                    <a:pt x="286" y="102"/>
                    <a:pt x="286" y="102"/>
                  </a:cubicBezTo>
                  <a:cubicBezTo>
                    <a:pt x="257" y="101"/>
                    <a:pt x="257" y="101"/>
                    <a:pt x="257" y="101"/>
                  </a:cubicBezTo>
                  <a:cubicBezTo>
                    <a:pt x="264" y="94"/>
                    <a:pt x="264" y="94"/>
                    <a:pt x="264" y="94"/>
                  </a:cubicBezTo>
                  <a:cubicBezTo>
                    <a:pt x="262" y="87"/>
                    <a:pt x="262" y="87"/>
                    <a:pt x="262" y="87"/>
                  </a:cubicBezTo>
                  <a:cubicBezTo>
                    <a:pt x="235" y="87"/>
                    <a:pt x="235" y="87"/>
                    <a:pt x="235" y="87"/>
                  </a:cubicBezTo>
                  <a:cubicBezTo>
                    <a:pt x="264" y="65"/>
                    <a:pt x="264" y="65"/>
                    <a:pt x="264" y="65"/>
                  </a:cubicBezTo>
                  <a:cubicBezTo>
                    <a:pt x="291" y="65"/>
                    <a:pt x="291" y="65"/>
                    <a:pt x="291" y="65"/>
                  </a:cubicBezTo>
                  <a:cubicBezTo>
                    <a:pt x="304" y="83"/>
                    <a:pt x="304" y="83"/>
                    <a:pt x="304" y="83"/>
                  </a:cubicBezTo>
                  <a:cubicBezTo>
                    <a:pt x="326" y="84"/>
                    <a:pt x="326" y="84"/>
                    <a:pt x="326" y="84"/>
                  </a:cubicBezTo>
                  <a:cubicBezTo>
                    <a:pt x="338" y="72"/>
                    <a:pt x="338" y="72"/>
                    <a:pt x="338" y="72"/>
                  </a:cubicBezTo>
                  <a:cubicBezTo>
                    <a:pt x="348" y="77"/>
                    <a:pt x="348" y="77"/>
                    <a:pt x="348" y="77"/>
                  </a:cubicBezTo>
                  <a:cubicBezTo>
                    <a:pt x="330" y="94"/>
                    <a:pt x="330" y="94"/>
                    <a:pt x="330" y="94"/>
                  </a:cubicBezTo>
                  <a:cubicBezTo>
                    <a:pt x="330" y="94"/>
                    <a:pt x="306" y="94"/>
                    <a:pt x="307" y="94"/>
                  </a:cubicBezTo>
                  <a:cubicBezTo>
                    <a:pt x="308" y="94"/>
                    <a:pt x="309" y="111"/>
                    <a:pt x="309" y="111"/>
                  </a:cubicBezTo>
                  <a:cubicBezTo>
                    <a:pt x="339" y="111"/>
                    <a:pt x="339" y="111"/>
                    <a:pt x="339" y="111"/>
                  </a:cubicBezTo>
                  <a:cubicBezTo>
                    <a:pt x="342" y="103"/>
                    <a:pt x="342" y="103"/>
                    <a:pt x="342" y="103"/>
                  </a:cubicBezTo>
                  <a:cubicBezTo>
                    <a:pt x="363" y="101"/>
                    <a:pt x="363" y="101"/>
                    <a:pt x="363" y="101"/>
                  </a:cubicBezTo>
                  <a:cubicBezTo>
                    <a:pt x="365" y="89"/>
                    <a:pt x="365" y="89"/>
                    <a:pt x="365" y="89"/>
                  </a:cubicBezTo>
                  <a:cubicBezTo>
                    <a:pt x="353" y="87"/>
                    <a:pt x="353" y="87"/>
                    <a:pt x="353" y="87"/>
                  </a:cubicBezTo>
                  <a:cubicBezTo>
                    <a:pt x="357" y="76"/>
                    <a:pt x="357" y="76"/>
                    <a:pt x="357" y="76"/>
                  </a:cubicBezTo>
                  <a:cubicBezTo>
                    <a:pt x="366" y="74"/>
                    <a:pt x="366" y="74"/>
                    <a:pt x="366" y="74"/>
                  </a:cubicBezTo>
                  <a:cubicBezTo>
                    <a:pt x="399" y="75"/>
                    <a:pt x="399" y="75"/>
                    <a:pt x="399" y="75"/>
                  </a:cubicBezTo>
                  <a:cubicBezTo>
                    <a:pt x="381" y="91"/>
                    <a:pt x="381" y="91"/>
                    <a:pt x="381" y="91"/>
                  </a:cubicBezTo>
                  <a:cubicBezTo>
                    <a:pt x="384" y="104"/>
                    <a:pt x="384" y="104"/>
                    <a:pt x="384" y="104"/>
                  </a:cubicBezTo>
                  <a:cubicBezTo>
                    <a:pt x="402" y="107"/>
                    <a:pt x="402" y="107"/>
                    <a:pt x="402" y="107"/>
                  </a:cubicBezTo>
                  <a:cubicBezTo>
                    <a:pt x="401" y="84"/>
                    <a:pt x="401" y="84"/>
                    <a:pt x="401" y="84"/>
                  </a:cubicBezTo>
                  <a:cubicBezTo>
                    <a:pt x="419" y="75"/>
                    <a:pt x="419" y="75"/>
                    <a:pt x="419" y="75"/>
                  </a:cubicBezTo>
                  <a:cubicBezTo>
                    <a:pt x="450" y="71"/>
                    <a:pt x="450" y="71"/>
                    <a:pt x="450" y="71"/>
                  </a:cubicBezTo>
                  <a:cubicBezTo>
                    <a:pt x="496" y="91"/>
                    <a:pt x="496" y="91"/>
                    <a:pt x="496" y="91"/>
                  </a:cubicBezTo>
                  <a:cubicBezTo>
                    <a:pt x="496" y="109"/>
                    <a:pt x="496" y="109"/>
                    <a:pt x="496" y="109"/>
                  </a:cubicBezTo>
                  <a:cubicBezTo>
                    <a:pt x="510" y="112"/>
                    <a:pt x="510" y="112"/>
                    <a:pt x="510" y="112"/>
                  </a:cubicBezTo>
                  <a:cubicBezTo>
                    <a:pt x="503" y="126"/>
                    <a:pt x="503" y="126"/>
                    <a:pt x="503" y="126"/>
                  </a:cubicBezTo>
                  <a:cubicBezTo>
                    <a:pt x="482" y="126"/>
                    <a:pt x="482" y="126"/>
                    <a:pt x="482" y="126"/>
                  </a:cubicBezTo>
                  <a:cubicBezTo>
                    <a:pt x="476" y="142"/>
                    <a:pt x="476" y="142"/>
                    <a:pt x="476" y="142"/>
                  </a:cubicBezTo>
                  <a:cubicBezTo>
                    <a:pt x="429" y="131"/>
                    <a:pt x="429" y="131"/>
                    <a:pt x="429" y="131"/>
                  </a:cubicBezTo>
                  <a:cubicBezTo>
                    <a:pt x="466" y="111"/>
                    <a:pt x="466" y="111"/>
                    <a:pt x="466" y="111"/>
                  </a:cubicBezTo>
                  <a:cubicBezTo>
                    <a:pt x="452" y="99"/>
                    <a:pt x="452" y="99"/>
                    <a:pt x="452" y="99"/>
                  </a:cubicBezTo>
                  <a:cubicBezTo>
                    <a:pt x="420" y="103"/>
                    <a:pt x="420" y="103"/>
                    <a:pt x="420" y="103"/>
                  </a:cubicBezTo>
                  <a:cubicBezTo>
                    <a:pt x="417" y="106"/>
                    <a:pt x="417" y="106"/>
                    <a:pt x="417" y="106"/>
                  </a:cubicBezTo>
                  <a:cubicBezTo>
                    <a:pt x="417" y="106"/>
                    <a:pt x="417" y="106"/>
                    <a:pt x="417" y="106"/>
                  </a:cubicBezTo>
                  <a:cubicBezTo>
                    <a:pt x="417" y="106"/>
                    <a:pt x="417" y="106"/>
                    <a:pt x="417" y="106"/>
                  </a:cubicBezTo>
                  <a:cubicBezTo>
                    <a:pt x="408" y="116"/>
                    <a:pt x="408" y="116"/>
                    <a:pt x="408" y="116"/>
                  </a:cubicBezTo>
                  <a:cubicBezTo>
                    <a:pt x="393" y="117"/>
                    <a:pt x="393" y="117"/>
                    <a:pt x="393" y="117"/>
                  </a:cubicBezTo>
                  <a:cubicBezTo>
                    <a:pt x="394" y="125"/>
                    <a:pt x="394" y="125"/>
                    <a:pt x="394" y="125"/>
                  </a:cubicBezTo>
                  <a:cubicBezTo>
                    <a:pt x="399" y="127"/>
                    <a:pt x="399" y="127"/>
                    <a:pt x="399" y="127"/>
                  </a:cubicBezTo>
                  <a:cubicBezTo>
                    <a:pt x="399" y="129"/>
                    <a:pt x="399" y="129"/>
                    <a:pt x="399" y="129"/>
                  </a:cubicBezTo>
                  <a:cubicBezTo>
                    <a:pt x="387" y="131"/>
                    <a:pt x="387" y="131"/>
                    <a:pt x="387" y="131"/>
                  </a:cubicBezTo>
                  <a:cubicBezTo>
                    <a:pt x="386" y="138"/>
                    <a:pt x="386" y="138"/>
                    <a:pt x="386" y="138"/>
                  </a:cubicBezTo>
                  <a:cubicBezTo>
                    <a:pt x="374" y="139"/>
                    <a:pt x="374" y="139"/>
                    <a:pt x="374" y="139"/>
                  </a:cubicBezTo>
                  <a:cubicBezTo>
                    <a:pt x="372" y="125"/>
                    <a:pt x="372" y="125"/>
                    <a:pt x="372" y="125"/>
                  </a:cubicBezTo>
                  <a:cubicBezTo>
                    <a:pt x="351" y="131"/>
                    <a:pt x="351" y="131"/>
                    <a:pt x="351" y="131"/>
                  </a:cubicBezTo>
                  <a:cubicBezTo>
                    <a:pt x="307" y="157"/>
                    <a:pt x="307" y="157"/>
                    <a:pt x="307" y="157"/>
                  </a:cubicBezTo>
                  <a:cubicBezTo>
                    <a:pt x="312" y="174"/>
                    <a:pt x="312" y="174"/>
                    <a:pt x="312" y="174"/>
                  </a:cubicBezTo>
                  <a:cubicBezTo>
                    <a:pt x="324" y="182"/>
                    <a:pt x="324" y="182"/>
                    <a:pt x="324" y="182"/>
                  </a:cubicBezTo>
                  <a:cubicBezTo>
                    <a:pt x="348" y="186"/>
                    <a:pt x="348" y="186"/>
                    <a:pt x="348" y="186"/>
                  </a:cubicBezTo>
                  <a:cubicBezTo>
                    <a:pt x="348" y="213"/>
                    <a:pt x="348" y="213"/>
                    <a:pt x="348" y="213"/>
                  </a:cubicBezTo>
                  <a:cubicBezTo>
                    <a:pt x="360" y="211"/>
                    <a:pt x="360" y="211"/>
                    <a:pt x="360" y="211"/>
                  </a:cubicBezTo>
                  <a:cubicBezTo>
                    <a:pt x="370" y="190"/>
                    <a:pt x="370" y="190"/>
                    <a:pt x="370" y="190"/>
                  </a:cubicBezTo>
                  <a:cubicBezTo>
                    <a:pt x="396" y="182"/>
                    <a:pt x="396" y="182"/>
                    <a:pt x="396" y="182"/>
                  </a:cubicBezTo>
                  <a:cubicBezTo>
                    <a:pt x="396" y="149"/>
                    <a:pt x="396" y="149"/>
                    <a:pt x="396" y="149"/>
                  </a:cubicBezTo>
                  <a:cubicBezTo>
                    <a:pt x="410" y="138"/>
                    <a:pt x="410" y="138"/>
                    <a:pt x="410" y="138"/>
                  </a:cubicBezTo>
                  <a:cubicBezTo>
                    <a:pt x="444" y="146"/>
                    <a:pt x="444" y="146"/>
                    <a:pt x="444" y="146"/>
                  </a:cubicBezTo>
                  <a:cubicBezTo>
                    <a:pt x="442" y="168"/>
                    <a:pt x="442" y="168"/>
                    <a:pt x="442" y="168"/>
                  </a:cubicBezTo>
                  <a:cubicBezTo>
                    <a:pt x="451" y="168"/>
                    <a:pt x="451" y="168"/>
                    <a:pt x="451" y="168"/>
                  </a:cubicBezTo>
                  <a:cubicBezTo>
                    <a:pt x="477" y="155"/>
                    <a:pt x="477" y="155"/>
                    <a:pt x="477" y="155"/>
                  </a:cubicBezTo>
                  <a:cubicBezTo>
                    <a:pt x="478" y="184"/>
                    <a:pt x="478" y="184"/>
                    <a:pt x="478" y="184"/>
                  </a:cubicBezTo>
                  <a:cubicBezTo>
                    <a:pt x="496" y="195"/>
                    <a:pt x="496" y="195"/>
                    <a:pt x="496" y="195"/>
                  </a:cubicBezTo>
                  <a:cubicBezTo>
                    <a:pt x="496" y="212"/>
                    <a:pt x="496" y="212"/>
                    <a:pt x="496" y="212"/>
                  </a:cubicBezTo>
                  <a:cubicBezTo>
                    <a:pt x="478" y="218"/>
                    <a:pt x="478" y="218"/>
                    <a:pt x="478" y="218"/>
                  </a:cubicBezTo>
                  <a:cubicBezTo>
                    <a:pt x="479" y="224"/>
                    <a:pt x="479" y="224"/>
                    <a:pt x="479" y="224"/>
                  </a:cubicBezTo>
                  <a:cubicBezTo>
                    <a:pt x="500" y="233"/>
                    <a:pt x="500" y="233"/>
                    <a:pt x="500" y="233"/>
                  </a:cubicBezTo>
                  <a:cubicBezTo>
                    <a:pt x="500" y="245"/>
                    <a:pt x="500" y="245"/>
                    <a:pt x="500" y="245"/>
                  </a:cubicBezTo>
                  <a:cubicBezTo>
                    <a:pt x="494" y="246"/>
                    <a:pt x="494" y="246"/>
                    <a:pt x="494" y="246"/>
                  </a:cubicBezTo>
                  <a:cubicBezTo>
                    <a:pt x="494" y="246"/>
                    <a:pt x="494" y="245"/>
                    <a:pt x="494" y="245"/>
                  </a:cubicBezTo>
                  <a:cubicBezTo>
                    <a:pt x="467" y="237"/>
                    <a:pt x="467" y="237"/>
                    <a:pt x="467" y="237"/>
                  </a:cubicBezTo>
                  <a:cubicBezTo>
                    <a:pt x="466" y="228"/>
                    <a:pt x="466" y="228"/>
                    <a:pt x="466" y="228"/>
                  </a:cubicBezTo>
                  <a:cubicBezTo>
                    <a:pt x="466" y="228"/>
                    <a:pt x="466" y="228"/>
                    <a:pt x="466" y="228"/>
                  </a:cubicBezTo>
                  <a:cubicBezTo>
                    <a:pt x="474" y="223"/>
                    <a:pt x="474" y="223"/>
                    <a:pt x="474" y="223"/>
                  </a:cubicBezTo>
                  <a:cubicBezTo>
                    <a:pt x="474" y="215"/>
                    <a:pt x="474" y="215"/>
                    <a:pt x="474" y="215"/>
                  </a:cubicBezTo>
                  <a:cubicBezTo>
                    <a:pt x="465" y="213"/>
                    <a:pt x="465" y="213"/>
                    <a:pt x="465" y="213"/>
                  </a:cubicBezTo>
                  <a:cubicBezTo>
                    <a:pt x="463" y="220"/>
                    <a:pt x="463" y="220"/>
                    <a:pt x="463" y="220"/>
                  </a:cubicBezTo>
                  <a:cubicBezTo>
                    <a:pt x="448" y="223"/>
                    <a:pt x="448" y="223"/>
                    <a:pt x="448" y="223"/>
                  </a:cubicBezTo>
                  <a:cubicBezTo>
                    <a:pt x="447" y="222"/>
                    <a:pt x="447" y="222"/>
                    <a:pt x="447" y="222"/>
                  </a:cubicBezTo>
                  <a:cubicBezTo>
                    <a:pt x="447" y="223"/>
                    <a:pt x="447" y="223"/>
                    <a:pt x="447" y="223"/>
                  </a:cubicBezTo>
                  <a:cubicBezTo>
                    <a:pt x="442" y="224"/>
                    <a:pt x="442" y="224"/>
                    <a:pt x="442" y="224"/>
                  </a:cubicBezTo>
                  <a:cubicBezTo>
                    <a:pt x="437" y="215"/>
                    <a:pt x="437" y="215"/>
                    <a:pt x="437" y="215"/>
                  </a:cubicBezTo>
                  <a:cubicBezTo>
                    <a:pt x="432" y="213"/>
                    <a:pt x="432" y="213"/>
                    <a:pt x="432" y="213"/>
                  </a:cubicBezTo>
                  <a:cubicBezTo>
                    <a:pt x="422" y="213"/>
                    <a:pt x="422" y="213"/>
                    <a:pt x="422" y="213"/>
                  </a:cubicBezTo>
                  <a:cubicBezTo>
                    <a:pt x="417" y="217"/>
                    <a:pt x="417" y="217"/>
                    <a:pt x="417" y="217"/>
                  </a:cubicBezTo>
                  <a:cubicBezTo>
                    <a:pt x="417" y="226"/>
                    <a:pt x="417" y="226"/>
                    <a:pt x="417" y="226"/>
                  </a:cubicBezTo>
                  <a:cubicBezTo>
                    <a:pt x="426" y="229"/>
                    <a:pt x="426" y="229"/>
                    <a:pt x="426" y="229"/>
                  </a:cubicBezTo>
                  <a:cubicBezTo>
                    <a:pt x="435" y="230"/>
                    <a:pt x="435" y="230"/>
                    <a:pt x="435" y="230"/>
                  </a:cubicBezTo>
                  <a:cubicBezTo>
                    <a:pt x="433" y="231"/>
                    <a:pt x="433" y="231"/>
                    <a:pt x="433" y="231"/>
                  </a:cubicBezTo>
                  <a:cubicBezTo>
                    <a:pt x="425" y="240"/>
                    <a:pt x="425" y="240"/>
                    <a:pt x="425" y="240"/>
                  </a:cubicBezTo>
                  <a:cubicBezTo>
                    <a:pt x="421" y="235"/>
                    <a:pt x="421" y="235"/>
                    <a:pt x="421" y="235"/>
                  </a:cubicBezTo>
                  <a:cubicBezTo>
                    <a:pt x="413" y="233"/>
                    <a:pt x="413" y="233"/>
                    <a:pt x="413" y="233"/>
                  </a:cubicBezTo>
                  <a:cubicBezTo>
                    <a:pt x="392" y="254"/>
                    <a:pt x="392" y="254"/>
                    <a:pt x="392" y="254"/>
                  </a:cubicBezTo>
                  <a:cubicBezTo>
                    <a:pt x="395" y="256"/>
                    <a:pt x="395" y="256"/>
                    <a:pt x="395" y="256"/>
                  </a:cubicBezTo>
                  <a:cubicBezTo>
                    <a:pt x="363" y="273"/>
                    <a:pt x="363" y="273"/>
                    <a:pt x="363" y="273"/>
                  </a:cubicBezTo>
                  <a:cubicBezTo>
                    <a:pt x="333" y="304"/>
                    <a:pt x="333" y="304"/>
                    <a:pt x="333" y="304"/>
                  </a:cubicBezTo>
                  <a:cubicBezTo>
                    <a:pt x="331" y="318"/>
                    <a:pt x="331" y="318"/>
                    <a:pt x="331" y="318"/>
                  </a:cubicBezTo>
                  <a:cubicBezTo>
                    <a:pt x="301" y="338"/>
                    <a:pt x="301" y="338"/>
                    <a:pt x="301" y="338"/>
                  </a:cubicBezTo>
                  <a:cubicBezTo>
                    <a:pt x="286" y="353"/>
                    <a:pt x="286" y="353"/>
                    <a:pt x="286" y="353"/>
                  </a:cubicBezTo>
                  <a:cubicBezTo>
                    <a:pt x="288" y="383"/>
                    <a:pt x="288" y="383"/>
                    <a:pt x="288" y="383"/>
                  </a:cubicBezTo>
                  <a:cubicBezTo>
                    <a:pt x="268" y="373"/>
                    <a:pt x="268" y="373"/>
                    <a:pt x="268" y="373"/>
                  </a:cubicBezTo>
                  <a:cubicBezTo>
                    <a:pt x="268" y="356"/>
                    <a:pt x="268" y="356"/>
                    <a:pt x="268" y="356"/>
                  </a:cubicBezTo>
                  <a:cubicBezTo>
                    <a:pt x="211" y="356"/>
                    <a:pt x="211" y="356"/>
                    <a:pt x="211" y="356"/>
                  </a:cubicBezTo>
                  <a:cubicBezTo>
                    <a:pt x="181" y="371"/>
                    <a:pt x="181" y="371"/>
                    <a:pt x="181" y="371"/>
                  </a:cubicBezTo>
                  <a:cubicBezTo>
                    <a:pt x="168" y="394"/>
                    <a:pt x="168" y="394"/>
                    <a:pt x="168" y="394"/>
                  </a:cubicBezTo>
                  <a:cubicBezTo>
                    <a:pt x="163" y="413"/>
                    <a:pt x="163" y="413"/>
                    <a:pt x="163" y="413"/>
                  </a:cubicBezTo>
                  <a:cubicBezTo>
                    <a:pt x="171" y="431"/>
                    <a:pt x="171" y="431"/>
                    <a:pt x="171" y="431"/>
                  </a:cubicBezTo>
                  <a:cubicBezTo>
                    <a:pt x="195" y="434"/>
                    <a:pt x="195" y="434"/>
                    <a:pt x="195" y="434"/>
                  </a:cubicBezTo>
                  <a:cubicBezTo>
                    <a:pt x="232" y="409"/>
                    <a:pt x="232" y="409"/>
                    <a:pt x="232" y="409"/>
                  </a:cubicBezTo>
                  <a:cubicBezTo>
                    <a:pt x="235" y="422"/>
                    <a:pt x="235" y="422"/>
                    <a:pt x="235" y="422"/>
                  </a:cubicBezTo>
                  <a:cubicBezTo>
                    <a:pt x="224" y="443"/>
                    <a:pt x="224" y="443"/>
                    <a:pt x="224" y="443"/>
                  </a:cubicBezTo>
                  <a:cubicBezTo>
                    <a:pt x="252" y="448"/>
                    <a:pt x="252" y="448"/>
                    <a:pt x="252" y="448"/>
                  </a:cubicBezTo>
                  <a:cubicBezTo>
                    <a:pt x="255" y="491"/>
                    <a:pt x="255" y="491"/>
                    <a:pt x="255" y="491"/>
                  </a:cubicBezTo>
                  <a:cubicBezTo>
                    <a:pt x="293" y="498"/>
                    <a:pt x="293" y="498"/>
                    <a:pt x="293" y="498"/>
                  </a:cubicBezTo>
                  <a:cubicBezTo>
                    <a:pt x="318" y="470"/>
                    <a:pt x="318" y="470"/>
                    <a:pt x="318" y="470"/>
                  </a:cubicBezTo>
                  <a:cubicBezTo>
                    <a:pt x="348" y="476"/>
                    <a:pt x="348" y="476"/>
                    <a:pt x="348" y="476"/>
                  </a:cubicBezTo>
                  <a:cubicBezTo>
                    <a:pt x="358" y="490"/>
                    <a:pt x="358" y="490"/>
                    <a:pt x="358" y="490"/>
                  </a:cubicBezTo>
                  <a:cubicBezTo>
                    <a:pt x="387" y="489"/>
                    <a:pt x="387" y="489"/>
                    <a:pt x="387" y="489"/>
                  </a:cubicBezTo>
                  <a:cubicBezTo>
                    <a:pt x="388" y="480"/>
                    <a:pt x="388" y="480"/>
                    <a:pt x="388" y="480"/>
                  </a:cubicBezTo>
                  <a:cubicBezTo>
                    <a:pt x="403" y="488"/>
                    <a:pt x="403" y="488"/>
                    <a:pt x="403" y="488"/>
                  </a:cubicBezTo>
                  <a:cubicBezTo>
                    <a:pt x="421" y="516"/>
                    <a:pt x="421" y="516"/>
                    <a:pt x="421" y="516"/>
                  </a:cubicBezTo>
                  <a:cubicBezTo>
                    <a:pt x="452" y="516"/>
                    <a:pt x="452" y="516"/>
                    <a:pt x="452" y="516"/>
                  </a:cubicBezTo>
                  <a:cubicBezTo>
                    <a:pt x="463" y="536"/>
                    <a:pt x="463" y="536"/>
                    <a:pt x="463" y="536"/>
                  </a:cubicBezTo>
                  <a:cubicBezTo>
                    <a:pt x="465" y="560"/>
                    <a:pt x="465" y="560"/>
                    <a:pt x="465" y="560"/>
                  </a:cubicBezTo>
                  <a:cubicBezTo>
                    <a:pt x="498" y="573"/>
                    <a:pt x="498" y="573"/>
                    <a:pt x="498" y="573"/>
                  </a:cubicBezTo>
                  <a:cubicBezTo>
                    <a:pt x="541" y="573"/>
                    <a:pt x="541" y="573"/>
                    <a:pt x="541" y="573"/>
                  </a:cubicBezTo>
                  <a:cubicBezTo>
                    <a:pt x="554" y="594"/>
                    <a:pt x="554" y="594"/>
                    <a:pt x="554" y="594"/>
                  </a:cubicBezTo>
                  <a:cubicBezTo>
                    <a:pt x="573" y="600"/>
                    <a:pt x="573" y="600"/>
                    <a:pt x="573" y="600"/>
                  </a:cubicBezTo>
                  <a:cubicBezTo>
                    <a:pt x="569" y="617"/>
                    <a:pt x="569" y="617"/>
                    <a:pt x="569" y="617"/>
                  </a:cubicBezTo>
                  <a:cubicBezTo>
                    <a:pt x="548" y="643"/>
                    <a:pt x="548" y="643"/>
                    <a:pt x="548" y="643"/>
                  </a:cubicBezTo>
                  <a:cubicBezTo>
                    <a:pt x="542" y="701"/>
                    <a:pt x="542" y="701"/>
                    <a:pt x="542" y="701"/>
                  </a:cubicBezTo>
                  <a:cubicBezTo>
                    <a:pt x="523" y="716"/>
                    <a:pt x="523" y="716"/>
                    <a:pt x="523" y="716"/>
                  </a:cubicBezTo>
                  <a:cubicBezTo>
                    <a:pt x="496" y="715"/>
                    <a:pt x="496" y="715"/>
                    <a:pt x="496" y="715"/>
                  </a:cubicBezTo>
                  <a:cubicBezTo>
                    <a:pt x="486" y="732"/>
                    <a:pt x="486" y="732"/>
                    <a:pt x="486" y="732"/>
                  </a:cubicBezTo>
                  <a:cubicBezTo>
                    <a:pt x="493" y="762"/>
                    <a:pt x="493" y="762"/>
                    <a:pt x="493" y="762"/>
                  </a:cubicBezTo>
                  <a:cubicBezTo>
                    <a:pt x="463" y="800"/>
                    <a:pt x="463" y="800"/>
                    <a:pt x="463" y="800"/>
                  </a:cubicBezTo>
                  <a:cubicBezTo>
                    <a:pt x="453" y="818"/>
                    <a:pt x="453" y="818"/>
                    <a:pt x="453" y="818"/>
                  </a:cubicBezTo>
                  <a:cubicBezTo>
                    <a:pt x="425" y="832"/>
                    <a:pt x="425" y="832"/>
                    <a:pt x="425" y="832"/>
                  </a:cubicBezTo>
                  <a:cubicBezTo>
                    <a:pt x="406" y="835"/>
                    <a:pt x="406" y="835"/>
                    <a:pt x="406" y="835"/>
                  </a:cubicBezTo>
                  <a:cubicBezTo>
                    <a:pt x="405" y="843"/>
                    <a:pt x="405" y="843"/>
                    <a:pt x="405" y="843"/>
                  </a:cubicBezTo>
                  <a:cubicBezTo>
                    <a:pt x="418" y="847"/>
                    <a:pt x="418" y="847"/>
                    <a:pt x="418" y="847"/>
                  </a:cubicBezTo>
                  <a:cubicBezTo>
                    <a:pt x="416" y="855"/>
                    <a:pt x="416" y="855"/>
                    <a:pt x="416" y="855"/>
                  </a:cubicBezTo>
                  <a:cubicBezTo>
                    <a:pt x="405" y="867"/>
                    <a:pt x="405" y="867"/>
                    <a:pt x="405" y="867"/>
                  </a:cubicBezTo>
                  <a:cubicBezTo>
                    <a:pt x="412" y="876"/>
                    <a:pt x="412" y="876"/>
                    <a:pt x="412" y="876"/>
                  </a:cubicBezTo>
                  <a:cubicBezTo>
                    <a:pt x="426" y="876"/>
                    <a:pt x="426" y="876"/>
                    <a:pt x="426" y="876"/>
                  </a:cubicBezTo>
                  <a:cubicBezTo>
                    <a:pt x="425" y="888"/>
                    <a:pt x="425" y="888"/>
                    <a:pt x="425" y="888"/>
                  </a:cubicBezTo>
                  <a:cubicBezTo>
                    <a:pt x="422" y="898"/>
                    <a:pt x="422" y="898"/>
                    <a:pt x="422" y="898"/>
                  </a:cubicBezTo>
                  <a:cubicBezTo>
                    <a:pt x="420" y="907"/>
                    <a:pt x="420" y="907"/>
                    <a:pt x="420" y="907"/>
                  </a:cubicBezTo>
                  <a:cubicBezTo>
                    <a:pt x="441" y="925"/>
                    <a:pt x="441" y="925"/>
                    <a:pt x="441" y="925"/>
                  </a:cubicBezTo>
                  <a:cubicBezTo>
                    <a:pt x="439" y="934"/>
                    <a:pt x="439" y="934"/>
                    <a:pt x="439" y="934"/>
                  </a:cubicBezTo>
                  <a:cubicBezTo>
                    <a:pt x="410" y="934"/>
                    <a:pt x="410" y="934"/>
                    <a:pt x="410" y="934"/>
                  </a:cubicBezTo>
                  <a:cubicBezTo>
                    <a:pt x="381" y="909"/>
                    <a:pt x="381" y="909"/>
                    <a:pt x="381" y="909"/>
                  </a:cubicBezTo>
                  <a:cubicBezTo>
                    <a:pt x="359" y="869"/>
                    <a:pt x="359" y="869"/>
                    <a:pt x="359" y="869"/>
                  </a:cubicBezTo>
                  <a:cubicBezTo>
                    <a:pt x="362" y="832"/>
                    <a:pt x="362" y="832"/>
                    <a:pt x="362" y="832"/>
                  </a:cubicBezTo>
                  <a:cubicBezTo>
                    <a:pt x="345" y="809"/>
                    <a:pt x="345" y="809"/>
                    <a:pt x="345" y="809"/>
                  </a:cubicBezTo>
                  <a:cubicBezTo>
                    <a:pt x="352" y="771"/>
                    <a:pt x="352" y="771"/>
                    <a:pt x="352" y="771"/>
                  </a:cubicBezTo>
                  <a:cubicBezTo>
                    <a:pt x="342" y="768"/>
                    <a:pt x="342" y="768"/>
                    <a:pt x="342" y="768"/>
                  </a:cubicBezTo>
                  <a:cubicBezTo>
                    <a:pt x="342" y="685"/>
                    <a:pt x="342" y="685"/>
                    <a:pt x="342" y="685"/>
                  </a:cubicBezTo>
                  <a:cubicBezTo>
                    <a:pt x="342" y="685"/>
                    <a:pt x="313" y="663"/>
                    <a:pt x="312" y="663"/>
                  </a:cubicBezTo>
                  <a:cubicBezTo>
                    <a:pt x="310" y="663"/>
                    <a:pt x="297" y="660"/>
                    <a:pt x="297" y="660"/>
                  </a:cubicBezTo>
                  <a:cubicBezTo>
                    <a:pt x="294" y="644"/>
                    <a:pt x="294" y="644"/>
                    <a:pt x="294" y="644"/>
                  </a:cubicBezTo>
                  <a:cubicBezTo>
                    <a:pt x="257" y="598"/>
                    <a:pt x="257" y="598"/>
                    <a:pt x="257" y="598"/>
                  </a:cubicBezTo>
                  <a:cubicBezTo>
                    <a:pt x="261" y="582"/>
                    <a:pt x="261" y="582"/>
                    <a:pt x="261" y="582"/>
                  </a:cubicBezTo>
                  <a:cubicBezTo>
                    <a:pt x="262" y="555"/>
                    <a:pt x="262" y="555"/>
                    <a:pt x="262" y="555"/>
                  </a:cubicBezTo>
                  <a:cubicBezTo>
                    <a:pt x="288" y="537"/>
                    <a:pt x="288" y="537"/>
                    <a:pt x="288" y="537"/>
                  </a:cubicBezTo>
                  <a:cubicBezTo>
                    <a:pt x="284" y="507"/>
                    <a:pt x="284" y="507"/>
                    <a:pt x="284" y="507"/>
                  </a:cubicBezTo>
                  <a:cubicBezTo>
                    <a:pt x="247" y="504"/>
                    <a:pt x="247" y="504"/>
                    <a:pt x="247" y="504"/>
                  </a:cubicBezTo>
                  <a:cubicBezTo>
                    <a:pt x="218" y="471"/>
                    <a:pt x="218" y="471"/>
                    <a:pt x="218" y="471"/>
                  </a:cubicBezTo>
                  <a:cubicBezTo>
                    <a:pt x="197" y="465"/>
                    <a:pt x="197" y="465"/>
                    <a:pt x="197" y="465"/>
                  </a:cubicBezTo>
                  <a:cubicBezTo>
                    <a:pt x="184" y="463"/>
                    <a:pt x="184" y="463"/>
                    <a:pt x="184" y="463"/>
                  </a:cubicBezTo>
                  <a:cubicBezTo>
                    <a:pt x="186" y="451"/>
                    <a:pt x="186" y="451"/>
                    <a:pt x="186" y="451"/>
                  </a:cubicBezTo>
                  <a:cubicBezTo>
                    <a:pt x="169" y="448"/>
                    <a:pt x="169" y="448"/>
                    <a:pt x="169" y="448"/>
                  </a:cubicBezTo>
                  <a:cubicBezTo>
                    <a:pt x="169" y="455"/>
                    <a:pt x="169" y="455"/>
                    <a:pt x="169" y="455"/>
                  </a:cubicBezTo>
                  <a:cubicBezTo>
                    <a:pt x="127" y="445"/>
                    <a:pt x="127" y="445"/>
                    <a:pt x="127" y="445"/>
                  </a:cubicBezTo>
                  <a:cubicBezTo>
                    <a:pt x="109" y="419"/>
                    <a:pt x="109" y="419"/>
                    <a:pt x="109" y="419"/>
                  </a:cubicBezTo>
                  <a:cubicBezTo>
                    <a:pt x="116" y="406"/>
                    <a:pt x="116" y="406"/>
                    <a:pt x="116" y="406"/>
                  </a:cubicBezTo>
                  <a:cubicBezTo>
                    <a:pt x="90" y="367"/>
                    <a:pt x="90" y="367"/>
                    <a:pt x="90" y="367"/>
                  </a:cubicBezTo>
                  <a:cubicBezTo>
                    <a:pt x="85" y="338"/>
                    <a:pt x="85" y="338"/>
                    <a:pt x="85" y="338"/>
                  </a:cubicBezTo>
                  <a:cubicBezTo>
                    <a:pt x="74" y="338"/>
                    <a:pt x="74" y="338"/>
                    <a:pt x="74" y="338"/>
                  </a:cubicBezTo>
                  <a:cubicBezTo>
                    <a:pt x="78" y="366"/>
                    <a:pt x="78" y="366"/>
                    <a:pt x="78" y="366"/>
                  </a:cubicBezTo>
                  <a:cubicBezTo>
                    <a:pt x="96" y="395"/>
                    <a:pt x="96" y="395"/>
                    <a:pt x="96" y="395"/>
                  </a:cubicBezTo>
                  <a:cubicBezTo>
                    <a:pt x="94" y="406"/>
                    <a:pt x="94" y="406"/>
                    <a:pt x="94" y="406"/>
                  </a:cubicBezTo>
                  <a:cubicBezTo>
                    <a:pt x="79" y="404"/>
                    <a:pt x="79" y="404"/>
                    <a:pt x="79" y="404"/>
                  </a:cubicBezTo>
                  <a:cubicBezTo>
                    <a:pt x="59" y="371"/>
                    <a:pt x="59" y="371"/>
                    <a:pt x="59" y="371"/>
                  </a:cubicBezTo>
                  <a:cubicBezTo>
                    <a:pt x="59" y="332"/>
                    <a:pt x="59" y="332"/>
                    <a:pt x="59" y="332"/>
                  </a:cubicBezTo>
                  <a:cubicBezTo>
                    <a:pt x="39" y="323"/>
                    <a:pt x="39" y="323"/>
                    <a:pt x="39" y="323"/>
                  </a:cubicBezTo>
                  <a:cubicBezTo>
                    <a:pt x="39" y="295"/>
                    <a:pt x="39" y="295"/>
                    <a:pt x="39" y="295"/>
                  </a:cubicBezTo>
                  <a:cubicBezTo>
                    <a:pt x="14" y="353"/>
                    <a:pt x="0" y="417"/>
                    <a:pt x="0" y="485"/>
                  </a:cubicBezTo>
                  <a:cubicBezTo>
                    <a:pt x="0" y="752"/>
                    <a:pt x="218" y="970"/>
                    <a:pt x="485" y="970"/>
                  </a:cubicBezTo>
                  <a:cubicBezTo>
                    <a:pt x="637" y="970"/>
                    <a:pt x="772" y="900"/>
                    <a:pt x="861" y="790"/>
                  </a:cubicBezTo>
                  <a:cubicBezTo>
                    <a:pt x="845" y="790"/>
                    <a:pt x="845" y="790"/>
                    <a:pt x="845" y="790"/>
                  </a:cubicBezTo>
                  <a:cubicBezTo>
                    <a:pt x="845" y="758"/>
                    <a:pt x="845" y="758"/>
                    <a:pt x="845" y="758"/>
                  </a:cubicBezTo>
                  <a:cubicBezTo>
                    <a:pt x="827" y="733"/>
                    <a:pt x="827" y="733"/>
                    <a:pt x="827" y="733"/>
                  </a:cubicBezTo>
                  <a:cubicBezTo>
                    <a:pt x="827" y="694"/>
                    <a:pt x="827" y="694"/>
                    <a:pt x="827" y="694"/>
                  </a:cubicBezTo>
                  <a:cubicBezTo>
                    <a:pt x="813" y="680"/>
                    <a:pt x="813" y="680"/>
                    <a:pt x="813" y="680"/>
                  </a:cubicBezTo>
                  <a:cubicBezTo>
                    <a:pt x="812" y="664"/>
                    <a:pt x="812" y="664"/>
                    <a:pt x="812" y="664"/>
                  </a:cubicBezTo>
                  <a:cubicBezTo>
                    <a:pt x="829" y="630"/>
                    <a:pt x="829" y="630"/>
                    <a:pt x="829" y="630"/>
                  </a:cubicBezTo>
                  <a:cubicBezTo>
                    <a:pt x="795" y="570"/>
                    <a:pt x="795" y="570"/>
                    <a:pt x="795" y="570"/>
                  </a:cubicBezTo>
                  <a:cubicBezTo>
                    <a:pt x="799" y="529"/>
                    <a:pt x="799" y="529"/>
                    <a:pt x="799" y="529"/>
                  </a:cubicBezTo>
                  <a:cubicBezTo>
                    <a:pt x="769" y="526"/>
                    <a:pt x="769" y="526"/>
                    <a:pt x="769" y="526"/>
                  </a:cubicBezTo>
                  <a:cubicBezTo>
                    <a:pt x="758" y="515"/>
                    <a:pt x="758" y="515"/>
                    <a:pt x="758" y="515"/>
                  </a:cubicBezTo>
                  <a:cubicBezTo>
                    <a:pt x="737" y="515"/>
                    <a:pt x="737" y="515"/>
                    <a:pt x="737" y="515"/>
                  </a:cubicBezTo>
                  <a:cubicBezTo>
                    <a:pt x="727" y="524"/>
                    <a:pt x="727" y="524"/>
                    <a:pt x="727" y="524"/>
                  </a:cubicBezTo>
                  <a:cubicBezTo>
                    <a:pt x="690" y="524"/>
                    <a:pt x="690" y="524"/>
                    <a:pt x="690" y="524"/>
                  </a:cubicBezTo>
                  <a:cubicBezTo>
                    <a:pt x="689" y="528"/>
                    <a:pt x="689" y="528"/>
                    <a:pt x="689" y="528"/>
                  </a:cubicBezTo>
                  <a:cubicBezTo>
                    <a:pt x="669" y="528"/>
                    <a:pt x="669" y="528"/>
                    <a:pt x="669" y="528"/>
                  </a:cubicBezTo>
                  <a:cubicBezTo>
                    <a:pt x="623" y="475"/>
                    <a:pt x="623" y="475"/>
                    <a:pt x="623" y="475"/>
                  </a:cubicBezTo>
                  <a:cubicBezTo>
                    <a:pt x="623" y="434"/>
                    <a:pt x="623" y="434"/>
                    <a:pt x="623" y="434"/>
                  </a:cubicBezTo>
                  <a:cubicBezTo>
                    <a:pt x="631" y="431"/>
                    <a:pt x="631" y="431"/>
                    <a:pt x="631" y="431"/>
                  </a:cubicBezTo>
                  <a:cubicBezTo>
                    <a:pt x="633" y="415"/>
                    <a:pt x="633" y="415"/>
                    <a:pt x="633" y="415"/>
                  </a:cubicBezTo>
                  <a:cubicBezTo>
                    <a:pt x="623" y="415"/>
                    <a:pt x="623" y="415"/>
                    <a:pt x="623" y="415"/>
                  </a:cubicBezTo>
                  <a:cubicBezTo>
                    <a:pt x="618" y="399"/>
                    <a:pt x="618" y="399"/>
                    <a:pt x="618" y="399"/>
                  </a:cubicBezTo>
                  <a:cubicBezTo>
                    <a:pt x="672" y="360"/>
                    <a:pt x="672" y="360"/>
                    <a:pt x="672" y="360"/>
                  </a:cubicBezTo>
                  <a:cubicBezTo>
                    <a:pt x="672" y="333"/>
                    <a:pt x="672" y="333"/>
                    <a:pt x="672" y="333"/>
                  </a:cubicBezTo>
                  <a:cubicBezTo>
                    <a:pt x="698" y="318"/>
                    <a:pt x="698" y="318"/>
                    <a:pt x="698" y="318"/>
                  </a:cubicBezTo>
                  <a:cubicBezTo>
                    <a:pt x="709" y="319"/>
                    <a:pt x="709" y="319"/>
                    <a:pt x="709" y="319"/>
                  </a:cubicBezTo>
                  <a:cubicBezTo>
                    <a:pt x="730" y="319"/>
                    <a:pt x="730" y="319"/>
                    <a:pt x="730" y="319"/>
                  </a:cubicBezTo>
                  <a:cubicBezTo>
                    <a:pt x="747" y="310"/>
                    <a:pt x="747" y="310"/>
                    <a:pt x="747" y="310"/>
                  </a:cubicBezTo>
                  <a:cubicBezTo>
                    <a:pt x="801" y="306"/>
                    <a:pt x="801" y="306"/>
                    <a:pt x="801" y="306"/>
                  </a:cubicBezTo>
                  <a:cubicBezTo>
                    <a:pt x="801" y="334"/>
                    <a:pt x="801" y="334"/>
                    <a:pt x="801" y="334"/>
                  </a:cubicBezTo>
                  <a:lnTo>
                    <a:pt x="844" y="345"/>
                  </a:lnTo>
                  <a:close/>
                  <a:moveTo>
                    <a:pt x="708" y="172"/>
                  </a:moveTo>
                  <a:cubicBezTo>
                    <a:pt x="713" y="165"/>
                    <a:pt x="713" y="165"/>
                    <a:pt x="713" y="165"/>
                  </a:cubicBezTo>
                  <a:cubicBezTo>
                    <a:pt x="729" y="162"/>
                    <a:pt x="729" y="162"/>
                    <a:pt x="729" y="162"/>
                  </a:cubicBezTo>
                  <a:cubicBezTo>
                    <a:pt x="733" y="181"/>
                    <a:pt x="733" y="181"/>
                    <a:pt x="733" y="181"/>
                  </a:cubicBezTo>
                  <a:cubicBezTo>
                    <a:pt x="741" y="195"/>
                    <a:pt x="741" y="195"/>
                    <a:pt x="741" y="195"/>
                  </a:cubicBezTo>
                  <a:cubicBezTo>
                    <a:pt x="747" y="201"/>
                    <a:pt x="747" y="201"/>
                    <a:pt x="747" y="201"/>
                  </a:cubicBezTo>
                  <a:cubicBezTo>
                    <a:pt x="757" y="205"/>
                    <a:pt x="757" y="205"/>
                    <a:pt x="757" y="205"/>
                  </a:cubicBezTo>
                  <a:cubicBezTo>
                    <a:pt x="747" y="217"/>
                    <a:pt x="747" y="217"/>
                    <a:pt x="747" y="217"/>
                  </a:cubicBezTo>
                  <a:cubicBezTo>
                    <a:pt x="729" y="218"/>
                    <a:pt x="729" y="218"/>
                    <a:pt x="729" y="218"/>
                  </a:cubicBezTo>
                  <a:cubicBezTo>
                    <a:pt x="715" y="218"/>
                    <a:pt x="715" y="218"/>
                    <a:pt x="715" y="218"/>
                  </a:cubicBezTo>
                  <a:cubicBezTo>
                    <a:pt x="716" y="202"/>
                    <a:pt x="716" y="202"/>
                    <a:pt x="716" y="202"/>
                  </a:cubicBezTo>
                  <a:cubicBezTo>
                    <a:pt x="728" y="199"/>
                    <a:pt x="728" y="199"/>
                    <a:pt x="728" y="199"/>
                  </a:cubicBezTo>
                  <a:cubicBezTo>
                    <a:pt x="727" y="191"/>
                    <a:pt x="727" y="191"/>
                    <a:pt x="727" y="191"/>
                  </a:cubicBezTo>
                  <a:cubicBezTo>
                    <a:pt x="716" y="185"/>
                    <a:pt x="716" y="185"/>
                    <a:pt x="716" y="185"/>
                  </a:cubicBezTo>
                  <a:cubicBezTo>
                    <a:pt x="708" y="179"/>
                    <a:pt x="708" y="179"/>
                    <a:pt x="708" y="179"/>
                  </a:cubicBezTo>
                  <a:lnTo>
                    <a:pt x="708" y="172"/>
                  </a:lnTo>
                  <a:close/>
                  <a:moveTo>
                    <a:pt x="682" y="202"/>
                  </a:moveTo>
                  <a:cubicBezTo>
                    <a:pt x="692" y="186"/>
                    <a:pt x="692" y="186"/>
                    <a:pt x="692" y="186"/>
                  </a:cubicBezTo>
                  <a:cubicBezTo>
                    <a:pt x="705" y="183"/>
                    <a:pt x="705" y="183"/>
                    <a:pt x="705" y="183"/>
                  </a:cubicBezTo>
                  <a:cubicBezTo>
                    <a:pt x="714" y="187"/>
                    <a:pt x="714" y="187"/>
                    <a:pt x="714" y="187"/>
                  </a:cubicBezTo>
                  <a:cubicBezTo>
                    <a:pt x="713" y="198"/>
                    <a:pt x="713" y="198"/>
                    <a:pt x="713" y="198"/>
                  </a:cubicBezTo>
                  <a:cubicBezTo>
                    <a:pt x="693" y="212"/>
                    <a:pt x="693" y="212"/>
                    <a:pt x="693" y="212"/>
                  </a:cubicBezTo>
                  <a:cubicBezTo>
                    <a:pt x="682" y="212"/>
                    <a:pt x="682" y="212"/>
                    <a:pt x="682" y="212"/>
                  </a:cubicBezTo>
                  <a:lnTo>
                    <a:pt x="682" y="202"/>
                  </a:lnTo>
                  <a:close/>
                  <a:moveTo>
                    <a:pt x="419" y="261"/>
                  </a:moveTo>
                  <a:cubicBezTo>
                    <a:pt x="409" y="262"/>
                    <a:pt x="409" y="262"/>
                    <a:pt x="409" y="262"/>
                  </a:cubicBezTo>
                  <a:cubicBezTo>
                    <a:pt x="409" y="255"/>
                    <a:pt x="409" y="255"/>
                    <a:pt x="409" y="255"/>
                  </a:cubicBezTo>
                  <a:cubicBezTo>
                    <a:pt x="414" y="250"/>
                    <a:pt x="414" y="250"/>
                    <a:pt x="414" y="250"/>
                  </a:cubicBezTo>
                  <a:cubicBezTo>
                    <a:pt x="420" y="254"/>
                    <a:pt x="420" y="254"/>
                    <a:pt x="420" y="254"/>
                  </a:cubicBezTo>
                  <a:lnTo>
                    <a:pt x="419" y="261"/>
                  </a:lnTo>
                  <a:close/>
                  <a:moveTo>
                    <a:pt x="454" y="249"/>
                  </a:moveTo>
                  <a:cubicBezTo>
                    <a:pt x="447" y="250"/>
                    <a:pt x="447" y="250"/>
                    <a:pt x="447" y="250"/>
                  </a:cubicBezTo>
                  <a:cubicBezTo>
                    <a:pt x="446" y="256"/>
                    <a:pt x="446" y="256"/>
                    <a:pt x="446" y="256"/>
                  </a:cubicBezTo>
                  <a:cubicBezTo>
                    <a:pt x="441" y="260"/>
                    <a:pt x="441" y="260"/>
                    <a:pt x="441" y="260"/>
                  </a:cubicBezTo>
                  <a:cubicBezTo>
                    <a:pt x="432" y="260"/>
                    <a:pt x="432" y="260"/>
                    <a:pt x="432" y="260"/>
                  </a:cubicBezTo>
                  <a:cubicBezTo>
                    <a:pt x="432" y="258"/>
                    <a:pt x="432" y="257"/>
                    <a:pt x="432" y="257"/>
                  </a:cubicBezTo>
                  <a:cubicBezTo>
                    <a:pt x="428" y="257"/>
                    <a:pt x="428" y="257"/>
                    <a:pt x="428" y="257"/>
                  </a:cubicBezTo>
                  <a:cubicBezTo>
                    <a:pt x="428" y="250"/>
                    <a:pt x="428" y="250"/>
                    <a:pt x="428" y="250"/>
                  </a:cubicBezTo>
                  <a:cubicBezTo>
                    <a:pt x="442" y="250"/>
                    <a:pt x="442" y="250"/>
                    <a:pt x="442" y="250"/>
                  </a:cubicBezTo>
                  <a:cubicBezTo>
                    <a:pt x="445" y="242"/>
                    <a:pt x="445" y="242"/>
                    <a:pt x="445" y="242"/>
                  </a:cubicBezTo>
                  <a:cubicBezTo>
                    <a:pt x="451" y="242"/>
                    <a:pt x="451" y="242"/>
                    <a:pt x="451" y="242"/>
                  </a:cubicBezTo>
                  <a:cubicBezTo>
                    <a:pt x="457" y="244"/>
                    <a:pt x="457" y="244"/>
                    <a:pt x="457" y="244"/>
                  </a:cubicBezTo>
                  <a:lnTo>
                    <a:pt x="454" y="249"/>
                  </a:lnTo>
                  <a:close/>
                </a:path>
              </a:pathLst>
            </a:custGeom>
            <a:solidFill>
              <a:srgbClr val="80C568"/>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 name="AutoShape 3">
              <a:extLst>
                <a:ext uri="{FF2B5EF4-FFF2-40B4-BE49-F238E27FC236}">
                  <a16:creationId xmlns:a16="http://schemas.microsoft.com/office/drawing/2014/main" id="{B79C8236-186F-A5FD-F5CF-4C01E66DDE14}"/>
                </a:ext>
              </a:extLst>
            </p:cNvPr>
            <p:cNvSpPr>
              <a:spLocks noChangeAspect="1" noChangeArrowheads="1" noTextEdit="1"/>
            </p:cNvSpPr>
            <p:nvPr/>
          </p:nvSpPr>
          <p:spPr bwMode="auto">
            <a:xfrm>
              <a:off x="4331911" y="1913133"/>
              <a:ext cx="3530183" cy="331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 name="Freeform 5">
              <a:extLst>
                <a:ext uri="{FF2B5EF4-FFF2-40B4-BE49-F238E27FC236}">
                  <a16:creationId xmlns:a16="http://schemas.microsoft.com/office/drawing/2014/main" id="{69777366-9CCD-5E2E-920F-3BC23D5BC926}"/>
                </a:ext>
              </a:extLst>
            </p:cNvPr>
            <p:cNvSpPr>
              <a:spLocks noEditPoints="1"/>
            </p:cNvSpPr>
            <p:nvPr/>
          </p:nvSpPr>
          <p:spPr bwMode="auto">
            <a:xfrm>
              <a:off x="4554426" y="2233876"/>
              <a:ext cx="2996947" cy="2998952"/>
            </a:xfrm>
            <a:custGeom>
              <a:avLst/>
              <a:gdLst>
                <a:gd name="T0" fmla="*/ 1824 w 1831"/>
                <a:gd name="T1" fmla="*/ 836 h 1832"/>
                <a:gd name="T2" fmla="*/ 1815 w 1831"/>
                <a:gd name="T3" fmla="*/ 765 h 1832"/>
                <a:gd name="T4" fmla="*/ 1797 w 1831"/>
                <a:gd name="T5" fmla="*/ 683 h 1832"/>
                <a:gd name="T6" fmla="*/ 1772 w 1831"/>
                <a:gd name="T7" fmla="*/ 603 h 1832"/>
                <a:gd name="T8" fmla="*/ 1739 w 1831"/>
                <a:gd name="T9" fmla="*/ 513 h 1832"/>
                <a:gd name="T10" fmla="*/ 1695 w 1831"/>
                <a:gd name="T11" fmla="*/ 442 h 1832"/>
                <a:gd name="T12" fmla="*/ 1634 w 1831"/>
                <a:gd name="T13" fmla="*/ 354 h 1832"/>
                <a:gd name="T14" fmla="*/ 1571 w 1831"/>
                <a:gd name="T15" fmla="*/ 282 h 1832"/>
                <a:gd name="T16" fmla="*/ 1521 w 1831"/>
                <a:gd name="T17" fmla="*/ 229 h 1832"/>
                <a:gd name="T18" fmla="*/ 1453 w 1831"/>
                <a:gd name="T19" fmla="*/ 179 h 1832"/>
                <a:gd name="T20" fmla="*/ 1373 w 1831"/>
                <a:gd name="T21" fmla="*/ 127 h 1832"/>
                <a:gd name="T22" fmla="*/ 1288 w 1831"/>
                <a:gd name="T23" fmla="*/ 83 h 1832"/>
                <a:gd name="T24" fmla="*/ 1198 w 1831"/>
                <a:gd name="T25" fmla="*/ 49 h 1832"/>
                <a:gd name="T26" fmla="*/ 1094 w 1831"/>
                <a:gd name="T27" fmla="*/ 21 h 1832"/>
                <a:gd name="T28" fmla="*/ 1023 w 1831"/>
                <a:gd name="T29" fmla="*/ 10 h 1832"/>
                <a:gd name="T30" fmla="*/ 927 w 1831"/>
                <a:gd name="T31" fmla="*/ 4 h 1832"/>
                <a:gd name="T32" fmla="*/ 843 w 1831"/>
                <a:gd name="T33" fmla="*/ 3 h 1832"/>
                <a:gd name="T34" fmla="*/ 749 w 1831"/>
                <a:gd name="T35" fmla="*/ 19 h 1832"/>
                <a:gd name="T36" fmla="*/ 644 w 1831"/>
                <a:gd name="T37" fmla="*/ 45 h 1832"/>
                <a:gd name="T38" fmla="*/ 577 w 1831"/>
                <a:gd name="T39" fmla="*/ 69 h 1832"/>
                <a:gd name="T40" fmla="*/ 488 w 1831"/>
                <a:gd name="T41" fmla="*/ 106 h 1832"/>
                <a:gd name="T42" fmla="*/ 416 w 1831"/>
                <a:gd name="T43" fmla="*/ 148 h 1832"/>
                <a:gd name="T44" fmla="*/ 341 w 1831"/>
                <a:gd name="T45" fmla="*/ 208 h 1832"/>
                <a:gd name="T46" fmla="*/ 261 w 1831"/>
                <a:gd name="T47" fmla="*/ 281 h 1832"/>
                <a:gd name="T48" fmla="*/ 198 w 1831"/>
                <a:gd name="T49" fmla="*/ 353 h 1832"/>
                <a:gd name="T50" fmla="*/ 156 w 1831"/>
                <a:gd name="T51" fmla="*/ 411 h 1832"/>
                <a:gd name="T52" fmla="*/ 107 w 1831"/>
                <a:gd name="T53" fmla="*/ 493 h 1832"/>
                <a:gd name="T54" fmla="*/ 63 w 1831"/>
                <a:gd name="T55" fmla="*/ 579 h 1832"/>
                <a:gd name="T56" fmla="*/ 33 w 1831"/>
                <a:gd name="T57" fmla="*/ 671 h 1832"/>
                <a:gd name="T58" fmla="*/ 14 w 1831"/>
                <a:gd name="T59" fmla="*/ 753 h 1832"/>
                <a:gd name="T60" fmla="*/ 2 w 1831"/>
                <a:gd name="T61" fmla="*/ 848 h 1832"/>
                <a:gd name="T62" fmla="*/ 0 w 1831"/>
                <a:gd name="T63" fmla="*/ 944 h 1832"/>
                <a:gd name="T64" fmla="*/ 13 w 1831"/>
                <a:gd name="T65" fmla="*/ 1051 h 1832"/>
                <a:gd name="T66" fmla="*/ 27 w 1831"/>
                <a:gd name="T67" fmla="*/ 1122 h 1832"/>
                <a:gd name="T68" fmla="*/ 53 w 1831"/>
                <a:gd name="T69" fmla="*/ 1214 h 1832"/>
                <a:gd name="T70" fmla="*/ 86 w 1831"/>
                <a:gd name="T71" fmla="*/ 1304 h 1832"/>
                <a:gd name="T72" fmla="*/ 125 w 1831"/>
                <a:gd name="T73" fmla="*/ 1378 h 1832"/>
                <a:gd name="T74" fmla="*/ 177 w 1831"/>
                <a:gd name="T75" fmla="*/ 1458 h 1832"/>
                <a:gd name="T76" fmla="*/ 241 w 1831"/>
                <a:gd name="T77" fmla="*/ 1530 h 1832"/>
                <a:gd name="T78" fmla="*/ 309 w 1831"/>
                <a:gd name="T79" fmla="*/ 1597 h 1832"/>
                <a:gd name="T80" fmla="*/ 394 w 1831"/>
                <a:gd name="T81" fmla="*/ 1664 h 1832"/>
                <a:gd name="T82" fmla="*/ 475 w 1831"/>
                <a:gd name="T83" fmla="*/ 1715 h 1832"/>
                <a:gd name="T84" fmla="*/ 539 w 1831"/>
                <a:gd name="T85" fmla="*/ 1747 h 1832"/>
                <a:gd name="T86" fmla="*/ 616 w 1831"/>
                <a:gd name="T87" fmla="*/ 1782 h 1832"/>
                <a:gd name="T88" fmla="*/ 709 w 1831"/>
                <a:gd name="T89" fmla="*/ 1809 h 1832"/>
                <a:gd name="T90" fmla="*/ 804 w 1831"/>
                <a:gd name="T91" fmla="*/ 1821 h 1832"/>
                <a:gd name="T92" fmla="*/ 900 w 1831"/>
                <a:gd name="T93" fmla="*/ 1828 h 1832"/>
                <a:gd name="T94" fmla="*/ 983 w 1831"/>
                <a:gd name="T95" fmla="*/ 1825 h 1832"/>
                <a:gd name="T96" fmla="*/ 1078 w 1831"/>
                <a:gd name="T97" fmla="*/ 1813 h 1832"/>
                <a:gd name="T98" fmla="*/ 1160 w 1831"/>
                <a:gd name="T99" fmla="*/ 1795 h 1832"/>
                <a:gd name="T100" fmla="*/ 1241 w 1831"/>
                <a:gd name="T101" fmla="*/ 1772 h 1832"/>
                <a:gd name="T102" fmla="*/ 1329 w 1831"/>
                <a:gd name="T103" fmla="*/ 1734 h 1832"/>
                <a:gd name="T104" fmla="*/ 1412 w 1831"/>
                <a:gd name="T105" fmla="*/ 1686 h 1832"/>
                <a:gd name="T106" fmla="*/ 1478 w 1831"/>
                <a:gd name="T107" fmla="*/ 1634 h 1832"/>
                <a:gd name="T108" fmla="*/ 1541 w 1831"/>
                <a:gd name="T109" fmla="*/ 1579 h 1832"/>
                <a:gd name="T110" fmla="*/ 1610 w 1831"/>
                <a:gd name="T111" fmla="*/ 1513 h 1832"/>
                <a:gd name="T112" fmla="*/ 1659 w 1831"/>
                <a:gd name="T113" fmla="*/ 1444 h 1832"/>
                <a:gd name="T114" fmla="*/ 1716 w 1831"/>
                <a:gd name="T115" fmla="*/ 1353 h 1832"/>
                <a:gd name="T116" fmla="*/ 1752 w 1831"/>
                <a:gd name="T117" fmla="*/ 1290 h 1832"/>
                <a:gd name="T118" fmla="*/ 1779 w 1831"/>
                <a:gd name="T119" fmla="*/ 1210 h 1832"/>
                <a:gd name="T120" fmla="*/ 1805 w 1831"/>
                <a:gd name="T121" fmla="*/ 1118 h 1832"/>
                <a:gd name="T122" fmla="*/ 1823 w 1831"/>
                <a:gd name="T123" fmla="*/ 1012 h 1832"/>
                <a:gd name="T124" fmla="*/ 1831 w 1831"/>
                <a:gd name="T125" fmla="*/ 94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1" h="1832">
                  <a:moveTo>
                    <a:pt x="1827" y="908"/>
                  </a:moveTo>
                  <a:cubicBezTo>
                    <a:pt x="1827" y="911"/>
                    <a:pt x="1827" y="913"/>
                    <a:pt x="1827" y="916"/>
                  </a:cubicBezTo>
                  <a:cubicBezTo>
                    <a:pt x="1827" y="920"/>
                    <a:pt x="1827" y="924"/>
                    <a:pt x="1827" y="928"/>
                  </a:cubicBezTo>
                  <a:cubicBezTo>
                    <a:pt x="1831" y="928"/>
                    <a:pt x="1831" y="928"/>
                    <a:pt x="1831" y="928"/>
                  </a:cubicBezTo>
                  <a:cubicBezTo>
                    <a:pt x="1831" y="924"/>
                    <a:pt x="1831" y="920"/>
                    <a:pt x="1831" y="916"/>
                  </a:cubicBezTo>
                  <a:cubicBezTo>
                    <a:pt x="1831" y="913"/>
                    <a:pt x="1831" y="911"/>
                    <a:pt x="1831" y="908"/>
                  </a:cubicBezTo>
                  <a:cubicBezTo>
                    <a:pt x="1827" y="908"/>
                    <a:pt x="1827" y="908"/>
                    <a:pt x="1827" y="908"/>
                  </a:cubicBezTo>
                  <a:cubicBezTo>
                    <a:pt x="1827" y="908"/>
                    <a:pt x="1827" y="908"/>
                    <a:pt x="1827" y="908"/>
                  </a:cubicBezTo>
                  <a:moveTo>
                    <a:pt x="1827" y="884"/>
                  </a:moveTo>
                  <a:cubicBezTo>
                    <a:pt x="1827" y="888"/>
                    <a:pt x="1827" y="892"/>
                    <a:pt x="1827" y="896"/>
                  </a:cubicBezTo>
                  <a:cubicBezTo>
                    <a:pt x="1831" y="896"/>
                    <a:pt x="1831" y="896"/>
                    <a:pt x="1831" y="896"/>
                  </a:cubicBezTo>
                  <a:cubicBezTo>
                    <a:pt x="1831" y="892"/>
                    <a:pt x="1831" y="888"/>
                    <a:pt x="1831" y="884"/>
                  </a:cubicBezTo>
                  <a:cubicBezTo>
                    <a:pt x="1827" y="884"/>
                    <a:pt x="1827" y="884"/>
                    <a:pt x="1827" y="884"/>
                  </a:cubicBezTo>
                  <a:cubicBezTo>
                    <a:pt x="1827" y="884"/>
                    <a:pt x="1827" y="884"/>
                    <a:pt x="1827" y="884"/>
                  </a:cubicBezTo>
                  <a:moveTo>
                    <a:pt x="1826" y="860"/>
                  </a:moveTo>
                  <a:cubicBezTo>
                    <a:pt x="1826" y="864"/>
                    <a:pt x="1826" y="868"/>
                    <a:pt x="1826" y="872"/>
                  </a:cubicBezTo>
                  <a:cubicBezTo>
                    <a:pt x="1830" y="872"/>
                    <a:pt x="1830" y="872"/>
                    <a:pt x="1830" y="872"/>
                  </a:cubicBezTo>
                  <a:cubicBezTo>
                    <a:pt x="1830" y="868"/>
                    <a:pt x="1830" y="864"/>
                    <a:pt x="1830" y="860"/>
                  </a:cubicBezTo>
                  <a:cubicBezTo>
                    <a:pt x="1826" y="860"/>
                    <a:pt x="1826" y="860"/>
                    <a:pt x="1826" y="860"/>
                  </a:cubicBezTo>
                  <a:moveTo>
                    <a:pt x="1824" y="836"/>
                  </a:moveTo>
                  <a:cubicBezTo>
                    <a:pt x="1824" y="840"/>
                    <a:pt x="1825" y="844"/>
                    <a:pt x="1825" y="848"/>
                  </a:cubicBezTo>
                  <a:cubicBezTo>
                    <a:pt x="1829" y="848"/>
                    <a:pt x="1829" y="848"/>
                    <a:pt x="1829" y="848"/>
                  </a:cubicBezTo>
                  <a:cubicBezTo>
                    <a:pt x="1829" y="844"/>
                    <a:pt x="1828" y="840"/>
                    <a:pt x="1828" y="836"/>
                  </a:cubicBezTo>
                  <a:cubicBezTo>
                    <a:pt x="1824" y="836"/>
                    <a:pt x="1824" y="836"/>
                    <a:pt x="1824" y="836"/>
                  </a:cubicBezTo>
                  <a:moveTo>
                    <a:pt x="1822" y="812"/>
                  </a:moveTo>
                  <a:cubicBezTo>
                    <a:pt x="1822" y="816"/>
                    <a:pt x="1823" y="820"/>
                    <a:pt x="1823" y="824"/>
                  </a:cubicBezTo>
                  <a:cubicBezTo>
                    <a:pt x="1827" y="824"/>
                    <a:pt x="1827" y="824"/>
                    <a:pt x="1827" y="824"/>
                  </a:cubicBezTo>
                  <a:cubicBezTo>
                    <a:pt x="1826" y="820"/>
                    <a:pt x="1826" y="816"/>
                    <a:pt x="1826" y="812"/>
                  </a:cubicBezTo>
                  <a:cubicBezTo>
                    <a:pt x="1822" y="812"/>
                    <a:pt x="1822" y="812"/>
                    <a:pt x="1822" y="812"/>
                  </a:cubicBezTo>
                  <a:cubicBezTo>
                    <a:pt x="1822" y="812"/>
                    <a:pt x="1822" y="812"/>
                    <a:pt x="1822" y="812"/>
                  </a:cubicBezTo>
                  <a:moveTo>
                    <a:pt x="1819" y="789"/>
                  </a:moveTo>
                  <a:cubicBezTo>
                    <a:pt x="1819" y="793"/>
                    <a:pt x="1820" y="797"/>
                    <a:pt x="1820" y="800"/>
                  </a:cubicBezTo>
                  <a:cubicBezTo>
                    <a:pt x="1824" y="800"/>
                    <a:pt x="1824" y="800"/>
                    <a:pt x="1824" y="800"/>
                  </a:cubicBezTo>
                  <a:cubicBezTo>
                    <a:pt x="1824" y="796"/>
                    <a:pt x="1823" y="792"/>
                    <a:pt x="1823" y="788"/>
                  </a:cubicBezTo>
                  <a:cubicBezTo>
                    <a:pt x="1819" y="789"/>
                    <a:pt x="1819" y="789"/>
                    <a:pt x="1819" y="789"/>
                  </a:cubicBezTo>
                  <a:moveTo>
                    <a:pt x="1815" y="765"/>
                  </a:moveTo>
                  <a:cubicBezTo>
                    <a:pt x="1816" y="769"/>
                    <a:pt x="1816" y="773"/>
                    <a:pt x="1817" y="777"/>
                  </a:cubicBezTo>
                  <a:cubicBezTo>
                    <a:pt x="1821" y="776"/>
                    <a:pt x="1821" y="776"/>
                    <a:pt x="1821" y="776"/>
                  </a:cubicBezTo>
                  <a:cubicBezTo>
                    <a:pt x="1820" y="772"/>
                    <a:pt x="1820" y="768"/>
                    <a:pt x="1819" y="764"/>
                  </a:cubicBezTo>
                  <a:cubicBezTo>
                    <a:pt x="1815" y="765"/>
                    <a:pt x="1815" y="765"/>
                    <a:pt x="1815" y="765"/>
                  </a:cubicBezTo>
                  <a:cubicBezTo>
                    <a:pt x="1815" y="765"/>
                    <a:pt x="1815" y="765"/>
                    <a:pt x="1815" y="765"/>
                  </a:cubicBezTo>
                  <a:moveTo>
                    <a:pt x="1811" y="741"/>
                  </a:moveTo>
                  <a:cubicBezTo>
                    <a:pt x="1812" y="745"/>
                    <a:pt x="1812" y="749"/>
                    <a:pt x="1813" y="753"/>
                  </a:cubicBezTo>
                  <a:cubicBezTo>
                    <a:pt x="1817" y="752"/>
                    <a:pt x="1817" y="752"/>
                    <a:pt x="1817" y="752"/>
                  </a:cubicBezTo>
                  <a:cubicBezTo>
                    <a:pt x="1816" y="748"/>
                    <a:pt x="1815" y="745"/>
                    <a:pt x="1815" y="741"/>
                  </a:cubicBezTo>
                  <a:cubicBezTo>
                    <a:pt x="1811" y="741"/>
                    <a:pt x="1811" y="741"/>
                    <a:pt x="1811" y="741"/>
                  </a:cubicBezTo>
                  <a:cubicBezTo>
                    <a:pt x="1811" y="741"/>
                    <a:pt x="1811" y="741"/>
                    <a:pt x="1811" y="741"/>
                  </a:cubicBezTo>
                  <a:moveTo>
                    <a:pt x="1806" y="718"/>
                  </a:moveTo>
                  <a:cubicBezTo>
                    <a:pt x="1807" y="722"/>
                    <a:pt x="1808" y="726"/>
                    <a:pt x="1808" y="730"/>
                  </a:cubicBezTo>
                  <a:cubicBezTo>
                    <a:pt x="1812" y="729"/>
                    <a:pt x="1812" y="729"/>
                    <a:pt x="1812" y="729"/>
                  </a:cubicBezTo>
                  <a:cubicBezTo>
                    <a:pt x="1812" y="725"/>
                    <a:pt x="1811" y="721"/>
                    <a:pt x="1810" y="717"/>
                  </a:cubicBezTo>
                  <a:cubicBezTo>
                    <a:pt x="1806" y="718"/>
                    <a:pt x="1806" y="718"/>
                    <a:pt x="1806" y="718"/>
                  </a:cubicBezTo>
                  <a:cubicBezTo>
                    <a:pt x="1806" y="718"/>
                    <a:pt x="1806" y="718"/>
                    <a:pt x="1806" y="718"/>
                  </a:cubicBezTo>
                  <a:moveTo>
                    <a:pt x="1800" y="695"/>
                  </a:moveTo>
                  <a:cubicBezTo>
                    <a:pt x="1801" y="699"/>
                    <a:pt x="1802" y="702"/>
                    <a:pt x="1803" y="706"/>
                  </a:cubicBezTo>
                  <a:cubicBezTo>
                    <a:pt x="1807" y="705"/>
                    <a:pt x="1807" y="705"/>
                    <a:pt x="1807" y="705"/>
                  </a:cubicBezTo>
                  <a:cubicBezTo>
                    <a:pt x="1806" y="701"/>
                    <a:pt x="1805" y="698"/>
                    <a:pt x="1804" y="694"/>
                  </a:cubicBezTo>
                  <a:cubicBezTo>
                    <a:pt x="1800" y="695"/>
                    <a:pt x="1800" y="695"/>
                    <a:pt x="1800" y="695"/>
                  </a:cubicBezTo>
                  <a:moveTo>
                    <a:pt x="1794" y="671"/>
                  </a:moveTo>
                  <a:cubicBezTo>
                    <a:pt x="1795" y="675"/>
                    <a:pt x="1796" y="679"/>
                    <a:pt x="1797" y="683"/>
                  </a:cubicBezTo>
                  <a:cubicBezTo>
                    <a:pt x="1801" y="682"/>
                    <a:pt x="1801" y="682"/>
                    <a:pt x="1801" y="682"/>
                  </a:cubicBezTo>
                  <a:cubicBezTo>
                    <a:pt x="1800" y="678"/>
                    <a:pt x="1799" y="674"/>
                    <a:pt x="1798" y="670"/>
                  </a:cubicBezTo>
                  <a:cubicBezTo>
                    <a:pt x="1794" y="671"/>
                    <a:pt x="1794" y="671"/>
                    <a:pt x="1794" y="671"/>
                  </a:cubicBezTo>
                  <a:cubicBezTo>
                    <a:pt x="1794" y="671"/>
                    <a:pt x="1794" y="671"/>
                    <a:pt x="1794" y="671"/>
                  </a:cubicBezTo>
                  <a:moveTo>
                    <a:pt x="1788" y="648"/>
                  </a:moveTo>
                  <a:cubicBezTo>
                    <a:pt x="1789" y="652"/>
                    <a:pt x="1790" y="656"/>
                    <a:pt x="1791" y="660"/>
                  </a:cubicBezTo>
                  <a:cubicBezTo>
                    <a:pt x="1795" y="659"/>
                    <a:pt x="1795" y="659"/>
                    <a:pt x="1795" y="659"/>
                  </a:cubicBezTo>
                  <a:cubicBezTo>
                    <a:pt x="1794" y="655"/>
                    <a:pt x="1793" y="651"/>
                    <a:pt x="1791" y="647"/>
                  </a:cubicBezTo>
                  <a:cubicBezTo>
                    <a:pt x="1788" y="648"/>
                    <a:pt x="1788" y="648"/>
                    <a:pt x="1788" y="648"/>
                  </a:cubicBezTo>
                  <a:moveTo>
                    <a:pt x="1780" y="626"/>
                  </a:moveTo>
                  <a:cubicBezTo>
                    <a:pt x="1782" y="629"/>
                    <a:pt x="1783" y="633"/>
                    <a:pt x="1784" y="637"/>
                  </a:cubicBezTo>
                  <a:cubicBezTo>
                    <a:pt x="1788" y="636"/>
                    <a:pt x="1788" y="636"/>
                    <a:pt x="1788" y="636"/>
                  </a:cubicBezTo>
                  <a:cubicBezTo>
                    <a:pt x="1787" y="632"/>
                    <a:pt x="1785" y="628"/>
                    <a:pt x="1784" y="624"/>
                  </a:cubicBezTo>
                  <a:cubicBezTo>
                    <a:pt x="1780" y="626"/>
                    <a:pt x="1780" y="626"/>
                    <a:pt x="1780" y="626"/>
                  </a:cubicBezTo>
                  <a:moveTo>
                    <a:pt x="1772" y="603"/>
                  </a:moveTo>
                  <a:cubicBezTo>
                    <a:pt x="1774" y="607"/>
                    <a:pt x="1775" y="611"/>
                    <a:pt x="1776" y="614"/>
                  </a:cubicBezTo>
                  <a:cubicBezTo>
                    <a:pt x="1780" y="613"/>
                    <a:pt x="1780" y="613"/>
                    <a:pt x="1780" y="613"/>
                  </a:cubicBezTo>
                  <a:cubicBezTo>
                    <a:pt x="1779" y="609"/>
                    <a:pt x="1777" y="605"/>
                    <a:pt x="1776" y="602"/>
                  </a:cubicBezTo>
                  <a:cubicBezTo>
                    <a:pt x="1772" y="603"/>
                    <a:pt x="1772" y="603"/>
                    <a:pt x="1772" y="603"/>
                  </a:cubicBezTo>
                  <a:cubicBezTo>
                    <a:pt x="1772" y="603"/>
                    <a:pt x="1772" y="603"/>
                    <a:pt x="1772" y="603"/>
                  </a:cubicBezTo>
                  <a:moveTo>
                    <a:pt x="1764" y="581"/>
                  </a:moveTo>
                  <a:cubicBezTo>
                    <a:pt x="1765" y="584"/>
                    <a:pt x="1767" y="588"/>
                    <a:pt x="1768" y="592"/>
                  </a:cubicBezTo>
                  <a:cubicBezTo>
                    <a:pt x="1772" y="590"/>
                    <a:pt x="1772" y="590"/>
                    <a:pt x="1772" y="590"/>
                  </a:cubicBezTo>
                  <a:cubicBezTo>
                    <a:pt x="1770" y="587"/>
                    <a:pt x="1769" y="583"/>
                    <a:pt x="1768" y="579"/>
                  </a:cubicBezTo>
                  <a:cubicBezTo>
                    <a:pt x="1764" y="581"/>
                    <a:pt x="1764" y="581"/>
                    <a:pt x="1764" y="581"/>
                  </a:cubicBezTo>
                  <a:moveTo>
                    <a:pt x="1755" y="559"/>
                  </a:moveTo>
                  <a:cubicBezTo>
                    <a:pt x="1756" y="562"/>
                    <a:pt x="1758" y="566"/>
                    <a:pt x="1759" y="570"/>
                  </a:cubicBezTo>
                  <a:cubicBezTo>
                    <a:pt x="1763" y="568"/>
                    <a:pt x="1763" y="568"/>
                    <a:pt x="1763" y="568"/>
                  </a:cubicBezTo>
                  <a:cubicBezTo>
                    <a:pt x="1762" y="564"/>
                    <a:pt x="1760" y="561"/>
                    <a:pt x="1758" y="557"/>
                  </a:cubicBezTo>
                  <a:cubicBezTo>
                    <a:pt x="1755" y="559"/>
                    <a:pt x="1755" y="559"/>
                    <a:pt x="1755" y="559"/>
                  </a:cubicBezTo>
                  <a:moveTo>
                    <a:pt x="1745" y="537"/>
                  </a:moveTo>
                  <a:cubicBezTo>
                    <a:pt x="1747" y="540"/>
                    <a:pt x="1748" y="544"/>
                    <a:pt x="1750" y="548"/>
                  </a:cubicBezTo>
                  <a:cubicBezTo>
                    <a:pt x="1754" y="546"/>
                    <a:pt x="1754" y="546"/>
                    <a:pt x="1754" y="546"/>
                  </a:cubicBezTo>
                  <a:cubicBezTo>
                    <a:pt x="1752" y="542"/>
                    <a:pt x="1750" y="539"/>
                    <a:pt x="1749" y="535"/>
                  </a:cubicBezTo>
                  <a:cubicBezTo>
                    <a:pt x="1745" y="537"/>
                    <a:pt x="1745" y="537"/>
                    <a:pt x="1745" y="537"/>
                  </a:cubicBezTo>
                  <a:cubicBezTo>
                    <a:pt x="1745" y="537"/>
                    <a:pt x="1745" y="537"/>
                    <a:pt x="1745" y="537"/>
                  </a:cubicBezTo>
                  <a:moveTo>
                    <a:pt x="1735" y="515"/>
                  </a:moveTo>
                  <a:cubicBezTo>
                    <a:pt x="1737" y="519"/>
                    <a:pt x="1738" y="522"/>
                    <a:pt x="1740" y="526"/>
                  </a:cubicBezTo>
                  <a:cubicBezTo>
                    <a:pt x="1744" y="524"/>
                    <a:pt x="1744" y="524"/>
                    <a:pt x="1744" y="524"/>
                  </a:cubicBezTo>
                  <a:cubicBezTo>
                    <a:pt x="1742" y="521"/>
                    <a:pt x="1740" y="517"/>
                    <a:pt x="1739" y="513"/>
                  </a:cubicBezTo>
                  <a:cubicBezTo>
                    <a:pt x="1735" y="515"/>
                    <a:pt x="1735" y="515"/>
                    <a:pt x="1735" y="515"/>
                  </a:cubicBezTo>
                  <a:cubicBezTo>
                    <a:pt x="1735" y="515"/>
                    <a:pt x="1735" y="515"/>
                    <a:pt x="1735" y="515"/>
                  </a:cubicBezTo>
                  <a:moveTo>
                    <a:pt x="1724" y="494"/>
                  </a:moveTo>
                  <a:cubicBezTo>
                    <a:pt x="1726" y="497"/>
                    <a:pt x="1728" y="501"/>
                    <a:pt x="1730" y="505"/>
                  </a:cubicBezTo>
                  <a:cubicBezTo>
                    <a:pt x="1733" y="503"/>
                    <a:pt x="1733" y="503"/>
                    <a:pt x="1733" y="503"/>
                  </a:cubicBezTo>
                  <a:cubicBezTo>
                    <a:pt x="1731" y="499"/>
                    <a:pt x="1730" y="496"/>
                    <a:pt x="1728" y="492"/>
                  </a:cubicBezTo>
                  <a:cubicBezTo>
                    <a:pt x="1724" y="494"/>
                    <a:pt x="1724" y="494"/>
                    <a:pt x="1724" y="494"/>
                  </a:cubicBezTo>
                  <a:moveTo>
                    <a:pt x="1713" y="473"/>
                  </a:moveTo>
                  <a:cubicBezTo>
                    <a:pt x="1715" y="476"/>
                    <a:pt x="1717" y="480"/>
                    <a:pt x="1719" y="483"/>
                  </a:cubicBezTo>
                  <a:cubicBezTo>
                    <a:pt x="1722" y="482"/>
                    <a:pt x="1722" y="482"/>
                    <a:pt x="1722" y="482"/>
                  </a:cubicBezTo>
                  <a:cubicBezTo>
                    <a:pt x="1720" y="478"/>
                    <a:pt x="1718" y="474"/>
                    <a:pt x="1716" y="471"/>
                  </a:cubicBezTo>
                  <a:cubicBezTo>
                    <a:pt x="1713" y="473"/>
                    <a:pt x="1713" y="473"/>
                    <a:pt x="1713" y="473"/>
                  </a:cubicBezTo>
                  <a:moveTo>
                    <a:pt x="1701" y="452"/>
                  </a:moveTo>
                  <a:cubicBezTo>
                    <a:pt x="1703" y="456"/>
                    <a:pt x="1705" y="459"/>
                    <a:pt x="1707" y="463"/>
                  </a:cubicBezTo>
                  <a:cubicBezTo>
                    <a:pt x="1710" y="461"/>
                    <a:pt x="1710" y="461"/>
                    <a:pt x="1710" y="461"/>
                  </a:cubicBezTo>
                  <a:cubicBezTo>
                    <a:pt x="1708" y="457"/>
                    <a:pt x="1706" y="454"/>
                    <a:pt x="1704" y="450"/>
                  </a:cubicBezTo>
                  <a:cubicBezTo>
                    <a:pt x="1701" y="452"/>
                    <a:pt x="1701" y="452"/>
                    <a:pt x="1701" y="452"/>
                  </a:cubicBezTo>
                  <a:cubicBezTo>
                    <a:pt x="1701" y="452"/>
                    <a:pt x="1701" y="452"/>
                    <a:pt x="1701" y="452"/>
                  </a:cubicBezTo>
                  <a:moveTo>
                    <a:pt x="1688" y="432"/>
                  </a:moveTo>
                  <a:cubicBezTo>
                    <a:pt x="1691" y="435"/>
                    <a:pt x="1693" y="439"/>
                    <a:pt x="1695" y="442"/>
                  </a:cubicBezTo>
                  <a:cubicBezTo>
                    <a:pt x="1698" y="440"/>
                    <a:pt x="1698" y="440"/>
                    <a:pt x="1698" y="440"/>
                  </a:cubicBezTo>
                  <a:cubicBezTo>
                    <a:pt x="1696" y="437"/>
                    <a:pt x="1694" y="433"/>
                    <a:pt x="1692" y="430"/>
                  </a:cubicBezTo>
                  <a:cubicBezTo>
                    <a:pt x="1688" y="432"/>
                    <a:pt x="1688" y="432"/>
                    <a:pt x="1688" y="432"/>
                  </a:cubicBezTo>
                  <a:cubicBezTo>
                    <a:pt x="1688" y="432"/>
                    <a:pt x="1688" y="432"/>
                    <a:pt x="1688" y="432"/>
                  </a:cubicBezTo>
                  <a:moveTo>
                    <a:pt x="1676" y="412"/>
                  </a:moveTo>
                  <a:cubicBezTo>
                    <a:pt x="1678" y="415"/>
                    <a:pt x="1680" y="418"/>
                    <a:pt x="1682" y="422"/>
                  </a:cubicBezTo>
                  <a:cubicBezTo>
                    <a:pt x="1685" y="420"/>
                    <a:pt x="1685" y="420"/>
                    <a:pt x="1685" y="420"/>
                  </a:cubicBezTo>
                  <a:cubicBezTo>
                    <a:pt x="1683" y="416"/>
                    <a:pt x="1681" y="413"/>
                    <a:pt x="1679" y="410"/>
                  </a:cubicBezTo>
                  <a:cubicBezTo>
                    <a:pt x="1676" y="412"/>
                    <a:pt x="1676" y="412"/>
                    <a:pt x="1676" y="412"/>
                  </a:cubicBezTo>
                  <a:moveTo>
                    <a:pt x="1662" y="392"/>
                  </a:moveTo>
                  <a:cubicBezTo>
                    <a:pt x="1664" y="395"/>
                    <a:pt x="1667" y="399"/>
                    <a:pt x="1669" y="402"/>
                  </a:cubicBezTo>
                  <a:cubicBezTo>
                    <a:pt x="1672" y="400"/>
                    <a:pt x="1672" y="400"/>
                    <a:pt x="1672" y="400"/>
                  </a:cubicBezTo>
                  <a:cubicBezTo>
                    <a:pt x="1670" y="396"/>
                    <a:pt x="1668" y="393"/>
                    <a:pt x="1665" y="390"/>
                  </a:cubicBezTo>
                  <a:cubicBezTo>
                    <a:pt x="1662" y="392"/>
                    <a:pt x="1662" y="392"/>
                    <a:pt x="1662" y="392"/>
                  </a:cubicBezTo>
                  <a:moveTo>
                    <a:pt x="1648" y="373"/>
                  </a:moveTo>
                  <a:cubicBezTo>
                    <a:pt x="1650" y="376"/>
                    <a:pt x="1653" y="379"/>
                    <a:pt x="1655" y="382"/>
                  </a:cubicBezTo>
                  <a:cubicBezTo>
                    <a:pt x="1658" y="380"/>
                    <a:pt x="1658" y="380"/>
                    <a:pt x="1658" y="380"/>
                  </a:cubicBezTo>
                  <a:cubicBezTo>
                    <a:pt x="1656" y="377"/>
                    <a:pt x="1654" y="373"/>
                    <a:pt x="1651" y="370"/>
                  </a:cubicBezTo>
                  <a:cubicBezTo>
                    <a:pt x="1648" y="373"/>
                    <a:pt x="1648" y="373"/>
                    <a:pt x="1648" y="373"/>
                  </a:cubicBezTo>
                  <a:moveTo>
                    <a:pt x="1634" y="354"/>
                  </a:moveTo>
                  <a:cubicBezTo>
                    <a:pt x="1636" y="357"/>
                    <a:pt x="1638" y="360"/>
                    <a:pt x="1641" y="363"/>
                  </a:cubicBezTo>
                  <a:cubicBezTo>
                    <a:pt x="1644" y="361"/>
                    <a:pt x="1644" y="361"/>
                    <a:pt x="1644" y="361"/>
                  </a:cubicBezTo>
                  <a:cubicBezTo>
                    <a:pt x="1642" y="358"/>
                    <a:pt x="1639" y="354"/>
                    <a:pt x="1637" y="351"/>
                  </a:cubicBezTo>
                  <a:cubicBezTo>
                    <a:pt x="1634" y="354"/>
                    <a:pt x="1634" y="354"/>
                    <a:pt x="1634" y="354"/>
                  </a:cubicBezTo>
                  <a:moveTo>
                    <a:pt x="1618" y="335"/>
                  </a:moveTo>
                  <a:cubicBezTo>
                    <a:pt x="1621" y="338"/>
                    <a:pt x="1624" y="341"/>
                    <a:pt x="1626" y="344"/>
                  </a:cubicBezTo>
                  <a:cubicBezTo>
                    <a:pt x="1629" y="342"/>
                    <a:pt x="1629" y="342"/>
                    <a:pt x="1629" y="342"/>
                  </a:cubicBezTo>
                  <a:cubicBezTo>
                    <a:pt x="1627" y="339"/>
                    <a:pt x="1624" y="336"/>
                    <a:pt x="1622" y="332"/>
                  </a:cubicBezTo>
                  <a:cubicBezTo>
                    <a:pt x="1618" y="335"/>
                    <a:pt x="1618" y="335"/>
                    <a:pt x="1618" y="335"/>
                  </a:cubicBezTo>
                  <a:moveTo>
                    <a:pt x="1603" y="317"/>
                  </a:moveTo>
                  <a:cubicBezTo>
                    <a:pt x="1606" y="320"/>
                    <a:pt x="1608" y="323"/>
                    <a:pt x="1611" y="326"/>
                  </a:cubicBezTo>
                  <a:cubicBezTo>
                    <a:pt x="1614" y="323"/>
                    <a:pt x="1614" y="323"/>
                    <a:pt x="1614" y="323"/>
                  </a:cubicBezTo>
                  <a:cubicBezTo>
                    <a:pt x="1611" y="320"/>
                    <a:pt x="1609" y="317"/>
                    <a:pt x="1606" y="314"/>
                  </a:cubicBezTo>
                  <a:cubicBezTo>
                    <a:pt x="1603" y="317"/>
                    <a:pt x="1603" y="317"/>
                    <a:pt x="1603" y="317"/>
                  </a:cubicBezTo>
                  <a:moveTo>
                    <a:pt x="1587" y="299"/>
                  </a:moveTo>
                  <a:cubicBezTo>
                    <a:pt x="1590" y="302"/>
                    <a:pt x="1592" y="305"/>
                    <a:pt x="1595" y="308"/>
                  </a:cubicBezTo>
                  <a:cubicBezTo>
                    <a:pt x="1598" y="305"/>
                    <a:pt x="1598" y="305"/>
                    <a:pt x="1598" y="305"/>
                  </a:cubicBezTo>
                  <a:cubicBezTo>
                    <a:pt x="1595" y="302"/>
                    <a:pt x="1593" y="299"/>
                    <a:pt x="1590" y="296"/>
                  </a:cubicBezTo>
                  <a:cubicBezTo>
                    <a:pt x="1587" y="299"/>
                    <a:pt x="1587" y="299"/>
                    <a:pt x="1587" y="299"/>
                  </a:cubicBezTo>
                  <a:moveTo>
                    <a:pt x="1571" y="282"/>
                  </a:moveTo>
                  <a:cubicBezTo>
                    <a:pt x="1573" y="284"/>
                    <a:pt x="1576" y="287"/>
                    <a:pt x="1579" y="290"/>
                  </a:cubicBezTo>
                  <a:cubicBezTo>
                    <a:pt x="1582" y="287"/>
                    <a:pt x="1582" y="287"/>
                    <a:pt x="1582" y="287"/>
                  </a:cubicBezTo>
                  <a:cubicBezTo>
                    <a:pt x="1579" y="285"/>
                    <a:pt x="1576" y="282"/>
                    <a:pt x="1573" y="279"/>
                  </a:cubicBezTo>
                  <a:cubicBezTo>
                    <a:pt x="1571" y="282"/>
                    <a:pt x="1571" y="282"/>
                    <a:pt x="1571" y="282"/>
                  </a:cubicBezTo>
                  <a:cubicBezTo>
                    <a:pt x="1571" y="282"/>
                    <a:pt x="1571" y="282"/>
                    <a:pt x="1571" y="282"/>
                  </a:cubicBezTo>
                  <a:moveTo>
                    <a:pt x="1554" y="265"/>
                  </a:moveTo>
                  <a:cubicBezTo>
                    <a:pt x="1557" y="267"/>
                    <a:pt x="1559" y="270"/>
                    <a:pt x="1562" y="273"/>
                  </a:cubicBezTo>
                  <a:cubicBezTo>
                    <a:pt x="1565" y="270"/>
                    <a:pt x="1565" y="270"/>
                    <a:pt x="1565" y="270"/>
                  </a:cubicBezTo>
                  <a:cubicBezTo>
                    <a:pt x="1562" y="267"/>
                    <a:pt x="1559" y="265"/>
                    <a:pt x="1557" y="262"/>
                  </a:cubicBezTo>
                  <a:cubicBezTo>
                    <a:pt x="1554" y="265"/>
                    <a:pt x="1554" y="265"/>
                    <a:pt x="1554" y="265"/>
                  </a:cubicBezTo>
                  <a:cubicBezTo>
                    <a:pt x="1554" y="265"/>
                    <a:pt x="1554" y="265"/>
                    <a:pt x="1554" y="265"/>
                  </a:cubicBezTo>
                  <a:moveTo>
                    <a:pt x="1536" y="248"/>
                  </a:moveTo>
                  <a:cubicBezTo>
                    <a:pt x="1539" y="251"/>
                    <a:pt x="1542" y="254"/>
                    <a:pt x="1545" y="256"/>
                  </a:cubicBezTo>
                  <a:cubicBezTo>
                    <a:pt x="1548" y="253"/>
                    <a:pt x="1548" y="253"/>
                    <a:pt x="1548" y="253"/>
                  </a:cubicBezTo>
                  <a:cubicBezTo>
                    <a:pt x="1545" y="251"/>
                    <a:pt x="1542" y="248"/>
                    <a:pt x="1539" y="245"/>
                  </a:cubicBezTo>
                  <a:cubicBezTo>
                    <a:pt x="1536" y="248"/>
                    <a:pt x="1536" y="248"/>
                    <a:pt x="1536" y="248"/>
                  </a:cubicBezTo>
                  <a:moveTo>
                    <a:pt x="1519" y="232"/>
                  </a:moveTo>
                  <a:cubicBezTo>
                    <a:pt x="1522" y="235"/>
                    <a:pt x="1525" y="237"/>
                    <a:pt x="1528" y="240"/>
                  </a:cubicBezTo>
                  <a:cubicBezTo>
                    <a:pt x="1530" y="237"/>
                    <a:pt x="1530" y="237"/>
                    <a:pt x="1530" y="237"/>
                  </a:cubicBezTo>
                  <a:cubicBezTo>
                    <a:pt x="1527" y="234"/>
                    <a:pt x="1524" y="232"/>
                    <a:pt x="1521" y="229"/>
                  </a:cubicBezTo>
                  <a:cubicBezTo>
                    <a:pt x="1519" y="232"/>
                    <a:pt x="1519" y="232"/>
                    <a:pt x="1519" y="232"/>
                  </a:cubicBezTo>
                  <a:moveTo>
                    <a:pt x="1501" y="216"/>
                  </a:moveTo>
                  <a:cubicBezTo>
                    <a:pt x="1504" y="219"/>
                    <a:pt x="1507" y="222"/>
                    <a:pt x="1510" y="224"/>
                  </a:cubicBezTo>
                  <a:cubicBezTo>
                    <a:pt x="1512" y="221"/>
                    <a:pt x="1512" y="221"/>
                    <a:pt x="1512" y="221"/>
                  </a:cubicBezTo>
                  <a:cubicBezTo>
                    <a:pt x="1509" y="218"/>
                    <a:pt x="1506" y="216"/>
                    <a:pt x="1503" y="213"/>
                  </a:cubicBezTo>
                  <a:cubicBezTo>
                    <a:pt x="1501" y="216"/>
                    <a:pt x="1501" y="216"/>
                    <a:pt x="1501" y="216"/>
                  </a:cubicBezTo>
                  <a:cubicBezTo>
                    <a:pt x="1501" y="216"/>
                    <a:pt x="1501" y="216"/>
                    <a:pt x="1501" y="216"/>
                  </a:cubicBezTo>
                  <a:moveTo>
                    <a:pt x="1482" y="201"/>
                  </a:moveTo>
                  <a:cubicBezTo>
                    <a:pt x="1485" y="204"/>
                    <a:pt x="1488" y="206"/>
                    <a:pt x="1491" y="209"/>
                  </a:cubicBezTo>
                  <a:cubicBezTo>
                    <a:pt x="1494" y="206"/>
                    <a:pt x="1494" y="206"/>
                    <a:pt x="1494" y="206"/>
                  </a:cubicBezTo>
                  <a:cubicBezTo>
                    <a:pt x="1491" y="203"/>
                    <a:pt x="1488" y="201"/>
                    <a:pt x="1484" y="198"/>
                  </a:cubicBezTo>
                  <a:cubicBezTo>
                    <a:pt x="1482" y="201"/>
                    <a:pt x="1482" y="201"/>
                    <a:pt x="1482" y="201"/>
                  </a:cubicBezTo>
                  <a:moveTo>
                    <a:pt x="1463" y="187"/>
                  </a:moveTo>
                  <a:cubicBezTo>
                    <a:pt x="1466" y="189"/>
                    <a:pt x="1469" y="191"/>
                    <a:pt x="1473" y="194"/>
                  </a:cubicBezTo>
                  <a:cubicBezTo>
                    <a:pt x="1475" y="191"/>
                    <a:pt x="1475" y="191"/>
                    <a:pt x="1475" y="191"/>
                  </a:cubicBezTo>
                  <a:cubicBezTo>
                    <a:pt x="1472" y="188"/>
                    <a:pt x="1469" y="186"/>
                    <a:pt x="1465" y="183"/>
                  </a:cubicBezTo>
                  <a:cubicBezTo>
                    <a:pt x="1463" y="187"/>
                    <a:pt x="1463" y="187"/>
                    <a:pt x="1463" y="187"/>
                  </a:cubicBezTo>
                  <a:cubicBezTo>
                    <a:pt x="1463" y="187"/>
                    <a:pt x="1463" y="187"/>
                    <a:pt x="1463" y="187"/>
                  </a:cubicBezTo>
                  <a:moveTo>
                    <a:pt x="1444" y="172"/>
                  </a:moveTo>
                  <a:cubicBezTo>
                    <a:pt x="1447" y="175"/>
                    <a:pt x="1450" y="177"/>
                    <a:pt x="1453" y="179"/>
                  </a:cubicBezTo>
                  <a:cubicBezTo>
                    <a:pt x="1456" y="176"/>
                    <a:pt x="1456" y="176"/>
                    <a:pt x="1456" y="176"/>
                  </a:cubicBezTo>
                  <a:cubicBezTo>
                    <a:pt x="1452" y="174"/>
                    <a:pt x="1449" y="172"/>
                    <a:pt x="1446" y="169"/>
                  </a:cubicBezTo>
                  <a:cubicBezTo>
                    <a:pt x="1444" y="172"/>
                    <a:pt x="1444" y="172"/>
                    <a:pt x="1444" y="172"/>
                  </a:cubicBezTo>
                  <a:moveTo>
                    <a:pt x="1424" y="159"/>
                  </a:moveTo>
                  <a:cubicBezTo>
                    <a:pt x="1427" y="161"/>
                    <a:pt x="1431" y="163"/>
                    <a:pt x="1434" y="166"/>
                  </a:cubicBezTo>
                  <a:cubicBezTo>
                    <a:pt x="1436" y="162"/>
                    <a:pt x="1436" y="162"/>
                    <a:pt x="1436" y="162"/>
                  </a:cubicBezTo>
                  <a:cubicBezTo>
                    <a:pt x="1433" y="160"/>
                    <a:pt x="1429" y="158"/>
                    <a:pt x="1426" y="155"/>
                  </a:cubicBezTo>
                  <a:cubicBezTo>
                    <a:pt x="1424" y="159"/>
                    <a:pt x="1424" y="159"/>
                    <a:pt x="1424" y="159"/>
                  </a:cubicBezTo>
                  <a:moveTo>
                    <a:pt x="1404" y="146"/>
                  </a:moveTo>
                  <a:cubicBezTo>
                    <a:pt x="1407" y="148"/>
                    <a:pt x="1411" y="150"/>
                    <a:pt x="1414" y="152"/>
                  </a:cubicBezTo>
                  <a:cubicBezTo>
                    <a:pt x="1416" y="149"/>
                    <a:pt x="1416" y="149"/>
                    <a:pt x="1416" y="149"/>
                  </a:cubicBezTo>
                  <a:cubicBezTo>
                    <a:pt x="1413" y="147"/>
                    <a:pt x="1409" y="144"/>
                    <a:pt x="1406" y="142"/>
                  </a:cubicBezTo>
                  <a:cubicBezTo>
                    <a:pt x="1404" y="146"/>
                    <a:pt x="1404" y="146"/>
                    <a:pt x="1404" y="146"/>
                  </a:cubicBezTo>
                  <a:moveTo>
                    <a:pt x="1383" y="133"/>
                  </a:moveTo>
                  <a:cubicBezTo>
                    <a:pt x="1387" y="135"/>
                    <a:pt x="1390" y="137"/>
                    <a:pt x="1394" y="139"/>
                  </a:cubicBezTo>
                  <a:cubicBezTo>
                    <a:pt x="1396" y="136"/>
                    <a:pt x="1396" y="136"/>
                    <a:pt x="1396" y="136"/>
                  </a:cubicBezTo>
                  <a:cubicBezTo>
                    <a:pt x="1392" y="134"/>
                    <a:pt x="1389" y="132"/>
                    <a:pt x="1386" y="130"/>
                  </a:cubicBezTo>
                  <a:cubicBezTo>
                    <a:pt x="1383" y="133"/>
                    <a:pt x="1383" y="133"/>
                    <a:pt x="1383" y="133"/>
                  </a:cubicBezTo>
                  <a:moveTo>
                    <a:pt x="1363" y="121"/>
                  </a:moveTo>
                  <a:cubicBezTo>
                    <a:pt x="1366" y="123"/>
                    <a:pt x="1370" y="125"/>
                    <a:pt x="1373" y="127"/>
                  </a:cubicBezTo>
                  <a:cubicBezTo>
                    <a:pt x="1375" y="124"/>
                    <a:pt x="1375" y="124"/>
                    <a:pt x="1375" y="124"/>
                  </a:cubicBezTo>
                  <a:cubicBezTo>
                    <a:pt x="1372" y="122"/>
                    <a:pt x="1368" y="120"/>
                    <a:pt x="1365" y="118"/>
                  </a:cubicBezTo>
                  <a:cubicBezTo>
                    <a:pt x="1363" y="121"/>
                    <a:pt x="1363" y="121"/>
                    <a:pt x="1363" y="121"/>
                  </a:cubicBezTo>
                  <a:moveTo>
                    <a:pt x="1342" y="110"/>
                  </a:moveTo>
                  <a:cubicBezTo>
                    <a:pt x="1345" y="111"/>
                    <a:pt x="1349" y="113"/>
                    <a:pt x="1352" y="115"/>
                  </a:cubicBezTo>
                  <a:cubicBezTo>
                    <a:pt x="1354" y="112"/>
                    <a:pt x="1354" y="112"/>
                    <a:pt x="1354" y="112"/>
                  </a:cubicBezTo>
                  <a:cubicBezTo>
                    <a:pt x="1351" y="110"/>
                    <a:pt x="1347" y="108"/>
                    <a:pt x="1344" y="106"/>
                  </a:cubicBezTo>
                  <a:cubicBezTo>
                    <a:pt x="1342" y="110"/>
                    <a:pt x="1342" y="110"/>
                    <a:pt x="1342" y="110"/>
                  </a:cubicBezTo>
                  <a:moveTo>
                    <a:pt x="1320" y="99"/>
                  </a:moveTo>
                  <a:cubicBezTo>
                    <a:pt x="1324" y="100"/>
                    <a:pt x="1327" y="102"/>
                    <a:pt x="1331" y="104"/>
                  </a:cubicBezTo>
                  <a:cubicBezTo>
                    <a:pt x="1333" y="100"/>
                    <a:pt x="1333" y="100"/>
                    <a:pt x="1333" y="100"/>
                  </a:cubicBezTo>
                  <a:cubicBezTo>
                    <a:pt x="1329" y="99"/>
                    <a:pt x="1326" y="97"/>
                    <a:pt x="1322" y="95"/>
                  </a:cubicBezTo>
                  <a:cubicBezTo>
                    <a:pt x="1320" y="99"/>
                    <a:pt x="1320" y="99"/>
                    <a:pt x="1320" y="99"/>
                  </a:cubicBezTo>
                  <a:moveTo>
                    <a:pt x="1299" y="88"/>
                  </a:moveTo>
                  <a:cubicBezTo>
                    <a:pt x="1302" y="90"/>
                    <a:pt x="1306" y="92"/>
                    <a:pt x="1310" y="93"/>
                  </a:cubicBezTo>
                  <a:cubicBezTo>
                    <a:pt x="1311" y="90"/>
                    <a:pt x="1311" y="90"/>
                    <a:pt x="1311" y="90"/>
                  </a:cubicBezTo>
                  <a:cubicBezTo>
                    <a:pt x="1308" y="88"/>
                    <a:pt x="1304" y="86"/>
                    <a:pt x="1300" y="85"/>
                  </a:cubicBezTo>
                  <a:cubicBezTo>
                    <a:pt x="1299" y="88"/>
                    <a:pt x="1299" y="88"/>
                    <a:pt x="1299" y="88"/>
                  </a:cubicBezTo>
                  <a:moveTo>
                    <a:pt x="1277" y="78"/>
                  </a:moveTo>
                  <a:cubicBezTo>
                    <a:pt x="1280" y="80"/>
                    <a:pt x="1284" y="82"/>
                    <a:pt x="1288" y="83"/>
                  </a:cubicBezTo>
                  <a:cubicBezTo>
                    <a:pt x="1289" y="80"/>
                    <a:pt x="1289" y="80"/>
                    <a:pt x="1289" y="80"/>
                  </a:cubicBezTo>
                  <a:cubicBezTo>
                    <a:pt x="1286" y="78"/>
                    <a:pt x="1282" y="76"/>
                    <a:pt x="1278" y="75"/>
                  </a:cubicBezTo>
                  <a:cubicBezTo>
                    <a:pt x="1277" y="78"/>
                    <a:pt x="1277" y="78"/>
                    <a:pt x="1277" y="78"/>
                  </a:cubicBezTo>
                  <a:moveTo>
                    <a:pt x="1255" y="69"/>
                  </a:moveTo>
                  <a:cubicBezTo>
                    <a:pt x="1258" y="71"/>
                    <a:pt x="1262" y="72"/>
                    <a:pt x="1266" y="74"/>
                  </a:cubicBezTo>
                  <a:cubicBezTo>
                    <a:pt x="1267" y="70"/>
                    <a:pt x="1267" y="70"/>
                    <a:pt x="1267" y="70"/>
                  </a:cubicBezTo>
                  <a:cubicBezTo>
                    <a:pt x="1264" y="68"/>
                    <a:pt x="1260" y="67"/>
                    <a:pt x="1256" y="65"/>
                  </a:cubicBezTo>
                  <a:cubicBezTo>
                    <a:pt x="1255" y="69"/>
                    <a:pt x="1255" y="69"/>
                    <a:pt x="1255" y="69"/>
                  </a:cubicBezTo>
                  <a:moveTo>
                    <a:pt x="1232" y="61"/>
                  </a:moveTo>
                  <a:cubicBezTo>
                    <a:pt x="1236" y="62"/>
                    <a:pt x="1240" y="63"/>
                    <a:pt x="1243" y="65"/>
                  </a:cubicBezTo>
                  <a:cubicBezTo>
                    <a:pt x="1245" y="61"/>
                    <a:pt x="1245" y="61"/>
                    <a:pt x="1245" y="61"/>
                  </a:cubicBezTo>
                  <a:cubicBezTo>
                    <a:pt x="1241" y="60"/>
                    <a:pt x="1237" y="58"/>
                    <a:pt x="1234" y="57"/>
                  </a:cubicBezTo>
                  <a:cubicBezTo>
                    <a:pt x="1232" y="61"/>
                    <a:pt x="1232" y="61"/>
                    <a:pt x="1232" y="61"/>
                  </a:cubicBezTo>
                  <a:moveTo>
                    <a:pt x="1209" y="52"/>
                  </a:moveTo>
                  <a:cubicBezTo>
                    <a:pt x="1213" y="54"/>
                    <a:pt x="1217" y="55"/>
                    <a:pt x="1221" y="56"/>
                  </a:cubicBezTo>
                  <a:cubicBezTo>
                    <a:pt x="1222" y="53"/>
                    <a:pt x="1222" y="53"/>
                    <a:pt x="1222" y="53"/>
                  </a:cubicBezTo>
                  <a:cubicBezTo>
                    <a:pt x="1218" y="51"/>
                    <a:pt x="1215" y="50"/>
                    <a:pt x="1211" y="49"/>
                  </a:cubicBezTo>
                  <a:cubicBezTo>
                    <a:pt x="1209" y="52"/>
                    <a:pt x="1209" y="52"/>
                    <a:pt x="1209" y="52"/>
                  </a:cubicBezTo>
                  <a:moveTo>
                    <a:pt x="1187" y="45"/>
                  </a:moveTo>
                  <a:cubicBezTo>
                    <a:pt x="1190" y="46"/>
                    <a:pt x="1194" y="47"/>
                    <a:pt x="1198" y="49"/>
                  </a:cubicBezTo>
                  <a:cubicBezTo>
                    <a:pt x="1199" y="45"/>
                    <a:pt x="1199" y="45"/>
                    <a:pt x="1199" y="45"/>
                  </a:cubicBezTo>
                  <a:cubicBezTo>
                    <a:pt x="1196" y="44"/>
                    <a:pt x="1192" y="42"/>
                    <a:pt x="1188" y="41"/>
                  </a:cubicBezTo>
                  <a:cubicBezTo>
                    <a:pt x="1187" y="45"/>
                    <a:pt x="1187" y="45"/>
                    <a:pt x="1187" y="45"/>
                  </a:cubicBezTo>
                  <a:moveTo>
                    <a:pt x="1164" y="38"/>
                  </a:moveTo>
                  <a:cubicBezTo>
                    <a:pt x="1168" y="39"/>
                    <a:pt x="1171" y="40"/>
                    <a:pt x="1175" y="42"/>
                  </a:cubicBezTo>
                  <a:cubicBezTo>
                    <a:pt x="1176" y="38"/>
                    <a:pt x="1176" y="38"/>
                    <a:pt x="1176" y="38"/>
                  </a:cubicBezTo>
                  <a:cubicBezTo>
                    <a:pt x="1172" y="37"/>
                    <a:pt x="1169" y="35"/>
                    <a:pt x="1165" y="34"/>
                  </a:cubicBezTo>
                  <a:cubicBezTo>
                    <a:pt x="1164" y="38"/>
                    <a:pt x="1164" y="38"/>
                    <a:pt x="1164" y="38"/>
                  </a:cubicBezTo>
                  <a:moveTo>
                    <a:pt x="1141" y="32"/>
                  </a:moveTo>
                  <a:cubicBezTo>
                    <a:pt x="1144" y="33"/>
                    <a:pt x="1148" y="34"/>
                    <a:pt x="1152" y="35"/>
                  </a:cubicBezTo>
                  <a:cubicBezTo>
                    <a:pt x="1153" y="31"/>
                    <a:pt x="1153" y="31"/>
                    <a:pt x="1153" y="31"/>
                  </a:cubicBezTo>
                  <a:cubicBezTo>
                    <a:pt x="1149" y="30"/>
                    <a:pt x="1145" y="29"/>
                    <a:pt x="1142" y="28"/>
                  </a:cubicBezTo>
                  <a:cubicBezTo>
                    <a:pt x="1141" y="32"/>
                    <a:pt x="1141" y="32"/>
                    <a:pt x="1141" y="32"/>
                  </a:cubicBezTo>
                  <a:cubicBezTo>
                    <a:pt x="1141" y="32"/>
                    <a:pt x="1141" y="32"/>
                    <a:pt x="1141" y="32"/>
                  </a:cubicBezTo>
                  <a:moveTo>
                    <a:pt x="1117" y="26"/>
                  </a:moveTo>
                  <a:cubicBezTo>
                    <a:pt x="1121" y="27"/>
                    <a:pt x="1125" y="28"/>
                    <a:pt x="1129" y="29"/>
                  </a:cubicBezTo>
                  <a:cubicBezTo>
                    <a:pt x="1130" y="25"/>
                    <a:pt x="1130" y="25"/>
                    <a:pt x="1130" y="25"/>
                  </a:cubicBezTo>
                  <a:cubicBezTo>
                    <a:pt x="1126" y="24"/>
                    <a:pt x="1122" y="23"/>
                    <a:pt x="1118" y="23"/>
                  </a:cubicBezTo>
                  <a:cubicBezTo>
                    <a:pt x="1117" y="26"/>
                    <a:pt x="1117" y="26"/>
                    <a:pt x="1117" y="26"/>
                  </a:cubicBezTo>
                  <a:moveTo>
                    <a:pt x="1094" y="21"/>
                  </a:moveTo>
                  <a:cubicBezTo>
                    <a:pt x="1098" y="22"/>
                    <a:pt x="1102" y="23"/>
                    <a:pt x="1106" y="24"/>
                  </a:cubicBezTo>
                  <a:cubicBezTo>
                    <a:pt x="1106" y="20"/>
                    <a:pt x="1106" y="20"/>
                    <a:pt x="1106" y="20"/>
                  </a:cubicBezTo>
                  <a:cubicBezTo>
                    <a:pt x="1102" y="19"/>
                    <a:pt x="1099" y="18"/>
                    <a:pt x="1095" y="18"/>
                  </a:cubicBezTo>
                  <a:cubicBezTo>
                    <a:pt x="1094" y="21"/>
                    <a:pt x="1094" y="21"/>
                    <a:pt x="1094" y="21"/>
                  </a:cubicBezTo>
                  <a:moveTo>
                    <a:pt x="1070" y="17"/>
                  </a:moveTo>
                  <a:cubicBezTo>
                    <a:pt x="1074" y="18"/>
                    <a:pt x="1078" y="18"/>
                    <a:pt x="1082" y="19"/>
                  </a:cubicBezTo>
                  <a:cubicBezTo>
                    <a:pt x="1083" y="15"/>
                    <a:pt x="1083" y="15"/>
                    <a:pt x="1083" y="15"/>
                  </a:cubicBezTo>
                  <a:cubicBezTo>
                    <a:pt x="1079" y="15"/>
                    <a:pt x="1075" y="14"/>
                    <a:pt x="1071" y="13"/>
                  </a:cubicBezTo>
                  <a:cubicBezTo>
                    <a:pt x="1070" y="17"/>
                    <a:pt x="1070" y="17"/>
                    <a:pt x="1070" y="17"/>
                  </a:cubicBezTo>
                  <a:moveTo>
                    <a:pt x="1047" y="13"/>
                  </a:moveTo>
                  <a:cubicBezTo>
                    <a:pt x="1051" y="14"/>
                    <a:pt x="1055" y="15"/>
                    <a:pt x="1058" y="15"/>
                  </a:cubicBezTo>
                  <a:cubicBezTo>
                    <a:pt x="1059" y="11"/>
                    <a:pt x="1059" y="11"/>
                    <a:pt x="1059" y="11"/>
                  </a:cubicBezTo>
                  <a:cubicBezTo>
                    <a:pt x="1055" y="11"/>
                    <a:pt x="1051" y="10"/>
                    <a:pt x="1047" y="9"/>
                  </a:cubicBezTo>
                  <a:cubicBezTo>
                    <a:pt x="1047" y="13"/>
                    <a:pt x="1047" y="13"/>
                    <a:pt x="1047" y="13"/>
                  </a:cubicBezTo>
                  <a:moveTo>
                    <a:pt x="1023" y="10"/>
                  </a:moveTo>
                  <a:cubicBezTo>
                    <a:pt x="1027" y="11"/>
                    <a:pt x="1031" y="11"/>
                    <a:pt x="1035" y="12"/>
                  </a:cubicBezTo>
                  <a:cubicBezTo>
                    <a:pt x="1035" y="8"/>
                    <a:pt x="1035" y="8"/>
                    <a:pt x="1035" y="8"/>
                  </a:cubicBezTo>
                  <a:cubicBezTo>
                    <a:pt x="1031" y="7"/>
                    <a:pt x="1027" y="7"/>
                    <a:pt x="1023" y="6"/>
                  </a:cubicBezTo>
                  <a:cubicBezTo>
                    <a:pt x="1023" y="10"/>
                    <a:pt x="1023" y="10"/>
                    <a:pt x="1023" y="10"/>
                  </a:cubicBezTo>
                  <a:cubicBezTo>
                    <a:pt x="1023" y="10"/>
                    <a:pt x="1023" y="10"/>
                    <a:pt x="1023" y="10"/>
                  </a:cubicBezTo>
                  <a:moveTo>
                    <a:pt x="999" y="8"/>
                  </a:moveTo>
                  <a:cubicBezTo>
                    <a:pt x="1003" y="8"/>
                    <a:pt x="1007" y="9"/>
                    <a:pt x="1011" y="9"/>
                  </a:cubicBezTo>
                  <a:cubicBezTo>
                    <a:pt x="1011" y="5"/>
                    <a:pt x="1011" y="5"/>
                    <a:pt x="1011" y="5"/>
                  </a:cubicBezTo>
                  <a:cubicBezTo>
                    <a:pt x="1007" y="5"/>
                    <a:pt x="1003" y="4"/>
                    <a:pt x="999" y="4"/>
                  </a:cubicBezTo>
                  <a:cubicBezTo>
                    <a:pt x="999" y="8"/>
                    <a:pt x="999" y="8"/>
                    <a:pt x="999" y="8"/>
                  </a:cubicBezTo>
                  <a:moveTo>
                    <a:pt x="975" y="6"/>
                  </a:moveTo>
                  <a:cubicBezTo>
                    <a:pt x="979" y="6"/>
                    <a:pt x="983" y="6"/>
                    <a:pt x="987" y="7"/>
                  </a:cubicBezTo>
                  <a:cubicBezTo>
                    <a:pt x="987" y="3"/>
                    <a:pt x="987" y="3"/>
                    <a:pt x="987" y="3"/>
                  </a:cubicBezTo>
                  <a:cubicBezTo>
                    <a:pt x="983" y="3"/>
                    <a:pt x="979" y="2"/>
                    <a:pt x="975" y="2"/>
                  </a:cubicBezTo>
                  <a:cubicBezTo>
                    <a:pt x="975" y="6"/>
                    <a:pt x="975" y="6"/>
                    <a:pt x="975" y="6"/>
                  </a:cubicBezTo>
                  <a:moveTo>
                    <a:pt x="951" y="5"/>
                  </a:moveTo>
                  <a:cubicBezTo>
                    <a:pt x="955" y="5"/>
                    <a:pt x="959" y="5"/>
                    <a:pt x="963" y="5"/>
                  </a:cubicBezTo>
                  <a:cubicBezTo>
                    <a:pt x="963" y="1"/>
                    <a:pt x="963" y="1"/>
                    <a:pt x="963" y="1"/>
                  </a:cubicBezTo>
                  <a:cubicBezTo>
                    <a:pt x="959" y="1"/>
                    <a:pt x="955" y="1"/>
                    <a:pt x="951" y="1"/>
                  </a:cubicBezTo>
                  <a:cubicBezTo>
                    <a:pt x="951" y="5"/>
                    <a:pt x="951" y="5"/>
                    <a:pt x="951" y="5"/>
                  </a:cubicBezTo>
                  <a:moveTo>
                    <a:pt x="927" y="4"/>
                  </a:moveTo>
                  <a:cubicBezTo>
                    <a:pt x="931" y="4"/>
                    <a:pt x="935" y="4"/>
                    <a:pt x="939" y="4"/>
                  </a:cubicBezTo>
                  <a:cubicBezTo>
                    <a:pt x="939" y="0"/>
                    <a:pt x="939" y="0"/>
                    <a:pt x="939" y="0"/>
                  </a:cubicBezTo>
                  <a:cubicBezTo>
                    <a:pt x="935" y="0"/>
                    <a:pt x="931" y="0"/>
                    <a:pt x="927" y="0"/>
                  </a:cubicBezTo>
                  <a:cubicBezTo>
                    <a:pt x="927" y="4"/>
                    <a:pt x="927" y="4"/>
                    <a:pt x="927" y="4"/>
                  </a:cubicBezTo>
                  <a:moveTo>
                    <a:pt x="903" y="4"/>
                  </a:moveTo>
                  <a:cubicBezTo>
                    <a:pt x="907" y="4"/>
                    <a:pt x="911" y="4"/>
                    <a:pt x="915" y="4"/>
                  </a:cubicBezTo>
                  <a:cubicBezTo>
                    <a:pt x="915" y="0"/>
                    <a:pt x="915" y="0"/>
                    <a:pt x="915" y="0"/>
                  </a:cubicBezTo>
                  <a:cubicBezTo>
                    <a:pt x="911" y="0"/>
                    <a:pt x="907" y="0"/>
                    <a:pt x="903" y="0"/>
                  </a:cubicBezTo>
                  <a:cubicBezTo>
                    <a:pt x="903" y="4"/>
                    <a:pt x="903" y="4"/>
                    <a:pt x="903" y="4"/>
                  </a:cubicBezTo>
                  <a:cubicBezTo>
                    <a:pt x="903" y="4"/>
                    <a:pt x="903" y="4"/>
                    <a:pt x="903" y="4"/>
                  </a:cubicBezTo>
                  <a:moveTo>
                    <a:pt x="880" y="5"/>
                  </a:moveTo>
                  <a:cubicBezTo>
                    <a:pt x="883" y="5"/>
                    <a:pt x="887" y="4"/>
                    <a:pt x="891" y="4"/>
                  </a:cubicBezTo>
                  <a:cubicBezTo>
                    <a:pt x="891" y="0"/>
                    <a:pt x="891" y="0"/>
                    <a:pt x="891" y="0"/>
                  </a:cubicBezTo>
                  <a:cubicBezTo>
                    <a:pt x="887" y="0"/>
                    <a:pt x="883" y="1"/>
                    <a:pt x="879" y="1"/>
                  </a:cubicBezTo>
                  <a:cubicBezTo>
                    <a:pt x="880" y="5"/>
                    <a:pt x="880" y="5"/>
                    <a:pt x="880" y="5"/>
                  </a:cubicBezTo>
                  <a:moveTo>
                    <a:pt x="856" y="6"/>
                  </a:moveTo>
                  <a:cubicBezTo>
                    <a:pt x="860" y="6"/>
                    <a:pt x="864" y="5"/>
                    <a:pt x="868" y="5"/>
                  </a:cubicBezTo>
                  <a:cubicBezTo>
                    <a:pt x="867" y="1"/>
                    <a:pt x="867" y="1"/>
                    <a:pt x="867" y="1"/>
                  </a:cubicBezTo>
                  <a:cubicBezTo>
                    <a:pt x="863" y="1"/>
                    <a:pt x="859" y="2"/>
                    <a:pt x="855" y="2"/>
                  </a:cubicBezTo>
                  <a:cubicBezTo>
                    <a:pt x="856" y="6"/>
                    <a:pt x="856" y="6"/>
                    <a:pt x="856" y="6"/>
                  </a:cubicBezTo>
                  <a:cubicBezTo>
                    <a:pt x="856" y="6"/>
                    <a:pt x="856" y="6"/>
                    <a:pt x="856" y="6"/>
                  </a:cubicBezTo>
                  <a:moveTo>
                    <a:pt x="832" y="8"/>
                  </a:moveTo>
                  <a:cubicBezTo>
                    <a:pt x="836" y="7"/>
                    <a:pt x="840" y="7"/>
                    <a:pt x="844" y="7"/>
                  </a:cubicBezTo>
                  <a:cubicBezTo>
                    <a:pt x="843" y="3"/>
                    <a:pt x="843" y="3"/>
                    <a:pt x="843" y="3"/>
                  </a:cubicBezTo>
                  <a:cubicBezTo>
                    <a:pt x="839" y="3"/>
                    <a:pt x="835" y="3"/>
                    <a:pt x="831" y="4"/>
                  </a:cubicBezTo>
                  <a:cubicBezTo>
                    <a:pt x="832" y="8"/>
                    <a:pt x="832" y="8"/>
                    <a:pt x="832" y="8"/>
                  </a:cubicBezTo>
                  <a:moveTo>
                    <a:pt x="808" y="10"/>
                  </a:moveTo>
                  <a:cubicBezTo>
                    <a:pt x="812" y="10"/>
                    <a:pt x="816" y="9"/>
                    <a:pt x="820" y="9"/>
                  </a:cubicBezTo>
                  <a:cubicBezTo>
                    <a:pt x="819" y="5"/>
                    <a:pt x="819" y="5"/>
                    <a:pt x="819" y="5"/>
                  </a:cubicBezTo>
                  <a:cubicBezTo>
                    <a:pt x="815" y="5"/>
                    <a:pt x="811" y="6"/>
                    <a:pt x="807" y="6"/>
                  </a:cubicBezTo>
                  <a:cubicBezTo>
                    <a:pt x="808" y="10"/>
                    <a:pt x="808" y="10"/>
                    <a:pt x="808" y="10"/>
                  </a:cubicBezTo>
                  <a:moveTo>
                    <a:pt x="784" y="13"/>
                  </a:moveTo>
                  <a:cubicBezTo>
                    <a:pt x="788" y="13"/>
                    <a:pt x="792" y="12"/>
                    <a:pt x="796" y="12"/>
                  </a:cubicBezTo>
                  <a:cubicBezTo>
                    <a:pt x="796" y="8"/>
                    <a:pt x="796" y="8"/>
                    <a:pt x="796" y="8"/>
                  </a:cubicBezTo>
                  <a:cubicBezTo>
                    <a:pt x="792" y="8"/>
                    <a:pt x="788" y="9"/>
                    <a:pt x="784" y="9"/>
                  </a:cubicBezTo>
                  <a:cubicBezTo>
                    <a:pt x="784" y="13"/>
                    <a:pt x="784" y="13"/>
                    <a:pt x="784" y="13"/>
                  </a:cubicBezTo>
                  <a:cubicBezTo>
                    <a:pt x="784" y="13"/>
                    <a:pt x="784" y="13"/>
                    <a:pt x="784" y="13"/>
                  </a:cubicBezTo>
                  <a:moveTo>
                    <a:pt x="761" y="17"/>
                  </a:moveTo>
                  <a:cubicBezTo>
                    <a:pt x="764" y="16"/>
                    <a:pt x="768" y="16"/>
                    <a:pt x="772" y="15"/>
                  </a:cubicBezTo>
                  <a:cubicBezTo>
                    <a:pt x="772" y="11"/>
                    <a:pt x="772" y="11"/>
                    <a:pt x="772" y="11"/>
                  </a:cubicBezTo>
                  <a:cubicBezTo>
                    <a:pt x="768" y="12"/>
                    <a:pt x="764" y="13"/>
                    <a:pt x="760" y="13"/>
                  </a:cubicBezTo>
                  <a:cubicBezTo>
                    <a:pt x="761" y="17"/>
                    <a:pt x="761" y="17"/>
                    <a:pt x="761" y="17"/>
                  </a:cubicBezTo>
                  <a:moveTo>
                    <a:pt x="737" y="21"/>
                  </a:moveTo>
                  <a:cubicBezTo>
                    <a:pt x="741" y="21"/>
                    <a:pt x="745" y="20"/>
                    <a:pt x="749" y="19"/>
                  </a:cubicBezTo>
                  <a:cubicBezTo>
                    <a:pt x="748" y="15"/>
                    <a:pt x="748" y="15"/>
                    <a:pt x="748" y="15"/>
                  </a:cubicBezTo>
                  <a:cubicBezTo>
                    <a:pt x="744" y="16"/>
                    <a:pt x="740" y="17"/>
                    <a:pt x="736" y="18"/>
                  </a:cubicBezTo>
                  <a:cubicBezTo>
                    <a:pt x="737" y="21"/>
                    <a:pt x="737" y="21"/>
                    <a:pt x="737" y="21"/>
                  </a:cubicBezTo>
                  <a:moveTo>
                    <a:pt x="714" y="26"/>
                  </a:moveTo>
                  <a:cubicBezTo>
                    <a:pt x="717" y="26"/>
                    <a:pt x="721" y="25"/>
                    <a:pt x="725" y="24"/>
                  </a:cubicBezTo>
                  <a:cubicBezTo>
                    <a:pt x="724" y="20"/>
                    <a:pt x="724" y="20"/>
                    <a:pt x="724" y="20"/>
                  </a:cubicBezTo>
                  <a:cubicBezTo>
                    <a:pt x="721" y="21"/>
                    <a:pt x="717" y="22"/>
                    <a:pt x="713" y="23"/>
                  </a:cubicBezTo>
                  <a:cubicBezTo>
                    <a:pt x="714" y="26"/>
                    <a:pt x="714" y="26"/>
                    <a:pt x="714" y="26"/>
                  </a:cubicBezTo>
                  <a:cubicBezTo>
                    <a:pt x="714" y="26"/>
                    <a:pt x="714" y="26"/>
                    <a:pt x="714" y="26"/>
                  </a:cubicBezTo>
                  <a:moveTo>
                    <a:pt x="690" y="32"/>
                  </a:moveTo>
                  <a:cubicBezTo>
                    <a:pt x="694" y="31"/>
                    <a:pt x="698" y="30"/>
                    <a:pt x="702" y="29"/>
                  </a:cubicBezTo>
                  <a:cubicBezTo>
                    <a:pt x="701" y="25"/>
                    <a:pt x="701" y="25"/>
                    <a:pt x="701" y="25"/>
                  </a:cubicBezTo>
                  <a:cubicBezTo>
                    <a:pt x="697" y="26"/>
                    <a:pt x="693" y="27"/>
                    <a:pt x="689" y="28"/>
                  </a:cubicBezTo>
                  <a:cubicBezTo>
                    <a:pt x="690" y="32"/>
                    <a:pt x="690" y="32"/>
                    <a:pt x="690" y="32"/>
                  </a:cubicBezTo>
                  <a:moveTo>
                    <a:pt x="667" y="38"/>
                  </a:moveTo>
                  <a:cubicBezTo>
                    <a:pt x="671" y="37"/>
                    <a:pt x="675" y="36"/>
                    <a:pt x="679" y="35"/>
                  </a:cubicBezTo>
                  <a:cubicBezTo>
                    <a:pt x="678" y="31"/>
                    <a:pt x="678" y="31"/>
                    <a:pt x="678" y="31"/>
                  </a:cubicBezTo>
                  <a:cubicBezTo>
                    <a:pt x="674" y="32"/>
                    <a:pt x="670" y="33"/>
                    <a:pt x="666" y="34"/>
                  </a:cubicBezTo>
                  <a:cubicBezTo>
                    <a:pt x="667" y="38"/>
                    <a:pt x="667" y="38"/>
                    <a:pt x="667" y="38"/>
                  </a:cubicBezTo>
                  <a:moveTo>
                    <a:pt x="644" y="45"/>
                  </a:moveTo>
                  <a:cubicBezTo>
                    <a:pt x="648" y="44"/>
                    <a:pt x="652" y="43"/>
                    <a:pt x="656" y="42"/>
                  </a:cubicBezTo>
                  <a:cubicBezTo>
                    <a:pt x="655" y="38"/>
                    <a:pt x="655" y="38"/>
                    <a:pt x="655" y="38"/>
                  </a:cubicBezTo>
                  <a:cubicBezTo>
                    <a:pt x="651" y="39"/>
                    <a:pt x="647" y="40"/>
                    <a:pt x="643" y="41"/>
                  </a:cubicBezTo>
                  <a:cubicBezTo>
                    <a:pt x="644" y="45"/>
                    <a:pt x="644" y="45"/>
                    <a:pt x="644" y="45"/>
                  </a:cubicBezTo>
                  <a:moveTo>
                    <a:pt x="621" y="52"/>
                  </a:moveTo>
                  <a:cubicBezTo>
                    <a:pt x="625" y="51"/>
                    <a:pt x="629" y="50"/>
                    <a:pt x="633" y="49"/>
                  </a:cubicBezTo>
                  <a:cubicBezTo>
                    <a:pt x="632" y="45"/>
                    <a:pt x="632" y="45"/>
                    <a:pt x="632" y="45"/>
                  </a:cubicBezTo>
                  <a:cubicBezTo>
                    <a:pt x="628" y="46"/>
                    <a:pt x="624" y="47"/>
                    <a:pt x="620" y="49"/>
                  </a:cubicBezTo>
                  <a:cubicBezTo>
                    <a:pt x="621" y="52"/>
                    <a:pt x="621" y="52"/>
                    <a:pt x="621" y="52"/>
                  </a:cubicBezTo>
                  <a:cubicBezTo>
                    <a:pt x="621" y="52"/>
                    <a:pt x="621" y="52"/>
                    <a:pt x="621" y="52"/>
                  </a:cubicBezTo>
                  <a:moveTo>
                    <a:pt x="599" y="60"/>
                  </a:moveTo>
                  <a:cubicBezTo>
                    <a:pt x="603" y="59"/>
                    <a:pt x="606" y="58"/>
                    <a:pt x="610" y="56"/>
                  </a:cubicBezTo>
                  <a:cubicBezTo>
                    <a:pt x="609" y="53"/>
                    <a:pt x="609" y="53"/>
                    <a:pt x="609" y="53"/>
                  </a:cubicBezTo>
                  <a:cubicBezTo>
                    <a:pt x="605" y="54"/>
                    <a:pt x="601" y="55"/>
                    <a:pt x="597" y="57"/>
                  </a:cubicBezTo>
                  <a:cubicBezTo>
                    <a:pt x="599" y="60"/>
                    <a:pt x="599" y="60"/>
                    <a:pt x="599" y="60"/>
                  </a:cubicBezTo>
                  <a:moveTo>
                    <a:pt x="577" y="69"/>
                  </a:moveTo>
                  <a:cubicBezTo>
                    <a:pt x="580" y="68"/>
                    <a:pt x="584" y="66"/>
                    <a:pt x="588" y="65"/>
                  </a:cubicBezTo>
                  <a:cubicBezTo>
                    <a:pt x="586" y="61"/>
                    <a:pt x="586" y="61"/>
                    <a:pt x="586" y="61"/>
                  </a:cubicBezTo>
                  <a:cubicBezTo>
                    <a:pt x="583" y="62"/>
                    <a:pt x="579" y="64"/>
                    <a:pt x="575" y="65"/>
                  </a:cubicBezTo>
                  <a:cubicBezTo>
                    <a:pt x="577" y="69"/>
                    <a:pt x="577" y="69"/>
                    <a:pt x="577" y="69"/>
                  </a:cubicBezTo>
                  <a:moveTo>
                    <a:pt x="555" y="78"/>
                  </a:moveTo>
                  <a:cubicBezTo>
                    <a:pt x="558" y="77"/>
                    <a:pt x="562" y="75"/>
                    <a:pt x="566" y="74"/>
                  </a:cubicBezTo>
                  <a:cubicBezTo>
                    <a:pt x="564" y="70"/>
                    <a:pt x="564" y="70"/>
                    <a:pt x="564" y="70"/>
                  </a:cubicBezTo>
                  <a:cubicBezTo>
                    <a:pt x="560" y="71"/>
                    <a:pt x="557" y="73"/>
                    <a:pt x="553" y="75"/>
                  </a:cubicBezTo>
                  <a:cubicBezTo>
                    <a:pt x="555" y="78"/>
                    <a:pt x="555" y="78"/>
                    <a:pt x="555" y="78"/>
                  </a:cubicBezTo>
                  <a:moveTo>
                    <a:pt x="533" y="88"/>
                  </a:moveTo>
                  <a:cubicBezTo>
                    <a:pt x="536" y="86"/>
                    <a:pt x="540" y="85"/>
                    <a:pt x="544" y="83"/>
                  </a:cubicBezTo>
                  <a:cubicBezTo>
                    <a:pt x="542" y="79"/>
                    <a:pt x="542" y="79"/>
                    <a:pt x="542" y="79"/>
                  </a:cubicBezTo>
                  <a:cubicBezTo>
                    <a:pt x="538" y="81"/>
                    <a:pt x="535" y="83"/>
                    <a:pt x="531" y="84"/>
                  </a:cubicBezTo>
                  <a:cubicBezTo>
                    <a:pt x="533" y="88"/>
                    <a:pt x="533" y="88"/>
                    <a:pt x="533" y="88"/>
                  </a:cubicBezTo>
                  <a:cubicBezTo>
                    <a:pt x="533" y="88"/>
                    <a:pt x="533" y="88"/>
                    <a:pt x="533" y="88"/>
                  </a:cubicBezTo>
                  <a:moveTo>
                    <a:pt x="511" y="98"/>
                  </a:moveTo>
                  <a:cubicBezTo>
                    <a:pt x="515" y="97"/>
                    <a:pt x="518" y="95"/>
                    <a:pt x="522" y="93"/>
                  </a:cubicBezTo>
                  <a:cubicBezTo>
                    <a:pt x="520" y="89"/>
                    <a:pt x="520" y="89"/>
                    <a:pt x="520" y="89"/>
                  </a:cubicBezTo>
                  <a:cubicBezTo>
                    <a:pt x="517" y="91"/>
                    <a:pt x="513" y="93"/>
                    <a:pt x="509" y="95"/>
                  </a:cubicBezTo>
                  <a:cubicBezTo>
                    <a:pt x="511" y="98"/>
                    <a:pt x="511" y="98"/>
                    <a:pt x="511" y="98"/>
                  </a:cubicBezTo>
                  <a:moveTo>
                    <a:pt x="490" y="109"/>
                  </a:moveTo>
                  <a:cubicBezTo>
                    <a:pt x="494" y="107"/>
                    <a:pt x="497" y="105"/>
                    <a:pt x="501" y="104"/>
                  </a:cubicBezTo>
                  <a:cubicBezTo>
                    <a:pt x="499" y="100"/>
                    <a:pt x="499" y="100"/>
                    <a:pt x="499" y="100"/>
                  </a:cubicBezTo>
                  <a:cubicBezTo>
                    <a:pt x="495" y="102"/>
                    <a:pt x="492" y="104"/>
                    <a:pt x="488" y="106"/>
                  </a:cubicBezTo>
                  <a:cubicBezTo>
                    <a:pt x="490" y="109"/>
                    <a:pt x="490" y="109"/>
                    <a:pt x="490" y="109"/>
                  </a:cubicBezTo>
                  <a:moveTo>
                    <a:pt x="469" y="121"/>
                  </a:moveTo>
                  <a:cubicBezTo>
                    <a:pt x="472" y="119"/>
                    <a:pt x="476" y="117"/>
                    <a:pt x="479" y="115"/>
                  </a:cubicBezTo>
                  <a:cubicBezTo>
                    <a:pt x="478" y="111"/>
                    <a:pt x="478" y="111"/>
                    <a:pt x="478" y="111"/>
                  </a:cubicBezTo>
                  <a:cubicBezTo>
                    <a:pt x="474" y="113"/>
                    <a:pt x="471" y="115"/>
                    <a:pt x="467" y="117"/>
                  </a:cubicBezTo>
                  <a:cubicBezTo>
                    <a:pt x="469" y="121"/>
                    <a:pt x="469" y="121"/>
                    <a:pt x="469" y="121"/>
                  </a:cubicBezTo>
                  <a:cubicBezTo>
                    <a:pt x="469" y="121"/>
                    <a:pt x="469" y="121"/>
                    <a:pt x="469" y="121"/>
                  </a:cubicBezTo>
                  <a:moveTo>
                    <a:pt x="448" y="133"/>
                  </a:moveTo>
                  <a:cubicBezTo>
                    <a:pt x="452" y="131"/>
                    <a:pt x="455" y="129"/>
                    <a:pt x="459" y="127"/>
                  </a:cubicBezTo>
                  <a:cubicBezTo>
                    <a:pt x="457" y="123"/>
                    <a:pt x="457" y="123"/>
                    <a:pt x="457" y="123"/>
                  </a:cubicBezTo>
                  <a:cubicBezTo>
                    <a:pt x="453" y="125"/>
                    <a:pt x="450" y="127"/>
                    <a:pt x="446" y="129"/>
                  </a:cubicBezTo>
                  <a:cubicBezTo>
                    <a:pt x="448" y="133"/>
                    <a:pt x="448" y="133"/>
                    <a:pt x="448" y="133"/>
                  </a:cubicBezTo>
                  <a:moveTo>
                    <a:pt x="428" y="145"/>
                  </a:moveTo>
                  <a:cubicBezTo>
                    <a:pt x="431" y="143"/>
                    <a:pt x="435" y="141"/>
                    <a:pt x="438" y="139"/>
                  </a:cubicBezTo>
                  <a:cubicBezTo>
                    <a:pt x="436" y="135"/>
                    <a:pt x="436" y="135"/>
                    <a:pt x="436" y="135"/>
                  </a:cubicBezTo>
                  <a:cubicBezTo>
                    <a:pt x="433" y="137"/>
                    <a:pt x="429" y="140"/>
                    <a:pt x="426" y="142"/>
                  </a:cubicBezTo>
                  <a:cubicBezTo>
                    <a:pt x="428" y="145"/>
                    <a:pt x="428" y="145"/>
                    <a:pt x="428" y="145"/>
                  </a:cubicBezTo>
                  <a:moveTo>
                    <a:pt x="408" y="158"/>
                  </a:moveTo>
                  <a:cubicBezTo>
                    <a:pt x="411" y="156"/>
                    <a:pt x="415" y="154"/>
                    <a:pt x="418" y="152"/>
                  </a:cubicBezTo>
                  <a:cubicBezTo>
                    <a:pt x="416" y="148"/>
                    <a:pt x="416" y="148"/>
                    <a:pt x="416" y="148"/>
                  </a:cubicBezTo>
                  <a:cubicBezTo>
                    <a:pt x="412" y="150"/>
                    <a:pt x="409" y="153"/>
                    <a:pt x="406" y="155"/>
                  </a:cubicBezTo>
                  <a:cubicBezTo>
                    <a:pt x="408" y="158"/>
                    <a:pt x="408" y="158"/>
                    <a:pt x="408" y="158"/>
                  </a:cubicBezTo>
                  <a:moveTo>
                    <a:pt x="388" y="172"/>
                  </a:moveTo>
                  <a:cubicBezTo>
                    <a:pt x="392" y="169"/>
                    <a:pt x="395" y="167"/>
                    <a:pt x="398" y="165"/>
                  </a:cubicBezTo>
                  <a:cubicBezTo>
                    <a:pt x="396" y="162"/>
                    <a:pt x="396" y="162"/>
                    <a:pt x="396" y="162"/>
                  </a:cubicBezTo>
                  <a:cubicBezTo>
                    <a:pt x="393" y="164"/>
                    <a:pt x="389" y="166"/>
                    <a:pt x="386" y="168"/>
                  </a:cubicBezTo>
                  <a:cubicBezTo>
                    <a:pt x="388" y="172"/>
                    <a:pt x="388" y="172"/>
                    <a:pt x="388" y="172"/>
                  </a:cubicBezTo>
                  <a:moveTo>
                    <a:pt x="369" y="186"/>
                  </a:moveTo>
                  <a:cubicBezTo>
                    <a:pt x="372" y="183"/>
                    <a:pt x="375" y="181"/>
                    <a:pt x="379" y="179"/>
                  </a:cubicBezTo>
                  <a:cubicBezTo>
                    <a:pt x="376" y="175"/>
                    <a:pt x="376" y="175"/>
                    <a:pt x="376" y="175"/>
                  </a:cubicBezTo>
                  <a:cubicBezTo>
                    <a:pt x="373" y="178"/>
                    <a:pt x="370" y="180"/>
                    <a:pt x="367" y="183"/>
                  </a:cubicBezTo>
                  <a:cubicBezTo>
                    <a:pt x="369" y="186"/>
                    <a:pt x="369" y="186"/>
                    <a:pt x="369" y="186"/>
                  </a:cubicBezTo>
                  <a:moveTo>
                    <a:pt x="350" y="200"/>
                  </a:moveTo>
                  <a:cubicBezTo>
                    <a:pt x="353" y="198"/>
                    <a:pt x="356" y="195"/>
                    <a:pt x="359" y="193"/>
                  </a:cubicBezTo>
                  <a:cubicBezTo>
                    <a:pt x="357" y="190"/>
                    <a:pt x="357" y="190"/>
                    <a:pt x="357" y="190"/>
                  </a:cubicBezTo>
                  <a:cubicBezTo>
                    <a:pt x="354" y="192"/>
                    <a:pt x="351" y="195"/>
                    <a:pt x="348" y="197"/>
                  </a:cubicBezTo>
                  <a:cubicBezTo>
                    <a:pt x="350" y="200"/>
                    <a:pt x="350" y="200"/>
                    <a:pt x="350" y="200"/>
                  </a:cubicBezTo>
                  <a:cubicBezTo>
                    <a:pt x="350" y="200"/>
                    <a:pt x="350" y="200"/>
                    <a:pt x="350" y="200"/>
                  </a:cubicBezTo>
                  <a:moveTo>
                    <a:pt x="332" y="216"/>
                  </a:moveTo>
                  <a:cubicBezTo>
                    <a:pt x="335" y="213"/>
                    <a:pt x="338" y="210"/>
                    <a:pt x="341" y="208"/>
                  </a:cubicBezTo>
                  <a:cubicBezTo>
                    <a:pt x="338" y="205"/>
                    <a:pt x="338" y="205"/>
                    <a:pt x="338" y="205"/>
                  </a:cubicBezTo>
                  <a:cubicBezTo>
                    <a:pt x="335" y="207"/>
                    <a:pt x="332" y="210"/>
                    <a:pt x="329" y="212"/>
                  </a:cubicBezTo>
                  <a:cubicBezTo>
                    <a:pt x="332" y="216"/>
                    <a:pt x="332" y="216"/>
                    <a:pt x="332" y="216"/>
                  </a:cubicBezTo>
                  <a:moveTo>
                    <a:pt x="313" y="231"/>
                  </a:moveTo>
                  <a:cubicBezTo>
                    <a:pt x="316" y="228"/>
                    <a:pt x="319" y="226"/>
                    <a:pt x="322" y="223"/>
                  </a:cubicBezTo>
                  <a:cubicBezTo>
                    <a:pt x="320" y="220"/>
                    <a:pt x="320" y="220"/>
                    <a:pt x="320" y="220"/>
                  </a:cubicBezTo>
                  <a:cubicBezTo>
                    <a:pt x="317" y="223"/>
                    <a:pt x="314" y="225"/>
                    <a:pt x="311" y="228"/>
                  </a:cubicBezTo>
                  <a:cubicBezTo>
                    <a:pt x="313" y="231"/>
                    <a:pt x="313" y="231"/>
                    <a:pt x="313" y="231"/>
                  </a:cubicBezTo>
                  <a:moveTo>
                    <a:pt x="296" y="247"/>
                  </a:moveTo>
                  <a:cubicBezTo>
                    <a:pt x="299" y="244"/>
                    <a:pt x="301" y="242"/>
                    <a:pt x="304" y="239"/>
                  </a:cubicBezTo>
                  <a:cubicBezTo>
                    <a:pt x="302" y="236"/>
                    <a:pt x="302" y="236"/>
                    <a:pt x="302" y="236"/>
                  </a:cubicBezTo>
                  <a:cubicBezTo>
                    <a:pt x="299" y="239"/>
                    <a:pt x="296" y="241"/>
                    <a:pt x="293" y="244"/>
                  </a:cubicBezTo>
                  <a:cubicBezTo>
                    <a:pt x="296" y="247"/>
                    <a:pt x="296" y="247"/>
                    <a:pt x="296" y="247"/>
                  </a:cubicBezTo>
                  <a:moveTo>
                    <a:pt x="278" y="264"/>
                  </a:moveTo>
                  <a:cubicBezTo>
                    <a:pt x="281" y="261"/>
                    <a:pt x="284" y="258"/>
                    <a:pt x="287" y="255"/>
                  </a:cubicBezTo>
                  <a:cubicBezTo>
                    <a:pt x="284" y="252"/>
                    <a:pt x="284" y="252"/>
                    <a:pt x="284" y="252"/>
                  </a:cubicBezTo>
                  <a:cubicBezTo>
                    <a:pt x="281" y="255"/>
                    <a:pt x="278" y="258"/>
                    <a:pt x="275" y="261"/>
                  </a:cubicBezTo>
                  <a:cubicBezTo>
                    <a:pt x="278" y="264"/>
                    <a:pt x="278" y="264"/>
                    <a:pt x="278" y="264"/>
                  </a:cubicBezTo>
                  <a:cubicBezTo>
                    <a:pt x="278" y="264"/>
                    <a:pt x="278" y="264"/>
                    <a:pt x="278" y="264"/>
                  </a:cubicBezTo>
                  <a:moveTo>
                    <a:pt x="261" y="281"/>
                  </a:moveTo>
                  <a:cubicBezTo>
                    <a:pt x="264" y="278"/>
                    <a:pt x="267" y="275"/>
                    <a:pt x="270" y="272"/>
                  </a:cubicBezTo>
                  <a:cubicBezTo>
                    <a:pt x="267" y="269"/>
                    <a:pt x="267" y="269"/>
                    <a:pt x="267" y="269"/>
                  </a:cubicBezTo>
                  <a:cubicBezTo>
                    <a:pt x="264" y="272"/>
                    <a:pt x="261" y="275"/>
                    <a:pt x="258" y="278"/>
                  </a:cubicBezTo>
                  <a:cubicBezTo>
                    <a:pt x="261" y="281"/>
                    <a:pt x="261" y="281"/>
                    <a:pt x="261" y="281"/>
                  </a:cubicBezTo>
                  <a:moveTo>
                    <a:pt x="245" y="298"/>
                  </a:moveTo>
                  <a:cubicBezTo>
                    <a:pt x="248" y="295"/>
                    <a:pt x="250" y="292"/>
                    <a:pt x="253" y="289"/>
                  </a:cubicBezTo>
                  <a:cubicBezTo>
                    <a:pt x="250" y="286"/>
                    <a:pt x="250" y="286"/>
                    <a:pt x="250" y="286"/>
                  </a:cubicBezTo>
                  <a:cubicBezTo>
                    <a:pt x="247" y="289"/>
                    <a:pt x="245" y="292"/>
                    <a:pt x="242" y="295"/>
                  </a:cubicBezTo>
                  <a:cubicBezTo>
                    <a:pt x="245" y="298"/>
                    <a:pt x="245" y="298"/>
                    <a:pt x="245" y="298"/>
                  </a:cubicBezTo>
                  <a:moveTo>
                    <a:pt x="229" y="316"/>
                  </a:moveTo>
                  <a:cubicBezTo>
                    <a:pt x="232" y="313"/>
                    <a:pt x="234" y="310"/>
                    <a:pt x="237" y="307"/>
                  </a:cubicBezTo>
                  <a:cubicBezTo>
                    <a:pt x="234" y="304"/>
                    <a:pt x="234" y="304"/>
                    <a:pt x="234" y="304"/>
                  </a:cubicBezTo>
                  <a:cubicBezTo>
                    <a:pt x="231" y="307"/>
                    <a:pt x="229" y="310"/>
                    <a:pt x="226" y="313"/>
                  </a:cubicBezTo>
                  <a:cubicBezTo>
                    <a:pt x="229" y="316"/>
                    <a:pt x="229" y="316"/>
                    <a:pt x="229" y="316"/>
                  </a:cubicBezTo>
                  <a:moveTo>
                    <a:pt x="213" y="334"/>
                  </a:moveTo>
                  <a:cubicBezTo>
                    <a:pt x="216" y="331"/>
                    <a:pt x="218" y="328"/>
                    <a:pt x="221" y="325"/>
                  </a:cubicBezTo>
                  <a:cubicBezTo>
                    <a:pt x="218" y="322"/>
                    <a:pt x="218" y="322"/>
                    <a:pt x="218" y="322"/>
                  </a:cubicBezTo>
                  <a:cubicBezTo>
                    <a:pt x="215" y="325"/>
                    <a:pt x="213" y="328"/>
                    <a:pt x="210" y="331"/>
                  </a:cubicBezTo>
                  <a:cubicBezTo>
                    <a:pt x="213" y="334"/>
                    <a:pt x="213" y="334"/>
                    <a:pt x="213" y="334"/>
                  </a:cubicBezTo>
                  <a:moveTo>
                    <a:pt x="198" y="353"/>
                  </a:moveTo>
                  <a:cubicBezTo>
                    <a:pt x="201" y="349"/>
                    <a:pt x="203" y="346"/>
                    <a:pt x="206" y="343"/>
                  </a:cubicBezTo>
                  <a:cubicBezTo>
                    <a:pt x="203" y="341"/>
                    <a:pt x="203" y="341"/>
                    <a:pt x="203" y="341"/>
                  </a:cubicBezTo>
                  <a:cubicBezTo>
                    <a:pt x="200" y="344"/>
                    <a:pt x="198" y="347"/>
                    <a:pt x="195" y="350"/>
                  </a:cubicBezTo>
                  <a:cubicBezTo>
                    <a:pt x="198" y="353"/>
                    <a:pt x="198" y="353"/>
                    <a:pt x="198" y="353"/>
                  </a:cubicBezTo>
                  <a:moveTo>
                    <a:pt x="184" y="372"/>
                  </a:moveTo>
                  <a:cubicBezTo>
                    <a:pt x="186" y="368"/>
                    <a:pt x="189" y="365"/>
                    <a:pt x="191" y="362"/>
                  </a:cubicBezTo>
                  <a:cubicBezTo>
                    <a:pt x="188" y="360"/>
                    <a:pt x="188" y="360"/>
                    <a:pt x="188" y="360"/>
                  </a:cubicBezTo>
                  <a:cubicBezTo>
                    <a:pt x="185" y="363"/>
                    <a:pt x="183" y="366"/>
                    <a:pt x="181" y="369"/>
                  </a:cubicBezTo>
                  <a:cubicBezTo>
                    <a:pt x="184" y="372"/>
                    <a:pt x="184" y="372"/>
                    <a:pt x="184" y="372"/>
                  </a:cubicBezTo>
                  <a:moveTo>
                    <a:pt x="170" y="391"/>
                  </a:moveTo>
                  <a:cubicBezTo>
                    <a:pt x="172" y="388"/>
                    <a:pt x="174" y="385"/>
                    <a:pt x="177" y="381"/>
                  </a:cubicBezTo>
                  <a:cubicBezTo>
                    <a:pt x="173" y="379"/>
                    <a:pt x="173" y="379"/>
                    <a:pt x="173" y="379"/>
                  </a:cubicBezTo>
                  <a:cubicBezTo>
                    <a:pt x="171" y="382"/>
                    <a:pt x="169" y="385"/>
                    <a:pt x="166" y="389"/>
                  </a:cubicBezTo>
                  <a:cubicBezTo>
                    <a:pt x="170" y="391"/>
                    <a:pt x="170" y="391"/>
                    <a:pt x="170" y="391"/>
                  </a:cubicBezTo>
                  <a:cubicBezTo>
                    <a:pt x="170" y="391"/>
                    <a:pt x="170" y="391"/>
                    <a:pt x="170" y="391"/>
                  </a:cubicBezTo>
                  <a:moveTo>
                    <a:pt x="156" y="411"/>
                  </a:moveTo>
                  <a:cubicBezTo>
                    <a:pt x="158" y="408"/>
                    <a:pt x="161" y="404"/>
                    <a:pt x="163" y="401"/>
                  </a:cubicBezTo>
                  <a:cubicBezTo>
                    <a:pt x="160" y="399"/>
                    <a:pt x="160" y="399"/>
                    <a:pt x="160" y="399"/>
                  </a:cubicBezTo>
                  <a:cubicBezTo>
                    <a:pt x="157" y="402"/>
                    <a:pt x="155" y="405"/>
                    <a:pt x="153" y="409"/>
                  </a:cubicBezTo>
                  <a:cubicBezTo>
                    <a:pt x="156" y="411"/>
                    <a:pt x="156" y="411"/>
                    <a:pt x="156" y="411"/>
                  </a:cubicBezTo>
                  <a:moveTo>
                    <a:pt x="143" y="431"/>
                  </a:moveTo>
                  <a:cubicBezTo>
                    <a:pt x="145" y="428"/>
                    <a:pt x="147" y="424"/>
                    <a:pt x="150" y="421"/>
                  </a:cubicBezTo>
                  <a:cubicBezTo>
                    <a:pt x="146" y="419"/>
                    <a:pt x="146" y="419"/>
                    <a:pt x="146" y="419"/>
                  </a:cubicBezTo>
                  <a:cubicBezTo>
                    <a:pt x="144" y="422"/>
                    <a:pt x="142" y="425"/>
                    <a:pt x="140" y="429"/>
                  </a:cubicBezTo>
                  <a:cubicBezTo>
                    <a:pt x="143" y="431"/>
                    <a:pt x="143" y="431"/>
                    <a:pt x="143" y="431"/>
                  </a:cubicBezTo>
                  <a:moveTo>
                    <a:pt x="131" y="451"/>
                  </a:moveTo>
                  <a:cubicBezTo>
                    <a:pt x="133" y="448"/>
                    <a:pt x="135" y="445"/>
                    <a:pt x="137" y="441"/>
                  </a:cubicBezTo>
                  <a:cubicBezTo>
                    <a:pt x="133" y="439"/>
                    <a:pt x="133" y="439"/>
                    <a:pt x="133" y="439"/>
                  </a:cubicBezTo>
                  <a:cubicBezTo>
                    <a:pt x="131" y="442"/>
                    <a:pt x="129" y="446"/>
                    <a:pt x="127" y="449"/>
                  </a:cubicBezTo>
                  <a:cubicBezTo>
                    <a:pt x="131" y="451"/>
                    <a:pt x="131" y="451"/>
                    <a:pt x="131" y="451"/>
                  </a:cubicBezTo>
                  <a:moveTo>
                    <a:pt x="119" y="472"/>
                  </a:moveTo>
                  <a:cubicBezTo>
                    <a:pt x="121" y="469"/>
                    <a:pt x="123" y="465"/>
                    <a:pt x="125" y="462"/>
                  </a:cubicBezTo>
                  <a:cubicBezTo>
                    <a:pt x="121" y="460"/>
                    <a:pt x="121" y="460"/>
                    <a:pt x="121" y="460"/>
                  </a:cubicBezTo>
                  <a:cubicBezTo>
                    <a:pt x="119" y="463"/>
                    <a:pt x="117" y="467"/>
                    <a:pt x="115" y="470"/>
                  </a:cubicBezTo>
                  <a:cubicBezTo>
                    <a:pt x="119" y="472"/>
                    <a:pt x="119" y="472"/>
                    <a:pt x="119" y="472"/>
                  </a:cubicBezTo>
                  <a:moveTo>
                    <a:pt x="107" y="493"/>
                  </a:moveTo>
                  <a:cubicBezTo>
                    <a:pt x="109" y="490"/>
                    <a:pt x="111" y="486"/>
                    <a:pt x="113" y="483"/>
                  </a:cubicBezTo>
                  <a:cubicBezTo>
                    <a:pt x="109" y="481"/>
                    <a:pt x="109" y="481"/>
                    <a:pt x="109" y="481"/>
                  </a:cubicBezTo>
                  <a:cubicBezTo>
                    <a:pt x="107" y="484"/>
                    <a:pt x="106" y="488"/>
                    <a:pt x="104" y="491"/>
                  </a:cubicBezTo>
                  <a:cubicBezTo>
                    <a:pt x="107" y="493"/>
                    <a:pt x="107" y="493"/>
                    <a:pt x="107" y="493"/>
                  </a:cubicBezTo>
                  <a:moveTo>
                    <a:pt x="96" y="515"/>
                  </a:moveTo>
                  <a:cubicBezTo>
                    <a:pt x="98" y="511"/>
                    <a:pt x="100" y="508"/>
                    <a:pt x="102" y="504"/>
                  </a:cubicBezTo>
                  <a:cubicBezTo>
                    <a:pt x="98" y="502"/>
                    <a:pt x="98" y="502"/>
                    <a:pt x="98" y="502"/>
                  </a:cubicBezTo>
                  <a:cubicBezTo>
                    <a:pt x="96" y="506"/>
                    <a:pt x="95" y="509"/>
                    <a:pt x="93" y="513"/>
                  </a:cubicBezTo>
                  <a:cubicBezTo>
                    <a:pt x="96" y="515"/>
                    <a:pt x="96" y="515"/>
                    <a:pt x="96" y="515"/>
                  </a:cubicBezTo>
                  <a:cubicBezTo>
                    <a:pt x="96" y="515"/>
                    <a:pt x="96" y="515"/>
                    <a:pt x="96" y="515"/>
                  </a:cubicBezTo>
                  <a:moveTo>
                    <a:pt x="86" y="536"/>
                  </a:moveTo>
                  <a:cubicBezTo>
                    <a:pt x="88" y="533"/>
                    <a:pt x="89" y="529"/>
                    <a:pt x="91" y="526"/>
                  </a:cubicBezTo>
                  <a:cubicBezTo>
                    <a:pt x="87" y="524"/>
                    <a:pt x="87" y="524"/>
                    <a:pt x="87" y="524"/>
                  </a:cubicBezTo>
                  <a:cubicBezTo>
                    <a:pt x="86" y="527"/>
                    <a:pt x="84" y="531"/>
                    <a:pt x="82" y="535"/>
                  </a:cubicBezTo>
                  <a:cubicBezTo>
                    <a:pt x="86" y="536"/>
                    <a:pt x="86" y="536"/>
                    <a:pt x="86" y="536"/>
                  </a:cubicBezTo>
                  <a:moveTo>
                    <a:pt x="76" y="558"/>
                  </a:moveTo>
                  <a:cubicBezTo>
                    <a:pt x="78" y="555"/>
                    <a:pt x="79" y="551"/>
                    <a:pt x="81" y="547"/>
                  </a:cubicBezTo>
                  <a:cubicBezTo>
                    <a:pt x="77" y="546"/>
                    <a:pt x="77" y="546"/>
                    <a:pt x="77" y="546"/>
                  </a:cubicBezTo>
                  <a:cubicBezTo>
                    <a:pt x="76" y="549"/>
                    <a:pt x="74" y="553"/>
                    <a:pt x="73" y="557"/>
                  </a:cubicBezTo>
                  <a:cubicBezTo>
                    <a:pt x="76" y="558"/>
                    <a:pt x="76" y="558"/>
                    <a:pt x="76" y="558"/>
                  </a:cubicBezTo>
                  <a:moveTo>
                    <a:pt x="67" y="581"/>
                  </a:moveTo>
                  <a:cubicBezTo>
                    <a:pt x="69" y="577"/>
                    <a:pt x="70" y="573"/>
                    <a:pt x="72" y="569"/>
                  </a:cubicBezTo>
                  <a:cubicBezTo>
                    <a:pt x="68" y="568"/>
                    <a:pt x="68" y="568"/>
                    <a:pt x="68" y="568"/>
                  </a:cubicBezTo>
                  <a:cubicBezTo>
                    <a:pt x="66" y="572"/>
                    <a:pt x="65" y="575"/>
                    <a:pt x="63" y="579"/>
                  </a:cubicBezTo>
                  <a:cubicBezTo>
                    <a:pt x="67" y="581"/>
                    <a:pt x="67" y="581"/>
                    <a:pt x="67" y="581"/>
                  </a:cubicBezTo>
                  <a:moveTo>
                    <a:pt x="59" y="603"/>
                  </a:moveTo>
                  <a:cubicBezTo>
                    <a:pt x="60" y="599"/>
                    <a:pt x="61" y="596"/>
                    <a:pt x="63" y="592"/>
                  </a:cubicBezTo>
                  <a:cubicBezTo>
                    <a:pt x="59" y="590"/>
                    <a:pt x="59" y="590"/>
                    <a:pt x="59" y="590"/>
                  </a:cubicBezTo>
                  <a:cubicBezTo>
                    <a:pt x="58" y="594"/>
                    <a:pt x="56" y="598"/>
                    <a:pt x="55" y="602"/>
                  </a:cubicBezTo>
                  <a:cubicBezTo>
                    <a:pt x="59" y="603"/>
                    <a:pt x="59" y="603"/>
                    <a:pt x="59" y="603"/>
                  </a:cubicBezTo>
                  <a:moveTo>
                    <a:pt x="51" y="626"/>
                  </a:moveTo>
                  <a:cubicBezTo>
                    <a:pt x="52" y="622"/>
                    <a:pt x="53" y="618"/>
                    <a:pt x="55" y="614"/>
                  </a:cubicBezTo>
                  <a:cubicBezTo>
                    <a:pt x="51" y="613"/>
                    <a:pt x="51" y="613"/>
                    <a:pt x="51" y="613"/>
                  </a:cubicBezTo>
                  <a:cubicBezTo>
                    <a:pt x="49" y="617"/>
                    <a:pt x="48" y="621"/>
                    <a:pt x="47" y="624"/>
                  </a:cubicBezTo>
                  <a:cubicBezTo>
                    <a:pt x="51" y="626"/>
                    <a:pt x="51" y="626"/>
                    <a:pt x="51" y="626"/>
                  </a:cubicBezTo>
                  <a:moveTo>
                    <a:pt x="43" y="649"/>
                  </a:moveTo>
                  <a:cubicBezTo>
                    <a:pt x="45" y="645"/>
                    <a:pt x="46" y="641"/>
                    <a:pt x="47" y="637"/>
                  </a:cubicBezTo>
                  <a:cubicBezTo>
                    <a:pt x="43" y="636"/>
                    <a:pt x="43" y="636"/>
                    <a:pt x="43" y="636"/>
                  </a:cubicBezTo>
                  <a:cubicBezTo>
                    <a:pt x="42" y="640"/>
                    <a:pt x="41" y="644"/>
                    <a:pt x="40" y="647"/>
                  </a:cubicBezTo>
                  <a:cubicBezTo>
                    <a:pt x="43" y="649"/>
                    <a:pt x="43" y="649"/>
                    <a:pt x="43" y="649"/>
                  </a:cubicBezTo>
                  <a:moveTo>
                    <a:pt x="37" y="672"/>
                  </a:moveTo>
                  <a:cubicBezTo>
                    <a:pt x="38" y="668"/>
                    <a:pt x="39" y="664"/>
                    <a:pt x="40" y="660"/>
                  </a:cubicBezTo>
                  <a:cubicBezTo>
                    <a:pt x="36" y="659"/>
                    <a:pt x="36" y="659"/>
                    <a:pt x="36" y="659"/>
                  </a:cubicBezTo>
                  <a:cubicBezTo>
                    <a:pt x="35" y="663"/>
                    <a:pt x="34" y="667"/>
                    <a:pt x="33" y="671"/>
                  </a:cubicBezTo>
                  <a:cubicBezTo>
                    <a:pt x="37" y="672"/>
                    <a:pt x="37" y="672"/>
                    <a:pt x="37" y="672"/>
                  </a:cubicBezTo>
                  <a:moveTo>
                    <a:pt x="31" y="695"/>
                  </a:moveTo>
                  <a:cubicBezTo>
                    <a:pt x="32" y="691"/>
                    <a:pt x="32" y="687"/>
                    <a:pt x="34" y="683"/>
                  </a:cubicBezTo>
                  <a:cubicBezTo>
                    <a:pt x="30" y="682"/>
                    <a:pt x="30" y="682"/>
                    <a:pt x="30" y="682"/>
                  </a:cubicBezTo>
                  <a:cubicBezTo>
                    <a:pt x="29" y="686"/>
                    <a:pt x="28" y="690"/>
                    <a:pt x="27" y="694"/>
                  </a:cubicBezTo>
                  <a:cubicBezTo>
                    <a:pt x="31" y="695"/>
                    <a:pt x="31" y="695"/>
                    <a:pt x="31" y="695"/>
                  </a:cubicBezTo>
                  <a:cubicBezTo>
                    <a:pt x="31" y="695"/>
                    <a:pt x="31" y="695"/>
                    <a:pt x="31" y="695"/>
                  </a:cubicBezTo>
                  <a:moveTo>
                    <a:pt x="25" y="718"/>
                  </a:moveTo>
                  <a:cubicBezTo>
                    <a:pt x="26" y="714"/>
                    <a:pt x="27" y="710"/>
                    <a:pt x="28" y="706"/>
                  </a:cubicBezTo>
                  <a:cubicBezTo>
                    <a:pt x="24" y="705"/>
                    <a:pt x="24" y="705"/>
                    <a:pt x="24" y="705"/>
                  </a:cubicBezTo>
                  <a:cubicBezTo>
                    <a:pt x="23" y="709"/>
                    <a:pt x="22" y="713"/>
                    <a:pt x="21" y="717"/>
                  </a:cubicBezTo>
                  <a:cubicBezTo>
                    <a:pt x="25" y="718"/>
                    <a:pt x="25" y="718"/>
                    <a:pt x="25" y="718"/>
                  </a:cubicBezTo>
                  <a:moveTo>
                    <a:pt x="20" y="742"/>
                  </a:moveTo>
                  <a:cubicBezTo>
                    <a:pt x="21" y="738"/>
                    <a:pt x="22" y="734"/>
                    <a:pt x="23" y="730"/>
                  </a:cubicBezTo>
                  <a:cubicBezTo>
                    <a:pt x="19" y="729"/>
                    <a:pt x="19" y="729"/>
                    <a:pt x="19" y="729"/>
                  </a:cubicBezTo>
                  <a:cubicBezTo>
                    <a:pt x="18" y="733"/>
                    <a:pt x="17" y="737"/>
                    <a:pt x="16" y="741"/>
                  </a:cubicBezTo>
                  <a:cubicBezTo>
                    <a:pt x="20" y="742"/>
                    <a:pt x="20" y="742"/>
                    <a:pt x="20" y="742"/>
                  </a:cubicBezTo>
                  <a:moveTo>
                    <a:pt x="16" y="765"/>
                  </a:moveTo>
                  <a:cubicBezTo>
                    <a:pt x="17" y="761"/>
                    <a:pt x="17" y="757"/>
                    <a:pt x="18" y="753"/>
                  </a:cubicBezTo>
                  <a:cubicBezTo>
                    <a:pt x="14" y="753"/>
                    <a:pt x="14" y="753"/>
                    <a:pt x="14" y="753"/>
                  </a:cubicBezTo>
                  <a:cubicBezTo>
                    <a:pt x="13" y="757"/>
                    <a:pt x="13" y="760"/>
                    <a:pt x="12" y="764"/>
                  </a:cubicBezTo>
                  <a:cubicBezTo>
                    <a:pt x="16" y="765"/>
                    <a:pt x="16" y="765"/>
                    <a:pt x="16" y="765"/>
                  </a:cubicBezTo>
                  <a:moveTo>
                    <a:pt x="12" y="789"/>
                  </a:moveTo>
                  <a:cubicBezTo>
                    <a:pt x="13" y="785"/>
                    <a:pt x="13" y="781"/>
                    <a:pt x="14" y="777"/>
                  </a:cubicBezTo>
                  <a:cubicBezTo>
                    <a:pt x="10" y="776"/>
                    <a:pt x="10" y="776"/>
                    <a:pt x="10" y="776"/>
                  </a:cubicBezTo>
                  <a:cubicBezTo>
                    <a:pt x="10" y="780"/>
                    <a:pt x="9" y="784"/>
                    <a:pt x="8" y="788"/>
                  </a:cubicBezTo>
                  <a:cubicBezTo>
                    <a:pt x="12" y="789"/>
                    <a:pt x="12" y="789"/>
                    <a:pt x="12" y="789"/>
                  </a:cubicBezTo>
                  <a:moveTo>
                    <a:pt x="9" y="813"/>
                  </a:moveTo>
                  <a:cubicBezTo>
                    <a:pt x="10" y="809"/>
                    <a:pt x="10" y="805"/>
                    <a:pt x="11" y="801"/>
                  </a:cubicBezTo>
                  <a:cubicBezTo>
                    <a:pt x="7" y="800"/>
                    <a:pt x="7" y="800"/>
                    <a:pt x="7" y="800"/>
                  </a:cubicBezTo>
                  <a:cubicBezTo>
                    <a:pt x="6" y="804"/>
                    <a:pt x="6" y="808"/>
                    <a:pt x="5" y="812"/>
                  </a:cubicBezTo>
                  <a:cubicBezTo>
                    <a:pt x="9" y="813"/>
                    <a:pt x="9" y="813"/>
                    <a:pt x="9" y="813"/>
                  </a:cubicBezTo>
                  <a:moveTo>
                    <a:pt x="7" y="836"/>
                  </a:moveTo>
                  <a:cubicBezTo>
                    <a:pt x="7" y="832"/>
                    <a:pt x="8" y="828"/>
                    <a:pt x="8" y="824"/>
                  </a:cubicBezTo>
                  <a:cubicBezTo>
                    <a:pt x="4" y="824"/>
                    <a:pt x="4" y="824"/>
                    <a:pt x="4" y="824"/>
                  </a:cubicBezTo>
                  <a:cubicBezTo>
                    <a:pt x="4" y="828"/>
                    <a:pt x="3" y="832"/>
                    <a:pt x="3" y="836"/>
                  </a:cubicBezTo>
                  <a:cubicBezTo>
                    <a:pt x="7" y="836"/>
                    <a:pt x="7" y="836"/>
                    <a:pt x="7" y="836"/>
                  </a:cubicBezTo>
                  <a:moveTo>
                    <a:pt x="5" y="860"/>
                  </a:moveTo>
                  <a:cubicBezTo>
                    <a:pt x="5" y="856"/>
                    <a:pt x="6" y="852"/>
                    <a:pt x="6" y="848"/>
                  </a:cubicBezTo>
                  <a:cubicBezTo>
                    <a:pt x="2" y="848"/>
                    <a:pt x="2" y="848"/>
                    <a:pt x="2" y="848"/>
                  </a:cubicBezTo>
                  <a:cubicBezTo>
                    <a:pt x="2" y="852"/>
                    <a:pt x="1" y="856"/>
                    <a:pt x="1" y="860"/>
                  </a:cubicBezTo>
                  <a:cubicBezTo>
                    <a:pt x="5" y="860"/>
                    <a:pt x="5" y="860"/>
                    <a:pt x="5" y="860"/>
                  </a:cubicBezTo>
                  <a:moveTo>
                    <a:pt x="4" y="884"/>
                  </a:moveTo>
                  <a:cubicBezTo>
                    <a:pt x="4" y="880"/>
                    <a:pt x="4" y="876"/>
                    <a:pt x="5" y="872"/>
                  </a:cubicBezTo>
                  <a:cubicBezTo>
                    <a:pt x="1" y="872"/>
                    <a:pt x="1" y="872"/>
                    <a:pt x="1" y="872"/>
                  </a:cubicBezTo>
                  <a:cubicBezTo>
                    <a:pt x="0" y="876"/>
                    <a:pt x="0" y="880"/>
                    <a:pt x="0" y="884"/>
                  </a:cubicBezTo>
                  <a:cubicBezTo>
                    <a:pt x="4" y="884"/>
                    <a:pt x="4" y="884"/>
                    <a:pt x="4" y="884"/>
                  </a:cubicBezTo>
                  <a:moveTo>
                    <a:pt x="4" y="908"/>
                  </a:moveTo>
                  <a:cubicBezTo>
                    <a:pt x="4" y="904"/>
                    <a:pt x="4" y="900"/>
                    <a:pt x="4" y="896"/>
                  </a:cubicBezTo>
                  <a:cubicBezTo>
                    <a:pt x="0" y="896"/>
                    <a:pt x="0" y="896"/>
                    <a:pt x="0" y="896"/>
                  </a:cubicBezTo>
                  <a:cubicBezTo>
                    <a:pt x="0" y="900"/>
                    <a:pt x="0" y="904"/>
                    <a:pt x="0" y="908"/>
                  </a:cubicBezTo>
                  <a:cubicBezTo>
                    <a:pt x="4" y="908"/>
                    <a:pt x="4" y="908"/>
                    <a:pt x="4" y="908"/>
                  </a:cubicBezTo>
                  <a:moveTo>
                    <a:pt x="4" y="932"/>
                  </a:moveTo>
                  <a:cubicBezTo>
                    <a:pt x="4" y="928"/>
                    <a:pt x="4" y="924"/>
                    <a:pt x="4" y="920"/>
                  </a:cubicBezTo>
                  <a:cubicBezTo>
                    <a:pt x="0" y="920"/>
                    <a:pt x="0" y="920"/>
                    <a:pt x="0" y="920"/>
                  </a:cubicBezTo>
                  <a:cubicBezTo>
                    <a:pt x="0" y="924"/>
                    <a:pt x="0" y="928"/>
                    <a:pt x="0" y="932"/>
                  </a:cubicBezTo>
                  <a:cubicBezTo>
                    <a:pt x="4" y="932"/>
                    <a:pt x="4" y="932"/>
                    <a:pt x="4" y="932"/>
                  </a:cubicBezTo>
                  <a:moveTo>
                    <a:pt x="4" y="956"/>
                  </a:moveTo>
                  <a:cubicBezTo>
                    <a:pt x="4" y="952"/>
                    <a:pt x="4" y="948"/>
                    <a:pt x="4" y="944"/>
                  </a:cubicBezTo>
                  <a:cubicBezTo>
                    <a:pt x="0" y="944"/>
                    <a:pt x="0" y="944"/>
                    <a:pt x="0" y="944"/>
                  </a:cubicBezTo>
                  <a:cubicBezTo>
                    <a:pt x="0" y="948"/>
                    <a:pt x="0" y="952"/>
                    <a:pt x="0" y="956"/>
                  </a:cubicBezTo>
                  <a:cubicBezTo>
                    <a:pt x="4" y="956"/>
                    <a:pt x="4" y="956"/>
                    <a:pt x="4" y="956"/>
                  </a:cubicBezTo>
                  <a:moveTo>
                    <a:pt x="6" y="980"/>
                  </a:moveTo>
                  <a:cubicBezTo>
                    <a:pt x="5" y="976"/>
                    <a:pt x="5" y="972"/>
                    <a:pt x="5" y="968"/>
                  </a:cubicBezTo>
                  <a:cubicBezTo>
                    <a:pt x="1" y="968"/>
                    <a:pt x="1" y="968"/>
                    <a:pt x="1" y="968"/>
                  </a:cubicBezTo>
                  <a:cubicBezTo>
                    <a:pt x="1" y="972"/>
                    <a:pt x="1" y="976"/>
                    <a:pt x="2" y="980"/>
                  </a:cubicBezTo>
                  <a:cubicBezTo>
                    <a:pt x="6" y="980"/>
                    <a:pt x="6" y="980"/>
                    <a:pt x="6" y="980"/>
                  </a:cubicBezTo>
                  <a:cubicBezTo>
                    <a:pt x="6" y="980"/>
                    <a:pt x="6" y="980"/>
                    <a:pt x="6" y="980"/>
                  </a:cubicBezTo>
                  <a:moveTo>
                    <a:pt x="8" y="1004"/>
                  </a:moveTo>
                  <a:cubicBezTo>
                    <a:pt x="7" y="1000"/>
                    <a:pt x="7" y="996"/>
                    <a:pt x="7" y="992"/>
                  </a:cubicBezTo>
                  <a:cubicBezTo>
                    <a:pt x="3" y="992"/>
                    <a:pt x="3" y="992"/>
                    <a:pt x="3" y="992"/>
                  </a:cubicBezTo>
                  <a:cubicBezTo>
                    <a:pt x="3" y="996"/>
                    <a:pt x="3" y="1000"/>
                    <a:pt x="4" y="1004"/>
                  </a:cubicBezTo>
                  <a:cubicBezTo>
                    <a:pt x="8" y="1004"/>
                    <a:pt x="8" y="1004"/>
                    <a:pt x="8" y="1004"/>
                  </a:cubicBezTo>
                  <a:cubicBezTo>
                    <a:pt x="8" y="1004"/>
                    <a:pt x="8" y="1004"/>
                    <a:pt x="8" y="1004"/>
                  </a:cubicBezTo>
                  <a:moveTo>
                    <a:pt x="10" y="1027"/>
                  </a:moveTo>
                  <a:cubicBezTo>
                    <a:pt x="10" y="1024"/>
                    <a:pt x="9" y="1020"/>
                    <a:pt x="9" y="1016"/>
                  </a:cubicBezTo>
                  <a:cubicBezTo>
                    <a:pt x="5" y="1016"/>
                    <a:pt x="5" y="1016"/>
                    <a:pt x="5" y="1016"/>
                  </a:cubicBezTo>
                  <a:cubicBezTo>
                    <a:pt x="5" y="1020"/>
                    <a:pt x="6" y="1024"/>
                    <a:pt x="6" y="1028"/>
                  </a:cubicBezTo>
                  <a:cubicBezTo>
                    <a:pt x="10" y="1027"/>
                    <a:pt x="10" y="1027"/>
                    <a:pt x="10" y="1027"/>
                  </a:cubicBezTo>
                  <a:moveTo>
                    <a:pt x="13" y="1051"/>
                  </a:moveTo>
                  <a:cubicBezTo>
                    <a:pt x="13" y="1047"/>
                    <a:pt x="12" y="1043"/>
                    <a:pt x="12" y="1039"/>
                  </a:cubicBezTo>
                  <a:cubicBezTo>
                    <a:pt x="8" y="1040"/>
                    <a:pt x="8" y="1040"/>
                    <a:pt x="8" y="1040"/>
                  </a:cubicBezTo>
                  <a:cubicBezTo>
                    <a:pt x="8" y="1044"/>
                    <a:pt x="9" y="1048"/>
                    <a:pt x="10" y="1052"/>
                  </a:cubicBezTo>
                  <a:cubicBezTo>
                    <a:pt x="13" y="1051"/>
                    <a:pt x="13" y="1051"/>
                    <a:pt x="13" y="1051"/>
                  </a:cubicBezTo>
                  <a:moveTo>
                    <a:pt x="17" y="1075"/>
                  </a:moveTo>
                  <a:cubicBezTo>
                    <a:pt x="17" y="1071"/>
                    <a:pt x="16" y="1067"/>
                    <a:pt x="15" y="1063"/>
                  </a:cubicBezTo>
                  <a:cubicBezTo>
                    <a:pt x="11" y="1064"/>
                    <a:pt x="11" y="1064"/>
                    <a:pt x="11" y="1064"/>
                  </a:cubicBezTo>
                  <a:cubicBezTo>
                    <a:pt x="12" y="1068"/>
                    <a:pt x="13" y="1072"/>
                    <a:pt x="13" y="1076"/>
                  </a:cubicBezTo>
                  <a:cubicBezTo>
                    <a:pt x="17" y="1075"/>
                    <a:pt x="17" y="1075"/>
                    <a:pt x="17" y="1075"/>
                  </a:cubicBezTo>
                  <a:moveTo>
                    <a:pt x="22" y="1098"/>
                  </a:moveTo>
                  <a:cubicBezTo>
                    <a:pt x="21" y="1094"/>
                    <a:pt x="20" y="1091"/>
                    <a:pt x="19" y="1087"/>
                  </a:cubicBezTo>
                  <a:cubicBezTo>
                    <a:pt x="16" y="1087"/>
                    <a:pt x="16" y="1087"/>
                    <a:pt x="16" y="1087"/>
                  </a:cubicBezTo>
                  <a:cubicBezTo>
                    <a:pt x="16" y="1091"/>
                    <a:pt x="17" y="1095"/>
                    <a:pt x="18" y="1099"/>
                  </a:cubicBezTo>
                  <a:cubicBezTo>
                    <a:pt x="22" y="1098"/>
                    <a:pt x="22" y="1098"/>
                    <a:pt x="22" y="1098"/>
                  </a:cubicBezTo>
                  <a:cubicBezTo>
                    <a:pt x="22" y="1098"/>
                    <a:pt x="22" y="1098"/>
                    <a:pt x="22" y="1098"/>
                  </a:cubicBezTo>
                  <a:moveTo>
                    <a:pt x="27" y="1122"/>
                  </a:moveTo>
                  <a:cubicBezTo>
                    <a:pt x="26" y="1118"/>
                    <a:pt x="25" y="1114"/>
                    <a:pt x="24" y="1110"/>
                  </a:cubicBezTo>
                  <a:cubicBezTo>
                    <a:pt x="20" y="1111"/>
                    <a:pt x="20" y="1111"/>
                    <a:pt x="20" y="1111"/>
                  </a:cubicBezTo>
                  <a:cubicBezTo>
                    <a:pt x="21" y="1115"/>
                    <a:pt x="22" y="1119"/>
                    <a:pt x="23" y="1123"/>
                  </a:cubicBezTo>
                  <a:cubicBezTo>
                    <a:pt x="27" y="1122"/>
                    <a:pt x="27" y="1122"/>
                    <a:pt x="27" y="1122"/>
                  </a:cubicBezTo>
                  <a:moveTo>
                    <a:pt x="33" y="1145"/>
                  </a:moveTo>
                  <a:cubicBezTo>
                    <a:pt x="32" y="1141"/>
                    <a:pt x="31" y="1137"/>
                    <a:pt x="30" y="1133"/>
                  </a:cubicBezTo>
                  <a:cubicBezTo>
                    <a:pt x="26" y="1134"/>
                    <a:pt x="26" y="1134"/>
                    <a:pt x="26" y="1134"/>
                  </a:cubicBezTo>
                  <a:cubicBezTo>
                    <a:pt x="27" y="1138"/>
                    <a:pt x="28" y="1142"/>
                    <a:pt x="29" y="1146"/>
                  </a:cubicBezTo>
                  <a:cubicBezTo>
                    <a:pt x="33" y="1145"/>
                    <a:pt x="33" y="1145"/>
                    <a:pt x="33" y="1145"/>
                  </a:cubicBezTo>
                  <a:moveTo>
                    <a:pt x="39" y="1168"/>
                  </a:moveTo>
                  <a:cubicBezTo>
                    <a:pt x="38" y="1164"/>
                    <a:pt x="37" y="1160"/>
                    <a:pt x="36" y="1157"/>
                  </a:cubicBezTo>
                  <a:cubicBezTo>
                    <a:pt x="32" y="1158"/>
                    <a:pt x="32" y="1158"/>
                    <a:pt x="32" y="1158"/>
                  </a:cubicBezTo>
                  <a:cubicBezTo>
                    <a:pt x="33" y="1161"/>
                    <a:pt x="34" y="1165"/>
                    <a:pt x="35" y="1169"/>
                  </a:cubicBezTo>
                  <a:cubicBezTo>
                    <a:pt x="39" y="1168"/>
                    <a:pt x="39" y="1168"/>
                    <a:pt x="39" y="1168"/>
                  </a:cubicBezTo>
                  <a:moveTo>
                    <a:pt x="46" y="1191"/>
                  </a:moveTo>
                  <a:cubicBezTo>
                    <a:pt x="45" y="1187"/>
                    <a:pt x="43" y="1183"/>
                    <a:pt x="42" y="1180"/>
                  </a:cubicBezTo>
                  <a:cubicBezTo>
                    <a:pt x="38" y="1181"/>
                    <a:pt x="38" y="1181"/>
                    <a:pt x="38" y="1181"/>
                  </a:cubicBezTo>
                  <a:cubicBezTo>
                    <a:pt x="40" y="1185"/>
                    <a:pt x="41" y="1188"/>
                    <a:pt x="42" y="1192"/>
                  </a:cubicBezTo>
                  <a:cubicBezTo>
                    <a:pt x="46" y="1191"/>
                    <a:pt x="46" y="1191"/>
                    <a:pt x="46" y="1191"/>
                  </a:cubicBezTo>
                  <a:moveTo>
                    <a:pt x="53" y="1214"/>
                  </a:moveTo>
                  <a:cubicBezTo>
                    <a:pt x="52" y="1210"/>
                    <a:pt x="51" y="1206"/>
                    <a:pt x="49" y="1202"/>
                  </a:cubicBezTo>
                  <a:cubicBezTo>
                    <a:pt x="46" y="1204"/>
                    <a:pt x="46" y="1204"/>
                    <a:pt x="46" y="1204"/>
                  </a:cubicBezTo>
                  <a:cubicBezTo>
                    <a:pt x="47" y="1207"/>
                    <a:pt x="48" y="1211"/>
                    <a:pt x="49" y="1215"/>
                  </a:cubicBezTo>
                  <a:cubicBezTo>
                    <a:pt x="53" y="1214"/>
                    <a:pt x="53" y="1214"/>
                    <a:pt x="53" y="1214"/>
                  </a:cubicBezTo>
                  <a:moveTo>
                    <a:pt x="61" y="1236"/>
                  </a:moveTo>
                  <a:cubicBezTo>
                    <a:pt x="60" y="1233"/>
                    <a:pt x="59" y="1229"/>
                    <a:pt x="57" y="1225"/>
                  </a:cubicBezTo>
                  <a:cubicBezTo>
                    <a:pt x="53" y="1226"/>
                    <a:pt x="53" y="1226"/>
                    <a:pt x="53" y="1226"/>
                  </a:cubicBezTo>
                  <a:cubicBezTo>
                    <a:pt x="55" y="1230"/>
                    <a:pt x="56" y="1234"/>
                    <a:pt x="58" y="1238"/>
                  </a:cubicBezTo>
                  <a:cubicBezTo>
                    <a:pt x="61" y="1236"/>
                    <a:pt x="61" y="1236"/>
                    <a:pt x="61" y="1236"/>
                  </a:cubicBezTo>
                  <a:moveTo>
                    <a:pt x="70" y="1259"/>
                  </a:moveTo>
                  <a:cubicBezTo>
                    <a:pt x="69" y="1255"/>
                    <a:pt x="67" y="1251"/>
                    <a:pt x="66" y="1247"/>
                  </a:cubicBezTo>
                  <a:cubicBezTo>
                    <a:pt x="62" y="1249"/>
                    <a:pt x="62" y="1249"/>
                    <a:pt x="62" y="1249"/>
                  </a:cubicBezTo>
                  <a:cubicBezTo>
                    <a:pt x="63" y="1253"/>
                    <a:pt x="65" y="1256"/>
                    <a:pt x="66" y="1260"/>
                  </a:cubicBezTo>
                  <a:cubicBezTo>
                    <a:pt x="70" y="1259"/>
                    <a:pt x="70" y="1259"/>
                    <a:pt x="70" y="1259"/>
                  </a:cubicBezTo>
                  <a:cubicBezTo>
                    <a:pt x="70" y="1259"/>
                    <a:pt x="70" y="1259"/>
                    <a:pt x="70" y="1259"/>
                  </a:cubicBezTo>
                  <a:moveTo>
                    <a:pt x="79" y="1281"/>
                  </a:moveTo>
                  <a:cubicBezTo>
                    <a:pt x="78" y="1277"/>
                    <a:pt x="76" y="1273"/>
                    <a:pt x="75" y="1270"/>
                  </a:cubicBezTo>
                  <a:cubicBezTo>
                    <a:pt x="71" y="1271"/>
                    <a:pt x="71" y="1271"/>
                    <a:pt x="71" y="1271"/>
                  </a:cubicBezTo>
                  <a:cubicBezTo>
                    <a:pt x="72" y="1275"/>
                    <a:pt x="74" y="1279"/>
                    <a:pt x="76" y="1282"/>
                  </a:cubicBezTo>
                  <a:cubicBezTo>
                    <a:pt x="79" y="1281"/>
                    <a:pt x="79" y="1281"/>
                    <a:pt x="79" y="1281"/>
                  </a:cubicBezTo>
                  <a:moveTo>
                    <a:pt x="89" y="1302"/>
                  </a:moveTo>
                  <a:cubicBezTo>
                    <a:pt x="87" y="1299"/>
                    <a:pt x="86" y="1295"/>
                    <a:pt x="84" y="1291"/>
                  </a:cubicBezTo>
                  <a:cubicBezTo>
                    <a:pt x="81" y="1293"/>
                    <a:pt x="81" y="1293"/>
                    <a:pt x="81" y="1293"/>
                  </a:cubicBezTo>
                  <a:cubicBezTo>
                    <a:pt x="82" y="1297"/>
                    <a:pt x="84" y="1300"/>
                    <a:pt x="86" y="1304"/>
                  </a:cubicBezTo>
                  <a:cubicBezTo>
                    <a:pt x="89" y="1302"/>
                    <a:pt x="89" y="1302"/>
                    <a:pt x="89" y="1302"/>
                  </a:cubicBezTo>
                  <a:moveTo>
                    <a:pt x="100" y="1324"/>
                  </a:moveTo>
                  <a:cubicBezTo>
                    <a:pt x="98" y="1320"/>
                    <a:pt x="96" y="1317"/>
                    <a:pt x="94" y="1313"/>
                  </a:cubicBezTo>
                  <a:cubicBezTo>
                    <a:pt x="91" y="1315"/>
                    <a:pt x="91" y="1315"/>
                    <a:pt x="91" y="1315"/>
                  </a:cubicBezTo>
                  <a:cubicBezTo>
                    <a:pt x="92" y="1318"/>
                    <a:pt x="94" y="1322"/>
                    <a:pt x="96" y="1326"/>
                  </a:cubicBezTo>
                  <a:cubicBezTo>
                    <a:pt x="100" y="1324"/>
                    <a:pt x="100" y="1324"/>
                    <a:pt x="100" y="1324"/>
                  </a:cubicBezTo>
                  <a:moveTo>
                    <a:pt x="111" y="1345"/>
                  </a:moveTo>
                  <a:cubicBezTo>
                    <a:pt x="109" y="1341"/>
                    <a:pt x="107" y="1338"/>
                    <a:pt x="105" y="1334"/>
                  </a:cubicBezTo>
                  <a:cubicBezTo>
                    <a:pt x="101" y="1336"/>
                    <a:pt x="101" y="1336"/>
                    <a:pt x="101" y="1336"/>
                  </a:cubicBezTo>
                  <a:cubicBezTo>
                    <a:pt x="103" y="1340"/>
                    <a:pt x="105" y="1343"/>
                    <a:pt x="107" y="1347"/>
                  </a:cubicBezTo>
                  <a:cubicBezTo>
                    <a:pt x="111" y="1345"/>
                    <a:pt x="111" y="1345"/>
                    <a:pt x="111" y="1345"/>
                  </a:cubicBezTo>
                  <a:moveTo>
                    <a:pt x="122" y="1366"/>
                  </a:moveTo>
                  <a:cubicBezTo>
                    <a:pt x="120" y="1362"/>
                    <a:pt x="118" y="1359"/>
                    <a:pt x="116" y="1355"/>
                  </a:cubicBezTo>
                  <a:cubicBezTo>
                    <a:pt x="113" y="1357"/>
                    <a:pt x="113" y="1357"/>
                    <a:pt x="113" y="1357"/>
                  </a:cubicBezTo>
                  <a:cubicBezTo>
                    <a:pt x="115" y="1361"/>
                    <a:pt x="117" y="1364"/>
                    <a:pt x="119" y="1368"/>
                  </a:cubicBezTo>
                  <a:cubicBezTo>
                    <a:pt x="122" y="1366"/>
                    <a:pt x="122" y="1366"/>
                    <a:pt x="122" y="1366"/>
                  </a:cubicBezTo>
                  <a:cubicBezTo>
                    <a:pt x="122" y="1366"/>
                    <a:pt x="122" y="1366"/>
                    <a:pt x="122" y="1366"/>
                  </a:cubicBezTo>
                  <a:moveTo>
                    <a:pt x="134" y="1386"/>
                  </a:moveTo>
                  <a:cubicBezTo>
                    <a:pt x="132" y="1383"/>
                    <a:pt x="130" y="1380"/>
                    <a:pt x="128" y="1376"/>
                  </a:cubicBezTo>
                  <a:cubicBezTo>
                    <a:pt x="125" y="1378"/>
                    <a:pt x="125" y="1378"/>
                    <a:pt x="125" y="1378"/>
                  </a:cubicBezTo>
                  <a:cubicBezTo>
                    <a:pt x="127" y="1382"/>
                    <a:pt x="129" y="1385"/>
                    <a:pt x="131" y="1389"/>
                  </a:cubicBezTo>
                  <a:cubicBezTo>
                    <a:pt x="134" y="1386"/>
                    <a:pt x="134" y="1386"/>
                    <a:pt x="134" y="1386"/>
                  </a:cubicBezTo>
                  <a:moveTo>
                    <a:pt x="147" y="1407"/>
                  </a:moveTo>
                  <a:cubicBezTo>
                    <a:pt x="145" y="1403"/>
                    <a:pt x="142" y="1400"/>
                    <a:pt x="140" y="1397"/>
                  </a:cubicBezTo>
                  <a:cubicBezTo>
                    <a:pt x="137" y="1399"/>
                    <a:pt x="137" y="1399"/>
                    <a:pt x="137" y="1399"/>
                  </a:cubicBezTo>
                  <a:cubicBezTo>
                    <a:pt x="139" y="1402"/>
                    <a:pt x="141" y="1406"/>
                    <a:pt x="143" y="1409"/>
                  </a:cubicBezTo>
                  <a:cubicBezTo>
                    <a:pt x="147" y="1407"/>
                    <a:pt x="147" y="1407"/>
                    <a:pt x="147" y="1407"/>
                  </a:cubicBezTo>
                  <a:moveTo>
                    <a:pt x="160" y="1427"/>
                  </a:moveTo>
                  <a:cubicBezTo>
                    <a:pt x="158" y="1423"/>
                    <a:pt x="155" y="1420"/>
                    <a:pt x="153" y="1417"/>
                  </a:cubicBezTo>
                  <a:cubicBezTo>
                    <a:pt x="150" y="1419"/>
                    <a:pt x="150" y="1419"/>
                    <a:pt x="150" y="1419"/>
                  </a:cubicBezTo>
                  <a:cubicBezTo>
                    <a:pt x="152" y="1422"/>
                    <a:pt x="154" y="1426"/>
                    <a:pt x="157" y="1429"/>
                  </a:cubicBezTo>
                  <a:cubicBezTo>
                    <a:pt x="160" y="1427"/>
                    <a:pt x="160" y="1427"/>
                    <a:pt x="160" y="1427"/>
                  </a:cubicBezTo>
                  <a:moveTo>
                    <a:pt x="174" y="1446"/>
                  </a:moveTo>
                  <a:cubicBezTo>
                    <a:pt x="171" y="1443"/>
                    <a:pt x="169" y="1440"/>
                    <a:pt x="167" y="1437"/>
                  </a:cubicBezTo>
                  <a:cubicBezTo>
                    <a:pt x="163" y="1439"/>
                    <a:pt x="163" y="1439"/>
                    <a:pt x="163" y="1439"/>
                  </a:cubicBezTo>
                  <a:cubicBezTo>
                    <a:pt x="166" y="1442"/>
                    <a:pt x="168" y="1445"/>
                    <a:pt x="170" y="1449"/>
                  </a:cubicBezTo>
                  <a:cubicBezTo>
                    <a:pt x="174" y="1446"/>
                    <a:pt x="174" y="1446"/>
                    <a:pt x="174" y="1446"/>
                  </a:cubicBezTo>
                  <a:moveTo>
                    <a:pt x="188" y="1466"/>
                  </a:moveTo>
                  <a:cubicBezTo>
                    <a:pt x="185" y="1462"/>
                    <a:pt x="183" y="1459"/>
                    <a:pt x="181" y="1456"/>
                  </a:cubicBezTo>
                  <a:cubicBezTo>
                    <a:pt x="177" y="1458"/>
                    <a:pt x="177" y="1458"/>
                    <a:pt x="177" y="1458"/>
                  </a:cubicBezTo>
                  <a:cubicBezTo>
                    <a:pt x="180" y="1462"/>
                    <a:pt x="182" y="1465"/>
                    <a:pt x="184" y="1468"/>
                  </a:cubicBezTo>
                  <a:cubicBezTo>
                    <a:pt x="188" y="1466"/>
                    <a:pt x="188" y="1466"/>
                    <a:pt x="188" y="1466"/>
                  </a:cubicBezTo>
                  <a:moveTo>
                    <a:pt x="202" y="1484"/>
                  </a:moveTo>
                  <a:cubicBezTo>
                    <a:pt x="200" y="1481"/>
                    <a:pt x="197" y="1478"/>
                    <a:pt x="195" y="1475"/>
                  </a:cubicBezTo>
                  <a:cubicBezTo>
                    <a:pt x="192" y="1478"/>
                    <a:pt x="192" y="1478"/>
                    <a:pt x="192" y="1478"/>
                  </a:cubicBezTo>
                  <a:cubicBezTo>
                    <a:pt x="194" y="1481"/>
                    <a:pt x="197" y="1484"/>
                    <a:pt x="199" y="1487"/>
                  </a:cubicBezTo>
                  <a:cubicBezTo>
                    <a:pt x="202" y="1484"/>
                    <a:pt x="202" y="1484"/>
                    <a:pt x="202" y="1484"/>
                  </a:cubicBezTo>
                  <a:moveTo>
                    <a:pt x="218" y="1503"/>
                  </a:moveTo>
                  <a:cubicBezTo>
                    <a:pt x="215" y="1500"/>
                    <a:pt x="212" y="1497"/>
                    <a:pt x="210" y="1494"/>
                  </a:cubicBezTo>
                  <a:cubicBezTo>
                    <a:pt x="207" y="1496"/>
                    <a:pt x="207" y="1496"/>
                    <a:pt x="207" y="1496"/>
                  </a:cubicBezTo>
                  <a:cubicBezTo>
                    <a:pt x="209" y="1499"/>
                    <a:pt x="212" y="1503"/>
                    <a:pt x="214" y="1506"/>
                  </a:cubicBezTo>
                  <a:cubicBezTo>
                    <a:pt x="218" y="1503"/>
                    <a:pt x="218" y="1503"/>
                    <a:pt x="218" y="1503"/>
                  </a:cubicBezTo>
                  <a:moveTo>
                    <a:pt x="233" y="1521"/>
                  </a:moveTo>
                  <a:cubicBezTo>
                    <a:pt x="231" y="1518"/>
                    <a:pt x="228" y="1515"/>
                    <a:pt x="225" y="1512"/>
                  </a:cubicBezTo>
                  <a:cubicBezTo>
                    <a:pt x="222" y="1515"/>
                    <a:pt x="222" y="1515"/>
                    <a:pt x="222" y="1515"/>
                  </a:cubicBezTo>
                  <a:cubicBezTo>
                    <a:pt x="225" y="1518"/>
                    <a:pt x="228" y="1521"/>
                    <a:pt x="230" y="1524"/>
                  </a:cubicBezTo>
                  <a:cubicBezTo>
                    <a:pt x="233" y="1521"/>
                    <a:pt x="233" y="1521"/>
                    <a:pt x="233" y="1521"/>
                  </a:cubicBezTo>
                  <a:cubicBezTo>
                    <a:pt x="233" y="1521"/>
                    <a:pt x="233" y="1521"/>
                    <a:pt x="233" y="1521"/>
                  </a:cubicBezTo>
                  <a:moveTo>
                    <a:pt x="249" y="1539"/>
                  </a:moveTo>
                  <a:cubicBezTo>
                    <a:pt x="247" y="1536"/>
                    <a:pt x="244" y="1533"/>
                    <a:pt x="241" y="1530"/>
                  </a:cubicBezTo>
                  <a:cubicBezTo>
                    <a:pt x="238" y="1533"/>
                    <a:pt x="238" y="1533"/>
                    <a:pt x="238" y="1533"/>
                  </a:cubicBezTo>
                  <a:cubicBezTo>
                    <a:pt x="241" y="1536"/>
                    <a:pt x="244" y="1539"/>
                    <a:pt x="246" y="1542"/>
                  </a:cubicBezTo>
                  <a:cubicBezTo>
                    <a:pt x="249" y="1539"/>
                    <a:pt x="249" y="1539"/>
                    <a:pt x="249" y="1539"/>
                  </a:cubicBezTo>
                  <a:moveTo>
                    <a:pt x="266" y="1556"/>
                  </a:moveTo>
                  <a:cubicBezTo>
                    <a:pt x="263" y="1553"/>
                    <a:pt x="260" y="1550"/>
                    <a:pt x="258" y="1547"/>
                  </a:cubicBezTo>
                  <a:cubicBezTo>
                    <a:pt x="255" y="1550"/>
                    <a:pt x="255" y="1550"/>
                    <a:pt x="255" y="1550"/>
                  </a:cubicBezTo>
                  <a:cubicBezTo>
                    <a:pt x="257" y="1553"/>
                    <a:pt x="260" y="1556"/>
                    <a:pt x="263" y="1559"/>
                  </a:cubicBezTo>
                  <a:cubicBezTo>
                    <a:pt x="266" y="1556"/>
                    <a:pt x="266" y="1556"/>
                    <a:pt x="266" y="1556"/>
                  </a:cubicBezTo>
                  <a:moveTo>
                    <a:pt x="283" y="1573"/>
                  </a:moveTo>
                  <a:cubicBezTo>
                    <a:pt x="280" y="1570"/>
                    <a:pt x="277" y="1567"/>
                    <a:pt x="274" y="1565"/>
                  </a:cubicBezTo>
                  <a:cubicBezTo>
                    <a:pt x="271" y="1567"/>
                    <a:pt x="271" y="1567"/>
                    <a:pt x="271" y="1567"/>
                  </a:cubicBezTo>
                  <a:cubicBezTo>
                    <a:pt x="274" y="1570"/>
                    <a:pt x="277" y="1573"/>
                    <a:pt x="280" y="1576"/>
                  </a:cubicBezTo>
                  <a:cubicBezTo>
                    <a:pt x="283" y="1573"/>
                    <a:pt x="283" y="1573"/>
                    <a:pt x="283" y="1573"/>
                  </a:cubicBezTo>
                  <a:moveTo>
                    <a:pt x="300" y="1589"/>
                  </a:moveTo>
                  <a:cubicBezTo>
                    <a:pt x="297" y="1587"/>
                    <a:pt x="294" y="1584"/>
                    <a:pt x="292" y="1581"/>
                  </a:cubicBezTo>
                  <a:cubicBezTo>
                    <a:pt x="289" y="1584"/>
                    <a:pt x="289" y="1584"/>
                    <a:pt x="289" y="1584"/>
                  </a:cubicBezTo>
                  <a:cubicBezTo>
                    <a:pt x="292" y="1587"/>
                    <a:pt x="295" y="1590"/>
                    <a:pt x="298" y="1592"/>
                  </a:cubicBezTo>
                  <a:cubicBezTo>
                    <a:pt x="300" y="1589"/>
                    <a:pt x="300" y="1589"/>
                    <a:pt x="300" y="1589"/>
                  </a:cubicBezTo>
                  <a:moveTo>
                    <a:pt x="318" y="1605"/>
                  </a:moveTo>
                  <a:cubicBezTo>
                    <a:pt x="315" y="1603"/>
                    <a:pt x="312" y="1600"/>
                    <a:pt x="309" y="1597"/>
                  </a:cubicBezTo>
                  <a:cubicBezTo>
                    <a:pt x="307" y="1600"/>
                    <a:pt x="307" y="1600"/>
                    <a:pt x="307" y="1600"/>
                  </a:cubicBezTo>
                  <a:cubicBezTo>
                    <a:pt x="310" y="1603"/>
                    <a:pt x="313" y="1606"/>
                    <a:pt x="316" y="1608"/>
                  </a:cubicBezTo>
                  <a:cubicBezTo>
                    <a:pt x="318" y="1605"/>
                    <a:pt x="318" y="1605"/>
                    <a:pt x="318" y="1605"/>
                  </a:cubicBezTo>
                  <a:moveTo>
                    <a:pt x="337" y="1621"/>
                  </a:moveTo>
                  <a:cubicBezTo>
                    <a:pt x="333" y="1618"/>
                    <a:pt x="330" y="1616"/>
                    <a:pt x="327" y="1613"/>
                  </a:cubicBezTo>
                  <a:cubicBezTo>
                    <a:pt x="325" y="1616"/>
                    <a:pt x="325" y="1616"/>
                    <a:pt x="325" y="1616"/>
                  </a:cubicBezTo>
                  <a:cubicBezTo>
                    <a:pt x="328" y="1619"/>
                    <a:pt x="331" y="1621"/>
                    <a:pt x="334" y="1624"/>
                  </a:cubicBezTo>
                  <a:cubicBezTo>
                    <a:pt x="337" y="1621"/>
                    <a:pt x="337" y="1621"/>
                    <a:pt x="337" y="1621"/>
                  </a:cubicBezTo>
                  <a:moveTo>
                    <a:pt x="355" y="1636"/>
                  </a:moveTo>
                  <a:cubicBezTo>
                    <a:pt x="352" y="1633"/>
                    <a:pt x="349" y="1631"/>
                    <a:pt x="346" y="1628"/>
                  </a:cubicBezTo>
                  <a:cubicBezTo>
                    <a:pt x="343" y="1631"/>
                    <a:pt x="343" y="1631"/>
                    <a:pt x="343" y="1631"/>
                  </a:cubicBezTo>
                  <a:cubicBezTo>
                    <a:pt x="346" y="1634"/>
                    <a:pt x="350" y="1636"/>
                    <a:pt x="353" y="1639"/>
                  </a:cubicBezTo>
                  <a:cubicBezTo>
                    <a:pt x="355" y="1636"/>
                    <a:pt x="355" y="1636"/>
                    <a:pt x="355" y="1636"/>
                  </a:cubicBezTo>
                  <a:cubicBezTo>
                    <a:pt x="355" y="1636"/>
                    <a:pt x="355" y="1636"/>
                    <a:pt x="355" y="1636"/>
                  </a:cubicBezTo>
                  <a:moveTo>
                    <a:pt x="374" y="1650"/>
                  </a:moveTo>
                  <a:cubicBezTo>
                    <a:pt x="371" y="1648"/>
                    <a:pt x="368" y="1645"/>
                    <a:pt x="365" y="1643"/>
                  </a:cubicBezTo>
                  <a:cubicBezTo>
                    <a:pt x="362" y="1646"/>
                    <a:pt x="362" y="1646"/>
                    <a:pt x="362" y="1646"/>
                  </a:cubicBezTo>
                  <a:cubicBezTo>
                    <a:pt x="365" y="1649"/>
                    <a:pt x="369" y="1651"/>
                    <a:pt x="372" y="1653"/>
                  </a:cubicBezTo>
                  <a:cubicBezTo>
                    <a:pt x="374" y="1650"/>
                    <a:pt x="374" y="1650"/>
                    <a:pt x="374" y="1650"/>
                  </a:cubicBezTo>
                  <a:moveTo>
                    <a:pt x="394" y="1664"/>
                  </a:moveTo>
                  <a:cubicBezTo>
                    <a:pt x="391" y="1662"/>
                    <a:pt x="387" y="1660"/>
                    <a:pt x="384" y="1657"/>
                  </a:cubicBezTo>
                  <a:cubicBezTo>
                    <a:pt x="382" y="1660"/>
                    <a:pt x="382" y="1660"/>
                    <a:pt x="382" y="1660"/>
                  </a:cubicBezTo>
                  <a:cubicBezTo>
                    <a:pt x="385" y="1663"/>
                    <a:pt x="388" y="1665"/>
                    <a:pt x="391" y="1667"/>
                  </a:cubicBezTo>
                  <a:cubicBezTo>
                    <a:pt x="394" y="1664"/>
                    <a:pt x="394" y="1664"/>
                    <a:pt x="394" y="1664"/>
                  </a:cubicBezTo>
                  <a:moveTo>
                    <a:pt x="414" y="1678"/>
                  </a:moveTo>
                  <a:cubicBezTo>
                    <a:pt x="410" y="1675"/>
                    <a:pt x="407" y="1673"/>
                    <a:pt x="404" y="1671"/>
                  </a:cubicBezTo>
                  <a:cubicBezTo>
                    <a:pt x="401" y="1674"/>
                    <a:pt x="401" y="1674"/>
                    <a:pt x="401" y="1674"/>
                  </a:cubicBezTo>
                  <a:cubicBezTo>
                    <a:pt x="405" y="1676"/>
                    <a:pt x="408" y="1679"/>
                    <a:pt x="411" y="1681"/>
                  </a:cubicBezTo>
                  <a:cubicBezTo>
                    <a:pt x="414" y="1678"/>
                    <a:pt x="414" y="1678"/>
                    <a:pt x="414" y="1678"/>
                  </a:cubicBezTo>
                  <a:moveTo>
                    <a:pt x="434" y="1691"/>
                  </a:moveTo>
                  <a:cubicBezTo>
                    <a:pt x="430" y="1688"/>
                    <a:pt x="427" y="1686"/>
                    <a:pt x="424" y="1684"/>
                  </a:cubicBezTo>
                  <a:cubicBezTo>
                    <a:pt x="421" y="1687"/>
                    <a:pt x="421" y="1687"/>
                    <a:pt x="421" y="1687"/>
                  </a:cubicBezTo>
                  <a:cubicBezTo>
                    <a:pt x="425" y="1690"/>
                    <a:pt x="428" y="1692"/>
                    <a:pt x="432" y="1694"/>
                  </a:cubicBezTo>
                  <a:cubicBezTo>
                    <a:pt x="434" y="1691"/>
                    <a:pt x="434" y="1691"/>
                    <a:pt x="434" y="1691"/>
                  </a:cubicBezTo>
                  <a:moveTo>
                    <a:pt x="454" y="1703"/>
                  </a:moveTo>
                  <a:cubicBezTo>
                    <a:pt x="451" y="1701"/>
                    <a:pt x="447" y="1699"/>
                    <a:pt x="444" y="1697"/>
                  </a:cubicBezTo>
                  <a:cubicBezTo>
                    <a:pt x="442" y="1700"/>
                    <a:pt x="442" y="1700"/>
                    <a:pt x="442" y="1700"/>
                  </a:cubicBezTo>
                  <a:cubicBezTo>
                    <a:pt x="445" y="1702"/>
                    <a:pt x="449" y="1704"/>
                    <a:pt x="452" y="1706"/>
                  </a:cubicBezTo>
                  <a:cubicBezTo>
                    <a:pt x="454" y="1703"/>
                    <a:pt x="454" y="1703"/>
                    <a:pt x="454" y="1703"/>
                  </a:cubicBezTo>
                  <a:moveTo>
                    <a:pt x="475" y="1715"/>
                  </a:moveTo>
                  <a:cubicBezTo>
                    <a:pt x="472" y="1713"/>
                    <a:pt x="468" y="1711"/>
                    <a:pt x="465" y="1709"/>
                  </a:cubicBezTo>
                  <a:cubicBezTo>
                    <a:pt x="463" y="1712"/>
                    <a:pt x="463" y="1712"/>
                    <a:pt x="463" y="1712"/>
                  </a:cubicBezTo>
                  <a:cubicBezTo>
                    <a:pt x="466" y="1714"/>
                    <a:pt x="470" y="1716"/>
                    <a:pt x="473" y="1718"/>
                  </a:cubicBezTo>
                  <a:cubicBezTo>
                    <a:pt x="475" y="1715"/>
                    <a:pt x="475" y="1715"/>
                    <a:pt x="475" y="1715"/>
                  </a:cubicBezTo>
                  <a:moveTo>
                    <a:pt x="496" y="1726"/>
                  </a:moveTo>
                  <a:cubicBezTo>
                    <a:pt x="493" y="1724"/>
                    <a:pt x="489" y="1722"/>
                    <a:pt x="486" y="1721"/>
                  </a:cubicBezTo>
                  <a:cubicBezTo>
                    <a:pt x="484" y="1724"/>
                    <a:pt x="484" y="1724"/>
                    <a:pt x="484" y="1724"/>
                  </a:cubicBezTo>
                  <a:cubicBezTo>
                    <a:pt x="487" y="1726"/>
                    <a:pt x="491" y="1728"/>
                    <a:pt x="494" y="1730"/>
                  </a:cubicBezTo>
                  <a:cubicBezTo>
                    <a:pt x="496" y="1726"/>
                    <a:pt x="496" y="1726"/>
                    <a:pt x="496" y="1726"/>
                  </a:cubicBezTo>
                  <a:cubicBezTo>
                    <a:pt x="496" y="1726"/>
                    <a:pt x="496" y="1726"/>
                    <a:pt x="496" y="1726"/>
                  </a:cubicBezTo>
                  <a:moveTo>
                    <a:pt x="518" y="1737"/>
                  </a:moveTo>
                  <a:cubicBezTo>
                    <a:pt x="514" y="1735"/>
                    <a:pt x="511" y="1733"/>
                    <a:pt x="507" y="1732"/>
                  </a:cubicBezTo>
                  <a:cubicBezTo>
                    <a:pt x="505" y="1735"/>
                    <a:pt x="505" y="1735"/>
                    <a:pt x="505" y="1735"/>
                  </a:cubicBezTo>
                  <a:cubicBezTo>
                    <a:pt x="509" y="1737"/>
                    <a:pt x="512" y="1739"/>
                    <a:pt x="516" y="1741"/>
                  </a:cubicBezTo>
                  <a:cubicBezTo>
                    <a:pt x="518" y="1737"/>
                    <a:pt x="518" y="1737"/>
                    <a:pt x="518" y="1737"/>
                  </a:cubicBezTo>
                  <a:moveTo>
                    <a:pt x="539" y="1747"/>
                  </a:moveTo>
                  <a:cubicBezTo>
                    <a:pt x="536" y="1745"/>
                    <a:pt x="532" y="1744"/>
                    <a:pt x="529" y="1742"/>
                  </a:cubicBezTo>
                  <a:cubicBezTo>
                    <a:pt x="527" y="1746"/>
                    <a:pt x="527" y="1746"/>
                    <a:pt x="527" y="1746"/>
                  </a:cubicBezTo>
                  <a:cubicBezTo>
                    <a:pt x="531" y="1747"/>
                    <a:pt x="534" y="1749"/>
                    <a:pt x="538" y="1751"/>
                  </a:cubicBezTo>
                  <a:cubicBezTo>
                    <a:pt x="539" y="1747"/>
                    <a:pt x="539" y="1747"/>
                    <a:pt x="539" y="1747"/>
                  </a:cubicBezTo>
                  <a:moveTo>
                    <a:pt x="561" y="1757"/>
                  </a:moveTo>
                  <a:cubicBezTo>
                    <a:pt x="558" y="1755"/>
                    <a:pt x="554" y="1754"/>
                    <a:pt x="550" y="1752"/>
                  </a:cubicBezTo>
                  <a:cubicBezTo>
                    <a:pt x="549" y="1756"/>
                    <a:pt x="549" y="1756"/>
                    <a:pt x="549" y="1756"/>
                  </a:cubicBezTo>
                  <a:cubicBezTo>
                    <a:pt x="553" y="1757"/>
                    <a:pt x="556" y="1759"/>
                    <a:pt x="560" y="1760"/>
                  </a:cubicBezTo>
                  <a:cubicBezTo>
                    <a:pt x="561" y="1757"/>
                    <a:pt x="561" y="1757"/>
                    <a:pt x="561" y="1757"/>
                  </a:cubicBezTo>
                  <a:cubicBezTo>
                    <a:pt x="561" y="1757"/>
                    <a:pt x="561" y="1757"/>
                    <a:pt x="561" y="1757"/>
                  </a:cubicBezTo>
                  <a:moveTo>
                    <a:pt x="584" y="1766"/>
                  </a:moveTo>
                  <a:cubicBezTo>
                    <a:pt x="580" y="1764"/>
                    <a:pt x="576" y="1763"/>
                    <a:pt x="573" y="1761"/>
                  </a:cubicBezTo>
                  <a:cubicBezTo>
                    <a:pt x="571" y="1765"/>
                    <a:pt x="571" y="1765"/>
                    <a:pt x="571" y="1765"/>
                  </a:cubicBezTo>
                  <a:cubicBezTo>
                    <a:pt x="575" y="1767"/>
                    <a:pt x="579" y="1768"/>
                    <a:pt x="582" y="1769"/>
                  </a:cubicBezTo>
                  <a:cubicBezTo>
                    <a:pt x="584" y="1766"/>
                    <a:pt x="584" y="1766"/>
                    <a:pt x="584" y="1766"/>
                  </a:cubicBezTo>
                  <a:cubicBezTo>
                    <a:pt x="584" y="1766"/>
                    <a:pt x="584" y="1766"/>
                    <a:pt x="584" y="1766"/>
                  </a:cubicBezTo>
                  <a:moveTo>
                    <a:pt x="606" y="1774"/>
                  </a:moveTo>
                  <a:cubicBezTo>
                    <a:pt x="602" y="1773"/>
                    <a:pt x="599" y="1771"/>
                    <a:pt x="595" y="1770"/>
                  </a:cubicBezTo>
                  <a:cubicBezTo>
                    <a:pt x="594" y="1774"/>
                    <a:pt x="594" y="1774"/>
                    <a:pt x="594" y="1774"/>
                  </a:cubicBezTo>
                  <a:cubicBezTo>
                    <a:pt x="597" y="1775"/>
                    <a:pt x="601" y="1777"/>
                    <a:pt x="605" y="1778"/>
                  </a:cubicBezTo>
                  <a:cubicBezTo>
                    <a:pt x="606" y="1774"/>
                    <a:pt x="606" y="1774"/>
                    <a:pt x="606" y="1774"/>
                  </a:cubicBezTo>
                  <a:moveTo>
                    <a:pt x="629" y="1782"/>
                  </a:moveTo>
                  <a:cubicBezTo>
                    <a:pt x="625" y="1781"/>
                    <a:pt x="621" y="1780"/>
                    <a:pt x="618" y="1778"/>
                  </a:cubicBezTo>
                  <a:cubicBezTo>
                    <a:pt x="616" y="1782"/>
                    <a:pt x="616" y="1782"/>
                    <a:pt x="616" y="1782"/>
                  </a:cubicBezTo>
                  <a:cubicBezTo>
                    <a:pt x="620" y="1783"/>
                    <a:pt x="624" y="1785"/>
                    <a:pt x="628" y="1786"/>
                  </a:cubicBezTo>
                  <a:cubicBezTo>
                    <a:pt x="629" y="1782"/>
                    <a:pt x="629" y="1782"/>
                    <a:pt x="629" y="1782"/>
                  </a:cubicBezTo>
                  <a:moveTo>
                    <a:pt x="652" y="1789"/>
                  </a:moveTo>
                  <a:cubicBezTo>
                    <a:pt x="648" y="1788"/>
                    <a:pt x="644" y="1787"/>
                    <a:pt x="640" y="1786"/>
                  </a:cubicBezTo>
                  <a:cubicBezTo>
                    <a:pt x="639" y="1790"/>
                    <a:pt x="639" y="1790"/>
                    <a:pt x="639" y="1790"/>
                  </a:cubicBezTo>
                  <a:cubicBezTo>
                    <a:pt x="643" y="1791"/>
                    <a:pt x="647" y="1792"/>
                    <a:pt x="651" y="1793"/>
                  </a:cubicBezTo>
                  <a:cubicBezTo>
                    <a:pt x="652" y="1789"/>
                    <a:pt x="652" y="1789"/>
                    <a:pt x="652" y="1789"/>
                  </a:cubicBezTo>
                  <a:moveTo>
                    <a:pt x="675" y="1796"/>
                  </a:moveTo>
                  <a:cubicBezTo>
                    <a:pt x="671" y="1795"/>
                    <a:pt x="667" y="1794"/>
                    <a:pt x="663" y="1793"/>
                  </a:cubicBezTo>
                  <a:cubicBezTo>
                    <a:pt x="662" y="1797"/>
                    <a:pt x="662" y="1797"/>
                    <a:pt x="662" y="1797"/>
                  </a:cubicBezTo>
                  <a:cubicBezTo>
                    <a:pt x="666" y="1798"/>
                    <a:pt x="670" y="1799"/>
                    <a:pt x="674" y="1800"/>
                  </a:cubicBezTo>
                  <a:cubicBezTo>
                    <a:pt x="675" y="1796"/>
                    <a:pt x="675" y="1796"/>
                    <a:pt x="675" y="1796"/>
                  </a:cubicBezTo>
                  <a:moveTo>
                    <a:pt x="698" y="1802"/>
                  </a:moveTo>
                  <a:cubicBezTo>
                    <a:pt x="694" y="1801"/>
                    <a:pt x="690" y="1800"/>
                    <a:pt x="686" y="1799"/>
                  </a:cubicBezTo>
                  <a:cubicBezTo>
                    <a:pt x="685" y="1803"/>
                    <a:pt x="685" y="1803"/>
                    <a:pt x="685" y="1803"/>
                  </a:cubicBezTo>
                  <a:cubicBezTo>
                    <a:pt x="689" y="1804"/>
                    <a:pt x="693" y="1805"/>
                    <a:pt x="697" y="1806"/>
                  </a:cubicBezTo>
                  <a:cubicBezTo>
                    <a:pt x="698" y="1802"/>
                    <a:pt x="698" y="1802"/>
                    <a:pt x="698" y="1802"/>
                  </a:cubicBezTo>
                  <a:moveTo>
                    <a:pt x="721" y="1807"/>
                  </a:moveTo>
                  <a:cubicBezTo>
                    <a:pt x="718" y="1806"/>
                    <a:pt x="714" y="1806"/>
                    <a:pt x="710" y="1805"/>
                  </a:cubicBezTo>
                  <a:cubicBezTo>
                    <a:pt x="709" y="1809"/>
                    <a:pt x="709" y="1809"/>
                    <a:pt x="709" y="1809"/>
                  </a:cubicBezTo>
                  <a:cubicBezTo>
                    <a:pt x="713" y="1809"/>
                    <a:pt x="717" y="1810"/>
                    <a:pt x="721" y="1811"/>
                  </a:cubicBezTo>
                  <a:cubicBezTo>
                    <a:pt x="721" y="1807"/>
                    <a:pt x="721" y="1807"/>
                    <a:pt x="721" y="1807"/>
                  </a:cubicBezTo>
                  <a:moveTo>
                    <a:pt x="745" y="1812"/>
                  </a:moveTo>
                  <a:cubicBezTo>
                    <a:pt x="741" y="1811"/>
                    <a:pt x="737" y="1811"/>
                    <a:pt x="733" y="1810"/>
                  </a:cubicBezTo>
                  <a:cubicBezTo>
                    <a:pt x="732" y="1814"/>
                    <a:pt x="732" y="1814"/>
                    <a:pt x="732" y="1814"/>
                  </a:cubicBezTo>
                  <a:cubicBezTo>
                    <a:pt x="736" y="1814"/>
                    <a:pt x="740" y="1815"/>
                    <a:pt x="744" y="1816"/>
                  </a:cubicBezTo>
                  <a:cubicBezTo>
                    <a:pt x="745" y="1812"/>
                    <a:pt x="745" y="1812"/>
                    <a:pt x="745" y="1812"/>
                  </a:cubicBezTo>
                  <a:moveTo>
                    <a:pt x="768" y="1816"/>
                  </a:moveTo>
                  <a:cubicBezTo>
                    <a:pt x="765" y="1816"/>
                    <a:pt x="761" y="1815"/>
                    <a:pt x="757" y="1814"/>
                  </a:cubicBezTo>
                  <a:cubicBezTo>
                    <a:pt x="756" y="1818"/>
                    <a:pt x="756" y="1818"/>
                    <a:pt x="756" y="1818"/>
                  </a:cubicBezTo>
                  <a:cubicBezTo>
                    <a:pt x="760" y="1819"/>
                    <a:pt x="764" y="1819"/>
                    <a:pt x="768" y="1820"/>
                  </a:cubicBezTo>
                  <a:cubicBezTo>
                    <a:pt x="768" y="1816"/>
                    <a:pt x="768" y="1816"/>
                    <a:pt x="768" y="1816"/>
                  </a:cubicBezTo>
                  <a:cubicBezTo>
                    <a:pt x="768" y="1816"/>
                    <a:pt x="768" y="1816"/>
                    <a:pt x="768" y="1816"/>
                  </a:cubicBezTo>
                  <a:moveTo>
                    <a:pt x="792" y="1820"/>
                  </a:moveTo>
                  <a:cubicBezTo>
                    <a:pt x="788" y="1819"/>
                    <a:pt x="784" y="1819"/>
                    <a:pt x="780" y="1818"/>
                  </a:cubicBezTo>
                  <a:cubicBezTo>
                    <a:pt x="780" y="1822"/>
                    <a:pt x="780" y="1822"/>
                    <a:pt x="780" y="1822"/>
                  </a:cubicBezTo>
                  <a:cubicBezTo>
                    <a:pt x="784" y="1823"/>
                    <a:pt x="788" y="1823"/>
                    <a:pt x="792" y="1824"/>
                  </a:cubicBezTo>
                  <a:cubicBezTo>
                    <a:pt x="792" y="1820"/>
                    <a:pt x="792" y="1820"/>
                    <a:pt x="792" y="1820"/>
                  </a:cubicBezTo>
                  <a:moveTo>
                    <a:pt x="816" y="1823"/>
                  </a:moveTo>
                  <a:cubicBezTo>
                    <a:pt x="812" y="1822"/>
                    <a:pt x="808" y="1822"/>
                    <a:pt x="804" y="1821"/>
                  </a:cubicBezTo>
                  <a:cubicBezTo>
                    <a:pt x="804" y="1825"/>
                    <a:pt x="804" y="1825"/>
                    <a:pt x="804" y="1825"/>
                  </a:cubicBezTo>
                  <a:cubicBezTo>
                    <a:pt x="808" y="1826"/>
                    <a:pt x="812" y="1826"/>
                    <a:pt x="816" y="1827"/>
                  </a:cubicBezTo>
                  <a:cubicBezTo>
                    <a:pt x="816" y="1823"/>
                    <a:pt x="816" y="1823"/>
                    <a:pt x="816" y="1823"/>
                  </a:cubicBezTo>
                  <a:moveTo>
                    <a:pt x="840" y="1825"/>
                  </a:moveTo>
                  <a:cubicBezTo>
                    <a:pt x="836" y="1825"/>
                    <a:pt x="832" y="1824"/>
                    <a:pt x="828" y="1824"/>
                  </a:cubicBezTo>
                  <a:cubicBezTo>
                    <a:pt x="827" y="1828"/>
                    <a:pt x="827" y="1828"/>
                    <a:pt x="827" y="1828"/>
                  </a:cubicBezTo>
                  <a:cubicBezTo>
                    <a:pt x="831" y="1828"/>
                    <a:pt x="835" y="1829"/>
                    <a:pt x="839" y="1829"/>
                  </a:cubicBezTo>
                  <a:cubicBezTo>
                    <a:pt x="840" y="1825"/>
                    <a:pt x="840" y="1825"/>
                    <a:pt x="840" y="1825"/>
                  </a:cubicBezTo>
                  <a:moveTo>
                    <a:pt x="864" y="1827"/>
                  </a:moveTo>
                  <a:cubicBezTo>
                    <a:pt x="860" y="1826"/>
                    <a:pt x="856" y="1826"/>
                    <a:pt x="852" y="1826"/>
                  </a:cubicBezTo>
                  <a:cubicBezTo>
                    <a:pt x="851" y="1830"/>
                    <a:pt x="851" y="1830"/>
                    <a:pt x="851" y="1830"/>
                  </a:cubicBezTo>
                  <a:cubicBezTo>
                    <a:pt x="855" y="1830"/>
                    <a:pt x="859" y="1830"/>
                    <a:pt x="863" y="1831"/>
                  </a:cubicBezTo>
                  <a:cubicBezTo>
                    <a:pt x="864" y="1827"/>
                    <a:pt x="864" y="1827"/>
                    <a:pt x="864" y="1827"/>
                  </a:cubicBezTo>
                  <a:moveTo>
                    <a:pt x="888" y="1828"/>
                  </a:moveTo>
                  <a:cubicBezTo>
                    <a:pt x="884" y="1827"/>
                    <a:pt x="880" y="1827"/>
                    <a:pt x="876" y="1827"/>
                  </a:cubicBezTo>
                  <a:cubicBezTo>
                    <a:pt x="875" y="1831"/>
                    <a:pt x="875" y="1831"/>
                    <a:pt x="875" y="1831"/>
                  </a:cubicBezTo>
                  <a:cubicBezTo>
                    <a:pt x="879" y="1831"/>
                    <a:pt x="883" y="1831"/>
                    <a:pt x="887" y="1832"/>
                  </a:cubicBezTo>
                  <a:cubicBezTo>
                    <a:pt x="888" y="1828"/>
                    <a:pt x="888" y="1828"/>
                    <a:pt x="888" y="1828"/>
                  </a:cubicBezTo>
                  <a:moveTo>
                    <a:pt x="912" y="1828"/>
                  </a:moveTo>
                  <a:cubicBezTo>
                    <a:pt x="908" y="1828"/>
                    <a:pt x="904" y="1828"/>
                    <a:pt x="900" y="1828"/>
                  </a:cubicBezTo>
                  <a:cubicBezTo>
                    <a:pt x="899" y="1832"/>
                    <a:pt x="899" y="1832"/>
                    <a:pt x="899" y="1832"/>
                  </a:cubicBezTo>
                  <a:cubicBezTo>
                    <a:pt x="903" y="1832"/>
                    <a:pt x="907" y="1832"/>
                    <a:pt x="912" y="1832"/>
                  </a:cubicBezTo>
                  <a:cubicBezTo>
                    <a:pt x="912" y="1828"/>
                    <a:pt x="912" y="1828"/>
                    <a:pt x="912" y="1828"/>
                  </a:cubicBezTo>
                  <a:cubicBezTo>
                    <a:pt x="912" y="1828"/>
                    <a:pt x="912" y="1828"/>
                    <a:pt x="912" y="1828"/>
                  </a:cubicBezTo>
                  <a:moveTo>
                    <a:pt x="935" y="1828"/>
                  </a:moveTo>
                  <a:cubicBezTo>
                    <a:pt x="931" y="1828"/>
                    <a:pt x="927" y="1828"/>
                    <a:pt x="923" y="1828"/>
                  </a:cubicBezTo>
                  <a:cubicBezTo>
                    <a:pt x="924" y="1832"/>
                    <a:pt x="924" y="1832"/>
                    <a:pt x="924" y="1832"/>
                  </a:cubicBezTo>
                  <a:cubicBezTo>
                    <a:pt x="928" y="1832"/>
                    <a:pt x="932" y="1832"/>
                    <a:pt x="936" y="1832"/>
                  </a:cubicBezTo>
                  <a:cubicBezTo>
                    <a:pt x="935" y="1828"/>
                    <a:pt x="935" y="1828"/>
                    <a:pt x="935" y="1828"/>
                  </a:cubicBezTo>
                  <a:cubicBezTo>
                    <a:pt x="935" y="1828"/>
                    <a:pt x="935" y="1828"/>
                    <a:pt x="935" y="1828"/>
                  </a:cubicBezTo>
                  <a:moveTo>
                    <a:pt x="959" y="1827"/>
                  </a:moveTo>
                  <a:cubicBezTo>
                    <a:pt x="955" y="1827"/>
                    <a:pt x="951" y="1827"/>
                    <a:pt x="947" y="1827"/>
                  </a:cubicBezTo>
                  <a:cubicBezTo>
                    <a:pt x="948" y="1831"/>
                    <a:pt x="948" y="1831"/>
                    <a:pt x="948" y="1831"/>
                  </a:cubicBezTo>
                  <a:cubicBezTo>
                    <a:pt x="952" y="1831"/>
                    <a:pt x="956" y="1831"/>
                    <a:pt x="960" y="1831"/>
                  </a:cubicBezTo>
                  <a:cubicBezTo>
                    <a:pt x="959" y="1827"/>
                    <a:pt x="959" y="1827"/>
                    <a:pt x="959" y="1827"/>
                  </a:cubicBezTo>
                  <a:moveTo>
                    <a:pt x="983" y="1825"/>
                  </a:moveTo>
                  <a:cubicBezTo>
                    <a:pt x="979" y="1826"/>
                    <a:pt x="975" y="1826"/>
                    <a:pt x="971" y="1826"/>
                  </a:cubicBezTo>
                  <a:cubicBezTo>
                    <a:pt x="972" y="1830"/>
                    <a:pt x="972" y="1830"/>
                    <a:pt x="972" y="1830"/>
                  </a:cubicBezTo>
                  <a:cubicBezTo>
                    <a:pt x="976" y="1830"/>
                    <a:pt x="980" y="1830"/>
                    <a:pt x="984" y="1829"/>
                  </a:cubicBezTo>
                  <a:cubicBezTo>
                    <a:pt x="983" y="1825"/>
                    <a:pt x="983" y="1825"/>
                    <a:pt x="983" y="1825"/>
                  </a:cubicBezTo>
                  <a:moveTo>
                    <a:pt x="1007" y="1823"/>
                  </a:moveTo>
                  <a:cubicBezTo>
                    <a:pt x="1003" y="1824"/>
                    <a:pt x="999" y="1824"/>
                    <a:pt x="995" y="1825"/>
                  </a:cubicBezTo>
                  <a:cubicBezTo>
                    <a:pt x="996" y="1829"/>
                    <a:pt x="996" y="1829"/>
                    <a:pt x="996" y="1829"/>
                  </a:cubicBezTo>
                  <a:cubicBezTo>
                    <a:pt x="1000" y="1828"/>
                    <a:pt x="1004" y="1828"/>
                    <a:pt x="1008" y="1827"/>
                  </a:cubicBezTo>
                  <a:cubicBezTo>
                    <a:pt x="1007" y="1823"/>
                    <a:pt x="1007" y="1823"/>
                    <a:pt x="1007" y="1823"/>
                  </a:cubicBezTo>
                  <a:moveTo>
                    <a:pt x="1031" y="1821"/>
                  </a:moveTo>
                  <a:cubicBezTo>
                    <a:pt x="1027" y="1821"/>
                    <a:pt x="1023" y="1822"/>
                    <a:pt x="1019" y="1822"/>
                  </a:cubicBezTo>
                  <a:cubicBezTo>
                    <a:pt x="1019" y="1826"/>
                    <a:pt x="1019" y="1826"/>
                    <a:pt x="1019" y="1826"/>
                  </a:cubicBezTo>
                  <a:cubicBezTo>
                    <a:pt x="1023" y="1826"/>
                    <a:pt x="1027" y="1825"/>
                    <a:pt x="1031" y="1825"/>
                  </a:cubicBezTo>
                  <a:cubicBezTo>
                    <a:pt x="1031" y="1821"/>
                    <a:pt x="1031" y="1821"/>
                    <a:pt x="1031" y="1821"/>
                  </a:cubicBezTo>
                  <a:moveTo>
                    <a:pt x="1055" y="1817"/>
                  </a:moveTo>
                  <a:cubicBezTo>
                    <a:pt x="1051" y="1818"/>
                    <a:pt x="1047" y="1819"/>
                    <a:pt x="1043" y="1819"/>
                  </a:cubicBezTo>
                  <a:cubicBezTo>
                    <a:pt x="1043" y="1823"/>
                    <a:pt x="1043" y="1823"/>
                    <a:pt x="1043" y="1823"/>
                  </a:cubicBezTo>
                  <a:cubicBezTo>
                    <a:pt x="1047" y="1823"/>
                    <a:pt x="1051" y="1822"/>
                    <a:pt x="1055" y="1821"/>
                  </a:cubicBezTo>
                  <a:cubicBezTo>
                    <a:pt x="1055" y="1817"/>
                    <a:pt x="1055" y="1817"/>
                    <a:pt x="1055" y="1817"/>
                  </a:cubicBezTo>
                  <a:moveTo>
                    <a:pt x="1078" y="1813"/>
                  </a:moveTo>
                  <a:cubicBezTo>
                    <a:pt x="1074" y="1814"/>
                    <a:pt x="1070" y="1815"/>
                    <a:pt x="1066" y="1816"/>
                  </a:cubicBezTo>
                  <a:cubicBezTo>
                    <a:pt x="1067" y="1819"/>
                    <a:pt x="1067" y="1819"/>
                    <a:pt x="1067" y="1819"/>
                  </a:cubicBezTo>
                  <a:cubicBezTo>
                    <a:pt x="1071" y="1819"/>
                    <a:pt x="1075" y="1818"/>
                    <a:pt x="1079" y="1817"/>
                  </a:cubicBezTo>
                  <a:cubicBezTo>
                    <a:pt x="1078" y="1813"/>
                    <a:pt x="1078" y="1813"/>
                    <a:pt x="1078" y="1813"/>
                  </a:cubicBezTo>
                  <a:cubicBezTo>
                    <a:pt x="1078" y="1813"/>
                    <a:pt x="1078" y="1813"/>
                    <a:pt x="1078" y="1813"/>
                  </a:cubicBezTo>
                  <a:moveTo>
                    <a:pt x="1102" y="1809"/>
                  </a:moveTo>
                  <a:cubicBezTo>
                    <a:pt x="1098" y="1810"/>
                    <a:pt x="1094" y="1811"/>
                    <a:pt x="1090" y="1811"/>
                  </a:cubicBezTo>
                  <a:cubicBezTo>
                    <a:pt x="1091" y="1815"/>
                    <a:pt x="1091" y="1815"/>
                    <a:pt x="1091" y="1815"/>
                  </a:cubicBezTo>
                  <a:cubicBezTo>
                    <a:pt x="1095" y="1814"/>
                    <a:pt x="1099" y="1814"/>
                    <a:pt x="1103" y="1813"/>
                  </a:cubicBezTo>
                  <a:cubicBezTo>
                    <a:pt x="1102" y="1809"/>
                    <a:pt x="1102" y="1809"/>
                    <a:pt x="1102" y="1809"/>
                  </a:cubicBezTo>
                  <a:cubicBezTo>
                    <a:pt x="1102" y="1809"/>
                    <a:pt x="1102" y="1809"/>
                    <a:pt x="1102" y="1809"/>
                  </a:cubicBezTo>
                  <a:moveTo>
                    <a:pt x="1125" y="1804"/>
                  </a:moveTo>
                  <a:cubicBezTo>
                    <a:pt x="1121" y="1805"/>
                    <a:pt x="1117" y="1806"/>
                    <a:pt x="1113" y="1806"/>
                  </a:cubicBezTo>
                  <a:cubicBezTo>
                    <a:pt x="1114" y="1810"/>
                    <a:pt x="1114" y="1810"/>
                    <a:pt x="1114" y="1810"/>
                  </a:cubicBezTo>
                  <a:cubicBezTo>
                    <a:pt x="1118" y="1809"/>
                    <a:pt x="1122" y="1809"/>
                    <a:pt x="1126" y="1808"/>
                  </a:cubicBezTo>
                  <a:cubicBezTo>
                    <a:pt x="1125" y="1804"/>
                    <a:pt x="1125" y="1804"/>
                    <a:pt x="1125" y="1804"/>
                  </a:cubicBezTo>
                  <a:cubicBezTo>
                    <a:pt x="1125" y="1804"/>
                    <a:pt x="1125" y="1804"/>
                    <a:pt x="1125" y="1804"/>
                  </a:cubicBezTo>
                  <a:moveTo>
                    <a:pt x="1148" y="1798"/>
                  </a:moveTo>
                  <a:cubicBezTo>
                    <a:pt x="1144" y="1799"/>
                    <a:pt x="1141" y="1800"/>
                    <a:pt x="1137" y="1801"/>
                  </a:cubicBezTo>
                  <a:cubicBezTo>
                    <a:pt x="1138" y="1805"/>
                    <a:pt x="1138" y="1805"/>
                    <a:pt x="1138" y="1805"/>
                  </a:cubicBezTo>
                  <a:cubicBezTo>
                    <a:pt x="1142" y="1804"/>
                    <a:pt x="1145" y="1803"/>
                    <a:pt x="1149" y="1802"/>
                  </a:cubicBezTo>
                  <a:cubicBezTo>
                    <a:pt x="1148" y="1798"/>
                    <a:pt x="1148" y="1798"/>
                    <a:pt x="1148" y="1798"/>
                  </a:cubicBezTo>
                  <a:moveTo>
                    <a:pt x="1171" y="1792"/>
                  </a:moveTo>
                  <a:cubicBezTo>
                    <a:pt x="1168" y="1793"/>
                    <a:pt x="1164" y="1794"/>
                    <a:pt x="1160" y="1795"/>
                  </a:cubicBezTo>
                  <a:cubicBezTo>
                    <a:pt x="1161" y="1799"/>
                    <a:pt x="1161" y="1799"/>
                    <a:pt x="1161" y="1799"/>
                  </a:cubicBezTo>
                  <a:cubicBezTo>
                    <a:pt x="1165" y="1798"/>
                    <a:pt x="1169" y="1797"/>
                    <a:pt x="1173" y="1795"/>
                  </a:cubicBezTo>
                  <a:cubicBezTo>
                    <a:pt x="1171" y="1792"/>
                    <a:pt x="1171" y="1792"/>
                    <a:pt x="1171" y="1792"/>
                  </a:cubicBezTo>
                  <a:cubicBezTo>
                    <a:pt x="1171" y="1792"/>
                    <a:pt x="1171" y="1792"/>
                    <a:pt x="1171" y="1792"/>
                  </a:cubicBezTo>
                  <a:moveTo>
                    <a:pt x="1194" y="1785"/>
                  </a:moveTo>
                  <a:cubicBezTo>
                    <a:pt x="1191" y="1786"/>
                    <a:pt x="1187" y="1787"/>
                    <a:pt x="1183" y="1788"/>
                  </a:cubicBezTo>
                  <a:cubicBezTo>
                    <a:pt x="1184" y="1792"/>
                    <a:pt x="1184" y="1792"/>
                    <a:pt x="1184" y="1792"/>
                  </a:cubicBezTo>
                  <a:cubicBezTo>
                    <a:pt x="1188" y="1791"/>
                    <a:pt x="1192" y="1790"/>
                    <a:pt x="1196" y="1788"/>
                  </a:cubicBezTo>
                  <a:cubicBezTo>
                    <a:pt x="1194" y="1785"/>
                    <a:pt x="1194" y="1785"/>
                    <a:pt x="1194" y="1785"/>
                  </a:cubicBezTo>
                  <a:cubicBezTo>
                    <a:pt x="1194" y="1785"/>
                    <a:pt x="1194" y="1785"/>
                    <a:pt x="1194" y="1785"/>
                  </a:cubicBezTo>
                  <a:moveTo>
                    <a:pt x="1217" y="1777"/>
                  </a:moveTo>
                  <a:cubicBezTo>
                    <a:pt x="1213" y="1778"/>
                    <a:pt x="1209" y="1780"/>
                    <a:pt x="1206" y="1781"/>
                  </a:cubicBezTo>
                  <a:cubicBezTo>
                    <a:pt x="1207" y="1785"/>
                    <a:pt x="1207" y="1785"/>
                    <a:pt x="1207" y="1785"/>
                  </a:cubicBezTo>
                  <a:cubicBezTo>
                    <a:pt x="1211" y="1783"/>
                    <a:pt x="1215" y="1782"/>
                    <a:pt x="1218" y="1781"/>
                  </a:cubicBezTo>
                  <a:cubicBezTo>
                    <a:pt x="1217" y="1777"/>
                    <a:pt x="1217" y="1777"/>
                    <a:pt x="1217" y="1777"/>
                  </a:cubicBezTo>
                  <a:cubicBezTo>
                    <a:pt x="1217" y="1777"/>
                    <a:pt x="1217" y="1777"/>
                    <a:pt x="1217" y="1777"/>
                  </a:cubicBezTo>
                  <a:moveTo>
                    <a:pt x="1240" y="1769"/>
                  </a:moveTo>
                  <a:cubicBezTo>
                    <a:pt x="1236" y="1770"/>
                    <a:pt x="1232" y="1772"/>
                    <a:pt x="1228" y="1773"/>
                  </a:cubicBezTo>
                  <a:cubicBezTo>
                    <a:pt x="1230" y="1777"/>
                    <a:pt x="1230" y="1777"/>
                    <a:pt x="1230" y="1777"/>
                  </a:cubicBezTo>
                  <a:cubicBezTo>
                    <a:pt x="1233" y="1775"/>
                    <a:pt x="1237" y="1774"/>
                    <a:pt x="1241" y="1772"/>
                  </a:cubicBezTo>
                  <a:cubicBezTo>
                    <a:pt x="1240" y="1769"/>
                    <a:pt x="1240" y="1769"/>
                    <a:pt x="1240" y="1769"/>
                  </a:cubicBezTo>
                  <a:moveTo>
                    <a:pt x="1262" y="1760"/>
                  </a:moveTo>
                  <a:cubicBezTo>
                    <a:pt x="1258" y="1761"/>
                    <a:pt x="1254" y="1763"/>
                    <a:pt x="1251" y="1764"/>
                  </a:cubicBezTo>
                  <a:cubicBezTo>
                    <a:pt x="1252" y="1768"/>
                    <a:pt x="1252" y="1768"/>
                    <a:pt x="1252" y="1768"/>
                  </a:cubicBezTo>
                  <a:cubicBezTo>
                    <a:pt x="1256" y="1767"/>
                    <a:pt x="1260" y="1765"/>
                    <a:pt x="1263" y="1764"/>
                  </a:cubicBezTo>
                  <a:cubicBezTo>
                    <a:pt x="1262" y="1760"/>
                    <a:pt x="1262" y="1760"/>
                    <a:pt x="1262" y="1760"/>
                  </a:cubicBezTo>
                  <a:moveTo>
                    <a:pt x="1284" y="1751"/>
                  </a:moveTo>
                  <a:cubicBezTo>
                    <a:pt x="1280" y="1752"/>
                    <a:pt x="1276" y="1754"/>
                    <a:pt x="1273" y="1755"/>
                  </a:cubicBezTo>
                  <a:cubicBezTo>
                    <a:pt x="1274" y="1759"/>
                    <a:pt x="1274" y="1759"/>
                    <a:pt x="1274" y="1759"/>
                  </a:cubicBezTo>
                  <a:cubicBezTo>
                    <a:pt x="1278" y="1757"/>
                    <a:pt x="1282" y="1756"/>
                    <a:pt x="1285" y="1754"/>
                  </a:cubicBezTo>
                  <a:cubicBezTo>
                    <a:pt x="1284" y="1751"/>
                    <a:pt x="1284" y="1751"/>
                    <a:pt x="1284" y="1751"/>
                  </a:cubicBezTo>
                  <a:moveTo>
                    <a:pt x="1305" y="1741"/>
                  </a:moveTo>
                  <a:cubicBezTo>
                    <a:pt x="1302" y="1742"/>
                    <a:pt x="1298" y="1744"/>
                    <a:pt x="1295" y="1746"/>
                  </a:cubicBezTo>
                  <a:cubicBezTo>
                    <a:pt x="1296" y="1749"/>
                    <a:pt x="1296" y="1749"/>
                    <a:pt x="1296" y="1749"/>
                  </a:cubicBezTo>
                  <a:cubicBezTo>
                    <a:pt x="1300" y="1748"/>
                    <a:pt x="1304" y="1746"/>
                    <a:pt x="1307" y="1744"/>
                  </a:cubicBezTo>
                  <a:cubicBezTo>
                    <a:pt x="1305" y="1741"/>
                    <a:pt x="1305" y="1741"/>
                    <a:pt x="1305" y="1741"/>
                  </a:cubicBezTo>
                  <a:moveTo>
                    <a:pt x="1327" y="1730"/>
                  </a:moveTo>
                  <a:cubicBezTo>
                    <a:pt x="1323" y="1732"/>
                    <a:pt x="1320" y="1734"/>
                    <a:pt x="1316" y="1735"/>
                  </a:cubicBezTo>
                  <a:cubicBezTo>
                    <a:pt x="1318" y="1739"/>
                    <a:pt x="1318" y="1739"/>
                    <a:pt x="1318" y="1739"/>
                  </a:cubicBezTo>
                  <a:cubicBezTo>
                    <a:pt x="1321" y="1737"/>
                    <a:pt x="1325" y="1736"/>
                    <a:pt x="1329" y="1734"/>
                  </a:cubicBezTo>
                  <a:cubicBezTo>
                    <a:pt x="1327" y="1730"/>
                    <a:pt x="1327" y="1730"/>
                    <a:pt x="1327" y="1730"/>
                  </a:cubicBezTo>
                  <a:moveTo>
                    <a:pt x="1348" y="1719"/>
                  </a:moveTo>
                  <a:cubicBezTo>
                    <a:pt x="1344" y="1721"/>
                    <a:pt x="1341" y="1723"/>
                    <a:pt x="1337" y="1725"/>
                  </a:cubicBezTo>
                  <a:cubicBezTo>
                    <a:pt x="1339" y="1728"/>
                    <a:pt x="1339" y="1728"/>
                    <a:pt x="1339" y="1728"/>
                  </a:cubicBezTo>
                  <a:cubicBezTo>
                    <a:pt x="1343" y="1726"/>
                    <a:pt x="1346" y="1725"/>
                    <a:pt x="1350" y="1723"/>
                  </a:cubicBezTo>
                  <a:cubicBezTo>
                    <a:pt x="1348" y="1719"/>
                    <a:pt x="1348" y="1719"/>
                    <a:pt x="1348" y="1719"/>
                  </a:cubicBezTo>
                  <a:moveTo>
                    <a:pt x="1369" y="1707"/>
                  </a:moveTo>
                  <a:cubicBezTo>
                    <a:pt x="1365" y="1709"/>
                    <a:pt x="1362" y="1711"/>
                    <a:pt x="1358" y="1713"/>
                  </a:cubicBezTo>
                  <a:cubicBezTo>
                    <a:pt x="1360" y="1717"/>
                    <a:pt x="1360" y="1717"/>
                    <a:pt x="1360" y="1717"/>
                  </a:cubicBezTo>
                  <a:cubicBezTo>
                    <a:pt x="1364" y="1715"/>
                    <a:pt x="1367" y="1713"/>
                    <a:pt x="1371" y="1711"/>
                  </a:cubicBezTo>
                  <a:cubicBezTo>
                    <a:pt x="1369" y="1707"/>
                    <a:pt x="1369" y="1707"/>
                    <a:pt x="1369" y="1707"/>
                  </a:cubicBezTo>
                  <a:moveTo>
                    <a:pt x="1389" y="1695"/>
                  </a:moveTo>
                  <a:cubicBezTo>
                    <a:pt x="1386" y="1697"/>
                    <a:pt x="1383" y="1699"/>
                    <a:pt x="1379" y="1701"/>
                  </a:cubicBezTo>
                  <a:cubicBezTo>
                    <a:pt x="1381" y="1705"/>
                    <a:pt x="1381" y="1705"/>
                    <a:pt x="1381" y="1705"/>
                  </a:cubicBezTo>
                  <a:cubicBezTo>
                    <a:pt x="1385" y="1703"/>
                    <a:pt x="1388" y="1701"/>
                    <a:pt x="1391" y="1699"/>
                  </a:cubicBezTo>
                  <a:cubicBezTo>
                    <a:pt x="1389" y="1695"/>
                    <a:pt x="1389" y="1695"/>
                    <a:pt x="1389" y="1695"/>
                  </a:cubicBezTo>
                  <a:moveTo>
                    <a:pt x="1410" y="1683"/>
                  </a:moveTo>
                  <a:cubicBezTo>
                    <a:pt x="1406" y="1685"/>
                    <a:pt x="1403" y="1687"/>
                    <a:pt x="1400" y="1689"/>
                  </a:cubicBezTo>
                  <a:cubicBezTo>
                    <a:pt x="1402" y="1692"/>
                    <a:pt x="1402" y="1692"/>
                    <a:pt x="1402" y="1692"/>
                  </a:cubicBezTo>
                  <a:cubicBezTo>
                    <a:pt x="1405" y="1690"/>
                    <a:pt x="1408" y="1688"/>
                    <a:pt x="1412" y="1686"/>
                  </a:cubicBezTo>
                  <a:cubicBezTo>
                    <a:pt x="1410" y="1683"/>
                    <a:pt x="1410" y="1683"/>
                    <a:pt x="1410" y="1683"/>
                  </a:cubicBezTo>
                  <a:cubicBezTo>
                    <a:pt x="1410" y="1683"/>
                    <a:pt x="1410" y="1683"/>
                    <a:pt x="1410" y="1683"/>
                  </a:cubicBezTo>
                  <a:moveTo>
                    <a:pt x="1430" y="1669"/>
                  </a:moveTo>
                  <a:cubicBezTo>
                    <a:pt x="1426" y="1672"/>
                    <a:pt x="1423" y="1674"/>
                    <a:pt x="1420" y="1676"/>
                  </a:cubicBezTo>
                  <a:cubicBezTo>
                    <a:pt x="1422" y="1679"/>
                    <a:pt x="1422" y="1679"/>
                    <a:pt x="1422" y="1679"/>
                  </a:cubicBezTo>
                  <a:cubicBezTo>
                    <a:pt x="1425" y="1677"/>
                    <a:pt x="1428" y="1675"/>
                    <a:pt x="1432" y="1673"/>
                  </a:cubicBezTo>
                  <a:cubicBezTo>
                    <a:pt x="1430" y="1669"/>
                    <a:pt x="1430" y="1669"/>
                    <a:pt x="1430" y="1669"/>
                  </a:cubicBezTo>
                  <a:moveTo>
                    <a:pt x="1449" y="1656"/>
                  </a:moveTo>
                  <a:cubicBezTo>
                    <a:pt x="1446" y="1658"/>
                    <a:pt x="1443" y="1660"/>
                    <a:pt x="1439" y="1663"/>
                  </a:cubicBezTo>
                  <a:cubicBezTo>
                    <a:pt x="1442" y="1666"/>
                    <a:pt x="1442" y="1666"/>
                    <a:pt x="1442" y="1666"/>
                  </a:cubicBezTo>
                  <a:cubicBezTo>
                    <a:pt x="1445" y="1664"/>
                    <a:pt x="1448" y="1661"/>
                    <a:pt x="1451" y="1659"/>
                  </a:cubicBezTo>
                  <a:cubicBezTo>
                    <a:pt x="1449" y="1656"/>
                    <a:pt x="1449" y="1656"/>
                    <a:pt x="1449" y="1656"/>
                  </a:cubicBezTo>
                  <a:cubicBezTo>
                    <a:pt x="1449" y="1656"/>
                    <a:pt x="1449" y="1656"/>
                    <a:pt x="1449" y="1656"/>
                  </a:cubicBezTo>
                  <a:moveTo>
                    <a:pt x="1468" y="1641"/>
                  </a:moveTo>
                  <a:cubicBezTo>
                    <a:pt x="1465" y="1644"/>
                    <a:pt x="1462" y="1646"/>
                    <a:pt x="1459" y="1649"/>
                  </a:cubicBezTo>
                  <a:cubicBezTo>
                    <a:pt x="1461" y="1652"/>
                    <a:pt x="1461" y="1652"/>
                    <a:pt x="1461" y="1652"/>
                  </a:cubicBezTo>
                  <a:cubicBezTo>
                    <a:pt x="1464" y="1649"/>
                    <a:pt x="1468" y="1647"/>
                    <a:pt x="1471" y="1645"/>
                  </a:cubicBezTo>
                  <a:cubicBezTo>
                    <a:pt x="1468" y="1641"/>
                    <a:pt x="1468" y="1641"/>
                    <a:pt x="1468" y="1641"/>
                  </a:cubicBezTo>
                  <a:moveTo>
                    <a:pt x="1487" y="1627"/>
                  </a:moveTo>
                  <a:cubicBezTo>
                    <a:pt x="1484" y="1629"/>
                    <a:pt x="1481" y="1632"/>
                    <a:pt x="1478" y="1634"/>
                  </a:cubicBezTo>
                  <a:cubicBezTo>
                    <a:pt x="1480" y="1637"/>
                    <a:pt x="1480" y="1637"/>
                    <a:pt x="1480" y="1637"/>
                  </a:cubicBezTo>
                  <a:cubicBezTo>
                    <a:pt x="1483" y="1635"/>
                    <a:pt x="1486" y="1632"/>
                    <a:pt x="1490" y="1630"/>
                  </a:cubicBezTo>
                  <a:cubicBezTo>
                    <a:pt x="1487" y="1627"/>
                    <a:pt x="1487" y="1627"/>
                    <a:pt x="1487" y="1627"/>
                  </a:cubicBezTo>
                  <a:cubicBezTo>
                    <a:pt x="1487" y="1627"/>
                    <a:pt x="1487" y="1627"/>
                    <a:pt x="1487" y="1627"/>
                  </a:cubicBezTo>
                  <a:moveTo>
                    <a:pt x="1506" y="1611"/>
                  </a:moveTo>
                  <a:cubicBezTo>
                    <a:pt x="1502" y="1614"/>
                    <a:pt x="1499" y="1617"/>
                    <a:pt x="1496" y="1619"/>
                  </a:cubicBezTo>
                  <a:cubicBezTo>
                    <a:pt x="1499" y="1622"/>
                    <a:pt x="1499" y="1622"/>
                    <a:pt x="1499" y="1622"/>
                  </a:cubicBezTo>
                  <a:cubicBezTo>
                    <a:pt x="1502" y="1620"/>
                    <a:pt x="1505" y="1617"/>
                    <a:pt x="1508" y="1614"/>
                  </a:cubicBezTo>
                  <a:cubicBezTo>
                    <a:pt x="1506" y="1611"/>
                    <a:pt x="1506" y="1611"/>
                    <a:pt x="1506" y="1611"/>
                  </a:cubicBezTo>
                  <a:moveTo>
                    <a:pt x="1524" y="1596"/>
                  </a:moveTo>
                  <a:cubicBezTo>
                    <a:pt x="1521" y="1598"/>
                    <a:pt x="1518" y="1601"/>
                    <a:pt x="1515" y="1604"/>
                  </a:cubicBezTo>
                  <a:cubicBezTo>
                    <a:pt x="1517" y="1607"/>
                    <a:pt x="1517" y="1607"/>
                    <a:pt x="1517" y="1607"/>
                  </a:cubicBezTo>
                  <a:cubicBezTo>
                    <a:pt x="1520" y="1604"/>
                    <a:pt x="1523" y="1601"/>
                    <a:pt x="1526" y="1599"/>
                  </a:cubicBezTo>
                  <a:cubicBezTo>
                    <a:pt x="1524" y="1596"/>
                    <a:pt x="1524" y="1596"/>
                    <a:pt x="1524" y="1596"/>
                  </a:cubicBezTo>
                  <a:moveTo>
                    <a:pt x="1541" y="1579"/>
                  </a:moveTo>
                  <a:cubicBezTo>
                    <a:pt x="1538" y="1582"/>
                    <a:pt x="1535" y="1585"/>
                    <a:pt x="1532" y="1588"/>
                  </a:cubicBezTo>
                  <a:cubicBezTo>
                    <a:pt x="1535" y="1591"/>
                    <a:pt x="1535" y="1591"/>
                    <a:pt x="1535" y="1591"/>
                  </a:cubicBezTo>
                  <a:cubicBezTo>
                    <a:pt x="1538" y="1588"/>
                    <a:pt x="1541" y="1585"/>
                    <a:pt x="1544" y="1582"/>
                  </a:cubicBezTo>
                  <a:cubicBezTo>
                    <a:pt x="1541" y="1579"/>
                    <a:pt x="1541" y="1579"/>
                    <a:pt x="1541" y="1579"/>
                  </a:cubicBezTo>
                  <a:cubicBezTo>
                    <a:pt x="1541" y="1579"/>
                    <a:pt x="1541" y="1579"/>
                    <a:pt x="1541" y="1579"/>
                  </a:cubicBezTo>
                  <a:moveTo>
                    <a:pt x="1558" y="1563"/>
                  </a:moveTo>
                  <a:cubicBezTo>
                    <a:pt x="1556" y="1566"/>
                    <a:pt x="1553" y="1568"/>
                    <a:pt x="1550" y="1571"/>
                  </a:cubicBezTo>
                  <a:cubicBezTo>
                    <a:pt x="1553" y="1574"/>
                    <a:pt x="1553" y="1574"/>
                    <a:pt x="1553" y="1574"/>
                  </a:cubicBezTo>
                  <a:cubicBezTo>
                    <a:pt x="1555" y="1571"/>
                    <a:pt x="1558" y="1568"/>
                    <a:pt x="1561" y="1566"/>
                  </a:cubicBezTo>
                  <a:cubicBezTo>
                    <a:pt x="1558" y="1563"/>
                    <a:pt x="1558" y="1563"/>
                    <a:pt x="1558" y="1563"/>
                  </a:cubicBezTo>
                  <a:moveTo>
                    <a:pt x="1575" y="1546"/>
                  </a:moveTo>
                  <a:cubicBezTo>
                    <a:pt x="1572" y="1549"/>
                    <a:pt x="1570" y="1551"/>
                    <a:pt x="1567" y="1554"/>
                  </a:cubicBezTo>
                  <a:cubicBezTo>
                    <a:pt x="1570" y="1557"/>
                    <a:pt x="1570" y="1557"/>
                    <a:pt x="1570" y="1557"/>
                  </a:cubicBezTo>
                  <a:cubicBezTo>
                    <a:pt x="1572" y="1554"/>
                    <a:pt x="1575" y="1551"/>
                    <a:pt x="1578" y="1548"/>
                  </a:cubicBezTo>
                  <a:cubicBezTo>
                    <a:pt x="1575" y="1546"/>
                    <a:pt x="1575" y="1546"/>
                    <a:pt x="1575" y="1546"/>
                  </a:cubicBezTo>
                  <a:cubicBezTo>
                    <a:pt x="1575" y="1546"/>
                    <a:pt x="1575" y="1546"/>
                    <a:pt x="1575" y="1546"/>
                  </a:cubicBezTo>
                  <a:moveTo>
                    <a:pt x="1591" y="1528"/>
                  </a:moveTo>
                  <a:cubicBezTo>
                    <a:pt x="1589" y="1531"/>
                    <a:pt x="1586" y="1534"/>
                    <a:pt x="1583" y="1537"/>
                  </a:cubicBezTo>
                  <a:cubicBezTo>
                    <a:pt x="1586" y="1540"/>
                    <a:pt x="1586" y="1540"/>
                    <a:pt x="1586" y="1540"/>
                  </a:cubicBezTo>
                  <a:cubicBezTo>
                    <a:pt x="1589" y="1537"/>
                    <a:pt x="1592" y="1534"/>
                    <a:pt x="1594" y="1531"/>
                  </a:cubicBezTo>
                  <a:cubicBezTo>
                    <a:pt x="1591" y="1528"/>
                    <a:pt x="1591" y="1528"/>
                    <a:pt x="1591" y="1528"/>
                  </a:cubicBezTo>
                  <a:moveTo>
                    <a:pt x="1607" y="1510"/>
                  </a:moveTo>
                  <a:cubicBezTo>
                    <a:pt x="1605" y="1513"/>
                    <a:pt x="1602" y="1516"/>
                    <a:pt x="1599" y="1519"/>
                  </a:cubicBezTo>
                  <a:cubicBezTo>
                    <a:pt x="1602" y="1522"/>
                    <a:pt x="1602" y="1522"/>
                    <a:pt x="1602" y="1522"/>
                  </a:cubicBezTo>
                  <a:cubicBezTo>
                    <a:pt x="1605" y="1519"/>
                    <a:pt x="1608" y="1516"/>
                    <a:pt x="1610" y="1513"/>
                  </a:cubicBezTo>
                  <a:cubicBezTo>
                    <a:pt x="1607" y="1510"/>
                    <a:pt x="1607" y="1510"/>
                    <a:pt x="1607" y="1510"/>
                  </a:cubicBezTo>
                  <a:cubicBezTo>
                    <a:pt x="1607" y="1510"/>
                    <a:pt x="1607" y="1510"/>
                    <a:pt x="1607" y="1510"/>
                  </a:cubicBezTo>
                  <a:moveTo>
                    <a:pt x="1623" y="1492"/>
                  </a:moveTo>
                  <a:cubicBezTo>
                    <a:pt x="1620" y="1495"/>
                    <a:pt x="1618" y="1498"/>
                    <a:pt x="1615" y="1501"/>
                  </a:cubicBezTo>
                  <a:cubicBezTo>
                    <a:pt x="1618" y="1504"/>
                    <a:pt x="1618" y="1504"/>
                    <a:pt x="1618" y="1504"/>
                  </a:cubicBezTo>
                  <a:cubicBezTo>
                    <a:pt x="1621" y="1501"/>
                    <a:pt x="1623" y="1498"/>
                    <a:pt x="1626" y="1494"/>
                  </a:cubicBezTo>
                  <a:cubicBezTo>
                    <a:pt x="1623" y="1492"/>
                    <a:pt x="1623" y="1492"/>
                    <a:pt x="1623" y="1492"/>
                  </a:cubicBezTo>
                  <a:moveTo>
                    <a:pt x="1638" y="1473"/>
                  </a:moveTo>
                  <a:cubicBezTo>
                    <a:pt x="1635" y="1476"/>
                    <a:pt x="1633" y="1479"/>
                    <a:pt x="1630" y="1483"/>
                  </a:cubicBezTo>
                  <a:cubicBezTo>
                    <a:pt x="1633" y="1485"/>
                    <a:pt x="1633" y="1485"/>
                    <a:pt x="1633" y="1485"/>
                  </a:cubicBezTo>
                  <a:cubicBezTo>
                    <a:pt x="1636" y="1482"/>
                    <a:pt x="1638" y="1479"/>
                    <a:pt x="1641" y="1476"/>
                  </a:cubicBezTo>
                  <a:cubicBezTo>
                    <a:pt x="1638" y="1473"/>
                    <a:pt x="1638" y="1473"/>
                    <a:pt x="1638" y="1473"/>
                  </a:cubicBezTo>
                  <a:moveTo>
                    <a:pt x="1652" y="1454"/>
                  </a:moveTo>
                  <a:cubicBezTo>
                    <a:pt x="1650" y="1457"/>
                    <a:pt x="1647" y="1460"/>
                    <a:pt x="1645" y="1464"/>
                  </a:cubicBezTo>
                  <a:cubicBezTo>
                    <a:pt x="1648" y="1466"/>
                    <a:pt x="1648" y="1466"/>
                    <a:pt x="1648" y="1466"/>
                  </a:cubicBezTo>
                  <a:cubicBezTo>
                    <a:pt x="1650" y="1463"/>
                    <a:pt x="1653" y="1460"/>
                    <a:pt x="1655" y="1456"/>
                  </a:cubicBezTo>
                  <a:cubicBezTo>
                    <a:pt x="1652" y="1454"/>
                    <a:pt x="1652" y="1454"/>
                    <a:pt x="1652" y="1454"/>
                  </a:cubicBezTo>
                  <a:cubicBezTo>
                    <a:pt x="1652" y="1454"/>
                    <a:pt x="1652" y="1454"/>
                    <a:pt x="1652" y="1454"/>
                  </a:cubicBezTo>
                  <a:moveTo>
                    <a:pt x="1666" y="1434"/>
                  </a:moveTo>
                  <a:cubicBezTo>
                    <a:pt x="1664" y="1438"/>
                    <a:pt x="1661" y="1441"/>
                    <a:pt x="1659" y="1444"/>
                  </a:cubicBezTo>
                  <a:cubicBezTo>
                    <a:pt x="1662" y="1447"/>
                    <a:pt x="1662" y="1447"/>
                    <a:pt x="1662" y="1447"/>
                  </a:cubicBezTo>
                  <a:cubicBezTo>
                    <a:pt x="1665" y="1443"/>
                    <a:pt x="1667" y="1440"/>
                    <a:pt x="1669" y="1437"/>
                  </a:cubicBezTo>
                  <a:cubicBezTo>
                    <a:pt x="1666" y="1434"/>
                    <a:pt x="1666" y="1434"/>
                    <a:pt x="1666" y="1434"/>
                  </a:cubicBezTo>
                  <a:moveTo>
                    <a:pt x="1679" y="1415"/>
                  </a:moveTo>
                  <a:cubicBezTo>
                    <a:pt x="1677" y="1418"/>
                    <a:pt x="1675" y="1421"/>
                    <a:pt x="1673" y="1425"/>
                  </a:cubicBezTo>
                  <a:cubicBezTo>
                    <a:pt x="1676" y="1427"/>
                    <a:pt x="1676" y="1427"/>
                    <a:pt x="1676" y="1427"/>
                  </a:cubicBezTo>
                  <a:cubicBezTo>
                    <a:pt x="1678" y="1423"/>
                    <a:pt x="1680" y="1420"/>
                    <a:pt x="1683" y="1417"/>
                  </a:cubicBezTo>
                  <a:cubicBezTo>
                    <a:pt x="1679" y="1415"/>
                    <a:pt x="1679" y="1415"/>
                    <a:pt x="1679" y="1415"/>
                  </a:cubicBezTo>
                  <a:moveTo>
                    <a:pt x="1692" y="1394"/>
                  </a:moveTo>
                  <a:cubicBezTo>
                    <a:pt x="1690" y="1398"/>
                    <a:pt x="1688" y="1401"/>
                    <a:pt x="1686" y="1404"/>
                  </a:cubicBezTo>
                  <a:cubicBezTo>
                    <a:pt x="1689" y="1407"/>
                    <a:pt x="1689" y="1407"/>
                    <a:pt x="1689" y="1407"/>
                  </a:cubicBezTo>
                  <a:cubicBezTo>
                    <a:pt x="1691" y="1403"/>
                    <a:pt x="1693" y="1400"/>
                    <a:pt x="1696" y="1396"/>
                  </a:cubicBezTo>
                  <a:cubicBezTo>
                    <a:pt x="1692" y="1394"/>
                    <a:pt x="1692" y="1394"/>
                    <a:pt x="1692" y="1394"/>
                  </a:cubicBezTo>
                  <a:moveTo>
                    <a:pt x="1704" y="1374"/>
                  </a:moveTo>
                  <a:cubicBezTo>
                    <a:pt x="1702" y="1377"/>
                    <a:pt x="1700" y="1381"/>
                    <a:pt x="1698" y="1384"/>
                  </a:cubicBezTo>
                  <a:cubicBezTo>
                    <a:pt x="1702" y="1386"/>
                    <a:pt x="1702" y="1386"/>
                    <a:pt x="1702" y="1386"/>
                  </a:cubicBezTo>
                  <a:cubicBezTo>
                    <a:pt x="1704" y="1383"/>
                    <a:pt x="1706" y="1379"/>
                    <a:pt x="1708" y="1376"/>
                  </a:cubicBezTo>
                  <a:cubicBezTo>
                    <a:pt x="1704" y="1374"/>
                    <a:pt x="1704" y="1374"/>
                    <a:pt x="1704" y="1374"/>
                  </a:cubicBezTo>
                  <a:cubicBezTo>
                    <a:pt x="1704" y="1374"/>
                    <a:pt x="1704" y="1374"/>
                    <a:pt x="1704" y="1374"/>
                  </a:cubicBezTo>
                  <a:moveTo>
                    <a:pt x="1716" y="1353"/>
                  </a:moveTo>
                  <a:cubicBezTo>
                    <a:pt x="1714" y="1356"/>
                    <a:pt x="1712" y="1360"/>
                    <a:pt x="1710" y="1363"/>
                  </a:cubicBezTo>
                  <a:cubicBezTo>
                    <a:pt x="1714" y="1365"/>
                    <a:pt x="1714" y="1365"/>
                    <a:pt x="1714" y="1365"/>
                  </a:cubicBezTo>
                  <a:cubicBezTo>
                    <a:pt x="1716" y="1362"/>
                    <a:pt x="1718" y="1358"/>
                    <a:pt x="1720" y="1355"/>
                  </a:cubicBezTo>
                  <a:cubicBezTo>
                    <a:pt x="1716" y="1353"/>
                    <a:pt x="1716" y="1353"/>
                    <a:pt x="1716" y="1353"/>
                  </a:cubicBezTo>
                  <a:moveTo>
                    <a:pt x="1727" y="1332"/>
                  </a:moveTo>
                  <a:cubicBezTo>
                    <a:pt x="1726" y="1335"/>
                    <a:pt x="1724" y="1339"/>
                    <a:pt x="1722" y="1342"/>
                  </a:cubicBezTo>
                  <a:cubicBezTo>
                    <a:pt x="1725" y="1344"/>
                    <a:pt x="1725" y="1344"/>
                    <a:pt x="1725" y="1344"/>
                  </a:cubicBezTo>
                  <a:cubicBezTo>
                    <a:pt x="1727" y="1341"/>
                    <a:pt x="1729" y="1337"/>
                    <a:pt x="1731" y="1333"/>
                  </a:cubicBezTo>
                  <a:cubicBezTo>
                    <a:pt x="1727" y="1332"/>
                    <a:pt x="1727" y="1332"/>
                    <a:pt x="1727" y="1332"/>
                  </a:cubicBezTo>
                  <a:cubicBezTo>
                    <a:pt x="1727" y="1332"/>
                    <a:pt x="1727" y="1332"/>
                    <a:pt x="1727" y="1332"/>
                  </a:cubicBezTo>
                  <a:moveTo>
                    <a:pt x="1738" y="1310"/>
                  </a:moveTo>
                  <a:cubicBezTo>
                    <a:pt x="1736" y="1314"/>
                    <a:pt x="1735" y="1317"/>
                    <a:pt x="1733" y="1321"/>
                  </a:cubicBezTo>
                  <a:cubicBezTo>
                    <a:pt x="1736" y="1323"/>
                    <a:pt x="1736" y="1323"/>
                    <a:pt x="1736" y="1323"/>
                  </a:cubicBezTo>
                  <a:cubicBezTo>
                    <a:pt x="1738" y="1319"/>
                    <a:pt x="1740" y="1315"/>
                    <a:pt x="1742" y="1312"/>
                  </a:cubicBezTo>
                  <a:cubicBezTo>
                    <a:pt x="1738" y="1310"/>
                    <a:pt x="1738" y="1310"/>
                    <a:pt x="1738" y="1310"/>
                  </a:cubicBezTo>
                  <a:cubicBezTo>
                    <a:pt x="1738" y="1310"/>
                    <a:pt x="1738" y="1310"/>
                    <a:pt x="1738" y="1310"/>
                  </a:cubicBezTo>
                  <a:moveTo>
                    <a:pt x="1748" y="1288"/>
                  </a:moveTo>
                  <a:cubicBezTo>
                    <a:pt x="1747" y="1292"/>
                    <a:pt x="1745" y="1296"/>
                    <a:pt x="1743" y="1299"/>
                  </a:cubicBezTo>
                  <a:cubicBezTo>
                    <a:pt x="1747" y="1301"/>
                    <a:pt x="1747" y="1301"/>
                    <a:pt x="1747" y="1301"/>
                  </a:cubicBezTo>
                  <a:cubicBezTo>
                    <a:pt x="1749" y="1297"/>
                    <a:pt x="1750" y="1294"/>
                    <a:pt x="1752" y="1290"/>
                  </a:cubicBezTo>
                  <a:cubicBezTo>
                    <a:pt x="1748" y="1288"/>
                    <a:pt x="1748" y="1288"/>
                    <a:pt x="1748" y="1288"/>
                  </a:cubicBezTo>
                  <a:cubicBezTo>
                    <a:pt x="1748" y="1288"/>
                    <a:pt x="1748" y="1288"/>
                    <a:pt x="1748" y="1288"/>
                  </a:cubicBezTo>
                  <a:moveTo>
                    <a:pt x="1758" y="1266"/>
                  </a:moveTo>
                  <a:cubicBezTo>
                    <a:pt x="1756" y="1270"/>
                    <a:pt x="1755" y="1274"/>
                    <a:pt x="1753" y="1277"/>
                  </a:cubicBezTo>
                  <a:cubicBezTo>
                    <a:pt x="1757" y="1279"/>
                    <a:pt x="1757" y="1279"/>
                    <a:pt x="1757" y="1279"/>
                  </a:cubicBezTo>
                  <a:cubicBezTo>
                    <a:pt x="1758" y="1275"/>
                    <a:pt x="1760" y="1272"/>
                    <a:pt x="1761" y="1268"/>
                  </a:cubicBezTo>
                  <a:cubicBezTo>
                    <a:pt x="1758" y="1266"/>
                    <a:pt x="1758" y="1266"/>
                    <a:pt x="1758" y="1266"/>
                  </a:cubicBezTo>
                  <a:moveTo>
                    <a:pt x="1767" y="1244"/>
                  </a:moveTo>
                  <a:cubicBezTo>
                    <a:pt x="1765" y="1248"/>
                    <a:pt x="1764" y="1251"/>
                    <a:pt x="1762" y="1255"/>
                  </a:cubicBezTo>
                  <a:cubicBezTo>
                    <a:pt x="1766" y="1257"/>
                    <a:pt x="1766" y="1257"/>
                    <a:pt x="1766" y="1257"/>
                  </a:cubicBezTo>
                  <a:cubicBezTo>
                    <a:pt x="1768" y="1253"/>
                    <a:pt x="1769" y="1249"/>
                    <a:pt x="1770" y="1245"/>
                  </a:cubicBezTo>
                  <a:cubicBezTo>
                    <a:pt x="1767" y="1244"/>
                    <a:pt x="1767" y="1244"/>
                    <a:pt x="1767" y="1244"/>
                  </a:cubicBezTo>
                  <a:cubicBezTo>
                    <a:pt x="1767" y="1244"/>
                    <a:pt x="1767" y="1244"/>
                    <a:pt x="1767" y="1244"/>
                  </a:cubicBezTo>
                  <a:moveTo>
                    <a:pt x="1775" y="1221"/>
                  </a:moveTo>
                  <a:cubicBezTo>
                    <a:pt x="1774" y="1225"/>
                    <a:pt x="1772" y="1229"/>
                    <a:pt x="1771" y="1233"/>
                  </a:cubicBezTo>
                  <a:cubicBezTo>
                    <a:pt x="1775" y="1234"/>
                    <a:pt x="1775" y="1234"/>
                    <a:pt x="1775" y="1234"/>
                  </a:cubicBezTo>
                  <a:cubicBezTo>
                    <a:pt x="1776" y="1230"/>
                    <a:pt x="1777" y="1227"/>
                    <a:pt x="1779" y="1223"/>
                  </a:cubicBezTo>
                  <a:cubicBezTo>
                    <a:pt x="1775" y="1221"/>
                    <a:pt x="1775" y="1221"/>
                    <a:pt x="1775" y="1221"/>
                  </a:cubicBezTo>
                  <a:moveTo>
                    <a:pt x="1783" y="1199"/>
                  </a:moveTo>
                  <a:cubicBezTo>
                    <a:pt x="1782" y="1203"/>
                    <a:pt x="1780" y="1206"/>
                    <a:pt x="1779" y="1210"/>
                  </a:cubicBezTo>
                  <a:cubicBezTo>
                    <a:pt x="1783" y="1211"/>
                    <a:pt x="1783" y="1211"/>
                    <a:pt x="1783" y="1211"/>
                  </a:cubicBezTo>
                  <a:cubicBezTo>
                    <a:pt x="1784" y="1208"/>
                    <a:pt x="1785" y="1204"/>
                    <a:pt x="1787" y="1200"/>
                  </a:cubicBezTo>
                  <a:cubicBezTo>
                    <a:pt x="1783" y="1199"/>
                    <a:pt x="1783" y="1199"/>
                    <a:pt x="1783" y="1199"/>
                  </a:cubicBezTo>
                  <a:moveTo>
                    <a:pt x="1790" y="1176"/>
                  </a:moveTo>
                  <a:cubicBezTo>
                    <a:pt x="1789" y="1180"/>
                    <a:pt x="1788" y="1183"/>
                    <a:pt x="1786" y="1187"/>
                  </a:cubicBezTo>
                  <a:cubicBezTo>
                    <a:pt x="1790" y="1188"/>
                    <a:pt x="1790" y="1188"/>
                    <a:pt x="1790" y="1188"/>
                  </a:cubicBezTo>
                  <a:cubicBezTo>
                    <a:pt x="1791" y="1185"/>
                    <a:pt x="1793" y="1181"/>
                    <a:pt x="1794" y="1177"/>
                  </a:cubicBezTo>
                  <a:cubicBezTo>
                    <a:pt x="1790" y="1176"/>
                    <a:pt x="1790" y="1176"/>
                    <a:pt x="1790" y="1176"/>
                  </a:cubicBezTo>
                  <a:moveTo>
                    <a:pt x="1796" y="1153"/>
                  </a:moveTo>
                  <a:cubicBezTo>
                    <a:pt x="1795" y="1157"/>
                    <a:pt x="1794" y="1160"/>
                    <a:pt x="1793" y="1164"/>
                  </a:cubicBezTo>
                  <a:cubicBezTo>
                    <a:pt x="1797" y="1165"/>
                    <a:pt x="1797" y="1165"/>
                    <a:pt x="1797" y="1165"/>
                  </a:cubicBezTo>
                  <a:cubicBezTo>
                    <a:pt x="1798" y="1162"/>
                    <a:pt x="1799" y="1158"/>
                    <a:pt x="1800" y="1154"/>
                  </a:cubicBezTo>
                  <a:cubicBezTo>
                    <a:pt x="1796" y="1153"/>
                    <a:pt x="1796" y="1153"/>
                    <a:pt x="1796" y="1153"/>
                  </a:cubicBezTo>
                  <a:moveTo>
                    <a:pt x="1802" y="1130"/>
                  </a:moveTo>
                  <a:cubicBezTo>
                    <a:pt x="1801" y="1133"/>
                    <a:pt x="1800" y="1137"/>
                    <a:pt x="1799" y="1141"/>
                  </a:cubicBezTo>
                  <a:cubicBezTo>
                    <a:pt x="1803" y="1142"/>
                    <a:pt x="1803" y="1142"/>
                    <a:pt x="1803" y="1142"/>
                  </a:cubicBezTo>
                  <a:cubicBezTo>
                    <a:pt x="1804" y="1138"/>
                    <a:pt x="1805" y="1134"/>
                    <a:pt x="1806" y="1130"/>
                  </a:cubicBezTo>
                  <a:cubicBezTo>
                    <a:pt x="1802" y="1130"/>
                    <a:pt x="1802" y="1130"/>
                    <a:pt x="1802" y="1130"/>
                  </a:cubicBezTo>
                  <a:moveTo>
                    <a:pt x="1808" y="1106"/>
                  </a:moveTo>
                  <a:cubicBezTo>
                    <a:pt x="1807" y="1110"/>
                    <a:pt x="1806" y="1114"/>
                    <a:pt x="1805" y="1118"/>
                  </a:cubicBezTo>
                  <a:cubicBezTo>
                    <a:pt x="1809" y="1119"/>
                    <a:pt x="1809" y="1119"/>
                    <a:pt x="1809" y="1119"/>
                  </a:cubicBezTo>
                  <a:cubicBezTo>
                    <a:pt x="1810" y="1115"/>
                    <a:pt x="1811" y="1111"/>
                    <a:pt x="1812" y="1107"/>
                  </a:cubicBezTo>
                  <a:cubicBezTo>
                    <a:pt x="1808" y="1106"/>
                    <a:pt x="1808" y="1106"/>
                    <a:pt x="1808" y="1106"/>
                  </a:cubicBezTo>
                  <a:moveTo>
                    <a:pt x="1812" y="1083"/>
                  </a:moveTo>
                  <a:cubicBezTo>
                    <a:pt x="1812" y="1087"/>
                    <a:pt x="1811" y="1091"/>
                    <a:pt x="1810" y="1094"/>
                  </a:cubicBezTo>
                  <a:cubicBezTo>
                    <a:pt x="1814" y="1095"/>
                    <a:pt x="1814" y="1095"/>
                    <a:pt x="1814" y="1095"/>
                  </a:cubicBezTo>
                  <a:cubicBezTo>
                    <a:pt x="1815" y="1091"/>
                    <a:pt x="1815" y="1087"/>
                    <a:pt x="1816" y="1083"/>
                  </a:cubicBezTo>
                  <a:cubicBezTo>
                    <a:pt x="1812" y="1083"/>
                    <a:pt x="1812" y="1083"/>
                    <a:pt x="1812" y="1083"/>
                  </a:cubicBezTo>
                  <a:cubicBezTo>
                    <a:pt x="1812" y="1083"/>
                    <a:pt x="1812" y="1083"/>
                    <a:pt x="1812" y="1083"/>
                  </a:cubicBezTo>
                  <a:moveTo>
                    <a:pt x="1816" y="1059"/>
                  </a:moveTo>
                  <a:cubicBezTo>
                    <a:pt x="1816" y="1063"/>
                    <a:pt x="1815" y="1067"/>
                    <a:pt x="1814" y="1071"/>
                  </a:cubicBezTo>
                  <a:cubicBezTo>
                    <a:pt x="1818" y="1072"/>
                    <a:pt x="1818" y="1072"/>
                    <a:pt x="1818" y="1072"/>
                  </a:cubicBezTo>
                  <a:cubicBezTo>
                    <a:pt x="1819" y="1068"/>
                    <a:pt x="1820" y="1064"/>
                    <a:pt x="1820" y="1060"/>
                  </a:cubicBezTo>
                  <a:cubicBezTo>
                    <a:pt x="1816" y="1059"/>
                    <a:pt x="1816" y="1059"/>
                    <a:pt x="1816" y="1059"/>
                  </a:cubicBezTo>
                  <a:moveTo>
                    <a:pt x="1820" y="1035"/>
                  </a:moveTo>
                  <a:cubicBezTo>
                    <a:pt x="1819" y="1039"/>
                    <a:pt x="1819" y="1043"/>
                    <a:pt x="1818" y="1047"/>
                  </a:cubicBezTo>
                  <a:cubicBezTo>
                    <a:pt x="1822" y="1048"/>
                    <a:pt x="1822" y="1048"/>
                    <a:pt x="1822" y="1048"/>
                  </a:cubicBezTo>
                  <a:cubicBezTo>
                    <a:pt x="1823" y="1044"/>
                    <a:pt x="1823" y="1040"/>
                    <a:pt x="1824" y="1036"/>
                  </a:cubicBezTo>
                  <a:cubicBezTo>
                    <a:pt x="1820" y="1035"/>
                    <a:pt x="1820" y="1035"/>
                    <a:pt x="1820" y="1035"/>
                  </a:cubicBezTo>
                  <a:moveTo>
                    <a:pt x="1823" y="1012"/>
                  </a:moveTo>
                  <a:cubicBezTo>
                    <a:pt x="1822" y="1016"/>
                    <a:pt x="1822" y="1020"/>
                    <a:pt x="1821" y="1024"/>
                  </a:cubicBezTo>
                  <a:cubicBezTo>
                    <a:pt x="1825" y="1024"/>
                    <a:pt x="1825" y="1024"/>
                    <a:pt x="1825" y="1024"/>
                  </a:cubicBezTo>
                  <a:cubicBezTo>
                    <a:pt x="1826" y="1020"/>
                    <a:pt x="1826" y="1016"/>
                    <a:pt x="1826" y="1012"/>
                  </a:cubicBezTo>
                  <a:cubicBezTo>
                    <a:pt x="1823" y="1012"/>
                    <a:pt x="1823" y="1012"/>
                    <a:pt x="1823" y="1012"/>
                  </a:cubicBezTo>
                  <a:cubicBezTo>
                    <a:pt x="1823" y="1012"/>
                    <a:pt x="1823" y="1012"/>
                    <a:pt x="1823" y="1012"/>
                  </a:cubicBezTo>
                  <a:moveTo>
                    <a:pt x="1825" y="988"/>
                  </a:moveTo>
                  <a:cubicBezTo>
                    <a:pt x="1824" y="992"/>
                    <a:pt x="1824" y="996"/>
                    <a:pt x="1824" y="1000"/>
                  </a:cubicBezTo>
                  <a:cubicBezTo>
                    <a:pt x="1828" y="1000"/>
                    <a:pt x="1828" y="1000"/>
                    <a:pt x="1828" y="1000"/>
                  </a:cubicBezTo>
                  <a:cubicBezTo>
                    <a:pt x="1828" y="996"/>
                    <a:pt x="1828" y="992"/>
                    <a:pt x="1829" y="988"/>
                  </a:cubicBezTo>
                  <a:cubicBezTo>
                    <a:pt x="1825" y="988"/>
                    <a:pt x="1825" y="988"/>
                    <a:pt x="1825" y="988"/>
                  </a:cubicBezTo>
                  <a:cubicBezTo>
                    <a:pt x="1825" y="988"/>
                    <a:pt x="1825" y="988"/>
                    <a:pt x="1825" y="988"/>
                  </a:cubicBezTo>
                  <a:moveTo>
                    <a:pt x="1826" y="964"/>
                  </a:moveTo>
                  <a:cubicBezTo>
                    <a:pt x="1826" y="968"/>
                    <a:pt x="1826" y="972"/>
                    <a:pt x="1826" y="976"/>
                  </a:cubicBezTo>
                  <a:cubicBezTo>
                    <a:pt x="1830" y="976"/>
                    <a:pt x="1830" y="976"/>
                    <a:pt x="1830" y="976"/>
                  </a:cubicBezTo>
                  <a:cubicBezTo>
                    <a:pt x="1830" y="972"/>
                    <a:pt x="1830" y="968"/>
                    <a:pt x="1830" y="964"/>
                  </a:cubicBezTo>
                  <a:cubicBezTo>
                    <a:pt x="1826" y="964"/>
                    <a:pt x="1826" y="964"/>
                    <a:pt x="1826" y="964"/>
                  </a:cubicBezTo>
                  <a:moveTo>
                    <a:pt x="1827" y="940"/>
                  </a:moveTo>
                  <a:cubicBezTo>
                    <a:pt x="1827" y="944"/>
                    <a:pt x="1827" y="948"/>
                    <a:pt x="1827" y="952"/>
                  </a:cubicBezTo>
                  <a:cubicBezTo>
                    <a:pt x="1831" y="952"/>
                    <a:pt x="1831" y="952"/>
                    <a:pt x="1831" y="952"/>
                  </a:cubicBezTo>
                  <a:cubicBezTo>
                    <a:pt x="1831" y="948"/>
                    <a:pt x="1831" y="944"/>
                    <a:pt x="1831" y="940"/>
                  </a:cubicBezTo>
                  <a:cubicBezTo>
                    <a:pt x="1827" y="940"/>
                    <a:pt x="1827" y="940"/>
                    <a:pt x="1827" y="940"/>
                  </a:cubicBezTo>
                </a:path>
              </a:pathLst>
            </a:custGeom>
            <a:solidFill>
              <a:sysClr val="window" lastClr="FFFFFF">
                <a:lumMod val="50000"/>
              </a:sys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 name="Freeform 6">
              <a:extLst>
                <a:ext uri="{FF2B5EF4-FFF2-40B4-BE49-F238E27FC236}">
                  <a16:creationId xmlns:a16="http://schemas.microsoft.com/office/drawing/2014/main" id="{DEA9241D-0E1E-E9D1-A2AC-077C9E711D1A}"/>
                </a:ext>
              </a:extLst>
            </p:cNvPr>
            <p:cNvSpPr>
              <a:spLocks noEditPoints="1"/>
            </p:cNvSpPr>
            <p:nvPr/>
          </p:nvSpPr>
          <p:spPr bwMode="auto">
            <a:xfrm>
              <a:off x="4847105" y="2528560"/>
              <a:ext cx="2411590" cy="2409585"/>
            </a:xfrm>
            <a:custGeom>
              <a:avLst/>
              <a:gdLst>
                <a:gd name="T0" fmla="*/ 1472 w 1473"/>
                <a:gd name="T1" fmla="*/ 693 h 1472"/>
                <a:gd name="T2" fmla="*/ 1462 w 1473"/>
                <a:gd name="T3" fmla="*/ 609 h 1472"/>
                <a:gd name="T4" fmla="*/ 1446 w 1473"/>
                <a:gd name="T5" fmla="*/ 539 h 1472"/>
                <a:gd name="T6" fmla="*/ 1423 w 1473"/>
                <a:gd name="T7" fmla="*/ 470 h 1472"/>
                <a:gd name="T8" fmla="*/ 1394 w 1473"/>
                <a:gd name="T9" fmla="*/ 405 h 1472"/>
                <a:gd name="T10" fmla="*/ 1359 w 1473"/>
                <a:gd name="T11" fmla="*/ 342 h 1472"/>
                <a:gd name="T12" fmla="*/ 1317 w 1473"/>
                <a:gd name="T13" fmla="*/ 283 h 1472"/>
                <a:gd name="T14" fmla="*/ 1267 w 1473"/>
                <a:gd name="T15" fmla="*/ 231 h 1472"/>
                <a:gd name="T16" fmla="*/ 1215 w 1473"/>
                <a:gd name="T17" fmla="*/ 182 h 1472"/>
                <a:gd name="T18" fmla="*/ 1139 w 1473"/>
                <a:gd name="T19" fmla="*/ 124 h 1472"/>
                <a:gd name="T20" fmla="*/ 1088 w 1473"/>
                <a:gd name="T21" fmla="*/ 93 h 1472"/>
                <a:gd name="T22" fmla="*/ 1024 w 1473"/>
                <a:gd name="T23" fmla="*/ 58 h 1472"/>
                <a:gd name="T24" fmla="*/ 945 w 1473"/>
                <a:gd name="T25" fmla="*/ 30 h 1472"/>
                <a:gd name="T26" fmla="*/ 874 w 1473"/>
                <a:gd name="T27" fmla="*/ 17 h 1472"/>
                <a:gd name="T28" fmla="*/ 803 w 1473"/>
                <a:gd name="T29" fmla="*/ 7 h 1472"/>
                <a:gd name="T30" fmla="*/ 731 w 1473"/>
                <a:gd name="T31" fmla="*/ 0 h 1472"/>
                <a:gd name="T32" fmla="*/ 660 w 1473"/>
                <a:gd name="T33" fmla="*/ 8 h 1472"/>
                <a:gd name="T34" fmla="*/ 588 w 1473"/>
                <a:gd name="T35" fmla="*/ 15 h 1472"/>
                <a:gd name="T36" fmla="*/ 519 w 1473"/>
                <a:gd name="T37" fmla="*/ 36 h 1472"/>
                <a:gd name="T38" fmla="*/ 450 w 1473"/>
                <a:gd name="T39" fmla="*/ 57 h 1472"/>
                <a:gd name="T40" fmla="*/ 387 w 1473"/>
                <a:gd name="T41" fmla="*/ 92 h 1472"/>
                <a:gd name="T42" fmla="*/ 326 w 1473"/>
                <a:gd name="T43" fmla="*/ 129 h 1472"/>
                <a:gd name="T44" fmla="*/ 269 w 1473"/>
                <a:gd name="T45" fmla="*/ 172 h 1472"/>
                <a:gd name="T46" fmla="*/ 199 w 1473"/>
                <a:gd name="T47" fmla="*/ 238 h 1472"/>
                <a:gd name="T48" fmla="*/ 161 w 1473"/>
                <a:gd name="T49" fmla="*/ 284 h 1472"/>
                <a:gd name="T50" fmla="*/ 116 w 1473"/>
                <a:gd name="T51" fmla="*/ 340 h 1472"/>
                <a:gd name="T52" fmla="*/ 74 w 1473"/>
                <a:gd name="T53" fmla="*/ 414 h 1472"/>
                <a:gd name="T54" fmla="*/ 54 w 1473"/>
                <a:gd name="T55" fmla="*/ 470 h 1472"/>
                <a:gd name="T56" fmla="*/ 27 w 1473"/>
                <a:gd name="T57" fmla="*/ 537 h 1472"/>
                <a:gd name="T58" fmla="*/ 11 w 1473"/>
                <a:gd name="T59" fmla="*/ 608 h 1472"/>
                <a:gd name="T60" fmla="*/ 2 w 1473"/>
                <a:gd name="T61" fmla="*/ 691 h 1472"/>
                <a:gd name="T62" fmla="*/ 4 w 1473"/>
                <a:gd name="T63" fmla="*/ 751 h 1472"/>
                <a:gd name="T64" fmla="*/ 5 w 1473"/>
                <a:gd name="T65" fmla="*/ 823 h 1472"/>
                <a:gd name="T66" fmla="*/ 17 w 1473"/>
                <a:gd name="T67" fmla="*/ 895 h 1472"/>
                <a:gd name="T68" fmla="*/ 36 w 1473"/>
                <a:gd name="T69" fmla="*/ 964 h 1472"/>
                <a:gd name="T70" fmla="*/ 67 w 1473"/>
                <a:gd name="T71" fmla="*/ 1043 h 1472"/>
                <a:gd name="T72" fmla="*/ 100 w 1473"/>
                <a:gd name="T73" fmla="*/ 1106 h 1472"/>
                <a:gd name="T74" fmla="*/ 139 w 1473"/>
                <a:gd name="T75" fmla="*/ 1167 h 1472"/>
                <a:gd name="T76" fmla="*/ 187 w 1473"/>
                <a:gd name="T77" fmla="*/ 1220 h 1472"/>
                <a:gd name="T78" fmla="*/ 255 w 1473"/>
                <a:gd name="T79" fmla="*/ 1288 h 1472"/>
                <a:gd name="T80" fmla="*/ 292 w 1473"/>
                <a:gd name="T81" fmla="*/ 1318 h 1472"/>
                <a:gd name="T82" fmla="*/ 372 w 1473"/>
                <a:gd name="T83" fmla="*/ 1371 h 1472"/>
                <a:gd name="T84" fmla="*/ 425 w 1473"/>
                <a:gd name="T85" fmla="*/ 1399 h 1472"/>
                <a:gd name="T86" fmla="*/ 492 w 1473"/>
                <a:gd name="T87" fmla="*/ 1426 h 1472"/>
                <a:gd name="T88" fmla="*/ 560 w 1473"/>
                <a:gd name="T89" fmla="*/ 1447 h 1472"/>
                <a:gd name="T90" fmla="*/ 631 w 1473"/>
                <a:gd name="T91" fmla="*/ 1461 h 1472"/>
                <a:gd name="T92" fmla="*/ 714 w 1473"/>
                <a:gd name="T93" fmla="*/ 1468 h 1472"/>
                <a:gd name="T94" fmla="*/ 762 w 1473"/>
                <a:gd name="T95" fmla="*/ 1468 h 1472"/>
                <a:gd name="T96" fmla="*/ 834 w 1473"/>
                <a:gd name="T97" fmla="*/ 1462 h 1472"/>
                <a:gd name="T98" fmla="*/ 904 w 1473"/>
                <a:gd name="T99" fmla="*/ 1449 h 1472"/>
                <a:gd name="T100" fmla="*/ 996 w 1473"/>
                <a:gd name="T101" fmla="*/ 1421 h 1472"/>
                <a:gd name="T102" fmla="*/ 1051 w 1473"/>
                <a:gd name="T103" fmla="*/ 1398 h 1472"/>
                <a:gd name="T104" fmla="*/ 1114 w 1473"/>
                <a:gd name="T105" fmla="*/ 1364 h 1472"/>
                <a:gd name="T106" fmla="*/ 1175 w 1473"/>
                <a:gd name="T107" fmla="*/ 1327 h 1472"/>
                <a:gd name="T108" fmla="*/ 1240 w 1473"/>
                <a:gd name="T109" fmla="*/ 1273 h 1472"/>
                <a:gd name="T110" fmla="*/ 1282 w 1473"/>
                <a:gd name="T111" fmla="*/ 1230 h 1472"/>
                <a:gd name="T112" fmla="*/ 1328 w 1473"/>
                <a:gd name="T113" fmla="*/ 1175 h 1472"/>
                <a:gd name="T114" fmla="*/ 1374 w 1473"/>
                <a:gd name="T115" fmla="*/ 1104 h 1472"/>
                <a:gd name="T116" fmla="*/ 1404 w 1473"/>
                <a:gd name="T117" fmla="*/ 1038 h 1472"/>
                <a:gd name="T118" fmla="*/ 1430 w 1473"/>
                <a:gd name="T119" fmla="*/ 971 h 1472"/>
                <a:gd name="T120" fmla="*/ 1450 w 1473"/>
                <a:gd name="T121" fmla="*/ 902 h 1472"/>
                <a:gd name="T122" fmla="*/ 1465 w 1473"/>
                <a:gd name="T123" fmla="*/ 808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3" h="1472">
                  <a:moveTo>
                    <a:pt x="1469" y="729"/>
                  </a:moveTo>
                  <a:cubicBezTo>
                    <a:pt x="1469" y="731"/>
                    <a:pt x="1469" y="734"/>
                    <a:pt x="1469" y="736"/>
                  </a:cubicBezTo>
                  <a:cubicBezTo>
                    <a:pt x="1469" y="740"/>
                    <a:pt x="1469" y="744"/>
                    <a:pt x="1469" y="748"/>
                  </a:cubicBezTo>
                  <a:cubicBezTo>
                    <a:pt x="1473" y="748"/>
                    <a:pt x="1473" y="748"/>
                    <a:pt x="1473" y="748"/>
                  </a:cubicBezTo>
                  <a:cubicBezTo>
                    <a:pt x="1473" y="744"/>
                    <a:pt x="1473" y="740"/>
                    <a:pt x="1473" y="736"/>
                  </a:cubicBezTo>
                  <a:cubicBezTo>
                    <a:pt x="1473" y="734"/>
                    <a:pt x="1473" y="731"/>
                    <a:pt x="1473" y="729"/>
                  </a:cubicBezTo>
                  <a:cubicBezTo>
                    <a:pt x="1469" y="729"/>
                    <a:pt x="1469" y="729"/>
                    <a:pt x="1469" y="729"/>
                  </a:cubicBezTo>
                  <a:cubicBezTo>
                    <a:pt x="1469" y="729"/>
                    <a:pt x="1469" y="729"/>
                    <a:pt x="1469" y="729"/>
                  </a:cubicBezTo>
                  <a:moveTo>
                    <a:pt x="1468" y="705"/>
                  </a:moveTo>
                  <a:cubicBezTo>
                    <a:pt x="1468" y="709"/>
                    <a:pt x="1468" y="713"/>
                    <a:pt x="1469" y="717"/>
                  </a:cubicBezTo>
                  <a:cubicBezTo>
                    <a:pt x="1473" y="717"/>
                    <a:pt x="1473" y="717"/>
                    <a:pt x="1473" y="717"/>
                  </a:cubicBezTo>
                  <a:cubicBezTo>
                    <a:pt x="1472" y="713"/>
                    <a:pt x="1472" y="709"/>
                    <a:pt x="1472" y="705"/>
                  </a:cubicBezTo>
                  <a:cubicBezTo>
                    <a:pt x="1468" y="705"/>
                    <a:pt x="1468" y="705"/>
                    <a:pt x="1468" y="705"/>
                  </a:cubicBezTo>
                  <a:moveTo>
                    <a:pt x="1467" y="681"/>
                  </a:moveTo>
                  <a:cubicBezTo>
                    <a:pt x="1467" y="685"/>
                    <a:pt x="1467" y="689"/>
                    <a:pt x="1468" y="693"/>
                  </a:cubicBezTo>
                  <a:cubicBezTo>
                    <a:pt x="1472" y="693"/>
                    <a:pt x="1472" y="693"/>
                    <a:pt x="1472" y="693"/>
                  </a:cubicBezTo>
                  <a:cubicBezTo>
                    <a:pt x="1471" y="689"/>
                    <a:pt x="1471" y="685"/>
                    <a:pt x="1471" y="681"/>
                  </a:cubicBezTo>
                  <a:cubicBezTo>
                    <a:pt x="1467" y="681"/>
                    <a:pt x="1467" y="681"/>
                    <a:pt x="1467" y="681"/>
                  </a:cubicBezTo>
                  <a:moveTo>
                    <a:pt x="1465" y="657"/>
                  </a:moveTo>
                  <a:cubicBezTo>
                    <a:pt x="1465" y="661"/>
                    <a:pt x="1465" y="665"/>
                    <a:pt x="1466" y="669"/>
                  </a:cubicBezTo>
                  <a:cubicBezTo>
                    <a:pt x="1470" y="669"/>
                    <a:pt x="1470" y="669"/>
                    <a:pt x="1470" y="669"/>
                  </a:cubicBezTo>
                  <a:cubicBezTo>
                    <a:pt x="1469" y="665"/>
                    <a:pt x="1469" y="661"/>
                    <a:pt x="1469" y="657"/>
                  </a:cubicBezTo>
                  <a:cubicBezTo>
                    <a:pt x="1465" y="657"/>
                    <a:pt x="1465" y="657"/>
                    <a:pt x="1465" y="657"/>
                  </a:cubicBezTo>
                  <a:moveTo>
                    <a:pt x="1462" y="634"/>
                  </a:moveTo>
                  <a:cubicBezTo>
                    <a:pt x="1462" y="638"/>
                    <a:pt x="1463" y="642"/>
                    <a:pt x="1463" y="646"/>
                  </a:cubicBezTo>
                  <a:cubicBezTo>
                    <a:pt x="1467" y="645"/>
                    <a:pt x="1467" y="645"/>
                    <a:pt x="1467" y="645"/>
                  </a:cubicBezTo>
                  <a:cubicBezTo>
                    <a:pt x="1467" y="641"/>
                    <a:pt x="1466" y="637"/>
                    <a:pt x="1466" y="633"/>
                  </a:cubicBezTo>
                  <a:cubicBezTo>
                    <a:pt x="1462" y="634"/>
                    <a:pt x="1462" y="634"/>
                    <a:pt x="1462" y="634"/>
                  </a:cubicBezTo>
                  <a:moveTo>
                    <a:pt x="1458" y="610"/>
                  </a:moveTo>
                  <a:cubicBezTo>
                    <a:pt x="1459" y="614"/>
                    <a:pt x="1459" y="618"/>
                    <a:pt x="1460" y="622"/>
                  </a:cubicBezTo>
                  <a:cubicBezTo>
                    <a:pt x="1464" y="621"/>
                    <a:pt x="1464" y="621"/>
                    <a:pt x="1464" y="621"/>
                  </a:cubicBezTo>
                  <a:cubicBezTo>
                    <a:pt x="1463" y="617"/>
                    <a:pt x="1463" y="613"/>
                    <a:pt x="1462" y="609"/>
                  </a:cubicBezTo>
                  <a:cubicBezTo>
                    <a:pt x="1458" y="610"/>
                    <a:pt x="1458" y="610"/>
                    <a:pt x="1458" y="610"/>
                  </a:cubicBezTo>
                  <a:moveTo>
                    <a:pt x="1454" y="587"/>
                  </a:moveTo>
                  <a:cubicBezTo>
                    <a:pt x="1454" y="590"/>
                    <a:pt x="1455" y="594"/>
                    <a:pt x="1456" y="598"/>
                  </a:cubicBezTo>
                  <a:cubicBezTo>
                    <a:pt x="1460" y="598"/>
                    <a:pt x="1460" y="598"/>
                    <a:pt x="1460" y="598"/>
                  </a:cubicBezTo>
                  <a:cubicBezTo>
                    <a:pt x="1459" y="594"/>
                    <a:pt x="1458" y="590"/>
                    <a:pt x="1457" y="586"/>
                  </a:cubicBezTo>
                  <a:cubicBezTo>
                    <a:pt x="1454" y="587"/>
                    <a:pt x="1454" y="587"/>
                    <a:pt x="1454" y="587"/>
                  </a:cubicBezTo>
                  <a:moveTo>
                    <a:pt x="1448" y="563"/>
                  </a:moveTo>
                  <a:cubicBezTo>
                    <a:pt x="1449" y="567"/>
                    <a:pt x="1450" y="571"/>
                    <a:pt x="1451" y="575"/>
                  </a:cubicBezTo>
                  <a:cubicBezTo>
                    <a:pt x="1455" y="574"/>
                    <a:pt x="1455" y="574"/>
                    <a:pt x="1455" y="574"/>
                  </a:cubicBezTo>
                  <a:cubicBezTo>
                    <a:pt x="1454" y="570"/>
                    <a:pt x="1453" y="566"/>
                    <a:pt x="1452" y="562"/>
                  </a:cubicBezTo>
                  <a:cubicBezTo>
                    <a:pt x="1448" y="563"/>
                    <a:pt x="1448" y="563"/>
                    <a:pt x="1448" y="563"/>
                  </a:cubicBezTo>
                  <a:cubicBezTo>
                    <a:pt x="1448" y="563"/>
                    <a:pt x="1448" y="563"/>
                    <a:pt x="1448" y="563"/>
                  </a:cubicBezTo>
                  <a:moveTo>
                    <a:pt x="1442" y="540"/>
                  </a:moveTo>
                  <a:cubicBezTo>
                    <a:pt x="1443" y="544"/>
                    <a:pt x="1444" y="548"/>
                    <a:pt x="1445" y="552"/>
                  </a:cubicBezTo>
                  <a:cubicBezTo>
                    <a:pt x="1449" y="551"/>
                    <a:pt x="1449" y="551"/>
                    <a:pt x="1449" y="551"/>
                  </a:cubicBezTo>
                  <a:cubicBezTo>
                    <a:pt x="1448" y="547"/>
                    <a:pt x="1447" y="543"/>
                    <a:pt x="1446" y="539"/>
                  </a:cubicBezTo>
                  <a:cubicBezTo>
                    <a:pt x="1442" y="540"/>
                    <a:pt x="1442" y="540"/>
                    <a:pt x="1442" y="540"/>
                  </a:cubicBezTo>
                  <a:moveTo>
                    <a:pt x="1435" y="517"/>
                  </a:moveTo>
                  <a:cubicBezTo>
                    <a:pt x="1437" y="521"/>
                    <a:pt x="1438" y="525"/>
                    <a:pt x="1439" y="529"/>
                  </a:cubicBezTo>
                  <a:cubicBezTo>
                    <a:pt x="1443" y="527"/>
                    <a:pt x="1443" y="527"/>
                    <a:pt x="1443" y="527"/>
                  </a:cubicBezTo>
                  <a:cubicBezTo>
                    <a:pt x="1442" y="524"/>
                    <a:pt x="1441" y="520"/>
                    <a:pt x="1439" y="516"/>
                  </a:cubicBezTo>
                  <a:cubicBezTo>
                    <a:pt x="1435" y="517"/>
                    <a:pt x="1435" y="517"/>
                    <a:pt x="1435" y="517"/>
                  </a:cubicBezTo>
                  <a:moveTo>
                    <a:pt x="1428" y="494"/>
                  </a:moveTo>
                  <a:cubicBezTo>
                    <a:pt x="1429" y="498"/>
                    <a:pt x="1431" y="502"/>
                    <a:pt x="1432" y="506"/>
                  </a:cubicBezTo>
                  <a:cubicBezTo>
                    <a:pt x="1436" y="504"/>
                    <a:pt x="1436" y="504"/>
                    <a:pt x="1436" y="504"/>
                  </a:cubicBezTo>
                  <a:cubicBezTo>
                    <a:pt x="1434" y="501"/>
                    <a:pt x="1433" y="497"/>
                    <a:pt x="1432" y="493"/>
                  </a:cubicBezTo>
                  <a:cubicBezTo>
                    <a:pt x="1428" y="494"/>
                    <a:pt x="1428" y="494"/>
                    <a:pt x="1428" y="494"/>
                  </a:cubicBezTo>
                  <a:cubicBezTo>
                    <a:pt x="1428" y="494"/>
                    <a:pt x="1428" y="494"/>
                    <a:pt x="1428" y="494"/>
                  </a:cubicBezTo>
                  <a:moveTo>
                    <a:pt x="1420" y="472"/>
                  </a:moveTo>
                  <a:cubicBezTo>
                    <a:pt x="1421" y="476"/>
                    <a:pt x="1423" y="479"/>
                    <a:pt x="1424" y="483"/>
                  </a:cubicBezTo>
                  <a:cubicBezTo>
                    <a:pt x="1428" y="482"/>
                    <a:pt x="1428" y="482"/>
                    <a:pt x="1428" y="482"/>
                  </a:cubicBezTo>
                  <a:cubicBezTo>
                    <a:pt x="1426" y="478"/>
                    <a:pt x="1425" y="474"/>
                    <a:pt x="1423" y="470"/>
                  </a:cubicBezTo>
                  <a:cubicBezTo>
                    <a:pt x="1420" y="472"/>
                    <a:pt x="1420" y="472"/>
                    <a:pt x="1420" y="472"/>
                  </a:cubicBezTo>
                  <a:cubicBezTo>
                    <a:pt x="1420" y="472"/>
                    <a:pt x="1420" y="472"/>
                    <a:pt x="1420" y="472"/>
                  </a:cubicBezTo>
                  <a:moveTo>
                    <a:pt x="1411" y="450"/>
                  </a:moveTo>
                  <a:cubicBezTo>
                    <a:pt x="1412" y="453"/>
                    <a:pt x="1414" y="457"/>
                    <a:pt x="1415" y="461"/>
                  </a:cubicBezTo>
                  <a:cubicBezTo>
                    <a:pt x="1419" y="459"/>
                    <a:pt x="1419" y="459"/>
                    <a:pt x="1419" y="459"/>
                  </a:cubicBezTo>
                  <a:cubicBezTo>
                    <a:pt x="1417" y="456"/>
                    <a:pt x="1416" y="452"/>
                    <a:pt x="1414" y="448"/>
                  </a:cubicBezTo>
                  <a:cubicBezTo>
                    <a:pt x="1411" y="450"/>
                    <a:pt x="1411" y="450"/>
                    <a:pt x="1411" y="450"/>
                  </a:cubicBezTo>
                  <a:moveTo>
                    <a:pt x="1401" y="428"/>
                  </a:moveTo>
                  <a:cubicBezTo>
                    <a:pt x="1403" y="432"/>
                    <a:pt x="1404" y="435"/>
                    <a:pt x="1406" y="439"/>
                  </a:cubicBezTo>
                  <a:cubicBezTo>
                    <a:pt x="1410" y="437"/>
                    <a:pt x="1410" y="437"/>
                    <a:pt x="1410" y="437"/>
                  </a:cubicBezTo>
                  <a:cubicBezTo>
                    <a:pt x="1408" y="434"/>
                    <a:pt x="1406" y="430"/>
                    <a:pt x="1405" y="426"/>
                  </a:cubicBezTo>
                  <a:cubicBezTo>
                    <a:pt x="1401" y="428"/>
                    <a:pt x="1401" y="428"/>
                    <a:pt x="1401" y="428"/>
                  </a:cubicBezTo>
                  <a:moveTo>
                    <a:pt x="1391" y="407"/>
                  </a:moveTo>
                  <a:cubicBezTo>
                    <a:pt x="1392" y="410"/>
                    <a:pt x="1394" y="414"/>
                    <a:pt x="1396" y="417"/>
                  </a:cubicBezTo>
                  <a:cubicBezTo>
                    <a:pt x="1400" y="415"/>
                    <a:pt x="1400" y="415"/>
                    <a:pt x="1400" y="415"/>
                  </a:cubicBezTo>
                  <a:cubicBezTo>
                    <a:pt x="1398" y="412"/>
                    <a:pt x="1396" y="408"/>
                    <a:pt x="1394" y="405"/>
                  </a:cubicBezTo>
                  <a:cubicBezTo>
                    <a:pt x="1391" y="407"/>
                    <a:pt x="1391" y="407"/>
                    <a:pt x="1391" y="407"/>
                  </a:cubicBezTo>
                  <a:cubicBezTo>
                    <a:pt x="1391" y="407"/>
                    <a:pt x="1391" y="407"/>
                    <a:pt x="1391" y="407"/>
                  </a:cubicBezTo>
                  <a:moveTo>
                    <a:pt x="1380" y="385"/>
                  </a:moveTo>
                  <a:cubicBezTo>
                    <a:pt x="1381" y="389"/>
                    <a:pt x="1383" y="392"/>
                    <a:pt x="1385" y="396"/>
                  </a:cubicBezTo>
                  <a:cubicBezTo>
                    <a:pt x="1389" y="394"/>
                    <a:pt x="1389" y="394"/>
                    <a:pt x="1389" y="394"/>
                  </a:cubicBezTo>
                  <a:cubicBezTo>
                    <a:pt x="1387" y="391"/>
                    <a:pt x="1385" y="387"/>
                    <a:pt x="1383" y="383"/>
                  </a:cubicBezTo>
                  <a:cubicBezTo>
                    <a:pt x="1380" y="385"/>
                    <a:pt x="1380" y="385"/>
                    <a:pt x="1380" y="385"/>
                  </a:cubicBezTo>
                  <a:moveTo>
                    <a:pt x="1368" y="365"/>
                  </a:moveTo>
                  <a:cubicBezTo>
                    <a:pt x="1370" y="368"/>
                    <a:pt x="1372" y="372"/>
                    <a:pt x="1374" y="375"/>
                  </a:cubicBezTo>
                  <a:cubicBezTo>
                    <a:pt x="1377" y="373"/>
                    <a:pt x="1377" y="373"/>
                    <a:pt x="1377" y="373"/>
                  </a:cubicBezTo>
                  <a:cubicBezTo>
                    <a:pt x="1375" y="370"/>
                    <a:pt x="1373" y="366"/>
                    <a:pt x="1371" y="363"/>
                  </a:cubicBezTo>
                  <a:cubicBezTo>
                    <a:pt x="1368" y="365"/>
                    <a:pt x="1368" y="365"/>
                    <a:pt x="1368" y="365"/>
                  </a:cubicBezTo>
                  <a:moveTo>
                    <a:pt x="1355" y="344"/>
                  </a:moveTo>
                  <a:cubicBezTo>
                    <a:pt x="1357" y="348"/>
                    <a:pt x="1360" y="351"/>
                    <a:pt x="1362" y="354"/>
                  </a:cubicBezTo>
                  <a:cubicBezTo>
                    <a:pt x="1365" y="352"/>
                    <a:pt x="1365" y="352"/>
                    <a:pt x="1365" y="352"/>
                  </a:cubicBezTo>
                  <a:cubicBezTo>
                    <a:pt x="1363" y="349"/>
                    <a:pt x="1361" y="345"/>
                    <a:pt x="1359" y="342"/>
                  </a:cubicBezTo>
                  <a:cubicBezTo>
                    <a:pt x="1355" y="344"/>
                    <a:pt x="1355" y="344"/>
                    <a:pt x="1355" y="344"/>
                  </a:cubicBezTo>
                  <a:moveTo>
                    <a:pt x="1342" y="324"/>
                  </a:moveTo>
                  <a:cubicBezTo>
                    <a:pt x="1344" y="328"/>
                    <a:pt x="1347" y="331"/>
                    <a:pt x="1349" y="334"/>
                  </a:cubicBezTo>
                  <a:cubicBezTo>
                    <a:pt x="1352" y="332"/>
                    <a:pt x="1352" y="332"/>
                    <a:pt x="1352" y="332"/>
                  </a:cubicBezTo>
                  <a:cubicBezTo>
                    <a:pt x="1350" y="329"/>
                    <a:pt x="1348" y="325"/>
                    <a:pt x="1345" y="322"/>
                  </a:cubicBezTo>
                  <a:cubicBezTo>
                    <a:pt x="1342" y="324"/>
                    <a:pt x="1342" y="324"/>
                    <a:pt x="1342" y="324"/>
                  </a:cubicBezTo>
                  <a:moveTo>
                    <a:pt x="1328" y="305"/>
                  </a:moveTo>
                  <a:cubicBezTo>
                    <a:pt x="1331" y="308"/>
                    <a:pt x="1333" y="311"/>
                    <a:pt x="1335" y="314"/>
                  </a:cubicBezTo>
                  <a:cubicBezTo>
                    <a:pt x="1339" y="312"/>
                    <a:pt x="1339" y="312"/>
                    <a:pt x="1339" y="312"/>
                  </a:cubicBezTo>
                  <a:cubicBezTo>
                    <a:pt x="1336" y="309"/>
                    <a:pt x="1334" y="306"/>
                    <a:pt x="1332" y="302"/>
                  </a:cubicBezTo>
                  <a:cubicBezTo>
                    <a:pt x="1328" y="305"/>
                    <a:pt x="1328" y="305"/>
                    <a:pt x="1328" y="305"/>
                  </a:cubicBezTo>
                  <a:cubicBezTo>
                    <a:pt x="1328" y="305"/>
                    <a:pt x="1328" y="305"/>
                    <a:pt x="1328" y="305"/>
                  </a:cubicBezTo>
                  <a:moveTo>
                    <a:pt x="1314" y="286"/>
                  </a:moveTo>
                  <a:cubicBezTo>
                    <a:pt x="1316" y="289"/>
                    <a:pt x="1319" y="292"/>
                    <a:pt x="1321" y="295"/>
                  </a:cubicBezTo>
                  <a:cubicBezTo>
                    <a:pt x="1324" y="293"/>
                    <a:pt x="1324" y="293"/>
                    <a:pt x="1324" y="293"/>
                  </a:cubicBezTo>
                  <a:cubicBezTo>
                    <a:pt x="1322" y="290"/>
                    <a:pt x="1320" y="286"/>
                    <a:pt x="1317" y="283"/>
                  </a:cubicBezTo>
                  <a:cubicBezTo>
                    <a:pt x="1314" y="286"/>
                    <a:pt x="1314" y="286"/>
                    <a:pt x="1314" y="286"/>
                  </a:cubicBezTo>
                  <a:moveTo>
                    <a:pt x="1299" y="267"/>
                  </a:moveTo>
                  <a:cubicBezTo>
                    <a:pt x="1302" y="270"/>
                    <a:pt x="1304" y="273"/>
                    <a:pt x="1307" y="276"/>
                  </a:cubicBezTo>
                  <a:cubicBezTo>
                    <a:pt x="1310" y="274"/>
                    <a:pt x="1310" y="274"/>
                    <a:pt x="1310" y="274"/>
                  </a:cubicBezTo>
                  <a:cubicBezTo>
                    <a:pt x="1307" y="271"/>
                    <a:pt x="1305" y="268"/>
                    <a:pt x="1302" y="265"/>
                  </a:cubicBezTo>
                  <a:cubicBezTo>
                    <a:pt x="1299" y="267"/>
                    <a:pt x="1299" y="267"/>
                    <a:pt x="1299" y="267"/>
                  </a:cubicBezTo>
                  <a:moveTo>
                    <a:pt x="1283" y="249"/>
                  </a:moveTo>
                  <a:cubicBezTo>
                    <a:pt x="1286" y="252"/>
                    <a:pt x="1289" y="255"/>
                    <a:pt x="1291" y="258"/>
                  </a:cubicBezTo>
                  <a:cubicBezTo>
                    <a:pt x="1294" y="255"/>
                    <a:pt x="1294" y="255"/>
                    <a:pt x="1294" y="255"/>
                  </a:cubicBezTo>
                  <a:cubicBezTo>
                    <a:pt x="1292" y="252"/>
                    <a:pt x="1289" y="249"/>
                    <a:pt x="1286" y="246"/>
                  </a:cubicBezTo>
                  <a:cubicBezTo>
                    <a:pt x="1283" y="249"/>
                    <a:pt x="1283" y="249"/>
                    <a:pt x="1283" y="249"/>
                  </a:cubicBezTo>
                  <a:moveTo>
                    <a:pt x="1267" y="231"/>
                  </a:moveTo>
                  <a:cubicBezTo>
                    <a:pt x="1270" y="234"/>
                    <a:pt x="1273" y="237"/>
                    <a:pt x="1275" y="240"/>
                  </a:cubicBezTo>
                  <a:cubicBezTo>
                    <a:pt x="1278" y="237"/>
                    <a:pt x="1278" y="237"/>
                    <a:pt x="1278" y="237"/>
                  </a:cubicBezTo>
                  <a:cubicBezTo>
                    <a:pt x="1276" y="234"/>
                    <a:pt x="1273" y="232"/>
                    <a:pt x="1270" y="229"/>
                  </a:cubicBezTo>
                  <a:cubicBezTo>
                    <a:pt x="1267" y="231"/>
                    <a:pt x="1267" y="231"/>
                    <a:pt x="1267" y="231"/>
                  </a:cubicBezTo>
                  <a:moveTo>
                    <a:pt x="1250" y="214"/>
                  </a:moveTo>
                  <a:cubicBezTo>
                    <a:pt x="1253" y="217"/>
                    <a:pt x="1256" y="220"/>
                    <a:pt x="1259" y="223"/>
                  </a:cubicBezTo>
                  <a:cubicBezTo>
                    <a:pt x="1262" y="220"/>
                    <a:pt x="1262" y="220"/>
                    <a:pt x="1262" y="220"/>
                  </a:cubicBezTo>
                  <a:cubicBezTo>
                    <a:pt x="1259" y="217"/>
                    <a:pt x="1256" y="214"/>
                    <a:pt x="1253" y="211"/>
                  </a:cubicBezTo>
                  <a:cubicBezTo>
                    <a:pt x="1250" y="214"/>
                    <a:pt x="1250" y="214"/>
                    <a:pt x="1250" y="214"/>
                  </a:cubicBezTo>
                  <a:cubicBezTo>
                    <a:pt x="1250" y="214"/>
                    <a:pt x="1250" y="214"/>
                    <a:pt x="1250" y="214"/>
                  </a:cubicBezTo>
                  <a:moveTo>
                    <a:pt x="1233" y="198"/>
                  </a:moveTo>
                  <a:cubicBezTo>
                    <a:pt x="1236" y="201"/>
                    <a:pt x="1239" y="203"/>
                    <a:pt x="1242" y="206"/>
                  </a:cubicBezTo>
                  <a:cubicBezTo>
                    <a:pt x="1245" y="203"/>
                    <a:pt x="1245" y="203"/>
                    <a:pt x="1245" y="203"/>
                  </a:cubicBezTo>
                  <a:cubicBezTo>
                    <a:pt x="1242" y="200"/>
                    <a:pt x="1239" y="198"/>
                    <a:pt x="1236" y="195"/>
                  </a:cubicBezTo>
                  <a:cubicBezTo>
                    <a:pt x="1233" y="198"/>
                    <a:pt x="1233" y="198"/>
                    <a:pt x="1233" y="198"/>
                  </a:cubicBezTo>
                  <a:moveTo>
                    <a:pt x="1215" y="182"/>
                  </a:moveTo>
                  <a:cubicBezTo>
                    <a:pt x="1218" y="184"/>
                    <a:pt x="1221" y="187"/>
                    <a:pt x="1224" y="190"/>
                  </a:cubicBezTo>
                  <a:cubicBezTo>
                    <a:pt x="1227" y="187"/>
                    <a:pt x="1227" y="187"/>
                    <a:pt x="1227" y="187"/>
                  </a:cubicBezTo>
                  <a:cubicBezTo>
                    <a:pt x="1224" y="184"/>
                    <a:pt x="1221" y="181"/>
                    <a:pt x="1218" y="179"/>
                  </a:cubicBezTo>
                  <a:cubicBezTo>
                    <a:pt x="1215" y="182"/>
                    <a:pt x="1215" y="182"/>
                    <a:pt x="1215" y="182"/>
                  </a:cubicBezTo>
                  <a:moveTo>
                    <a:pt x="1197" y="167"/>
                  </a:moveTo>
                  <a:cubicBezTo>
                    <a:pt x="1200" y="169"/>
                    <a:pt x="1203" y="172"/>
                    <a:pt x="1206" y="174"/>
                  </a:cubicBezTo>
                  <a:cubicBezTo>
                    <a:pt x="1209" y="171"/>
                    <a:pt x="1209" y="171"/>
                    <a:pt x="1209" y="171"/>
                  </a:cubicBezTo>
                  <a:cubicBezTo>
                    <a:pt x="1206" y="168"/>
                    <a:pt x="1203" y="166"/>
                    <a:pt x="1199" y="163"/>
                  </a:cubicBezTo>
                  <a:cubicBezTo>
                    <a:pt x="1197" y="167"/>
                    <a:pt x="1197" y="167"/>
                    <a:pt x="1197" y="167"/>
                  </a:cubicBezTo>
                  <a:moveTo>
                    <a:pt x="1178" y="152"/>
                  </a:moveTo>
                  <a:cubicBezTo>
                    <a:pt x="1181" y="154"/>
                    <a:pt x="1184" y="157"/>
                    <a:pt x="1188" y="159"/>
                  </a:cubicBezTo>
                  <a:cubicBezTo>
                    <a:pt x="1190" y="156"/>
                    <a:pt x="1190" y="156"/>
                    <a:pt x="1190" y="156"/>
                  </a:cubicBezTo>
                  <a:cubicBezTo>
                    <a:pt x="1187" y="153"/>
                    <a:pt x="1184" y="151"/>
                    <a:pt x="1180" y="149"/>
                  </a:cubicBezTo>
                  <a:cubicBezTo>
                    <a:pt x="1178" y="152"/>
                    <a:pt x="1178" y="152"/>
                    <a:pt x="1178" y="152"/>
                  </a:cubicBezTo>
                  <a:moveTo>
                    <a:pt x="1159" y="138"/>
                  </a:moveTo>
                  <a:cubicBezTo>
                    <a:pt x="1162" y="140"/>
                    <a:pt x="1165" y="142"/>
                    <a:pt x="1168" y="145"/>
                  </a:cubicBezTo>
                  <a:cubicBezTo>
                    <a:pt x="1171" y="141"/>
                    <a:pt x="1171" y="141"/>
                    <a:pt x="1171" y="141"/>
                  </a:cubicBezTo>
                  <a:cubicBezTo>
                    <a:pt x="1168" y="139"/>
                    <a:pt x="1164" y="137"/>
                    <a:pt x="1161" y="134"/>
                  </a:cubicBezTo>
                  <a:cubicBezTo>
                    <a:pt x="1159" y="138"/>
                    <a:pt x="1159" y="138"/>
                    <a:pt x="1159" y="138"/>
                  </a:cubicBezTo>
                  <a:moveTo>
                    <a:pt x="1139" y="124"/>
                  </a:moveTo>
                  <a:cubicBezTo>
                    <a:pt x="1142" y="126"/>
                    <a:pt x="1146" y="129"/>
                    <a:pt x="1149" y="131"/>
                  </a:cubicBezTo>
                  <a:cubicBezTo>
                    <a:pt x="1151" y="127"/>
                    <a:pt x="1151" y="127"/>
                    <a:pt x="1151" y="127"/>
                  </a:cubicBezTo>
                  <a:cubicBezTo>
                    <a:pt x="1148" y="125"/>
                    <a:pt x="1144" y="123"/>
                    <a:pt x="1141" y="121"/>
                  </a:cubicBezTo>
                  <a:cubicBezTo>
                    <a:pt x="1139" y="124"/>
                    <a:pt x="1139" y="124"/>
                    <a:pt x="1139" y="124"/>
                  </a:cubicBezTo>
                  <a:moveTo>
                    <a:pt x="1119" y="111"/>
                  </a:moveTo>
                  <a:cubicBezTo>
                    <a:pt x="1122" y="113"/>
                    <a:pt x="1125" y="115"/>
                    <a:pt x="1129" y="118"/>
                  </a:cubicBezTo>
                  <a:cubicBezTo>
                    <a:pt x="1131" y="114"/>
                    <a:pt x="1131" y="114"/>
                    <a:pt x="1131" y="114"/>
                  </a:cubicBezTo>
                  <a:cubicBezTo>
                    <a:pt x="1128" y="112"/>
                    <a:pt x="1124" y="110"/>
                    <a:pt x="1121" y="108"/>
                  </a:cubicBezTo>
                  <a:cubicBezTo>
                    <a:pt x="1119" y="111"/>
                    <a:pt x="1119" y="111"/>
                    <a:pt x="1119" y="111"/>
                  </a:cubicBezTo>
                  <a:moveTo>
                    <a:pt x="1098" y="99"/>
                  </a:moveTo>
                  <a:cubicBezTo>
                    <a:pt x="1102" y="101"/>
                    <a:pt x="1105" y="103"/>
                    <a:pt x="1108" y="105"/>
                  </a:cubicBezTo>
                  <a:cubicBezTo>
                    <a:pt x="1110" y="102"/>
                    <a:pt x="1110" y="102"/>
                    <a:pt x="1110" y="102"/>
                  </a:cubicBezTo>
                  <a:cubicBezTo>
                    <a:pt x="1107" y="100"/>
                    <a:pt x="1104" y="98"/>
                    <a:pt x="1100" y="96"/>
                  </a:cubicBezTo>
                  <a:cubicBezTo>
                    <a:pt x="1098" y="99"/>
                    <a:pt x="1098" y="99"/>
                    <a:pt x="1098" y="99"/>
                  </a:cubicBezTo>
                  <a:moveTo>
                    <a:pt x="1077" y="88"/>
                  </a:moveTo>
                  <a:cubicBezTo>
                    <a:pt x="1081" y="89"/>
                    <a:pt x="1084" y="91"/>
                    <a:pt x="1088" y="93"/>
                  </a:cubicBezTo>
                  <a:cubicBezTo>
                    <a:pt x="1089" y="90"/>
                    <a:pt x="1089" y="90"/>
                    <a:pt x="1089" y="90"/>
                  </a:cubicBezTo>
                  <a:cubicBezTo>
                    <a:pt x="1086" y="88"/>
                    <a:pt x="1082" y="86"/>
                    <a:pt x="1079" y="84"/>
                  </a:cubicBezTo>
                  <a:cubicBezTo>
                    <a:pt x="1077" y="88"/>
                    <a:pt x="1077" y="88"/>
                    <a:pt x="1077" y="88"/>
                  </a:cubicBezTo>
                  <a:moveTo>
                    <a:pt x="1056" y="77"/>
                  </a:moveTo>
                  <a:cubicBezTo>
                    <a:pt x="1059" y="78"/>
                    <a:pt x="1063" y="80"/>
                    <a:pt x="1066" y="82"/>
                  </a:cubicBezTo>
                  <a:cubicBezTo>
                    <a:pt x="1068" y="78"/>
                    <a:pt x="1068" y="78"/>
                    <a:pt x="1068" y="78"/>
                  </a:cubicBezTo>
                  <a:cubicBezTo>
                    <a:pt x="1065" y="77"/>
                    <a:pt x="1061" y="75"/>
                    <a:pt x="1057" y="73"/>
                  </a:cubicBezTo>
                  <a:cubicBezTo>
                    <a:pt x="1056" y="77"/>
                    <a:pt x="1056" y="77"/>
                    <a:pt x="1056" y="77"/>
                  </a:cubicBezTo>
                  <a:moveTo>
                    <a:pt x="1034" y="67"/>
                  </a:moveTo>
                  <a:cubicBezTo>
                    <a:pt x="1038" y="68"/>
                    <a:pt x="1041" y="70"/>
                    <a:pt x="1045" y="72"/>
                  </a:cubicBezTo>
                  <a:cubicBezTo>
                    <a:pt x="1046" y="68"/>
                    <a:pt x="1046" y="68"/>
                    <a:pt x="1046" y="68"/>
                  </a:cubicBezTo>
                  <a:cubicBezTo>
                    <a:pt x="1043" y="66"/>
                    <a:pt x="1039" y="65"/>
                    <a:pt x="1035" y="63"/>
                  </a:cubicBezTo>
                  <a:cubicBezTo>
                    <a:pt x="1034" y="67"/>
                    <a:pt x="1034" y="67"/>
                    <a:pt x="1034" y="67"/>
                  </a:cubicBezTo>
                  <a:moveTo>
                    <a:pt x="1012" y="57"/>
                  </a:moveTo>
                  <a:cubicBezTo>
                    <a:pt x="1015" y="59"/>
                    <a:pt x="1019" y="60"/>
                    <a:pt x="1023" y="62"/>
                  </a:cubicBezTo>
                  <a:cubicBezTo>
                    <a:pt x="1024" y="58"/>
                    <a:pt x="1024" y="58"/>
                    <a:pt x="1024" y="58"/>
                  </a:cubicBezTo>
                  <a:cubicBezTo>
                    <a:pt x="1021" y="57"/>
                    <a:pt x="1017" y="55"/>
                    <a:pt x="1013" y="54"/>
                  </a:cubicBezTo>
                  <a:cubicBezTo>
                    <a:pt x="1012" y="57"/>
                    <a:pt x="1012" y="57"/>
                    <a:pt x="1012" y="57"/>
                  </a:cubicBezTo>
                  <a:moveTo>
                    <a:pt x="989" y="49"/>
                  </a:moveTo>
                  <a:cubicBezTo>
                    <a:pt x="993" y="50"/>
                    <a:pt x="997" y="51"/>
                    <a:pt x="1001" y="53"/>
                  </a:cubicBezTo>
                  <a:cubicBezTo>
                    <a:pt x="1002" y="49"/>
                    <a:pt x="1002" y="49"/>
                    <a:pt x="1002" y="49"/>
                  </a:cubicBezTo>
                  <a:cubicBezTo>
                    <a:pt x="998" y="48"/>
                    <a:pt x="995" y="46"/>
                    <a:pt x="991" y="45"/>
                  </a:cubicBezTo>
                  <a:cubicBezTo>
                    <a:pt x="989" y="49"/>
                    <a:pt x="989" y="49"/>
                    <a:pt x="989" y="49"/>
                  </a:cubicBezTo>
                  <a:moveTo>
                    <a:pt x="967" y="41"/>
                  </a:moveTo>
                  <a:cubicBezTo>
                    <a:pt x="970" y="42"/>
                    <a:pt x="974" y="43"/>
                    <a:pt x="978" y="44"/>
                  </a:cubicBezTo>
                  <a:cubicBezTo>
                    <a:pt x="979" y="41"/>
                    <a:pt x="979" y="41"/>
                    <a:pt x="979" y="41"/>
                  </a:cubicBezTo>
                  <a:cubicBezTo>
                    <a:pt x="976" y="39"/>
                    <a:pt x="972" y="38"/>
                    <a:pt x="968" y="37"/>
                  </a:cubicBezTo>
                  <a:cubicBezTo>
                    <a:pt x="967" y="41"/>
                    <a:pt x="967" y="41"/>
                    <a:pt x="967" y="41"/>
                  </a:cubicBezTo>
                  <a:moveTo>
                    <a:pt x="944" y="33"/>
                  </a:moveTo>
                  <a:cubicBezTo>
                    <a:pt x="948" y="35"/>
                    <a:pt x="951" y="36"/>
                    <a:pt x="955" y="37"/>
                  </a:cubicBezTo>
                  <a:cubicBezTo>
                    <a:pt x="956" y="33"/>
                    <a:pt x="956" y="33"/>
                    <a:pt x="956" y="33"/>
                  </a:cubicBezTo>
                  <a:cubicBezTo>
                    <a:pt x="953" y="32"/>
                    <a:pt x="949" y="31"/>
                    <a:pt x="945" y="30"/>
                  </a:cubicBezTo>
                  <a:cubicBezTo>
                    <a:pt x="944" y="33"/>
                    <a:pt x="944" y="33"/>
                    <a:pt x="944" y="33"/>
                  </a:cubicBezTo>
                  <a:moveTo>
                    <a:pt x="921" y="27"/>
                  </a:moveTo>
                  <a:cubicBezTo>
                    <a:pt x="925" y="28"/>
                    <a:pt x="928" y="29"/>
                    <a:pt x="932" y="30"/>
                  </a:cubicBezTo>
                  <a:cubicBezTo>
                    <a:pt x="933" y="26"/>
                    <a:pt x="933" y="26"/>
                    <a:pt x="933" y="26"/>
                  </a:cubicBezTo>
                  <a:cubicBezTo>
                    <a:pt x="930" y="25"/>
                    <a:pt x="926" y="24"/>
                    <a:pt x="922" y="23"/>
                  </a:cubicBezTo>
                  <a:cubicBezTo>
                    <a:pt x="921" y="27"/>
                    <a:pt x="921" y="27"/>
                    <a:pt x="921" y="27"/>
                  </a:cubicBezTo>
                  <a:moveTo>
                    <a:pt x="897" y="21"/>
                  </a:moveTo>
                  <a:cubicBezTo>
                    <a:pt x="901" y="22"/>
                    <a:pt x="905" y="23"/>
                    <a:pt x="909" y="24"/>
                  </a:cubicBezTo>
                  <a:cubicBezTo>
                    <a:pt x="910" y="20"/>
                    <a:pt x="910" y="20"/>
                    <a:pt x="910" y="20"/>
                  </a:cubicBezTo>
                  <a:cubicBezTo>
                    <a:pt x="906" y="19"/>
                    <a:pt x="902" y="18"/>
                    <a:pt x="898" y="18"/>
                  </a:cubicBezTo>
                  <a:cubicBezTo>
                    <a:pt x="897" y="21"/>
                    <a:pt x="897" y="21"/>
                    <a:pt x="897" y="21"/>
                  </a:cubicBezTo>
                  <a:moveTo>
                    <a:pt x="874" y="17"/>
                  </a:moveTo>
                  <a:cubicBezTo>
                    <a:pt x="878" y="17"/>
                    <a:pt x="882" y="18"/>
                    <a:pt x="886" y="19"/>
                  </a:cubicBezTo>
                  <a:cubicBezTo>
                    <a:pt x="887" y="15"/>
                    <a:pt x="887" y="15"/>
                    <a:pt x="887" y="15"/>
                  </a:cubicBezTo>
                  <a:cubicBezTo>
                    <a:pt x="883" y="14"/>
                    <a:pt x="879" y="13"/>
                    <a:pt x="875" y="13"/>
                  </a:cubicBezTo>
                  <a:cubicBezTo>
                    <a:pt x="874" y="17"/>
                    <a:pt x="874" y="17"/>
                    <a:pt x="874" y="17"/>
                  </a:cubicBezTo>
                  <a:moveTo>
                    <a:pt x="850" y="13"/>
                  </a:moveTo>
                  <a:cubicBezTo>
                    <a:pt x="854" y="13"/>
                    <a:pt x="858" y="14"/>
                    <a:pt x="862" y="14"/>
                  </a:cubicBezTo>
                  <a:cubicBezTo>
                    <a:pt x="863" y="11"/>
                    <a:pt x="863" y="11"/>
                    <a:pt x="863" y="11"/>
                  </a:cubicBezTo>
                  <a:cubicBezTo>
                    <a:pt x="859" y="10"/>
                    <a:pt x="855" y="9"/>
                    <a:pt x="851" y="9"/>
                  </a:cubicBezTo>
                  <a:cubicBezTo>
                    <a:pt x="850" y="13"/>
                    <a:pt x="850" y="13"/>
                    <a:pt x="850" y="13"/>
                  </a:cubicBezTo>
                  <a:moveTo>
                    <a:pt x="827" y="9"/>
                  </a:moveTo>
                  <a:cubicBezTo>
                    <a:pt x="831" y="10"/>
                    <a:pt x="835" y="10"/>
                    <a:pt x="839" y="11"/>
                  </a:cubicBezTo>
                  <a:cubicBezTo>
                    <a:pt x="839" y="7"/>
                    <a:pt x="839" y="7"/>
                    <a:pt x="839" y="7"/>
                  </a:cubicBezTo>
                  <a:cubicBezTo>
                    <a:pt x="835" y="6"/>
                    <a:pt x="831" y="6"/>
                    <a:pt x="827" y="5"/>
                  </a:cubicBezTo>
                  <a:cubicBezTo>
                    <a:pt x="827" y="9"/>
                    <a:pt x="827" y="9"/>
                    <a:pt x="827" y="9"/>
                  </a:cubicBezTo>
                  <a:cubicBezTo>
                    <a:pt x="827" y="9"/>
                    <a:pt x="827" y="9"/>
                    <a:pt x="827" y="9"/>
                  </a:cubicBezTo>
                  <a:moveTo>
                    <a:pt x="803" y="7"/>
                  </a:moveTo>
                  <a:cubicBezTo>
                    <a:pt x="807" y="7"/>
                    <a:pt x="811" y="7"/>
                    <a:pt x="815" y="8"/>
                  </a:cubicBezTo>
                  <a:cubicBezTo>
                    <a:pt x="815" y="4"/>
                    <a:pt x="815" y="4"/>
                    <a:pt x="815" y="4"/>
                  </a:cubicBezTo>
                  <a:cubicBezTo>
                    <a:pt x="811" y="3"/>
                    <a:pt x="807" y="3"/>
                    <a:pt x="803" y="3"/>
                  </a:cubicBezTo>
                  <a:cubicBezTo>
                    <a:pt x="803" y="7"/>
                    <a:pt x="803" y="7"/>
                    <a:pt x="803" y="7"/>
                  </a:cubicBezTo>
                  <a:moveTo>
                    <a:pt x="779" y="5"/>
                  </a:moveTo>
                  <a:cubicBezTo>
                    <a:pt x="783" y="5"/>
                    <a:pt x="787" y="5"/>
                    <a:pt x="791" y="6"/>
                  </a:cubicBezTo>
                  <a:cubicBezTo>
                    <a:pt x="791" y="2"/>
                    <a:pt x="791" y="2"/>
                    <a:pt x="791" y="2"/>
                  </a:cubicBezTo>
                  <a:cubicBezTo>
                    <a:pt x="787" y="1"/>
                    <a:pt x="783" y="1"/>
                    <a:pt x="779" y="1"/>
                  </a:cubicBezTo>
                  <a:cubicBezTo>
                    <a:pt x="779" y="5"/>
                    <a:pt x="779" y="5"/>
                    <a:pt x="779" y="5"/>
                  </a:cubicBezTo>
                  <a:moveTo>
                    <a:pt x="755" y="4"/>
                  </a:moveTo>
                  <a:cubicBezTo>
                    <a:pt x="759" y="4"/>
                    <a:pt x="763" y="4"/>
                    <a:pt x="767" y="4"/>
                  </a:cubicBezTo>
                  <a:cubicBezTo>
                    <a:pt x="767" y="0"/>
                    <a:pt x="767" y="0"/>
                    <a:pt x="767" y="0"/>
                  </a:cubicBezTo>
                  <a:cubicBezTo>
                    <a:pt x="763" y="0"/>
                    <a:pt x="759" y="0"/>
                    <a:pt x="755" y="0"/>
                  </a:cubicBezTo>
                  <a:cubicBezTo>
                    <a:pt x="755" y="4"/>
                    <a:pt x="755" y="4"/>
                    <a:pt x="755" y="4"/>
                  </a:cubicBezTo>
                  <a:moveTo>
                    <a:pt x="731" y="4"/>
                  </a:moveTo>
                  <a:cubicBezTo>
                    <a:pt x="733" y="4"/>
                    <a:pt x="735" y="4"/>
                    <a:pt x="736" y="4"/>
                  </a:cubicBezTo>
                  <a:cubicBezTo>
                    <a:pt x="739" y="4"/>
                    <a:pt x="741" y="4"/>
                    <a:pt x="743" y="4"/>
                  </a:cubicBezTo>
                  <a:cubicBezTo>
                    <a:pt x="743" y="0"/>
                    <a:pt x="743" y="0"/>
                    <a:pt x="743" y="0"/>
                  </a:cubicBezTo>
                  <a:cubicBezTo>
                    <a:pt x="741" y="0"/>
                    <a:pt x="739" y="0"/>
                    <a:pt x="736" y="0"/>
                  </a:cubicBezTo>
                  <a:cubicBezTo>
                    <a:pt x="735" y="0"/>
                    <a:pt x="733" y="0"/>
                    <a:pt x="731" y="0"/>
                  </a:cubicBezTo>
                  <a:cubicBezTo>
                    <a:pt x="731" y="4"/>
                    <a:pt x="731" y="4"/>
                    <a:pt x="731" y="4"/>
                  </a:cubicBezTo>
                  <a:moveTo>
                    <a:pt x="707" y="4"/>
                  </a:moveTo>
                  <a:cubicBezTo>
                    <a:pt x="711" y="4"/>
                    <a:pt x="715" y="4"/>
                    <a:pt x="719" y="4"/>
                  </a:cubicBezTo>
                  <a:cubicBezTo>
                    <a:pt x="719" y="0"/>
                    <a:pt x="719" y="0"/>
                    <a:pt x="719" y="0"/>
                  </a:cubicBezTo>
                  <a:cubicBezTo>
                    <a:pt x="715" y="0"/>
                    <a:pt x="711" y="0"/>
                    <a:pt x="707" y="0"/>
                  </a:cubicBezTo>
                  <a:cubicBezTo>
                    <a:pt x="707" y="4"/>
                    <a:pt x="707" y="4"/>
                    <a:pt x="707" y="4"/>
                  </a:cubicBezTo>
                  <a:moveTo>
                    <a:pt x="683" y="6"/>
                  </a:moveTo>
                  <a:cubicBezTo>
                    <a:pt x="687" y="5"/>
                    <a:pt x="691" y="5"/>
                    <a:pt x="695" y="5"/>
                  </a:cubicBezTo>
                  <a:cubicBezTo>
                    <a:pt x="695" y="1"/>
                    <a:pt x="695" y="1"/>
                    <a:pt x="695" y="1"/>
                  </a:cubicBezTo>
                  <a:cubicBezTo>
                    <a:pt x="691" y="1"/>
                    <a:pt x="687" y="1"/>
                    <a:pt x="683" y="2"/>
                  </a:cubicBezTo>
                  <a:cubicBezTo>
                    <a:pt x="683" y="6"/>
                    <a:pt x="683" y="6"/>
                    <a:pt x="683" y="6"/>
                  </a:cubicBezTo>
                  <a:moveTo>
                    <a:pt x="660" y="8"/>
                  </a:moveTo>
                  <a:cubicBezTo>
                    <a:pt x="664" y="7"/>
                    <a:pt x="668" y="7"/>
                    <a:pt x="672" y="7"/>
                  </a:cubicBezTo>
                  <a:cubicBezTo>
                    <a:pt x="671" y="3"/>
                    <a:pt x="671" y="3"/>
                    <a:pt x="671" y="3"/>
                  </a:cubicBezTo>
                  <a:cubicBezTo>
                    <a:pt x="667" y="3"/>
                    <a:pt x="663" y="3"/>
                    <a:pt x="659" y="4"/>
                  </a:cubicBezTo>
                  <a:cubicBezTo>
                    <a:pt x="660" y="8"/>
                    <a:pt x="660" y="8"/>
                    <a:pt x="660" y="8"/>
                  </a:cubicBezTo>
                  <a:cubicBezTo>
                    <a:pt x="660" y="8"/>
                    <a:pt x="660" y="8"/>
                    <a:pt x="660" y="8"/>
                  </a:cubicBezTo>
                  <a:moveTo>
                    <a:pt x="636" y="11"/>
                  </a:moveTo>
                  <a:cubicBezTo>
                    <a:pt x="640" y="10"/>
                    <a:pt x="644" y="10"/>
                    <a:pt x="648" y="9"/>
                  </a:cubicBezTo>
                  <a:cubicBezTo>
                    <a:pt x="647" y="5"/>
                    <a:pt x="647" y="5"/>
                    <a:pt x="647" y="5"/>
                  </a:cubicBezTo>
                  <a:cubicBezTo>
                    <a:pt x="643" y="6"/>
                    <a:pt x="639" y="6"/>
                    <a:pt x="635" y="7"/>
                  </a:cubicBezTo>
                  <a:cubicBezTo>
                    <a:pt x="636" y="11"/>
                    <a:pt x="636" y="11"/>
                    <a:pt x="636" y="11"/>
                  </a:cubicBezTo>
                  <a:moveTo>
                    <a:pt x="612" y="14"/>
                  </a:moveTo>
                  <a:cubicBezTo>
                    <a:pt x="616" y="14"/>
                    <a:pt x="620" y="13"/>
                    <a:pt x="624" y="12"/>
                  </a:cubicBezTo>
                  <a:cubicBezTo>
                    <a:pt x="623" y="8"/>
                    <a:pt x="623" y="8"/>
                    <a:pt x="623" y="8"/>
                  </a:cubicBezTo>
                  <a:cubicBezTo>
                    <a:pt x="619" y="9"/>
                    <a:pt x="616" y="10"/>
                    <a:pt x="612" y="10"/>
                  </a:cubicBezTo>
                  <a:cubicBezTo>
                    <a:pt x="612" y="14"/>
                    <a:pt x="612" y="14"/>
                    <a:pt x="612" y="14"/>
                  </a:cubicBezTo>
                  <a:cubicBezTo>
                    <a:pt x="612" y="14"/>
                    <a:pt x="612" y="14"/>
                    <a:pt x="612" y="14"/>
                  </a:cubicBezTo>
                  <a:moveTo>
                    <a:pt x="589" y="19"/>
                  </a:moveTo>
                  <a:cubicBezTo>
                    <a:pt x="593" y="18"/>
                    <a:pt x="597" y="17"/>
                    <a:pt x="600" y="16"/>
                  </a:cubicBezTo>
                  <a:cubicBezTo>
                    <a:pt x="600" y="12"/>
                    <a:pt x="600" y="12"/>
                    <a:pt x="600" y="12"/>
                  </a:cubicBezTo>
                  <a:cubicBezTo>
                    <a:pt x="596" y="13"/>
                    <a:pt x="592" y="14"/>
                    <a:pt x="588" y="15"/>
                  </a:cubicBezTo>
                  <a:cubicBezTo>
                    <a:pt x="589" y="19"/>
                    <a:pt x="589" y="19"/>
                    <a:pt x="589" y="19"/>
                  </a:cubicBezTo>
                  <a:moveTo>
                    <a:pt x="565" y="24"/>
                  </a:moveTo>
                  <a:cubicBezTo>
                    <a:pt x="569" y="23"/>
                    <a:pt x="573" y="22"/>
                    <a:pt x="577" y="21"/>
                  </a:cubicBezTo>
                  <a:cubicBezTo>
                    <a:pt x="576" y="17"/>
                    <a:pt x="576" y="17"/>
                    <a:pt x="576" y="17"/>
                  </a:cubicBezTo>
                  <a:cubicBezTo>
                    <a:pt x="572" y="18"/>
                    <a:pt x="568" y="19"/>
                    <a:pt x="564" y="20"/>
                  </a:cubicBezTo>
                  <a:cubicBezTo>
                    <a:pt x="565" y="24"/>
                    <a:pt x="565" y="24"/>
                    <a:pt x="565" y="24"/>
                  </a:cubicBezTo>
                  <a:moveTo>
                    <a:pt x="542" y="30"/>
                  </a:moveTo>
                  <a:cubicBezTo>
                    <a:pt x="546" y="29"/>
                    <a:pt x="550" y="28"/>
                    <a:pt x="554" y="27"/>
                  </a:cubicBezTo>
                  <a:cubicBezTo>
                    <a:pt x="553" y="23"/>
                    <a:pt x="553" y="23"/>
                    <a:pt x="553" y="23"/>
                  </a:cubicBezTo>
                  <a:cubicBezTo>
                    <a:pt x="549" y="24"/>
                    <a:pt x="545" y="25"/>
                    <a:pt x="541" y="26"/>
                  </a:cubicBezTo>
                  <a:cubicBezTo>
                    <a:pt x="542" y="30"/>
                    <a:pt x="542" y="30"/>
                    <a:pt x="542" y="30"/>
                  </a:cubicBezTo>
                  <a:moveTo>
                    <a:pt x="519" y="36"/>
                  </a:moveTo>
                  <a:cubicBezTo>
                    <a:pt x="523" y="35"/>
                    <a:pt x="527" y="34"/>
                    <a:pt x="531" y="33"/>
                  </a:cubicBezTo>
                  <a:cubicBezTo>
                    <a:pt x="530" y="29"/>
                    <a:pt x="530" y="29"/>
                    <a:pt x="530" y="29"/>
                  </a:cubicBezTo>
                  <a:cubicBezTo>
                    <a:pt x="526" y="30"/>
                    <a:pt x="522" y="31"/>
                    <a:pt x="518" y="33"/>
                  </a:cubicBezTo>
                  <a:cubicBezTo>
                    <a:pt x="519" y="36"/>
                    <a:pt x="519" y="36"/>
                    <a:pt x="519" y="36"/>
                  </a:cubicBezTo>
                  <a:cubicBezTo>
                    <a:pt x="519" y="36"/>
                    <a:pt x="519" y="36"/>
                    <a:pt x="519" y="36"/>
                  </a:cubicBezTo>
                  <a:moveTo>
                    <a:pt x="496" y="44"/>
                  </a:moveTo>
                  <a:cubicBezTo>
                    <a:pt x="500" y="43"/>
                    <a:pt x="504" y="41"/>
                    <a:pt x="508" y="40"/>
                  </a:cubicBezTo>
                  <a:cubicBezTo>
                    <a:pt x="507" y="36"/>
                    <a:pt x="507" y="36"/>
                    <a:pt x="507" y="36"/>
                  </a:cubicBezTo>
                  <a:cubicBezTo>
                    <a:pt x="503" y="38"/>
                    <a:pt x="499" y="39"/>
                    <a:pt x="495" y="40"/>
                  </a:cubicBezTo>
                  <a:cubicBezTo>
                    <a:pt x="496" y="44"/>
                    <a:pt x="496" y="44"/>
                    <a:pt x="496" y="44"/>
                  </a:cubicBezTo>
                  <a:cubicBezTo>
                    <a:pt x="496" y="44"/>
                    <a:pt x="496" y="44"/>
                    <a:pt x="496" y="44"/>
                  </a:cubicBezTo>
                  <a:moveTo>
                    <a:pt x="474" y="52"/>
                  </a:moveTo>
                  <a:cubicBezTo>
                    <a:pt x="478" y="51"/>
                    <a:pt x="481" y="49"/>
                    <a:pt x="485" y="48"/>
                  </a:cubicBezTo>
                  <a:cubicBezTo>
                    <a:pt x="484" y="44"/>
                    <a:pt x="484" y="44"/>
                    <a:pt x="484" y="44"/>
                  </a:cubicBezTo>
                  <a:cubicBezTo>
                    <a:pt x="480" y="46"/>
                    <a:pt x="476" y="47"/>
                    <a:pt x="473" y="48"/>
                  </a:cubicBezTo>
                  <a:cubicBezTo>
                    <a:pt x="474" y="52"/>
                    <a:pt x="474" y="52"/>
                    <a:pt x="474" y="52"/>
                  </a:cubicBezTo>
                  <a:moveTo>
                    <a:pt x="452" y="61"/>
                  </a:moveTo>
                  <a:cubicBezTo>
                    <a:pt x="456" y="60"/>
                    <a:pt x="459" y="58"/>
                    <a:pt x="463" y="57"/>
                  </a:cubicBezTo>
                  <a:cubicBezTo>
                    <a:pt x="461" y="53"/>
                    <a:pt x="461" y="53"/>
                    <a:pt x="461" y="53"/>
                  </a:cubicBezTo>
                  <a:cubicBezTo>
                    <a:pt x="458" y="54"/>
                    <a:pt x="454" y="56"/>
                    <a:pt x="450" y="57"/>
                  </a:cubicBezTo>
                  <a:cubicBezTo>
                    <a:pt x="452" y="61"/>
                    <a:pt x="452" y="61"/>
                    <a:pt x="452" y="61"/>
                  </a:cubicBezTo>
                  <a:moveTo>
                    <a:pt x="430" y="71"/>
                  </a:moveTo>
                  <a:cubicBezTo>
                    <a:pt x="434" y="69"/>
                    <a:pt x="437" y="67"/>
                    <a:pt x="441" y="66"/>
                  </a:cubicBezTo>
                  <a:cubicBezTo>
                    <a:pt x="439" y="62"/>
                    <a:pt x="439" y="62"/>
                    <a:pt x="439" y="62"/>
                  </a:cubicBezTo>
                  <a:cubicBezTo>
                    <a:pt x="436" y="64"/>
                    <a:pt x="432" y="65"/>
                    <a:pt x="428" y="67"/>
                  </a:cubicBezTo>
                  <a:cubicBezTo>
                    <a:pt x="430" y="71"/>
                    <a:pt x="430" y="71"/>
                    <a:pt x="430" y="71"/>
                  </a:cubicBezTo>
                  <a:moveTo>
                    <a:pt x="409" y="81"/>
                  </a:moveTo>
                  <a:cubicBezTo>
                    <a:pt x="412" y="79"/>
                    <a:pt x="416" y="78"/>
                    <a:pt x="419" y="76"/>
                  </a:cubicBezTo>
                  <a:cubicBezTo>
                    <a:pt x="418" y="72"/>
                    <a:pt x="418" y="72"/>
                    <a:pt x="418" y="72"/>
                  </a:cubicBezTo>
                  <a:cubicBezTo>
                    <a:pt x="414" y="74"/>
                    <a:pt x="410" y="76"/>
                    <a:pt x="407" y="77"/>
                  </a:cubicBezTo>
                  <a:cubicBezTo>
                    <a:pt x="409" y="81"/>
                    <a:pt x="409" y="81"/>
                    <a:pt x="409" y="81"/>
                  </a:cubicBezTo>
                  <a:moveTo>
                    <a:pt x="387" y="92"/>
                  </a:moveTo>
                  <a:cubicBezTo>
                    <a:pt x="391" y="90"/>
                    <a:pt x="394" y="88"/>
                    <a:pt x="398" y="87"/>
                  </a:cubicBezTo>
                  <a:cubicBezTo>
                    <a:pt x="396" y="83"/>
                    <a:pt x="396" y="83"/>
                    <a:pt x="396" y="83"/>
                  </a:cubicBezTo>
                  <a:cubicBezTo>
                    <a:pt x="393" y="85"/>
                    <a:pt x="389" y="87"/>
                    <a:pt x="385" y="89"/>
                  </a:cubicBezTo>
                  <a:cubicBezTo>
                    <a:pt x="387" y="92"/>
                    <a:pt x="387" y="92"/>
                    <a:pt x="387" y="92"/>
                  </a:cubicBezTo>
                  <a:moveTo>
                    <a:pt x="367" y="104"/>
                  </a:moveTo>
                  <a:cubicBezTo>
                    <a:pt x="370" y="102"/>
                    <a:pt x="373" y="100"/>
                    <a:pt x="377" y="98"/>
                  </a:cubicBezTo>
                  <a:cubicBezTo>
                    <a:pt x="375" y="94"/>
                    <a:pt x="375" y="94"/>
                    <a:pt x="375" y="94"/>
                  </a:cubicBezTo>
                  <a:cubicBezTo>
                    <a:pt x="372" y="96"/>
                    <a:pt x="368" y="98"/>
                    <a:pt x="365" y="100"/>
                  </a:cubicBezTo>
                  <a:cubicBezTo>
                    <a:pt x="367" y="104"/>
                    <a:pt x="367" y="104"/>
                    <a:pt x="367" y="104"/>
                  </a:cubicBezTo>
                  <a:cubicBezTo>
                    <a:pt x="367" y="104"/>
                    <a:pt x="367" y="104"/>
                    <a:pt x="367" y="104"/>
                  </a:cubicBezTo>
                  <a:moveTo>
                    <a:pt x="346" y="116"/>
                  </a:moveTo>
                  <a:cubicBezTo>
                    <a:pt x="350" y="114"/>
                    <a:pt x="353" y="112"/>
                    <a:pt x="356" y="110"/>
                  </a:cubicBezTo>
                  <a:cubicBezTo>
                    <a:pt x="354" y="107"/>
                    <a:pt x="354" y="107"/>
                    <a:pt x="354" y="107"/>
                  </a:cubicBezTo>
                  <a:cubicBezTo>
                    <a:pt x="351" y="109"/>
                    <a:pt x="347" y="111"/>
                    <a:pt x="344" y="113"/>
                  </a:cubicBezTo>
                  <a:cubicBezTo>
                    <a:pt x="346" y="116"/>
                    <a:pt x="346" y="116"/>
                    <a:pt x="346" y="116"/>
                  </a:cubicBezTo>
                  <a:moveTo>
                    <a:pt x="326" y="129"/>
                  </a:moveTo>
                  <a:cubicBezTo>
                    <a:pt x="330" y="127"/>
                    <a:pt x="333" y="125"/>
                    <a:pt x="336" y="123"/>
                  </a:cubicBezTo>
                  <a:cubicBezTo>
                    <a:pt x="334" y="119"/>
                    <a:pt x="334" y="119"/>
                    <a:pt x="334" y="119"/>
                  </a:cubicBezTo>
                  <a:cubicBezTo>
                    <a:pt x="331" y="122"/>
                    <a:pt x="327" y="124"/>
                    <a:pt x="324" y="126"/>
                  </a:cubicBezTo>
                  <a:cubicBezTo>
                    <a:pt x="326" y="129"/>
                    <a:pt x="326" y="129"/>
                    <a:pt x="326" y="129"/>
                  </a:cubicBezTo>
                  <a:moveTo>
                    <a:pt x="307" y="143"/>
                  </a:moveTo>
                  <a:cubicBezTo>
                    <a:pt x="310" y="141"/>
                    <a:pt x="313" y="138"/>
                    <a:pt x="316" y="136"/>
                  </a:cubicBezTo>
                  <a:cubicBezTo>
                    <a:pt x="314" y="133"/>
                    <a:pt x="314" y="133"/>
                    <a:pt x="314" y="133"/>
                  </a:cubicBezTo>
                  <a:cubicBezTo>
                    <a:pt x="311" y="135"/>
                    <a:pt x="308" y="137"/>
                    <a:pt x="304" y="140"/>
                  </a:cubicBezTo>
                  <a:cubicBezTo>
                    <a:pt x="307" y="143"/>
                    <a:pt x="307" y="143"/>
                    <a:pt x="307" y="143"/>
                  </a:cubicBezTo>
                  <a:cubicBezTo>
                    <a:pt x="307" y="143"/>
                    <a:pt x="307" y="143"/>
                    <a:pt x="307" y="143"/>
                  </a:cubicBezTo>
                  <a:moveTo>
                    <a:pt x="288" y="157"/>
                  </a:moveTo>
                  <a:cubicBezTo>
                    <a:pt x="291" y="155"/>
                    <a:pt x="294" y="153"/>
                    <a:pt x="297" y="150"/>
                  </a:cubicBezTo>
                  <a:cubicBezTo>
                    <a:pt x="295" y="147"/>
                    <a:pt x="295" y="147"/>
                    <a:pt x="295" y="147"/>
                  </a:cubicBezTo>
                  <a:cubicBezTo>
                    <a:pt x="291" y="149"/>
                    <a:pt x="288" y="152"/>
                    <a:pt x="285" y="154"/>
                  </a:cubicBezTo>
                  <a:cubicBezTo>
                    <a:pt x="288" y="157"/>
                    <a:pt x="288" y="157"/>
                    <a:pt x="288" y="157"/>
                  </a:cubicBezTo>
                  <a:moveTo>
                    <a:pt x="269" y="172"/>
                  </a:moveTo>
                  <a:cubicBezTo>
                    <a:pt x="272" y="170"/>
                    <a:pt x="275" y="167"/>
                    <a:pt x="278" y="165"/>
                  </a:cubicBezTo>
                  <a:cubicBezTo>
                    <a:pt x="276" y="162"/>
                    <a:pt x="276" y="162"/>
                    <a:pt x="276" y="162"/>
                  </a:cubicBezTo>
                  <a:cubicBezTo>
                    <a:pt x="273" y="164"/>
                    <a:pt x="269" y="167"/>
                    <a:pt x="266" y="169"/>
                  </a:cubicBezTo>
                  <a:cubicBezTo>
                    <a:pt x="269" y="172"/>
                    <a:pt x="269" y="172"/>
                    <a:pt x="269" y="172"/>
                  </a:cubicBezTo>
                  <a:moveTo>
                    <a:pt x="251" y="188"/>
                  </a:moveTo>
                  <a:cubicBezTo>
                    <a:pt x="254" y="185"/>
                    <a:pt x="257" y="183"/>
                    <a:pt x="260" y="180"/>
                  </a:cubicBezTo>
                  <a:cubicBezTo>
                    <a:pt x="257" y="177"/>
                    <a:pt x="257" y="177"/>
                    <a:pt x="257" y="177"/>
                  </a:cubicBezTo>
                  <a:cubicBezTo>
                    <a:pt x="254" y="180"/>
                    <a:pt x="251" y="182"/>
                    <a:pt x="248" y="185"/>
                  </a:cubicBezTo>
                  <a:cubicBezTo>
                    <a:pt x="251" y="188"/>
                    <a:pt x="251" y="188"/>
                    <a:pt x="251" y="188"/>
                  </a:cubicBezTo>
                  <a:moveTo>
                    <a:pt x="233" y="204"/>
                  </a:moveTo>
                  <a:cubicBezTo>
                    <a:pt x="236" y="201"/>
                    <a:pt x="239" y="199"/>
                    <a:pt x="242" y="196"/>
                  </a:cubicBezTo>
                  <a:cubicBezTo>
                    <a:pt x="239" y="193"/>
                    <a:pt x="239" y="193"/>
                    <a:pt x="239" y="193"/>
                  </a:cubicBezTo>
                  <a:cubicBezTo>
                    <a:pt x="236" y="196"/>
                    <a:pt x="233" y="198"/>
                    <a:pt x="230" y="201"/>
                  </a:cubicBezTo>
                  <a:cubicBezTo>
                    <a:pt x="233" y="204"/>
                    <a:pt x="233" y="204"/>
                    <a:pt x="233" y="204"/>
                  </a:cubicBezTo>
                  <a:moveTo>
                    <a:pt x="216" y="221"/>
                  </a:moveTo>
                  <a:cubicBezTo>
                    <a:pt x="219" y="218"/>
                    <a:pt x="222" y="215"/>
                    <a:pt x="225" y="212"/>
                  </a:cubicBezTo>
                  <a:cubicBezTo>
                    <a:pt x="222" y="210"/>
                    <a:pt x="222" y="210"/>
                    <a:pt x="222" y="210"/>
                  </a:cubicBezTo>
                  <a:cubicBezTo>
                    <a:pt x="219" y="212"/>
                    <a:pt x="216" y="215"/>
                    <a:pt x="213" y="218"/>
                  </a:cubicBezTo>
                  <a:cubicBezTo>
                    <a:pt x="216" y="221"/>
                    <a:pt x="216" y="221"/>
                    <a:pt x="216" y="221"/>
                  </a:cubicBezTo>
                  <a:moveTo>
                    <a:pt x="199" y="238"/>
                  </a:moveTo>
                  <a:cubicBezTo>
                    <a:pt x="202" y="235"/>
                    <a:pt x="205" y="232"/>
                    <a:pt x="208" y="229"/>
                  </a:cubicBezTo>
                  <a:cubicBezTo>
                    <a:pt x="205" y="227"/>
                    <a:pt x="205" y="227"/>
                    <a:pt x="205" y="227"/>
                  </a:cubicBezTo>
                  <a:cubicBezTo>
                    <a:pt x="202" y="230"/>
                    <a:pt x="199" y="232"/>
                    <a:pt x="197" y="235"/>
                  </a:cubicBezTo>
                  <a:cubicBezTo>
                    <a:pt x="199" y="238"/>
                    <a:pt x="199" y="238"/>
                    <a:pt x="199" y="238"/>
                  </a:cubicBezTo>
                  <a:moveTo>
                    <a:pt x="184" y="256"/>
                  </a:moveTo>
                  <a:cubicBezTo>
                    <a:pt x="186" y="253"/>
                    <a:pt x="189" y="250"/>
                    <a:pt x="191" y="247"/>
                  </a:cubicBezTo>
                  <a:cubicBezTo>
                    <a:pt x="188" y="244"/>
                    <a:pt x="188" y="244"/>
                    <a:pt x="188" y="244"/>
                  </a:cubicBezTo>
                  <a:cubicBezTo>
                    <a:pt x="186" y="247"/>
                    <a:pt x="183" y="250"/>
                    <a:pt x="180" y="253"/>
                  </a:cubicBezTo>
                  <a:cubicBezTo>
                    <a:pt x="184" y="256"/>
                    <a:pt x="184" y="256"/>
                    <a:pt x="184" y="256"/>
                  </a:cubicBezTo>
                  <a:moveTo>
                    <a:pt x="168" y="274"/>
                  </a:moveTo>
                  <a:cubicBezTo>
                    <a:pt x="171" y="271"/>
                    <a:pt x="173" y="268"/>
                    <a:pt x="176" y="265"/>
                  </a:cubicBezTo>
                  <a:cubicBezTo>
                    <a:pt x="173" y="262"/>
                    <a:pt x="173" y="262"/>
                    <a:pt x="173" y="262"/>
                  </a:cubicBezTo>
                  <a:cubicBezTo>
                    <a:pt x="170" y="266"/>
                    <a:pt x="168" y="269"/>
                    <a:pt x="165" y="272"/>
                  </a:cubicBezTo>
                  <a:cubicBezTo>
                    <a:pt x="168" y="274"/>
                    <a:pt x="168" y="274"/>
                    <a:pt x="168" y="274"/>
                  </a:cubicBezTo>
                  <a:moveTo>
                    <a:pt x="153" y="293"/>
                  </a:moveTo>
                  <a:cubicBezTo>
                    <a:pt x="156" y="290"/>
                    <a:pt x="158" y="287"/>
                    <a:pt x="161" y="284"/>
                  </a:cubicBezTo>
                  <a:cubicBezTo>
                    <a:pt x="157" y="281"/>
                    <a:pt x="157" y="281"/>
                    <a:pt x="157" y="281"/>
                  </a:cubicBezTo>
                  <a:cubicBezTo>
                    <a:pt x="155" y="284"/>
                    <a:pt x="153" y="287"/>
                    <a:pt x="150" y="291"/>
                  </a:cubicBezTo>
                  <a:cubicBezTo>
                    <a:pt x="153" y="293"/>
                    <a:pt x="153" y="293"/>
                    <a:pt x="153" y="293"/>
                  </a:cubicBezTo>
                  <a:moveTo>
                    <a:pt x="139" y="312"/>
                  </a:moveTo>
                  <a:cubicBezTo>
                    <a:pt x="141" y="309"/>
                    <a:pt x="144" y="306"/>
                    <a:pt x="146" y="303"/>
                  </a:cubicBezTo>
                  <a:cubicBezTo>
                    <a:pt x="143" y="300"/>
                    <a:pt x="143" y="300"/>
                    <a:pt x="143" y="300"/>
                  </a:cubicBezTo>
                  <a:cubicBezTo>
                    <a:pt x="141" y="304"/>
                    <a:pt x="138" y="307"/>
                    <a:pt x="136" y="310"/>
                  </a:cubicBezTo>
                  <a:cubicBezTo>
                    <a:pt x="139" y="312"/>
                    <a:pt x="139" y="312"/>
                    <a:pt x="139" y="312"/>
                  </a:cubicBezTo>
                  <a:moveTo>
                    <a:pt x="126" y="332"/>
                  </a:moveTo>
                  <a:cubicBezTo>
                    <a:pt x="128" y="329"/>
                    <a:pt x="130" y="325"/>
                    <a:pt x="132" y="322"/>
                  </a:cubicBezTo>
                  <a:cubicBezTo>
                    <a:pt x="129" y="320"/>
                    <a:pt x="129" y="320"/>
                    <a:pt x="129" y="320"/>
                  </a:cubicBezTo>
                  <a:cubicBezTo>
                    <a:pt x="127" y="323"/>
                    <a:pt x="124" y="327"/>
                    <a:pt x="122" y="330"/>
                  </a:cubicBezTo>
                  <a:cubicBezTo>
                    <a:pt x="126" y="332"/>
                    <a:pt x="126" y="332"/>
                    <a:pt x="126" y="332"/>
                  </a:cubicBezTo>
                  <a:moveTo>
                    <a:pt x="113" y="352"/>
                  </a:moveTo>
                  <a:cubicBezTo>
                    <a:pt x="115" y="349"/>
                    <a:pt x="117" y="346"/>
                    <a:pt x="119" y="342"/>
                  </a:cubicBezTo>
                  <a:cubicBezTo>
                    <a:pt x="116" y="340"/>
                    <a:pt x="116" y="340"/>
                    <a:pt x="116" y="340"/>
                  </a:cubicBezTo>
                  <a:cubicBezTo>
                    <a:pt x="113" y="343"/>
                    <a:pt x="111" y="347"/>
                    <a:pt x="109" y="350"/>
                  </a:cubicBezTo>
                  <a:cubicBezTo>
                    <a:pt x="113" y="352"/>
                    <a:pt x="113" y="352"/>
                    <a:pt x="113" y="352"/>
                  </a:cubicBezTo>
                  <a:moveTo>
                    <a:pt x="100" y="373"/>
                  </a:moveTo>
                  <a:cubicBezTo>
                    <a:pt x="102" y="369"/>
                    <a:pt x="104" y="366"/>
                    <a:pt x="106" y="363"/>
                  </a:cubicBezTo>
                  <a:cubicBezTo>
                    <a:pt x="103" y="361"/>
                    <a:pt x="103" y="361"/>
                    <a:pt x="103" y="361"/>
                  </a:cubicBezTo>
                  <a:cubicBezTo>
                    <a:pt x="101" y="364"/>
                    <a:pt x="99" y="367"/>
                    <a:pt x="97" y="371"/>
                  </a:cubicBezTo>
                  <a:cubicBezTo>
                    <a:pt x="100" y="373"/>
                    <a:pt x="100" y="373"/>
                    <a:pt x="100" y="373"/>
                  </a:cubicBezTo>
                  <a:moveTo>
                    <a:pt x="89" y="394"/>
                  </a:moveTo>
                  <a:cubicBezTo>
                    <a:pt x="91" y="390"/>
                    <a:pt x="93" y="387"/>
                    <a:pt x="95" y="383"/>
                  </a:cubicBezTo>
                  <a:cubicBezTo>
                    <a:pt x="91" y="381"/>
                    <a:pt x="91" y="381"/>
                    <a:pt x="91" y="381"/>
                  </a:cubicBezTo>
                  <a:cubicBezTo>
                    <a:pt x="89" y="385"/>
                    <a:pt x="87" y="389"/>
                    <a:pt x="85" y="392"/>
                  </a:cubicBezTo>
                  <a:cubicBezTo>
                    <a:pt x="89" y="394"/>
                    <a:pt x="89" y="394"/>
                    <a:pt x="89" y="394"/>
                  </a:cubicBezTo>
                  <a:moveTo>
                    <a:pt x="78" y="415"/>
                  </a:moveTo>
                  <a:cubicBezTo>
                    <a:pt x="80" y="412"/>
                    <a:pt x="82" y="408"/>
                    <a:pt x="83" y="405"/>
                  </a:cubicBezTo>
                  <a:cubicBezTo>
                    <a:pt x="80" y="403"/>
                    <a:pt x="80" y="403"/>
                    <a:pt x="80" y="403"/>
                  </a:cubicBezTo>
                  <a:cubicBezTo>
                    <a:pt x="78" y="406"/>
                    <a:pt x="76" y="410"/>
                    <a:pt x="74" y="414"/>
                  </a:cubicBezTo>
                  <a:cubicBezTo>
                    <a:pt x="78" y="415"/>
                    <a:pt x="78" y="415"/>
                    <a:pt x="78" y="415"/>
                  </a:cubicBezTo>
                  <a:cubicBezTo>
                    <a:pt x="78" y="415"/>
                    <a:pt x="78" y="415"/>
                    <a:pt x="78" y="415"/>
                  </a:cubicBezTo>
                  <a:moveTo>
                    <a:pt x="68" y="437"/>
                  </a:moveTo>
                  <a:cubicBezTo>
                    <a:pt x="69" y="433"/>
                    <a:pt x="71" y="430"/>
                    <a:pt x="73" y="426"/>
                  </a:cubicBezTo>
                  <a:cubicBezTo>
                    <a:pt x="69" y="424"/>
                    <a:pt x="69" y="424"/>
                    <a:pt x="69" y="424"/>
                  </a:cubicBezTo>
                  <a:cubicBezTo>
                    <a:pt x="67" y="428"/>
                    <a:pt x="66" y="432"/>
                    <a:pt x="64" y="435"/>
                  </a:cubicBezTo>
                  <a:cubicBezTo>
                    <a:pt x="68" y="437"/>
                    <a:pt x="68" y="437"/>
                    <a:pt x="68" y="437"/>
                  </a:cubicBezTo>
                  <a:cubicBezTo>
                    <a:pt x="68" y="437"/>
                    <a:pt x="68" y="437"/>
                    <a:pt x="68" y="437"/>
                  </a:cubicBezTo>
                  <a:moveTo>
                    <a:pt x="58" y="459"/>
                  </a:moveTo>
                  <a:cubicBezTo>
                    <a:pt x="60" y="455"/>
                    <a:pt x="61" y="452"/>
                    <a:pt x="63" y="448"/>
                  </a:cubicBezTo>
                  <a:cubicBezTo>
                    <a:pt x="59" y="446"/>
                    <a:pt x="59" y="446"/>
                    <a:pt x="59" y="446"/>
                  </a:cubicBezTo>
                  <a:cubicBezTo>
                    <a:pt x="58" y="450"/>
                    <a:pt x="56" y="454"/>
                    <a:pt x="55" y="458"/>
                  </a:cubicBezTo>
                  <a:cubicBezTo>
                    <a:pt x="58" y="459"/>
                    <a:pt x="58" y="459"/>
                    <a:pt x="58" y="459"/>
                  </a:cubicBezTo>
                  <a:cubicBezTo>
                    <a:pt x="58" y="459"/>
                    <a:pt x="58" y="459"/>
                    <a:pt x="58" y="459"/>
                  </a:cubicBezTo>
                  <a:moveTo>
                    <a:pt x="50" y="481"/>
                  </a:moveTo>
                  <a:cubicBezTo>
                    <a:pt x="51" y="478"/>
                    <a:pt x="52" y="474"/>
                    <a:pt x="54" y="470"/>
                  </a:cubicBezTo>
                  <a:cubicBezTo>
                    <a:pt x="50" y="469"/>
                    <a:pt x="50" y="469"/>
                    <a:pt x="50" y="469"/>
                  </a:cubicBezTo>
                  <a:cubicBezTo>
                    <a:pt x="49" y="473"/>
                    <a:pt x="47" y="476"/>
                    <a:pt x="46" y="480"/>
                  </a:cubicBezTo>
                  <a:cubicBezTo>
                    <a:pt x="50" y="481"/>
                    <a:pt x="50" y="481"/>
                    <a:pt x="50" y="481"/>
                  </a:cubicBezTo>
                  <a:moveTo>
                    <a:pt x="42" y="504"/>
                  </a:moveTo>
                  <a:cubicBezTo>
                    <a:pt x="43" y="500"/>
                    <a:pt x="44" y="497"/>
                    <a:pt x="46" y="493"/>
                  </a:cubicBezTo>
                  <a:cubicBezTo>
                    <a:pt x="42" y="491"/>
                    <a:pt x="42" y="491"/>
                    <a:pt x="42" y="491"/>
                  </a:cubicBezTo>
                  <a:cubicBezTo>
                    <a:pt x="40" y="495"/>
                    <a:pt x="39" y="499"/>
                    <a:pt x="38" y="503"/>
                  </a:cubicBezTo>
                  <a:cubicBezTo>
                    <a:pt x="42" y="504"/>
                    <a:pt x="42" y="504"/>
                    <a:pt x="42" y="504"/>
                  </a:cubicBezTo>
                  <a:moveTo>
                    <a:pt x="34" y="527"/>
                  </a:moveTo>
                  <a:cubicBezTo>
                    <a:pt x="36" y="523"/>
                    <a:pt x="37" y="519"/>
                    <a:pt x="38" y="516"/>
                  </a:cubicBezTo>
                  <a:cubicBezTo>
                    <a:pt x="34" y="514"/>
                    <a:pt x="34" y="514"/>
                    <a:pt x="34" y="514"/>
                  </a:cubicBezTo>
                  <a:cubicBezTo>
                    <a:pt x="33" y="518"/>
                    <a:pt x="32" y="522"/>
                    <a:pt x="31" y="526"/>
                  </a:cubicBezTo>
                  <a:cubicBezTo>
                    <a:pt x="34" y="527"/>
                    <a:pt x="34" y="527"/>
                    <a:pt x="34" y="527"/>
                  </a:cubicBezTo>
                  <a:moveTo>
                    <a:pt x="28" y="550"/>
                  </a:moveTo>
                  <a:cubicBezTo>
                    <a:pt x="29" y="546"/>
                    <a:pt x="30" y="542"/>
                    <a:pt x="31" y="539"/>
                  </a:cubicBezTo>
                  <a:cubicBezTo>
                    <a:pt x="27" y="537"/>
                    <a:pt x="27" y="537"/>
                    <a:pt x="27" y="537"/>
                  </a:cubicBezTo>
                  <a:cubicBezTo>
                    <a:pt x="26" y="541"/>
                    <a:pt x="25" y="545"/>
                    <a:pt x="24" y="549"/>
                  </a:cubicBezTo>
                  <a:cubicBezTo>
                    <a:pt x="28" y="550"/>
                    <a:pt x="28" y="550"/>
                    <a:pt x="28" y="550"/>
                  </a:cubicBezTo>
                  <a:cubicBezTo>
                    <a:pt x="28" y="550"/>
                    <a:pt x="28" y="550"/>
                    <a:pt x="28" y="550"/>
                  </a:cubicBezTo>
                  <a:moveTo>
                    <a:pt x="22" y="573"/>
                  </a:moveTo>
                  <a:cubicBezTo>
                    <a:pt x="23" y="569"/>
                    <a:pt x="24" y="566"/>
                    <a:pt x="25" y="562"/>
                  </a:cubicBezTo>
                  <a:cubicBezTo>
                    <a:pt x="21" y="561"/>
                    <a:pt x="21" y="561"/>
                    <a:pt x="21" y="561"/>
                  </a:cubicBezTo>
                  <a:cubicBezTo>
                    <a:pt x="20" y="565"/>
                    <a:pt x="19" y="569"/>
                    <a:pt x="18" y="572"/>
                  </a:cubicBezTo>
                  <a:cubicBezTo>
                    <a:pt x="22" y="573"/>
                    <a:pt x="22" y="573"/>
                    <a:pt x="22" y="573"/>
                  </a:cubicBezTo>
                  <a:moveTo>
                    <a:pt x="17" y="597"/>
                  </a:moveTo>
                  <a:cubicBezTo>
                    <a:pt x="18" y="593"/>
                    <a:pt x="19" y="589"/>
                    <a:pt x="20" y="585"/>
                  </a:cubicBezTo>
                  <a:cubicBezTo>
                    <a:pt x="16" y="584"/>
                    <a:pt x="16" y="584"/>
                    <a:pt x="16" y="584"/>
                  </a:cubicBezTo>
                  <a:cubicBezTo>
                    <a:pt x="15" y="588"/>
                    <a:pt x="14" y="592"/>
                    <a:pt x="14" y="596"/>
                  </a:cubicBezTo>
                  <a:cubicBezTo>
                    <a:pt x="17" y="597"/>
                    <a:pt x="17" y="597"/>
                    <a:pt x="17" y="597"/>
                  </a:cubicBezTo>
                  <a:moveTo>
                    <a:pt x="13" y="620"/>
                  </a:moveTo>
                  <a:cubicBezTo>
                    <a:pt x="14" y="616"/>
                    <a:pt x="15" y="612"/>
                    <a:pt x="15" y="608"/>
                  </a:cubicBezTo>
                  <a:cubicBezTo>
                    <a:pt x="11" y="608"/>
                    <a:pt x="11" y="608"/>
                    <a:pt x="11" y="608"/>
                  </a:cubicBezTo>
                  <a:cubicBezTo>
                    <a:pt x="11" y="612"/>
                    <a:pt x="10" y="616"/>
                    <a:pt x="9" y="620"/>
                  </a:cubicBezTo>
                  <a:cubicBezTo>
                    <a:pt x="13" y="620"/>
                    <a:pt x="13" y="620"/>
                    <a:pt x="13" y="620"/>
                  </a:cubicBezTo>
                  <a:moveTo>
                    <a:pt x="10" y="644"/>
                  </a:moveTo>
                  <a:cubicBezTo>
                    <a:pt x="10" y="640"/>
                    <a:pt x="11" y="636"/>
                    <a:pt x="12" y="632"/>
                  </a:cubicBezTo>
                  <a:cubicBezTo>
                    <a:pt x="8" y="632"/>
                    <a:pt x="8" y="632"/>
                    <a:pt x="8" y="632"/>
                  </a:cubicBezTo>
                  <a:cubicBezTo>
                    <a:pt x="7" y="636"/>
                    <a:pt x="6" y="640"/>
                    <a:pt x="6" y="643"/>
                  </a:cubicBezTo>
                  <a:cubicBezTo>
                    <a:pt x="10" y="644"/>
                    <a:pt x="10" y="644"/>
                    <a:pt x="10" y="644"/>
                  </a:cubicBezTo>
                  <a:moveTo>
                    <a:pt x="7" y="668"/>
                  </a:moveTo>
                  <a:cubicBezTo>
                    <a:pt x="8" y="664"/>
                    <a:pt x="8" y="660"/>
                    <a:pt x="9" y="656"/>
                  </a:cubicBezTo>
                  <a:cubicBezTo>
                    <a:pt x="5" y="655"/>
                    <a:pt x="5" y="655"/>
                    <a:pt x="5" y="655"/>
                  </a:cubicBezTo>
                  <a:cubicBezTo>
                    <a:pt x="4" y="659"/>
                    <a:pt x="4" y="663"/>
                    <a:pt x="3" y="667"/>
                  </a:cubicBezTo>
                  <a:cubicBezTo>
                    <a:pt x="7" y="668"/>
                    <a:pt x="7" y="668"/>
                    <a:pt x="7" y="668"/>
                  </a:cubicBezTo>
                  <a:moveTo>
                    <a:pt x="6" y="692"/>
                  </a:moveTo>
                  <a:cubicBezTo>
                    <a:pt x="6" y="688"/>
                    <a:pt x="6" y="684"/>
                    <a:pt x="6" y="680"/>
                  </a:cubicBezTo>
                  <a:cubicBezTo>
                    <a:pt x="2" y="679"/>
                    <a:pt x="2" y="679"/>
                    <a:pt x="2" y="679"/>
                  </a:cubicBezTo>
                  <a:cubicBezTo>
                    <a:pt x="2" y="683"/>
                    <a:pt x="2" y="687"/>
                    <a:pt x="2" y="691"/>
                  </a:cubicBezTo>
                  <a:cubicBezTo>
                    <a:pt x="6" y="692"/>
                    <a:pt x="6" y="692"/>
                    <a:pt x="6" y="692"/>
                  </a:cubicBezTo>
                  <a:cubicBezTo>
                    <a:pt x="6" y="692"/>
                    <a:pt x="6" y="692"/>
                    <a:pt x="6" y="692"/>
                  </a:cubicBezTo>
                  <a:moveTo>
                    <a:pt x="4" y="716"/>
                  </a:moveTo>
                  <a:cubicBezTo>
                    <a:pt x="5" y="712"/>
                    <a:pt x="5" y="708"/>
                    <a:pt x="5" y="704"/>
                  </a:cubicBezTo>
                  <a:cubicBezTo>
                    <a:pt x="1" y="703"/>
                    <a:pt x="1" y="703"/>
                    <a:pt x="1" y="703"/>
                  </a:cubicBezTo>
                  <a:cubicBezTo>
                    <a:pt x="1" y="707"/>
                    <a:pt x="1" y="711"/>
                    <a:pt x="0" y="715"/>
                  </a:cubicBezTo>
                  <a:cubicBezTo>
                    <a:pt x="4" y="716"/>
                    <a:pt x="4" y="716"/>
                    <a:pt x="4" y="716"/>
                  </a:cubicBezTo>
                  <a:moveTo>
                    <a:pt x="4" y="739"/>
                  </a:moveTo>
                  <a:cubicBezTo>
                    <a:pt x="4" y="738"/>
                    <a:pt x="4" y="737"/>
                    <a:pt x="4" y="736"/>
                  </a:cubicBezTo>
                  <a:cubicBezTo>
                    <a:pt x="4" y="733"/>
                    <a:pt x="4" y="730"/>
                    <a:pt x="4" y="728"/>
                  </a:cubicBezTo>
                  <a:cubicBezTo>
                    <a:pt x="0" y="727"/>
                    <a:pt x="0" y="727"/>
                    <a:pt x="0" y="727"/>
                  </a:cubicBezTo>
                  <a:cubicBezTo>
                    <a:pt x="0" y="730"/>
                    <a:pt x="0" y="733"/>
                    <a:pt x="0" y="736"/>
                  </a:cubicBezTo>
                  <a:cubicBezTo>
                    <a:pt x="0" y="737"/>
                    <a:pt x="0" y="738"/>
                    <a:pt x="0" y="739"/>
                  </a:cubicBezTo>
                  <a:cubicBezTo>
                    <a:pt x="4" y="739"/>
                    <a:pt x="4" y="739"/>
                    <a:pt x="4" y="739"/>
                  </a:cubicBezTo>
                  <a:moveTo>
                    <a:pt x="5" y="763"/>
                  </a:moveTo>
                  <a:cubicBezTo>
                    <a:pt x="5" y="759"/>
                    <a:pt x="4" y="755"/>
                    <a:pt x="4" y="751"/>
                  </a:cubicBezTo>
                  <a:cubicBezTo>
                    <a:pt x="0" y="752"/>
                    <a:pt x="0" y="752"/>
                    <a:pt x="0" y="752"/>
                  </a:cubicBezTo>
                  <a:cubicBezTo>
                    <a:pt x="0" y="756"/>
                    <a:pt x="1" y="760"/>
                    <a:pt x="1" y="764"/>
                  </a:cubicBezTo>
                  <a:cubicBezTo>
                    <a:pt x="5" y="763"/>
                    <a:pt x="5" y="763"/>
                    <a:pt x="5" y="763"/>
                  </a:cubicBezTo>
                  <a:moveTo>
                    <a:pt x="6" y="787"/>
                  </a:moveTo>
                  <a:cubicBezTo>
                    <a:pt x="6" y="783"/>
                    <a:pt x="5" y="779"/>
                    <a:pt x="5" y="775"/>
                  </a:cubicBezTo>
                  <a:cubicBezTo>
                    <a:pt x="1" y="776"/>
                    <a:pt x="1" y="776"/>
                    <a:pt x="1" y="776"/>
                  </a:cubicBezTo>
                  <a:cubicBezTo>
                    <a:pt x="1" y="780"/>
                    <a:pt x="2" y="784"/>
                    <a:pt x="2" y="788"/>
                  </a:cubicBezTo>
                  <a:cubicBezTo>
                    <a:pt x="6" y="787"/>
                    <a:pt x="6" y="787"/>
                    <a:pt x="6" y="787"/>
                  </a:cubicBezTo>
                  <a:moveTo>
                    <a:pt x="8" y="811"/>
                  </a:moveTo>
                  <a:cubicBezTo>
                    <a:pt x="8" y="807"/>
                    <a:pt x="7" y="803"/>
                    <a:pt x="7" y="799"/>
                  </a:cubicBezTo>
                  <a:cubicBezTo>
                    <a:pt x="3" y="800"/>
                    <a:pt x="3" y="800"/>
                    <a:pt x="3" y="800"/>
                  </a:cubicBezTo>
                  <a:cubicBezTo>
                    <a:pt x="3" y="804"/>
                    <a:pt x="4" y="808"/>
                    <a:pt x="4" y="812"/>
                  </a:cubicBezTo>
                  <a:cubicBezTo>
                    <a:pt x="8" y="811"/>
                    <a:pt x="8" y="811"/>
                    <a:pt x="8" y="811"/>
                  </a:cubicBezTo>
                  <a:moveTo>
                    <a:pt x="11" y="835"/>
                  </a:moveTo>
                  <a:cubicBezTo>
                    <a:pt x="10" y="831"/>
                    <a:pt x="10" y="827"/>
                    <a:pt x="9" y="823"/>
                  </a:cubicBezTo>
                  <a:cubicBezTo>
                    <a:pt x="5" y="823"/>
                    <a:pt x="5" y="823"/>
                    <a:pt x="5" y="823"/>
                  </a:cubicBezTo>
                  <a:cubicBezTo>
                    <a:pt x="6" y="827"/>
                    <a:pt x="6" y="831"/>
                    <a:pt x="7" y="835"/>
                  </a:cubicBezTo>
                  <a:cubicBezTo>
                    <a:pt x="11" y="835"/>
                    <a:pt x="11" y="835"/>
                    <a:pt x="11" y="835"/>
                  </a:cubicBezTo>
                  <a:cubicBezTo>
                    <a:pt x="11" y="835"/>
                    <a:pt x="11" y="835"/>
                    <a:pt x="11" y="835"/>
                  </a:cubicBezTo>
                  <a:moveTo>
                    <a:pt x="14" y="859"/>
                  </a:moveTo>
                  <a:cubicBezTo>
                    <a:pt x="14" y="855"/>
                    <a:pt x="13" y="851"/>
                    <a:pt x="13" y="847"/>
                  </a:cubicBezTo>
                  <a:cubicBezTo>
                    <a:pt x="9" y="847"/>
                    <a:pt x="9" y="847"/>
                    <a:pt x="9" y="847"/>
                  </a:cubicBezTo>
                  <a:cubicBezTo>
                    <a:pt x="9" y="851"/>
                    <a:pt x="10" y="855"/>
                    <a:pt x="10" y="859"/>
                  </a:cubicBezTo>
                  <a:cubicBezTo>
                    <a:pt x="14" y="859"/>
                    <a:pt x="14" y="859"/>
                    <a:pt x="14" y="859"/>
                  </a:cubicBezTo>
                  <a:moveTo>
                    <a:pt x="19" y="882"/>
                  </a:moveTo>
                  <a:cubicBezTo>
                    <a:pt x="18" y="878"/>
                    <a:pt x="17" y="874"/>
                    <a:pt x="16" y="870"/>
                  </a:cubicBezTo>
                  <a:cubicBezTo>
                    <a:pt x="13" y="871"/>
                    <a:pt x="13" y="871"/>
                    <a:pt x="13" y="871"/>
                  </a:cubicBezTo>
                  <a:cubicBezTo>
                    <a:pt x="13" y="875"/>
                    <a:pt x="14" y="879"/>
                    <a:pt x="15" y="883"/>
                  </a:cubicBezTo>
                  <a:cubicBezTo>
                    <a:pt x="19" y="882"/>
                    <a:pt x="19" y="882"/>
                    <a:pt x="19" y="882"/>
                  </a:cubicBezTo>
                  <a:moveTo>
                    <a:pt x="24" y="905"/>
                  </a:moveTo>
                  <a:cubicBezTo>
                    <a:pt x="23" y="902"/>
                    <a:pt x="22" y="898"/>
                    <a:pt x="21" y="894"/>
                  </a:cubicBezTo>
                  <a:cubicBezTo>
                    <a:pt x="17" y="895"/>
                    <a:pt x="17" y="895"/>
                    <a:pt x="17" y="895"/>
                  </a:cubicBezTo>
                  <a:cubicBezTo>
                    <a:pt x="18" y="899"/>
                    <a:pt x="19" y="902"/>
                    <a:pt x="20" y="906"/>
                  </a:cubicBezTo>
                  <a:cubicBezTo>
                    <a:pt x="24" y="905"/>
                    <a:pt x="24" y="905"/>
                    <a:pt x="24" y="905"/>
                  </a:cubicBezTo>
                  <a:moveTo>
                    <a:pt x="30" y="929"/>
                  </a:moveTo>
                  <a:cubicBezTo>
                    <a:pt x="29" y="925"/>
                    <a:pt x="28" y="921"/>
                    <a:pt x="27" y="917"/>
                  </a:cubicBezTo>
                  <a:cubicBezTo>
                    <a:pt x="23" y="918"/>
                    <a:pt x="23" y="918"/>
                    <a:pt x="23" y="918"/>
                  </a:cubicBezTo>
                  <a:cubicBezTo>
                    <a:pt x="24" y="922"/>
                    <a:pt x="25" y="926"/>
                    <a:pt x="26" y="930"/>
                  </a:cubicBezTo>
                  <a:cubicBezTo>
                    <a:pt x="30" y="929"/>
                    <a:pt x="30" y="929"/>
                    <a:pt x="30" y="929"/>
                  </a:cubicBezTo>
                  <a:moveTo>
                    <a:pt x="36" y="952"/>
                  </a:moveTo>
                  <a:cubicBezTo>
                    <a:pt x="35" y="948"/>
                    <a:pt x="34" y="944"/>
                    <a:pt x="33" y="940"/>
                  </a:cubicBezTo>
                  <a:cubicBezTo>
                    <a:pt x="29" y="941"/>
                    <a:pt x="29" y="941"/>
                    <a:pt x="29" y="941"/>
                  </a:cubicBezTo>
                  <a:cubicBezTo>
                    <a:pt x="30" y="945"/>
                    <a:pt x="31" y="949"/>
                    <a:pt x="33" y="953"/>
                  </a:cubicBezTo>
                  <a:cubicBezTo>
                    <a:pt x="36" y="952"/>
                    <a:pt x="36" y="952"/>
                    <a:pt x="36" y="952"/>
                  </a:cubicBezTo>
                  <a:cubicBezTo>
                    <a:pt x="36" y="952"/>
                    <a:pt x="36" y="952"/>
                    <a:pt x="36" y="952"/>
                  </a:cubicBezTo>
                  <a:moveTo>
                    <a:pt x="44" y="974"/>
                  </a:moveTo>
                  <a:cubicBezTo>
                    <a:pt x="43" y="971"/>
                    <a:pt x="41" y="967"/>
                    <a:pt x="40" y="963"/>
                  </a:cubicBezTo>
                  <a:cubicBezTo>
                    <a:pt x="36" y="964"/>
                    <a:pt x="36" y="964"/>
                    <a:pt x="36" y="964"/>
                  </a:cubicBezTo>
                  <a:cubicBezTo>
                    <a:pt x="38" y="968"/>
                    <a:pt x="39" y="972"/>
                    <a:pt x="40" y="976"/>
                  </a:cubicBezTo>
                  <a:cubicBezTo>
                    <a:pt x="44" y="974"/>
                    <a:pt x="44" y="974"/>
                    <a:pt x="44" y="974"/>
                  </a:cubicBezTo>
                  <a:moveTo>
                    <a:pt x="52" y="997"/>
                  </a:moveTo>
                  <a:cubicBezTo>
                    <a:pt x="51" y="993"/>
                    <a:pt x="49" y="989"/>
                    <a:pt x="48" y="986"/>
                  </a:cubicBezTo>
                  <a:cubicBezTo>
                    <a:pt x="44" y="987"/>
                    <a:pt x="44" y="987"/>
                    <a:pt x="44" y="987"/>
                  </a:cubicBezTo>
                  <a:cubicBezTo>
                    <a:pt x="45" y="991"/>
                    <a:pt x="47" y="995"/>
                    <a:pt x="48" y="998"/>
                  </a:cubicBezTo>
                  <a:cubicBezTo>
                    <a:pt x="52" y="997"/>
                    <a:pt x="52" y="997"/>
                    <a:pt x="52" y="997"/>
                  </a:cubicBezTo>
                  <a:moveTo>
                    <a:pt x="61" y="1019"/>
                  </a:moveTo>
                  <a:cubicBezTo>
                    <a:pt x="59" y="1015"/>
                    <a:pt x="58" y="1012"/>
                    <a:pt x="56" y="1008"/>
                  </a:cubicBezTo>
                  <a:cubicBezTo>
                    <a:pt x="53" y="1009"/>
                    <a:pt x="53" y="1009"/>
                    <a:pt x="53" y="1009"/>
                  </a:cubicBezTo>
                  <a:cubicBezTo>
                    <a:pt x="54" y="1013"/>
                    <a:pt x="56" y="1017"/>
                    <a:pt x="57" y="1021"/>
                  </a:cubicBezTo>
                  <a:cubicBezTo>
                    <a:pt x="61" y="1019"/>
                    <a:pt x="61" y="1019"/>
                    <a:pt x="61" y="1019"/>
                  </a:cubicBezTo>
                  <a:moveTo>
                    <a:pt x="70" y="1041"/>
                  </a:moveTo>
                  <a:cubicBezTo>
                    <a:pt x="69" y="1037"/>
                    <a:pt x="67" y="1034"/>
                    <a:pt x="66" y="1030"/>
                  </a:cubicBezTo>
                  <a:cubicBezTo>
                    <a:pt x="62" y="1032"/>
                    <a:pt x="62" y="1032"/>
                    <a:pt x="62" y="1032"/>
                  </a:cubicBezTo>
                  <a:cubicBezTo>
                    <a:pt x="64" y="1035"/>
                    <a:pt x="65" y="1039"/>
                    <a:pt x="67" y="1043"/>
                  </a:cubicBezTo>
                  <a:cubicBezTo>
                    <a:pt x="70" y="1041"/>
                    <a:pt x="70" y="1041"/>
                    <a:pt x="70" y="1041"/>
                  </a:cubicBezTo>
                  <a:cubicBezTo>
                    <a:pt x="70" y="1041"/>
                    <a:pt x="70" y="1041"/>
                    <a:pt x="70" y="1041"/>
                  </a:cubicBezTo>
                  <a:moveTo>
                    <a:pt x="81" y="1062"/>
                  </a:moveTo>
                  <a:cubicBezTo>
                    <a:pt x="79" y="1059"/>
                    <a:pt x="77" y="1055"/>
                    <a:pt x="76" y="1052"/>
                  </a:cubicBezTo>
                  <a:cubicBezTo>
                    <a:pt x="72" y="1053"/>
                    <a:pt x="72" y="1053"/>
                    <a:pt x="72" y="1053"/>
                  </a:cubicBezTo>
                  <a:cubicBezTo>
                    <a:pt x="74" y="1057"/>
                    <a:pt x="75" y="1061"/>
                    <a:pt x="77" y="1064"/>
                  </a:cubicBezTo>
                  <a:cubicBezTo>
                    <a:pt x="81" y="1062"/>
                    <a:pt x="81" y="1062"/>
                    <a:pt x="81" y="1062"/>
                  </a:cubicBezTo>
                  <a:moveTo>
                    <a:pt x="92" y="1084"/>
                  </a:moveTo>
                  <a:cubicBezTo>
                    <a:pt x="90" y="1080"/>
                    <a:pt x="88" y="1077"/>
                    <a:pt x="86" y="1073"/>
                  </a:cubicBezTo>
                  <a:cubicBezTo>
                    <a:pt x="83" y="1075"/>
                    <a:pt x="83" y="1075"/>
                    <a:pt x="83" y="1075"/>
                  </a:cubicBezTo>
                  <a:cubicBezTo>
                    <a:pt x="84" y="1078"/>
                    <a:pt x="86" y="1082"/>
                    <a:pt x="88" y="1085"/>
                  </a:cubicBezTo>
                  <a:cubicBezTo>
                    <a:pt x="92" y="1084"/>
                    <a:pt x="92" y="1084"/>
                    <a:pt x="92" y="1084"/>
                  </a:cubicBezTo>
                  <a:moveTo>
                    <a:pt x="103" y="1104"/>
                  </a:moveTo>
                  <a:cubicBezTo>
                    <a:pt x="101" y="1101"/>
                    <a:pt x="99" y="1097"/>
                    <a:pt x="98" y="1094"/>
                  </a:cubicBezTo>
                  <a:cubicBezTo>
                    <a:pt x="94" y="1096"/>
                    <a:pt x="94" y="1096"/>
                    <a:pt x="94" y="1096"/>
                  </a:cubicBezTo>
                  <a:cubicBezTo>
                    <a:pt x="96" y="1099"/>
                    <a:pt x="98" y="1103"/>
                    <a:pt x="100" y="1106"/>
                  </a:cubicBezTo>
                  <a:cubicBezTo>
                    <a:pt x="103" y="1104"/>
                    <a:pt x="103" y="1104"/>
                    <a:pt x="103" y="1104"/>
                  </a:cubicBezTo>
                  <a:moveTo>
                    <a:pt x="116" y="1125"/>
                  </a:moveTo>
                  <a:cubicBezTo>
                    <a:pt x="114" y="1121"/>
                    <a:pt x="112" y="1118"/>
                    <a:pt x="110" y="1115"/>
                  </a:cubicBezTo>
                  <a:cubicBezTo>
                    <a:pt x="106" y="1117"/>
                    <a:pt x="106" y="1117"/>
                    <a:pt x="106" y="1117"/>
                  </a:cubicBezTo>
                  <a:cubicBezTo>
                    <a:pt x="108" y="1120"/>
                    <a:pt x="110" y="1124"/>
                    <a:pt x="112" y="1127"/>
                  </a:cubicBezTo>
                  <a:cubicBezTo>
                    <a:pt x="116" y="1125"/>
                    <a:pt x="116" y="1125"/>
                    <a:pt x="116" y="1125"/>
                  </a:cubicBezTo>
                  <a:moveTo>
                    <a:pt x="129" y="1145"/>
                  </a:moveTo>
                  <a:cubicBezTo>
                    <a:pt x="127" y="1142"/>
                    <a:pt x="124" y="1138"/>
                    <a:pt x="122" y="1135"/>
                  </a:cubicBezTo>
                  <a:cubicBezTo>
                    <a:pt x="119" y="1137"/>
                    <a:pt x="119" y="1137"/>
                    <a:pt x="119" y="1137"/>
                  </a:cubicBezTo>
                  <a:cubicBezTo>
                    <a:pt x="121" y="1140"/>
                    <a:pt x="123" y="1144"/>
                    <a:pt x="126" y="1147"/>
                  </a:cubicBezTo>
                  <a:cubicBezTo>
                    <a:pt x="129" y="1145"/>
                    <a:pt x="129" y="1145"/>
                    <a:pt x="129" y="1145"/>
                  </a:cubicBezTo>
                  <a:cubicBezTo>
                    <a:pt x="129" y="1145"/>
                    <a:pt x="129" y="1145"/>
                    <a:pt x="129" y="1145"/>
                  </a:cubicBezTo>
                  <a:moveTo>
                    <a:pt x="143" y="1164"/>
                  </a:moveTo>
                  <a:cubicBezTo>
                    <a:pt x="140" y="1161"/>
                    <a:pt x="138" y="1158"/>
                    <a:pt x="136" y="1155"/>
                  </a:cubicBezTo>
                  <a:cubicBezTo>
                    <a:pt x="132" y="1157"/>
                    <a:pt x="132" y="1157"/>
                    <a:pt x="132" y="1157"/>
                  </a:cubicBezTo>
                  <a:cubicBezTo>
                    <a:pt x="135" y="1160"/>
                    <a:pt x="137" y="1163"/>
                    <a:pt x="139" y="1167"/>
                  </a:cubicBezTo>
                  <a:cubicBezTo>
                    <a:pt x="143" y="1164"/>
                    <a:pt x="143" y="1164"/>
                    <a:pt x="143" y="1164"/>
                  </a:cubicBezTo>
                  <a:moveTo>
                    <a:pt x="157" y="1184"/>
                  </a:moveTo>
                  <a:cubicBezTo>
                    <a:pt x="154" y="1180"/>
                    <a:pt x="152" y="1177"/>
                    <a:pt x="150" y="1174"/>
                  </a:cubicBezTo>
                  <a:cubicBezTo>
                    <a:pt x="146" y="1176"/>
                    <a:pt x="146" y="1176"/>
                    <a:pt x="146" y="1176"/>
                  </a:cubicBezTo>
                  <a:cubicBezTo>
                    <a:pt x="149" y="1180"/>
                    <a:pt x="151" y="1183"/>
                    <a:pt x="154" y="1186"/>
                  </a:cubicBezTo>
                  <a:cubicBezTo>
                    <a:pt x="157" y="1184"/>
                    <a:pt x="157" y="1184"/>
                    <a:pt x="157" y="1184"/>
                  </a:cubicBezTo>
                  <a:moveTo>
                    <a:pt x="172" y="1202"/>
                  </a:moveTo>
                  <a:cubicBezTo>
                    <a:pt x="169" y="1199"/>
                    <a:pt x="167" y="1196"/>
                    <a:pt x="164" y="1193"/>
                  </a:cubicBezTo>
                  <a:cubicBezTo>
                    <a:pt x="161" y="1195"/>
                    <a:pt x="161" y="1195"/>
                    <a:pt x="161" y="1195"/>
                  </a:cubicBezTo>
                  <a:cubicBezTo>
                    <a:pt x="164" y="1199"/>
                    <a:pt x="166" y="1202"/>
                    <a:pt x="169" y="1205"/>
                  </a:cubicBezTo>
                  <a:cubicBezTo>
                    <a:pt x="172" y="1202"/>
                    <a:pt x="172" y="1202"/>
                    <a:pt x="172" y="1202"/>
                  </a:cubicBezTo>
                  <a:moveTo>
                    <a:pt x="187" y="1220"/>
                  </a:moveTo>
                  <a:cubicBezTo>
                    <a:pt x="185" y="1217"/>
                    <a:pt x="182" y="1214"/>
                    <a:pt x="179" y="1211"/>
                  </a:cubicBezTo>
                  <a:cubicBezTo>
                    <a:pt x="176" y="1214"/>
                    <a:pt x="176" y="1214"/>
                    <a:pt x="176" y="1214"/>
                  </a:cubicBezTo>
                  <a:cubicBezTo>
                    <a:pt x="179" y="1217"/>
                    <a:pt x="182" y="1220"/>
                    <a:pt x="184" y="1223"/>
                  </a:cubicBezTo>
                  <a:cubicBezTo>
                    <a:pt x="187" y="1220"/>
                    <a:pt x="187" y="1220"/>
                    <a:pt x="187" y="1220"/>
                  </a:cubicBezTo>
                  <a:moveTo>
                    <a:pt x="203" y="1238"/>
                  </a:moveTo>
                  <a:cubicBezTo>
                    <a:pt x="201" y="1235"/>
                    <a:pt x="198" y="1232"/>
                    <a:pt x="195" y="1229"/>
                  </a:cubicBezTo>
                  <a:cubicBezTo>
                    <a:pt x="192" y="1232"/>
                    <a:pt x="192" y="1232"/>
                    <a:pt x="192" y="1232"/>
                  </a:cubicBezTo>
                  <a:cubicBezTo>
                    <a:pt x="195" y="1235"/>
                    <a:pt x="198" y="1238"/>
                    <a:pt x="200" y="1241"/>
                  </a:cubicBezTo>
                  <a:cubicBezTo>
                    <a:pt x="203" y="1238"/>
                    <a:pt x="203" y="1238"/>
                    <a:pt x="203" y="1238"/>
                  </a:cubicBezTo>
                  <a:moveTo>
                    <a:pt x="220" y="1255"/>
                  </a:moveTo>
                  <a:cubicBezTo>
                    <a:pt x="217" y="1252"/>
                    <a:pt x="214" y="1250"/>
                    <a:pt x="212" y="1247"/>
                  </a:cubicBezTo>
                  <a:cubicBezTo>
                    <a:pt x="209" y="1249"/>
                    <a:pt x="209" y="1249"/>
                    <a:pt x="209" y="1249"/>
                  </a:cubicBezTo>
                  <a:cubicBezTo>
                    <a:pt x="212" y="1252"/>
                    <a:pt x="214" y="1255"/>
                    <a:pt x="217" y="1258"/>
                  </a:cubicBezTo>
                  <a:cubicBezTo>
                    <a:pt x="220" y="1255"/>
                    <a:pt x="220" y="1255"/>
                    <a:pt x="220" y="1255"/>
                  </a:cubicBezTo>
                  <a:moveTo>
                    <a:pt x="237" y="1272"/>
                  </a:moveTo>
                  <a:cubicBezTo>
                    <a:pt x="234" y="1269"/>
                    <a:pt x="232" y="1266"/>
                    <a:pt x="229" y="1264"/>
                  </a:cubicBezTo>
                  <a:cubicBezTo>
                    <a:pt x="226" y="1266"/>
                    <a:pt x="226" y="1266"/>
                    <a:pt x="226" y="1266"/>
                  </a:cubicBezTo>
                  <a:cubicBezTo>
                    <a:pt x="229" y="1269"/>
                    <a:pt x="232" y="1272"/>
                    <a:pt x="235" y="1275"/>
                  </a:cubicBezTo>
                  <a:cubicBezTo>
                    <a:pt x="237" y="1272"/>
                    <a:pt x="237" y="1272"/>
                    <a:pt x="237" y="1272"/>
                  </a:cubicBezTo>
                  <a:moveTo>
                    <a:pt x="255" y="1288"/>
                  </a:moveTo>
                  <a:cubicBezTo>
                    <a:pt x="252" y="1285"/>
                    <a:pt x="249" y="1283"/>
                    <a:pt x="246" y="1280"/>
                  </a:cubicBezTo>
                  <a:cubicBezTo>
                    <a:pt x="243" y="1283"/>
                    <a:pt x="243" y="1283"/>
                    <a:pt x="243" y="1283"/>
                  </a:cubicBezTo>
                  <a:cubicBezTo>
                    <a:pt x="246" y="1286"/>
                    <a:pt x="249" y="1288"/>
                    <a:pt x="252" y="1291"/>
                  </a:cubicBezTo>
                  <a:cubicBezTo>
                    <a:pt x="255" y="1288"/>
                    <a:pt x="255" y="1288"/>
                    <a:pt x="255" y="1288"/>
                  </a:cubicBezTo>
                  <a:cubicBezTo>
                    <a:pt x="255" y="1288"/>
                    <a:pt x="255" y="1288"/>
                    <a:pt x="255" y="1288"/>
                  </a:cubicBezTo>
                  <a:moveTo>
                    <a:pt x="273" y="1303"/>
                  </a:moveTo>
                  <a:cubicBezTo>
                    <a:pt x="270" y="1301"/>
                    <a:pt x="267" y="1298"/>
                    <a:pt x="264" y="1296"/>
                  </a:cubicBezTo>
                  <a:cubicBezTo>
                    <a:pt x="262" y="1299"/>
                    <a:pt x="262" y="1299"/>
                    <a:pt x="262" y="1299"/>
                  </a:cubicBezTo>
                  <a:cubicBezTo>
                    <a:pt x="265" y="1301"/>
                    <a:pt x="268" y="1304"/>
                    <a:pt x="271" y="1306"/>
                  </a:cubicBezTo>
                  <a:cubicBezTo>
                    <a:pt x="273" y="1303"/>
                    <a:pt x="273" y="1303"/>
                    <a:pt x="273" y="1303"/>
                  </a:cubicBezTo>
                  <a:moveTo>
                    <a:pt x="292" y="1318"/>
                  </a:moveTo>
                  <a:cubicBezTo>
                    <a:pt x="289" y="1316"/>
                    <a:pt x="286" y="1313"/>
                    <a:pt x="283" y="1311"/>
                  </a:cubicBezTo>
                  <a:cubicBezTo>
                    <a:pt x="280" y="1314"/>
                    <a:pt x="280" y="1314"/>
                    <a:pt x="280" y="1314"/>
                  </a:cubicBezTo>
                  <a:cubicBezTo>
                    <a:pt x="283" y="1316"/>
                    <a:pt x="287" y="1319"/>
                    <a:pt x="290" y="1321"/>
                  </a:cubicBezTo>
                  <a:cubicBezTo>
                    <a:pt x="292" y="1318"/>
                    <a:pt x="292" y="1318"/>
                    <a:pt x="292" y="1318"/>
                  </a:cubicBezTo>
                  <a:cubicBezTo>
                    <a:pt x="292" y="1318"/>
                    <a:pt x="292" y="1318"/>
                    <a:pt x="292" y="1318"/>
                  </a:cubicBezTo>
                  <a:moveTo>
                    <a:pt x="311" y="1332"/>
                  </a:moveTo>
                  <a:cubicBezTo>
                    <a:pt x="308" y="1330"/>
                    <a:pt x="305" y="1328"/>
                    <a:pt x="302" y="1325"/>
                  </a:cubicBezTo>
                  <a:cubicBezTo>
                    <a:pt x="299" y="1329"/>
                    <a:pt x="299" y="1329"/>
                    <a:pt x="299" y="1329"/>
                  </a:cubicBezTo>
                  <a:cubicBezTo>
                    <a:pt x="303" y="1331"/>
                    <a:pt x="306" y="1333"/>
                    <a:pt x="309" y="1336"/>
                  </a:cubicBezTo>
                  <a:cubicBezTo>
                    <a:pt x="311" y="1332"/>
                    <a:pt x="311" y="1332"/>
                    <a:pt x="311" y="1332"/>
                  </a:cubicBezTo>
                  <a:moveTo>
                    <a:pt x="331" y="1346"/>
                  </a:moveTo>
                  <a:cubicBezTo>
                    <a:pt x="328" y="1344"/>
                    <a:pt x="325" y="1342"/>
                    <a:pt x="321" y="1339"/>
                  </a:cubicBezTo>
                  <a:cubicBezTo>
                    <a:pt x="319" y="1343"/>
                    <a:pt x="319" y="1343"/>
                    <a:pt x="319" y="1343"/>
                  </a:cubicBezTo>
                  <a:cubicBezTo>
                    <a:pt x="322" y="1345"/>
                    <a:pt x="326" y="1347"/>
                    <a:pt x="329" y="1349"/>
                  </a:cubicBezTo>
                  <a:cubicBezTo>
                    <a:pt x="331" y="1346"/>
                    <a:pt x="331" y="1346"/>
                    <a:pt x="331" y="1346"/>
                  </a:cubicBezTo>
                  <a:moveTo>
                    <a:pt x="351" y="1359"/>
                  </a:moveTo>
                  <a:cubicBezTo>
                    <a:pt x="348" y="1357"/>
                    <a:pt x="345" y="1355"/>
                    <a:pt x="341" y="1353"/>
                  </a:cubicBezTo>
                  <a:cubicBezTo>
                    <a:pt x="339" y="1356"/>
                    <a:pt x="339" y="1356"/>
                    <a:pt x="339" y="1356"/>
                  </a:cubicBezTo>
                  <a:cubicBezTo>
                    <a:pt x="342" y="1358"/>
                    <a:pt x="346" y="1360"/>
                    <a:pt x="349" y="1362"/>
                  </a:cubicBezTo>
                  <a:cubicBezTo>
                    <a:pt x="351" y="1359"/>
                    <a:pt x="351" y="1359"/>
                    <a:pt x="351" y="1359"/>
                  </a:cubicBezTo>
                  <a:moveTo>
                    <a:pt x="372" y="1371"/>
                  </a:moveTo>
                  <a:cubicBezTo>
                    <a:pt x="368" y="1369"/>
                    <a:pt x="365" y="1367"/>
                    <a:pt x="362" y="1365"/>
                  </a:cubicBezTo>
                  <a:cubicBezTo>
                    <a:pt x="360" y="1369"/>
                    <a:pt x="360" y="1369"/>
                    <a:pt x="360" y="1369"/>
                  </a:cubicBezTo>
                  <a:cubicBezTo>
                    <a:pt x="363" y="1371"/>
                    <a:pt x="366" y="1373"/>
                    <a:pt x="370" y="1375"/>
                  </a:cubicBezTo>
                  <a:cubicBezTo>
                    <a:pt x="372" y="1371"/>
                    <a:pt x="372" y="1371"/>
                    <a:pt x="372" y="1371"/>
                  </a:cubicBezTo>
                  <a:moveTo>
                    <a:pt x="393" y="1383"/>
                  </a:moveTo>
                  <a:cubicBezTo>
                    <a:pt x="389" y="1381"/>
                    <a:pt x="386" y="1379"/>
                    <a:pt x="382" y="1377"/>
                  </a:cubicBezTo>
                  <a:cubicBezTo>
                    <a:pt x="380" y="1381"/>
                    <a:pt x="380" y="1381"/>
                    <a:pt x="380" y="1381"/>
                  </a:cubicBezTo>
                  <a:cubicBezTo>
                    <a:pt x="384" y="1383"/>
                    <a:pt x="387" y="1384"/>
                    <a:pt x="391" y="1386"/>
                  </a:cubicBezTo>
                  <a:cubicBezTo>
                    <a:pt x="393" y="1383"/>
                    <a:pt x="393" y="1383"/>
                    <a:pt x="393" y="1383"/>
                  </a:cubicBezTo>
                  <a:moveTo>
                    <a:pt x="414" y="1394"/>
                  </a:moveTo>
                  <a:cubicBezTo>
                    <a:pt x="411" y="1392"/>
                    <a:pt x="407" y="1390"/>
                    <a:pt x="404" y="1388"/>
                  </a:cubicBezTo>
                  <a:cubicBezTo>
                    <a:pt x="402" y="1392"/>
                    <a:pt x="402" y="1392"/>
                    <a:pt x="402" y="1392"/>
                  </a:cubicBezTo>
                  <a:cubicBezTo>
                    <a:pt x="405" y="1394"/>
                    <a:pt x="409" y="1396"/>
                    <a:pt x="412" y="1397"/>
                  </a:cubicBezTo>
                  <a:cubicBezTo>
                    <a:pt x="414" y="1394"/>
                    <a:pt x="414" y="1394"/>
                    <a:pt x="414" y="1394"/>
                  </a:cubicBezTo>
                  <a:moveTo>
                    <a:pt x="436" y="1404"/>
                  </a:moveTo>
                  <a:cubicBezTo>
                    <a:pt x="432" y="1402"/>
                    <a:pt x="429" y="1401"/>
                    <a:pt x="425" y="1399"/>
                  </a:cubicBezTo>
                  <a:cubicBezTo>
                    <a:pt x="423" y="1403"/>
                    <a:pt x="423" y="1403"/>
                    <a:pt x="423" y="1403"/>
                  </a:cubicBezTo>
                  <a:cubicBezTo>
                    <a:pt x="427" y="1404"/>
                    <a:pt x="431" y="1406"/>
                    <a:pt x="434" y="1408"/>
                  </a:cubicBezTo>
                  <a:cubicBezTo>
                    <a:pt x="436" y="1404"/>
                    <a:pt x="436" y="1404"/>
                    <a:pt x="436" y="1404"/>
                  </a:cubicBezTo>
                  <a:moveTo>
                    <a:pt x="458" y="1413"/>
                  </a:moveTo>
                  <a:cubicBezTo>
                    <a:pt x="454" y="1412"/>
                    <a:pt x="451" y="1410"/>
                    <a:pt x="447" y="1409"/>
                  </a:cubicBezTo>
                  <a:cubicBezTo>
                    <a:pt x="445" y="1412"/>
                    <a:pt x="445" y="1412"/>
                    <a:pt x="445" y="1412"/>
                  </a:cubicBezTo>
                  <a:cubicBezTo>
                    <a:pt x="449" y="1414"/>
                    <a:pt x="453" y="1416"/>
                    <a:pt x="456" y="1417"/>
                  </a:cubicBezTo>
                  <a:cubicBezTo>
                    <a:pt x="458" y="1413"/>
                    <a:pt x="458" y="1413"/>
                    <a:pt x="458" y="1413"/>
                  </a:cubicBezTo>
                  <a:moveTo>
                    <a:pt x="480" y="1422"/>
                  </a:moveTo>
                  <a:cubicBezTo>
                    <a:pt x="477" y="1421"/>
                    <a:pt x="473" y="1419"/>
                    <a:pt x="469" y="1418"/>
                  </a:cubicBezTo>
                  <a:cubicBezTo>
                    <a:pt x="468" y="1422"/>
                    <a:pt x="468" y="1422"/>
                    <a:pt x="468" y="1422"/>
                  </a:cubicBezTo>
                  <a:cubicBezTo>
                    <a:pt x="471" y="1423"/>
                    <a:pt x="475" y="1425"/>
                    <a:pt x="479" y="1426"/>
                  </a:cubicBezTo>
                  <a:cubicBezTo>
                    <a:pt x="480" y="1422"/>
                    <a:pt x="480" y="1422"/>
                    <a:pt x="480" y="1422"/>
                  </a:cubicBezTo>
                  <a:cubicBezTo>
                    <a:pt x="480" y="1422"/>
                    <a:pt x="480" y="1422"/>
                    <a:pt x="480" y="1422"/>
                  </a:cubicBezTo>
                  <a:moveTo>
                    <a:pt x="503" y="1430"/>
                  </a:moveTo>
                  <a:cubicBezTo>
                    <a:pt x="499" y="1429"/>
                    <a:pt x="495" y="1428"/>
                    <a:pt x="492" y="1426"/>
                  </a:cubicBezTo>
                  <a:cubicBezTo>
                    <a:pt x="490" y="1430"/>
                    <a:pt x="490" y="1430"/>
                    <a:pt x="490" y="1430"/>
                  </a:cubicBezTo>
                  <a:cubicBezTo>
                    <a:pt x="494" y="1431"/>
                    <a:pt x="498" y="1433"/>
                    <a:pt x="502" y="1434"/>
                  </a:cubicBezTo>
                  <a:cubicBezTo>
                    <a:pt x="503" y="1430"/>
                    <a:pt x="503" y="1430"/>
                    <a:pt x="503" y="1430"/>
                  </a:cubicBezTo>
                  <a:moveTo>
                    <a:pt x="526" y="1438"/>
                  </a:moveTo>
                  <a:cubicBezTo>
                    <a:pt x="522" y="1436"/>
                    <a:pt x="518" y="1435"/>
                    <a:pt x="514" y="1434"/>
                  </a:cubicBezTo>
                  <a:cubicBezTo>
                    <a:pt x="513" y="1438"/>
                    <a:pt x="513" y="1438"/>
                    <a:pt x="513" y="1438"/>
                  </a:cubicBezTo>
                  <a:cubicBezTo>
                    <a:pt x="517" y="1439"/>
                    <a:pt x="521" y="1440"/>
                    <a:pt x="525" y="1441"/>
                  </a:cubicBezTo>
                  <a:cubicBezTo>
                    <a:pt x="526" y="1438"/>
                    <a:pt x="526" y="1438"/>
                    <a:pt x="526" y="1438"/>
                  </a:cubicBezTo>
                  <a:moveTo>
                    <a:pt x="549" y="1444"/>
                  </a:moveTo>
                  <a:cubicBezTo>
                    <a:pt x="545" y="1443"/>
                    <a:pt x="541" y="1442"/>
                    <a:pt x="537" y="1441"/>
                  </a:cubicBezTo>
                  <a:cubicBezTo>
                    <a:pt x="536" y="1445"/>
                    <a:pt x="536" y="1445"/>
                    <a:pt x="536" y="1445"/>
                  </a:cubicBezTo>
                  <a:cubicBezTo>
                    <a:pt x="540" y="1446"/>
                    <a:pt x="544" y="1447"/>
                    <a:pt x="548" y="1448"/>
                  </a:cubicBezTo>
                  <a:cubicBezTo>
                    <a:pt x="549" y="1444"/>
                    <a:pt x="549" y="1444"/>
                    <a:pt x="549" y="1444"/>
                  </a:cubicBezTo>
                  <a:cubicBezTo>
                    <a:pt x="549" y="1444"/>
                    <a:pt x="549" y="1444"/>
                    <a:pt x="549" y="1444"/>
                  </a:cubicBezTo>
                  <a:moveTo>
                    <a:pt x="572" y="1450"/>
                  </a:moveTo>
                  <a:cubicBezTo>
                    <a:pt x="568" y="1449"/>
                    <a:pt x="564" y="1448"/>
                    <a:pt x="560" y="1447"/>
                  </a:cubicBezTo>
                  <a:cubicBezTo>
                    <a:pt x="559" y="1451"/>
                    <a:pt x="559" y="1451"/>
                    <a:pt x="559" y="1451"/>
                  </a:cubicBezTo>
                  <a:cubicBezTo>
                    <a:pt x="563" y="1452"/>
                    <a:pt x="567" y="1453"/>
                    <a:pt x="571" y="1454"/>
                  </a:cubicBezTo>
                  <a:cubicBezTo>
                    <a:pt x="572" y="1450"/>
                    <a:pt x="572" y="1450"/>
                    <a:pt x="572" y="1450"/>
                  </a:cubicBezTo>
                  <a:moveTo>
                    <a:pt x="595" y="1455"/>
                  </a:moveTo>
                  <a:cubicBezTo>
                    <a:pt x="592" y="1454"/>
                    <a:pt x="588" y="1453"/>
                    <a:pt x="584" y="1452"/>
                  </a:cubicBezTo>
                  <a:cubicBezTo>
                    <a:pt x="583" y="1456"/>
                    <a:pt x="583" y="1456"/>
                    <a:pt x="583" y="1456"/>
                  </a:cubicBezTo>
                  <a:cubicBezTo>
                    <a:pt x="587" y="1457"/>
                    <a:pt x="591" y="1458"/>
                    <a:pt x="595" y="1459"/>
                  </a:cubicBezTo>
                  <a:cubicBezTo>
                    <a:pt x="595" y="1455"/>
                    <a:pt x="595" y="1455"/>
                    <a:pt x="595" y="1455"/>
                  </a:cubicBezTo>
                  <a:moveTo>
                    <a:pt x="619" y="1459"/>
                  </a:moveTo>
                  <a:cubicBezTo>
                    <a:pt x="615" y="1458"/>
                    <a:pt x="611" y="1458"/>
                    <a:pt x="607" y="1457"/>
                  </a:cubicBezTo>
                  <a:cubicBezTo>
                    <a:pt x="607" y="1461"/>
                    <a:pt x="607" y="1461"/>
                    <a:pt x="607" y="1461"/>
                  </a:cubicBezTo>
                  <a:cubicBezTo>
                    <a:pt x="610" y="1462"/>
                    <a:pt x="614" y="1462"/>
                    <a:pt x="618" y="1463"/>
                  </a:cubicBezTo>
                  <a:cubicBezTo>
                    <a:pt x="619" y="1459"/>
                    <a:pt x="619" y="1459"/>
                    <a:pt x="619" y="1459"/>
                  </a:cubicBezTo>
                  <a:cubicBezTo>
                    <a:pt x="619" y="1459"/>
                    <a:pt x="619" y="1459"/>
                    <a:pt x="619" y="1459"/>
                  </a:cubicBezTo>
                  <a:moveTo>
                    <a:pt x="643" y="1462"/>
                  </a:moveTo>
                  <a:cubicBezTo>
                    <a:pt x="639" y="1462"/>
                    <a:pt x="635" y="1461"/>
                    <a:pt x="631" y="1461"/>
                  </a:cubicBezTo>
                  <a:cubicBezTo>
                    <a:pt x="630" y="1465"/>
                    <a:pt x="630" y="1465"/>
                    <a:pt x="630" y="1465"/>
                  </a:cubicBezTo>
                  <a:cubicBezTo>
                    <a:pt x="634" y="1465"/>
                    <a:pt x="638" y="1466"/>
                    <a:pt x="642" y="1466"/>
                  </a:cubicBezTo>
                  <a:cubicBezTo>
                    <a:pt x="643" y="1462"/>
                    <a:pt x="643" y="1462"/>
                    <a:pt x="643" y="1462"/>
                  </a:cubicBezTo>
                  <a:moveTo>
                    <a:pt x="667" y="1465"/>
                  </a:moveTo>
                  <a:cubicBezTo>
                    <a:pt x="663" y="1465"/>
                    <a:pt x="659" y="1464"/>
                    <a:pt x="655" y="1464"/>
                  </a:cubicBezTo>
                  <a:cubicBezTo>
                    <a:pt x="654" y="1468"/>
                    <a:pt x="654" y="1468"/>
                    <a:pt x="654" y="1468"/>
                  </a:cubicBezTo>
                  <a:cubicBezTo>
                    <a:pt x="658" y="1468"/>
                    <a:pt x="662" y="1469"/>
                    <a:pt x="666" y="1469"/>
                  </a:cubicBezTo>
                  <a:cubicBezTo>
                    <a:pt x="667" y="1465"/>
                    <a:pt x="667" y="1465"/>
                    <a:pt x="667" y="1465"/>
                  </a:cubicBezTo>
                  <a:cubicBezTo>
                    <a:pt x="667" y="1465"/>
                    <a:pt x="667" y="1465"/>
                    <a:pt x="667" y="1465"/>
                  </a:cubicBezTo>
                  <a:moveTo>
                    <a:pt x="690" y="1467"/>
                  </a:moveTo>
                  <a:cubicBezTo>
                    <a:pt x="686" y="1467"/>
                    <a:pt x="682" y="1466"/>
                    <a:pt x="678" y="1466"/>
                  </a:cubicBezTo>
                  <a:cubicBezTo>
                    <a:pt x="678" y="1470"/>
                    <a:pt x="678" y="1470"/>
                    <a:pt x="678" y="1470"/>
                  </a:cubicBezTo>
                  <a:cubicBezTo>
                    <a:pt x="682" y="1470"/>
                    <a:pt x="686" y="1471"/>
                    <a:pt x="690" y="1471"/>
                  </a:cubicBezTo>
                  <a:cubicBezTo>
                    <a:pt x="690" y="1467"/>
                    <a:pt x="690" y="1467"/>
                    <a:pt x="690" y="1467"/>
                  </a:cubicBezTo>
                  <a:cubicBezTo>
                    <a:pt x="690" y="1467"/>
                    <a:pt x="690" y="1467"/>
                    <a:pt x="690" y="1467"/>
                  </a:cubicBezTo>
                  <a:moveTo>
                    <a:pt x="714" y="1468"/>
                  </a:moveTo>
                  <a:cubicBezTo>
                    <a:pt x="710" y="1468"/>
                    <a:pt x="706" y="1468"/>
                    <a:pt x="702" y="1468"/>
                  </a:cubicBezTo>
                  <a:cubicBezTo>
                    <a:pt x="702" y="1471"/>
                    <a:pt x="702" y="1471"/>
                    <a:pt x="702" y="1471"/>
                  </a:cubicBezTo>
                  <a:cubicBezTo>
                    <a:pt x="706" y="1472"/>
                    <a:pt x="710" y="1472"/>
                    <a:pt x="714" y="1472"/>
                  </a:cubicBezTo>
                  <a:cubicBezTo>
                    <a:pt x="714" y="1468"/>
                    <a:pt x="714" y="1468"/>
                    <a:pt x="714" y="1468"/>
                  </a:cubicBezTo>
                  <a:moveTo>
                    <a:pt x="738" y="1468"/>
                  </a:moveTo>
                  <a:cubicBezTo>
                    <a:pt x="738" y="1468"/>
                    <a:pt x="737" y="1468"/>
                    <a:pt x="736" y="1468"/>
                  </a:cubicBezTo>
                  <a:cubicBezTo>
                    <a:pt x="733" y="1468"/>
                    <a:pt x="730" y="1468"/>
                    <a:pt x="726" y="1468"/>
                  </a:cubicBezTo>
                  <a:cubicBezTo>
                    <a:pt x="726" y="1472"/>
                    <a:pt x="726" y="1472"/>
                    <a:pt x="726" y="1472"/>
                  </a:cubicBezTo>
                  <a:cubicBezTo>
                    <a:pt x="730" y="1472"/>
                    <a:pt x="733" y="1472"/>
                    <a:pt x="736" y="1472"/>
                  </a:cubicBezTo>
                  <a:cubicBezTo>
                    <a:pt x="737" y="1472"/>
                    <a:pt x="738" y="1472"/>
                    <a:pt x="738" y="1472"/>
                  </a:cubicBezTo>
                  <a:cubicBezTo>
                    <a:pt x="738" y="1468"/>
                    <a:pt x="738" y="1468"/>
                    <a:pt x="738" y="1468"/>
                  </a:cubicBezTo>
                  <a:moveTo>
                    <a:pt x="762" y="1468"/>
                  </a:moveTo>
                  <a:cubicBezTo>
                    <a:pt x="758" y="1468"/>
                    <a:pt x="754" y="1468"/>
                    <a:pt x="750" y="1468"/>
                  </a:cubicBezTo>
                  <a:cubicBezTo>
                    <a:pt x="750" y="1472"/>
                    <a:pt x="750" y="1472"/>
                    <a:pt x="750" y="1472"/>
                  </a:cubicBezTo>
                  <a:cubicBezTo>
                    <a:pt x="754" y="1472"/>
                    <a:pt x="758" y="1472"/>
                    <a:pt x="762" y="1472"/>
                  </a:cubicBezTo>
                  <a:cubicBezTo>
                    <a:pt x="762" y="1468"/>
                    <a:pt x="762" y="1468"/>
                    <a:pt x="762" y="1468"/>
                  </a:cubicBezTo>
                  <a:moveTo>
                    <a:pt x="786" y="1467"/>
                  </a:moveTo>
                  <a:cubicBezTo>
                    <a:pt x="782" y="1467"/>
                    <a:pt x="778" y="1467"/>
                    <a:pt x="774" y="1467"/>
                  </a:cubicBezTo>
                  <a:cubicBezTo>
                    <a:pt x="774" y="1471"/>
                    <a:pt x="774" y="1471"/>
                    <a:pt x="774" y="1471"/>
                  </a:cubicBezTo>
                  <a:cubicBezTo>
                    <a:pt x="778" y="1471"/>
                    <a:pt x="782" y="1471"/>
                    <a:pt x="786" y="1471"/>
                  </a:cubicBezTo>
                  <a:cubicBezTo>
                    <a:pt x="786" y="1467"/>
                    <a:pt x="786" y="1467"/>
                    <a:pt x="786" y="1467"/>
                  </a:cubicBezTo>
                  <a:moveTo>
                    <a:pt x="810" y="1465"/>
                  </a:moveTo>
                  <a:cubicBezTo>
                    <a:pt x="806" y="1465"/>
                    <a:pt x="802" y="1465"/>
                    <a:pt x="798" y="1466"/>
                  </a:cubicBezTo>
                  <a:cubicBezTo>
                    <a:pt x="798" y="1470"/>
                    <a:pt x="798" y="1470"/>
                    <a:pt x="798" y="1470"/>
                  </a:cubicBezTo>
                  <a:cubicBezTo>
                    <a:pt x="802" y="1469"/>
                    <a:pt x="806" y="1469"/>
                    <a:pt x="810" y="1469"/>
                  </a:cubicBezTo>
                  <a:cubicBezTo>
                    <a:pt x="810" y="1465"/>
                    <a:pt x="810" y="1465"/>
                    <a:pt x="810" y="1465"/>
                  </a:cubicBezTo>
                  <a:cubicBezTo>
                    <a:pt x="810" y="1465"/>
                    <a:pt x="810" y="1465"/>
                    <a:pt x="810" y="1465"/>
                  </a:cubicBezTo>
                  <a:moveTo>
                    <a:pt x="834" y="1462"/>
                  </a:moveTo>
                  <a:cubicBezTo>
                    <a:pt x="830" y="1462"/>
                    <a:pt x="826" y="1463"/>
                    <a:pt x="822" y="1463"/>
                  </a:cubicBezTo>
                  <a:cubicBezTo>
                    <a:pt x="822" y="1467"/>
                    <a:pt x="822" y="1467"/>
                    <a:pt x="822" y="1467"/>
                  </a:cubicBezTo>
                  <a:cubicBezTo>
                    <a:pt x="826" y="1467"/>
                    <a:pt x="830" y="1466"/>
                    <a:pt x="834" y="1466"/>
                  </a:cubicBezTo>
                  <a:cubicBezTo>
                    <a:pt x="834" y="1462"/>
                    <a:pt x="834" y="1462"/>
                    <a:pt x="834" y="1462"/>
                  </a:cubicBezTo>
                  <a:moveTo>
                    <a:pt x="857" y="1458"/>
                  </a:moveTo>
                  <a:cubicBezTo>
                    <a:pt x="853" y="1459"/>
                    <a:pt x="849" y="1460"/>
                    <a:pt x="845" y="1460"/>
                  </a:cubicBezTo>
                  <a:cubicBezTo>
                    <a:pt x="846" y="1464"/>
                    <a:pt x="846" y="1464"/>
                    <a:pt x="846" y="1464"/>
                  </a:cubicBezTo>
                  <a:cubicBezTo>
                    <a:pt x="850" y="1464"/>
                    <a:pt x="854" y="1463"/>
                    <a:pt x="858" y="1462"/>
                  </a:cubicBezTo>
                  <a:cubicBezTo>
                    <a:pt x="857" y="1458"/>
                    <a:pt x="857" y="1458"/>
                    <a:pt x="857" y="1458"/>
                  </a:cubicBezTo>
                  <a:cubicBezTo>
                    <a:pt x="857" y="1458"/>
                    <a:pt x="857" y="1458"/>
                    <a:pt x="857" y="1458"/>
                  </a:cubicBezTo>
                  <a:moveTo>
                    <a:pt x="881" y="1454"/>
                  </a:moveTo>
                  <a:cubicBezTo>
                    <a:pt x="877" y="1455"/>
                    <a:pt x="873" y="1456"/>
                    <a:pt x="869" y="1456"/>
                  </a:cubicBezTo>
                  <a:cubicBezTo>
                    <a:pt x="870" y="1460"/>
                    <a:pt x="870" y="1460"/>
                    <a:pt x="870" y="1460"/>
                  </a:cubicBezTo>
                  <a:cubicBezTo>
                    <a:pt x="874" y="1460"/>
                    <a:pt x="878" y="1459"/>
                    <a:pt x="882" y="1458"/>
                  </a:cubicBezTo>
                  <a:cubicBezTo>
                    <a:pt x="881" y="1454"/>
                    <a:pt x="881" y="1454"/>
                    <a:pt x="881" y="1454"/>
                  </a:cubicBezTo>
                  <a:moveTo>
                    <a:pt x="904" y="1449"/>
                  </a:moveTo>
                  <a:cubicBezTo>
                    <a:pt x="900" y="1450"/>
                    <a:pt x="896" y="1451"/>
                    <a:pt x="893" y="1452"/>
                  </a:cubicBezTo>
                  <a:cubicBezTo>
                    <a:pt x="893" y="1456"/>
                    <a:pt x="893" y="1456"/>
                    <a:pt x="893" y="1456"/>
                  </a:cubicBezTo>
                  <a:cubicBezTo>
                    <a:pt x="897" y="1455"/>
                    <a:pt x="901" y="1454"/>
                    <a:pt x="905" y="1453"/>
                  </a:cubicBezTo>
                  <a:cubicBezTo>
                    <a:pt x="904" y="1449"/>
                    <a:pt x="904" y="1449"/>
                    <a:pt x="904" y="1449"/>
                  </a:cubicBezTo>
                  <a:moveTo>
                    <a:pt x="927" y="1443"/>
                  </a:moveTo>
                  <a:cubicBezTo>
                    <a:pt x="924" y="1444"/>
                    <a:pt x="920" y="1445"/>
                    <a:pt x="916" y="1446"/>
                  </a:cubicBezTo>
                  <a:cubicBezTo>
                    <a:pt x="917" y="1450"/>
                    <a:pt x="917" y="1450"/>
                    <a:pt x="917" y="1450"/>
                  </a:cubicBezTo>
                  <a:cubicBezTo>
                    <a:pt x="921" y="1449"/>
                    <a:pt x="925" y="1448"/>
                    <a:pt x="928" y="1447"/>
                  </a:cubicBezTo>
                  <a:cubicBezTo>
                    <a:pt x="927" y="1443"/>
                    <a:pt x="927" y="1443"/>
                    <a:pt x="927" y="1443"/>
                  </a:cubicBezTo>
                  <a:moveTo>
                    <a:pt x="950" y="1437"/>
                  </a:moveTo>
                  <a:cubicBezTo>
                    <a:pt x="947" y="1438"/>
                    <a:pt x="943" y="1439"/>
                    <a:pt x="939" y="1440"/>
                  </a:cubicBezTo>
                  <a:cubicBezTo>
                    <a:pt x="940" y="1444"/>
                    <a:pt x="940" y="1444"/>
                    <a:pt x="940" y="1444"/>
                  </a:cubicBezTo>
                  <a:cubicBezTo>
                    <a:pt x="944" y="1443"/>
                    <a:pt x="948" y="1442"/>
                    <a:pt x="952" y="1440"/>
                  </a:cubicBezTo>
                  <a:cubicBezTo>
                    <a:pt x="950" y="1437"/>
                    <a:pt x="950" y="1437"/>
                    <a:pt x="950" y="1437"/>
                  </a:cubicBezTo>
                  <a:moveTo>
                    <a:pt x="973" y="1429"/>
                  </a:moveTo>
                  <a:cubicBezTo>
                    <a:pt x="969" y="1430"/>
                    <a:pt x="966" y="1432"/>
                    <a:pt x="962" y="1433"/>
                  </a:cubicBezTo>
                  <a:cubicBezTo>
                    <a:pt x="963" y="1437"/>
                    <a:pt x="963" y="1437"/>
                    <a:pt x="963" y="1437"/>
                  </a:cubicBezTo>
                  <a:cubicBezTo>
                    <a:pt x="967" y="1436"/>
                    <a:pt x="971" y="1434"/>
                    <a:pt x="974" y="1433"/>
                  </a:cubicBezTo>
                  <a:cubicBezTo>
                    <a:pt x="973" y="1429"/>
                    <a:pt x="973" y="1429"/>
                    <a:pt x="973" y="1429"/>
                  </a:cubicBezTo>
                  <a:moveTo>
                    <a:pt x="996" y="1421"/>
                  </a:moveTo>
                  <a:cubicBezTo>
                    <a:pt x="992" y="1422"/>
                    <a:pt x="988" y="1424"/>
                    <a:pt x="984" y="1425"/>
                  </a:cubicBezTo>
                  <a:cubicBezTo>
                    <a:pt x="986" y="1429"/>
                    <a:pt x="986" y="1429"/>
                    <a:pt x="986" y="1429"/>
                  </a:cubicBezTo>
                  <a:cubicBezTo>
                    <a:pt x="990" y="1428"/>
                    <a:pt x="993" y="1426"/>
                    <a:pt x="997" y="1425"/>
                  </a:cubicBezTo>
                  <a:cubicBezTo>
                    <a:pt x="996" y="1421"/>
                    <a:pt x="996" y="1421"/>
                    <a:pt x="996" y="1421"/>
                  </a:cubicBezTo>
                  <a:moveTo>
                    <a:pt x="1018" y="1412"/>
                  </a:moveTo>
                  <a:cubicBezTo>
                    <a:pt x="1014" y="1414"/>
                    <a:pt x="1011" y="1415"/>
                    <a:pt x="1007" y="1417"/>
                  </a:cubicBezTo>
                  <a:cubicBezTo>
                    <a:pt x="1008" y="1420"/>
                    <a:pt x="1008" y="1420"/>
                    <a:pt x="1008" y="1420"/>
                  </a:cubicBezTo>
                  <a:cubicBezTo>
                    <a:pt x="1012" y="1419"/>
                    <a:pt x="1016" y="1417"/>
                    <a:pt x="1019" y="1416"/>
                  </a:cubicBezTo>
                  <a:cubicBezTo>
                    <a:pt x="1018" y="1412"/>
                    <a:pt x="1018" y="1412"/>
                    <a:pt x="1018" y="1412"/>
                  </a:cubicBezTo>
                  <a:moveTo>
                    <a:pt x="1040" y="1403"/>
                  </a:moveTo>
                  <a:cubicBezTo>
                    <a:pt x="1036" y="1404"/>
                    <a:pt x="1033" y="1406"/>
                    <a:pt x="1029" y="1408"/>
                  </a:cubicBezTo>
                  <a:cubicBezTo>
                    <a:pt x="1030" y="1411"/>
                    <a:pt x="1030" y="1411"/>
                    <a:pt x="1030" y="1411"/>
                  </a:cubicBezTo>
                  <a:cubicBezTo>
                    <a:pt x="1034" y="1410"/>
                    <a:pt x="1038" y="1408"/>
                    <a:pt x="1041" y="1406"/>
                  </a:cubicBezTo>
                  <a:cubicBezTo>
                    <a:pt x="1040" y="1403"/>
                    <a:pt x="1040" y="1403"/>
                    <a:pt x="1040" y="1403"/>
                  </a:cubicBezTo>
                  <a:moveTo>
                    <a:pt x="1061" y="1392"/>
                  </a:moveTo>
                  <a:cubicBezTo>
                    <a:pt x="1058" y="1394"/>
                    <a:pt x="1054" y="1396"/>
                    <a:pt x="1051" y="1398"/>
                  </a:cubicBezTo>
                  <a:cubicBezTo>
                    <a:pt x="1052" y="1401"/>
                    <a:pt x="1052" y="1401"/>
                    <a:pt x="1052" y="1401"/>
                  </a:cubicBezTo>
                  <a:cubicBezTo>
                    <a:pt x="1056" y="1400"/>
                    <a:pt x="1059" y="1398"/>
                    <a:pt x="1063" y="1396"/>
                  </a:cubicBezTo>
                  <a:cubicBezTo>
                    <a:pt x="1061" y="1392"/>
                    <a:pt x="1061" y="1392"/>
                    <a:pt x="1061" y="1392"/>
                  </a:cubicBezTo>
                  <a:moveTo>
                    <a:pt x="1082" y="1382"/>
                  </a:moveTo>
                  <a:cubicBezTo>
                    <a:pt x="1079" y="1383"/>
                    <a:pt x="1075" y="1385"/>
                    <a:pt x="1072" y="1387"/>
                  </a:cubicBezTo>
                  <a:cubicBezTo>
                    <a:pt x="1074" y="1391"/>
                    <a:pt x="1074" y="1391"/>
                    <a:pt x="1074" y="1391"/>
                  </a:cubicBezTo>
                  <a:cubicBezTo>
                    <a:pt x="1077" y="1389"/>
                    <a:pt x="1081" y="1387"/>
                    <a:pt x="1084" y="1385"/>
                  </a:cubicBezTo>
                  <a:cubicBezTo>
                    <a:pt x="1082" y="1382"/>
                    <a:pt x="1082" y="1382"/>
                    <a:pt x="1082" y="1382"/>
                  </a:cubicBezTo>
                  <a:moveTo>
                    <a:pt x="1103" y="1370"/>
                  </a:moveTo>
                  <a:cubicBezTo>
                    <a:pt x="1100" y="1372"/>
                    <a:pt x="1096" y="1374"/>
                    <a:pt x="1093" y="1376"/>
                  </a:cubicBezTo>
                  <a:cubicBezTo>
                    <a:pt x="1095" y="1379"/>
                    <a:pt x="1095" y="1379"/>
                    <a:pt x="1095" y="1379"/>
                  </a:cubicBezTo>
                  <a:cubicBezTo>
                    <a:pt x="1098" y="1377"/>
                    <a:pt x="1102" y="1375"/>
                    <a:pt x="1105" y="1373"/>
                  </a:cubicBezTo>
                  <a:cubicBezTo>
                    <a:pt x="1103" y="1370"/>
                    <a:pt x="1103" y="1370"/>
                    <a:pt x="1103" y="1370"/>
                  </a:cubicBezTo>
                  <a:cubicBezTo>
                    <a:pt x="1103" y="1370"/>
                    <a:pt x="1103" y="1370"/>
                    <a:pt x="1103" y="1370"/>
                  </a:cubicBezTo>
                  <a:moveTo>
                    <a:pt x="1124" y="1358"/>
                  </a:moveTo>
                  <a:cubicBezTo>
                    <a:pt x="1120" y="1360"/>
                    <a:pt x="1117" y="1362"/>
                    <a:pt x="1114" y="1364"/>
                  </a:cubicBezTo>
                  <a:cubicBezTo>
                    <a:pt x="1116" y="1367"/>
                    <a:pt x="1116" y="1367"/>
                    <a:pt x="1116" y="1367"/>
                  </a:cubicBezTo>
                  <a:cubicBezTo>
                    <a:pt x="1119" y="1365"/>
                    <a:pt x="1123" y="1363"/>
                    <a:pt x="1126" y="1361"/>
                  </a:cubicBezTo>
                  <a:cubicBezTo>
                    <a:pt x="1124" y="1358"/>
                    <a:pt x="1124" y="1358"/>
                    <a:pt x="1124" y="1358"/>
                  </a:cubicBezTo>
                  <a:moveTo>
                    <a:pt x="1144" y="1345"/>
                  </a:moveTo>
                  <a:cubicBezTo>
                    <a:pt x="1141" y="1347"/>
                    <a:pt x="1137" y="1349"/>
                    <a:pt x="1134" y="1351"/>
                  </a:cubicBezTo>
                  <a:cubicBezTo>
                    <a:pt x="1136" y="1355"/>
                    <a:pt x="1136" y="1355"/>
                    <a:pt x="1136" y="1355"/>
                  </a:cubicBezTo>
                  <a:cubicBezTo>
                    <a:pt x="1139" y="1352"/>
                    <a:pt x="1143" y="1350"/>
                    <a:pt x="1146" y="1348"/>
                  </a:cubicBezTo>
                  <a:cubicBezTo>
                    <a:pt x="1144" y="1345"/>
                    <a:pt x="1144" y="1345"/>
                    <a:pt x="1144" y="1345"/>
                  </a:cubicBezTo>
                  <a:moveTo>
                    <a:pt x="1163" y="1331"/>
                  </a:moveTo>
                  <a:cubicBezTo>
                    <a:pt x="1160" y="1333"/>
                    <a:pt x="1157" y="1336"/>
                    <a:pt x="1154" y="1338"/>
                  </a:cubicBezTo>
                  <a:cubicBezTo>
                    <a:pt x="1156" y="1341"/>
                    <a:pt x="1156" y="1341"/>
                    <a:pt x="1156" y="1341"/>
                  </a:cubicBezTo>
                  <a:cubicBezTo>
                    <a:pt x="1159" y="1339"/>
                    <a:pt x="1163" y="1337"/>
                    <a:pt x="1166" y="1334"/>
                  </a:cubicBezTo>
                  <a:cubicBezTo>
                    <a:pt x="1163" y="1331"/>
                    <a:pt x="1163" y="1331"/>
                    <a:pt x="1163" y="1331"/>
                  </a:cubicBezTo>
                  <a:moveTo>
                    <a:pt x="1183" y="1317"/>
                  </a:moveTo>
                  <a:cubicBezTo>
                    <a:pt x="1179" y="1319"/>
                    <a:pt x="1176" y="1322"/>
                    <a:pt x="1173" y="1324"/>
                  </a:cubicBezTo>
                  <a:cubicBezTo>
                    <a:pt x="1175" y="1327"/>
                    <a:pt x="1175" y="1327"/>
                    <a:pt x="1175" y="1327"/>
                  </a:cubicBezTo>
                  <a:cubicBezTo>
                    <a:pt x="1179" y="1325"/>
                    <a:pt x="1182" y="1322"/>
                    <a:pt x="1185" y="1320"/>
                  </a:cubicBezTo>
                  <a:cubicBezTo>
                    <a:pt x="1183" y="1317"/>
                    <a:pt x="1183" y="1317"/>
                    <a:pt x="1183" y="1317"/>
                  </a:cubicBezTo>
                  <a:moveTo>
                    <a:pt x="1201" y="1302"/>
                  </a:moveTo>
                  <a:cubicBezTo>
                    <a:pt x="1198" y="1304"/>
                    <a:pt x="1195" y="1307"/>
                    <a:pt x="1192" y="1309"/>
                  </a:cubicBezTo>
                  <a:cubicBezTo>
                    <a:pt x="1195" y="1313"/>
                    <a:pt x="1195" y="1313"/>
                    <a:pt x="1195" y="1313"/>
                  </a:cubicBezTo>
                  <a:cubicBezTo>
                    <a:pt x="1198" y="1310"/>
                    <a:pt x="1201" y="1307"/>
                    <a:pt x="1204" y="1305"/>
                  </a:cubicBezTo>
                  <a:cubicBezTo>
                    <a:pt x="1201" y="1302"/>
                    <a:pt x="1201" y="1302"/>
                    <a:pt x="1201" y="1302"/>
                  </a:cubicBezTo>
                  <a:moveTo>
                    <a:pt x="1220" y="1286"/>
                  </a:moveTo>
                  <a:cubicBezTo>
                    <a:pt x="1217" y="1289"/>
                    <a:pt x="1214" y="1292"/>
                    <a:pt x="1211" y="1294"/>
                  </a:cubicBezTo>
                  <a:cubicBezTo>
                    <a:pt x="1213" y="1297"/>
                    <a:pt x="1213" y="1297"/>
                    <a:pt x="1213" y="1297"/>
                  </a:cubicBezTo>
                  <a:cubicBezTo>
                    <a:pt x="1216" y="1295"/>
                    <a:pt x="1219" y="1292"/>
                    <a:pt x="1222" y="1289"/>
                  </a:cubicBezTo>
                  <a:cubicBezTo>
                    <a:pt x="1220" y="1286"/>
                    <a:pt x="1220" y="1286"/>
                    <a:pt x="1220" y="1286"/>
                  </a:cubicBezTo>
                  <a:moveTo>
                    <a:pt x="1237" y="1270"/>
                  </a:moveTo>
                  <a:cubicBezTo>
                    <a:pt x="1234" y="1273"/>
                    <a:pt x="1231" y="1276"/>
                    <a:pt x="1228" y="1278"/>
                  </a:cubicBezTo>
                  <a:cubicBezTo>
                    <a:pt x="1231" y="1281"/>
                    <a:pt x="1231" y="1281"/>
                    <a:pt x="1231" y="1281"/>
                  </a:cubicBezTo>
                  <a:cubicBezTo>
                    <a:pt x="1234" y="1279"/>
                    <a:pt x="1237" y="1276"/>
                    <a:pt x="1240" y="1273"/>
                  </a:cubicBezTo>
                  <a:cubicBezTo>
                    <a:pt x="1237" y="1270"/>
                    <a:pt x="1237" y="1270"/>
                    <a:pt x="1237" y="1270"/>
                  </a:cubicBezTo>
                  <a:moveTo>
                    <a:pt x="1254" y="1254"/>
                  </a:moveTo>
                  <a:cubicBezTo>
                    <a:pt x="1252" y="1256"/>
                    <a:pt x="1249" y="1259"/>
                    <a:pt x="1246" y="1262"/>
                  </a:cubicBezTo>
                  <a:cubicBezTo>
                    <a:pt x="1249" y="1265"/>
                    <a:pt x="1249" y="1265"/>
                    <a:pt x="1249" y="1265"/>
                  </a:cubicBezTo>
                  <a:cubicBezTo>
                    <a:pt x="1252" y="1262"/>
                    <a:pt x="1254" y="1259"/>
                    <a:pt x="1257" y="1256"/>
                  </a:cubicBezTo>
                  <a:cubicBezTo>
                    <a:pt x="1254" y="1254"/>
                    <a:pt x="1254" y="1254"/>
                    <a:pt x="1254" y="1254"/>
                  </a:cubicBezTo>
                  <a:cubicBezTo>
                    <a:pt x="1254" y="1254"/>
                    <a:pt x="1254" y="1254"/>
                    <a:pt x="1254" y="1254"/>
                  </a:cubicBezTo>
                  <a:moveTo>
                    <a:pt x="1271" y="1236"/>
                  </a:moveTo>
                  <a:cubicBezTo>
                    <a:pt x="1268" y="1239"/>
                    <a:pt x="1266" y="1242"/>
                    <a:pt x="1263" y="1245"/>
                  </a:cubicBezTo>
                  <a:cubicBezTo>
                    <a:pt x="1266" y="1248"/>
                    <a:pt x="1266" y="1248"/>
                    <a:pt x="1266" y="1248"/>
                  </a:cubicBezTo>
                  <a:cubicBezTo>
                    <a:pt x="1269" y="1245"/>
                    <a:pt x="1271" y="1242"/>
                    <a:pt x="1274" y="1239"/>
                  </a:cubicBezTo>
                  <a:cubicBezTo>
                    <a:pt x="1271" y="1236"/>
                    <a:pt x="1271" y="1236"/>
                    <a:pt x="1271" y="1236"/>
                  </a:cubicBezTo>
                  <a:cubicBezTo>
                    <a:pt x="1271" y="1236"/>
                    <a:pt x="1271" y="1236"/>
                    <a:pt x="1271" y="1236"/>
                  </a:cubicBezTo>
                  <a:moveTo>
                    <a:pt x="1287" y="1219"/>
                  </a:moveTo>
                  <a:cubicBezTo>
                    <a:pt x="1285" y="1222"/>
                    <a:pt x="1282" y="1225"/>
                    <a:pt x="1279" y="1228"/>
                  </a:cubicBezTo>
                  <a:cubicBezTo>
                    <a:pt x="1282" y="1230"/>
                    <a:pt x="1282" y="1230"/>
                    <a:pt x="1282" y="1230"/>
                  </a:cubicBezTo>
                  <a:cubicBezTo>
                    <a:pt x="1285" y="1227"/>
                    <a:pt x="1288" y="1224"/>
                    <a:pt x="1290" y="1221"/>
                  </a:cubicBezTo>
                  <a:cubicBezTo>
                    <a:pt x="1287" y="1219"/>
                    <a:pt x="1287" y="1219"/>
                    <a:pt x="1287" y="1219"/>
                  </a:cubicBezTo>
                  <a:moveTo>
                    <a:pt x="1303" y="1200"/>
                  </a:moveTo>
                  <a:cubicBezTo>
                    <a:pt x="1300" y="1204"/>
                    <a:pt x="1298" y="1207"/>
                    <a:pt x="1295" y="1210"/>
                  </a:cubicBezTo>
                  <a:cubicBezTo>
                    <a:pt x="1298" y="1212"/>
                    <a:pt x="1298" y="1212"/>
                    <a:pt x="1298" y="1212"/>
                  </a:cubicBezTo>
                  <a:cubicBezTo>
                    <a:pt x="1301" y="1209"/>
                    <a:pt x="1303" y="1206"/>
                    <a:pt x="1306" y="1203"/>
                  </a:cubicBezTo>
                  <a:cubicBezTo>
                    <a:pt x="1303" y="1200"/>
                    <a:pt x="1303" y="1200"/>
                    <a:pt x="1303" y="1200"/>
                  </a:cubicBezTo>
                  <a:moveTo>
                    <a:pt x="1318" y="1182"/>
                  </a:moveTo>
                  <a:cubicBezTo>
                    <a:pt x="1315" y="1185"/>
                    <a:pt x="1313" y="1188"/>
                    <a:pt x="1310" y="1191"/>
                  </a:cubicBezTo>
                  <a:cubicBezTo>
                    <a:pt x="1313" y="1194"/>
                    <a:pt x="1313" y="1194"/>
                    <a:pt x="1313" y="1194"/>
                  </a:cubicBezTo>
                  <a:cubicBezTo>
                    <a:pt x="1316" y="1191"/>
                    <a:pt x="1318" y="1187"/>
                    <a:pt x="1321" y="1184"/>
                  </a:cubicBezTo>
                  <a:cubicBezTo>
                    <a:pt x="1318" y="1182"/>
                    <a:pt x="1318" y="1182"/>
                    <a:pt x="1318" y="1182"/>
                  </a:cubicBezTo>
                  <a:cubicBezTo>
                    <a:pt x="1318" y="1182"/>
                    <a:pt x="1318" y="1182"/>
                    <a:pt x="1318" y="1182"/>
                  </a:cubicBezTo>
                  <a:moveTo>
                    <a:pt x="1332" y="1162"/>
                  </a:moveTo>
                  <a:cubicBezTo>
                    <a:pt x="1330" y="1166"/>
                    <a:pt x="1327" y="1169"/>
                    <a:pt x="1325" y="1172"/>
                  </a:cubicBezTo>
                  <a:cubicBezTo>
                    <a:pt x="1328" y="1175"/>
                    <a:pt x="1328" y="1175"/>
                    <a:pt x="1328" y="1175"/>
                  </a:cubicBezTo>
                  <a:cubicBezTo>
                    <a:pt x="1330" y="1171"/>
                    <a:pt x="1333" y="1168"/>
                    <a:pt x="1335" y="1165"/>
                  </a:cubicBezTo>
                  <a:cubicBezTo>
                    <a:pt x="1332" y="1162"/>
                    <a:pt x="1332" y="1162"/>
                    <a:pt x="1332" y="1162"/>
                  </a:cubicBezTo>
                  <a:moveTo>
                    <a:pt x="1345" y="1143"/>
                  </a:moveTo>
                  <a:cubicBezTo>
                    <a:pt x="1343" y="1146"/>
                    <a:pt x="1341" y="1149"/>
                    <a:pt x="1339" y="1153"/>
                  </a:cubicBezTo>
                  <a:cubicBezTo>
                    <a:pt x="1342" y="1155"/>
                    <a:pt x="1342" y="1155"/>
                    <a:pt x="1342" y="1155"/>
                  </a:cubicBezTo>
                  <a:cubicBezTo>
                    <a:pt x="1344" y="1152"/>
                    <a:pt x="1347" y="1148"/>
                    <a:pt x="1349" y="1145"/>
                  </a:cubicBezTo>
                  <a:cubicBezTo>
                    <a:pt x="1345" y="1143"/>
                    <a:pt x="1345" y="1143"/>
                    <a:pt x="1345" y="1143"/>
                  </a:cubicBezTo>
                  <a:moveTo>
                    <a:pt x="1358" y="1123"/>
                  </a:moveTo>
                  <a:cubicBezTo>
                    <a:pt x="1356" y="1126"/>
                    <a:pt x="1354" y="1129"/>
                    <a:pt x="1352" y="1133"/>
                  </a:cubicBezTo>
                  <a:cubicBezTo>
                    <a:pt x="1355" y="1135"/>
                    <a:pt x="1355" y="1135"/>
                    <a:pt x="1355" y="1135"/>
                  </a:cubicBezTo>
                  <a:cubicBezTo>
                    <a:pt x="1358" y="1132"/>
                    <a:pt x="1360" y="1128"/>
                    <a:pt x="1362" y="1125"/>
                  </a:cubicBezTo>
                  <a:cubicBezTo>
                    <a:pt x="1358" y="1123"/>
                    <a:pt x="1358" y="1123"/>
                    <a:pt x="1358" y="1123"/>
                  </a:cubicBezTo>
                  <a:moveTo>
                    <a:pt x="1371" y="1102"/>
                  </a:moveTo>
                  <a:cubicBezTo>
                    <a:pt x="1369" y="1106"/>
                    <a:pt x="1367" y="1109"/>
                    <a:pt x="1365" y="1112"/>
                  </a:cubicBezTo>
                  <a:cubicBezTo>
                    <a:pt x="1368" y="1115"/>
                    <a:pt x="1368" y="1115"/>
                    <a:pt x="1368" y="1115"/>
                  </a:cubicBezTo>
                  <a:cubicBezTo>
                    <a:pt x="1370" y="1111"/>
                    <a:pt x="1372" y="1108"/>
                    <a:pt x="1374" y="1104"/>
                  </a:cubicBezTo>
                  <a:cubicBezTo>
                    <a:pt x="1371" y="1102"/>
                    <a:pt x="1371" y="1102"/>
                    <a:pt x="1371" y="1102"/>
                  </a:cubicBezTo>
                  <a:moveTo>
                    <a:pt x="1382" y="1081"/>
                  </a:moveTo>
                  <a:cubicBezTo>
                    <a:pt x="1381" y="1085"/>
                    <a:pt x="1379" y="1088"/>
                    <a:pt x="1377" y="1092"/>
                  </a:cubicBezTo>
                  <a:cubicBezTo>
                    <a:pt x="1380" y="1094"/>
                    <a:pt x="1380" y="1094"/>
                    <a:pt x="1380" y="1094"/>
                  </a:cubicBezTo>
                  <a:cubicBezTo>
                    <a:pt x="1382" y="1090"/>
                    <a:pt x="1384" y="1087"/>
                    <a:pt x="1386" y="1083"/>
                  </a:cubicBezTo>
                  <a:cubicBezTo>
                    <a:pt x="1382" y="1081"/>
                    <a:pt x="1382" y="1081"/>
                    <a:pt x="1382" y="1081"/>
                  </a:cubicBezTo>
                  <a:moveTo>
                    <a:pt x="1393" y="1060"/>
                  </a:moveTo>
                  <a:cubicBezTo>
                    <a:pt x="1392" y="1063"/>
                    <a:pt x="1390" y="1067"/>
                    <a:pt x="1388" y="1071"/>
                  </a:cubicBezTo>
                  <a:cubicBezTo>
                    <a:pt x="1392" y="1072"/>
                    <a:pt x="1392" y="1072"/>
                    <a:pt x="1392" y="1072"/>
                  </a:cubicBezTo>
                  <a:cubicBezTo>
                    <a:pt x="1393" y="1069"/>
                    <a:pt x="1395" y="1065"/>
                    <a:pt x="1397" y="1062"/>
                  </a:cubicBezTo>
                  <a:cubicBezTo>
                    <a:pt x="1393" y="1060"/>
                    <a:pt x="1393" y="1060"/>
                    <a:pt x="1393" y="1060"/>
                  </a:cubicBezTo>
                  <a:moveTo>
                    <a:pt x="1404" y="1038"/>
                  </a:moveTo>
                  <a:cubicBezTo>
                    <a:pt x="1402" y="1042"/>
                    <a:pt x="1400" y="1045"/>
                    <a:pt x="1399" y="1049"/>
                  </a:cubicBezTo>
                  <a:cubicBezTo>
                    <a:pt x="1402" y="1051"/>
                    <a:pt x="1402" y="1051"/>
                    <a:pt x="1402" y="1051"/>
                  </a:cubicBezTo>
                  <a:cubicBezTo>
                    <a:pt x="1404" y="1047"/>
                    <a:pt x="1406" y="1043"/>
                    <a:pt x="1407" y="1040"/>
                  </a:cubicBezTo>
                  <a:cubicBezTo>
                    <a:pt x="1404" y="1038"/>
                    <a:pt x="1404" y="1038"/>
                    <a:pt x="1404" y="1038"/>
                  </a:cubicBezTo>
                  <a:moveTo>
                    <a:pt x="1413" y="1016"/>
                  </a:moveTo>
                  <a:cubicBezTo>
                    <a:pt x="1412" y="1020"/>
                    <a:pt x="1410" y="1024"/>
                    <a:pt x="1409" y="1027"/>
                  </a:cubicBezTo>
                  <a:cubicBezTo>
                    <a:pt x="1412" y="1029"/>
                    <a:pt x="1412" y="1029"/>
                    <a:pt x="1412" y="1029"/>
                  </a:cubicBezTo>
                  <a:cubicBezTo>
                    <a:pt x="1414" y="1025"/>
                    <a:pt x="1415" y="1021"/>
                    <a:pt x="1417" y="1018"/>
                  </a:cubicBezTo>
                  <a:cubicBezTo>
                    <a:pt x="1413" y="1016"/>
                    <a:pt x="1413" y="1016"/>
                    <a:pt x="1413" y="1016"/>
                  </a:cubicBezTo>
                  <a:cubicBezTo>
                    <a:pt x="1413" y="1016"/>
                    <a:pt x="1413" y="1016"/>
                    <a:pt x="1413" y="1016"/>
                  </a:cubicBezTo>
                  <a:moveTo>
                    <a:pt x="1422" y="994"/>
                  </a:moveTo>
                  <a:cubicBezTo>
                    <a:pt x="1421" y="998"/>
                    <a:pt x="1419" y="1001"/>
                    <a:pt x="1418" y="1005"/>
                  </a:cubicBezTo>
                  <a:cubicBezTo>
                    <a:pt x="1422" y="1006"/>
                    <a:pt x="1422" y="1006"/>
                    <a:pt x="1422" y="1006"/>
                  </a:cubicBezTo>
                  <a:cubicBezTo>
                    <a:pt x="1423" y="1003"/>
                    <a:pt x="1424" y="999"/>
                    <a:pt x="1426" y="995"/>
                  </a:cubicBezTo>
                  <a:cubicBezTo>
                    <a:pt x="1422" y="994"/>
                    <a:pt x="1422" y="994"/>
                    <a:pt x="1422" y="994"/>
                  </a:cubicBezTo>
                  <a:moveTo>
                    <a:pt x="1430" y="971"/>
                  </a:moveTo>
                  <a:cubicBezTo>
                    <a:pt x="1429" y="975"/>
                    <a:pt x="1428" y="979"/>
                    <a:pt x="1426" y="983"/>
                  </a:cubicBezTo>
                  <a:cubicBezTo>
                    <a:pt x="1430" y="984"/>
                    <a:pt x="1430" y="984"/>
                    <a:pt x="1430" y="984"/>
                  </a:cubicBezTo>
                  <a:cubicBezTo>
                    <a:pt x="1431" y="980"/>
                    <a:pt x="1433" y="976"/>
                    <a:pt x="1434" y="972"/>
                  </a:cubicBezTo>
                  <a:cubicBezTo>
                    <a:pt x="1430" y="971"/>
                    <a:pt x="1430" y="971"/>
                    <a:pt x="1430" y="971"/>
                  </a:cubicBezTo>
                  <a:moveTo>
                    <a:pt x="1438" y="948"/>
                  </a:moveTo>
                  <a:cubicBezTo>
                    <a:pt x="1436" y="952"/>
                    <a:pt x="1435" y="956"/>
                    <a:pt x="1434" y="960"/>
                  </a:cubicBezTo>
                  <a:cubicBezTo>
                    <a:pt x="1438" y="961"/>
                    <a:pt x="1438" y="961"/>
                    <a:pt x="1438" y="961"/>
                  </a:cubicBezTo>
                  <a:cubicBezTo>
                    <a:pt x="1439" y="957"/>
                    <a:pt x="1440" y="953"/>
                    <a:pt x="1441" y="949"/>
                  </a:cubicBezTo>
                  <a:cubicBezTo>
                    <a:pt x="1438" y="948"/>
                    <a:pt x="1438" y="948"/>
                    <a:pt x="1438" y="948"/>
                  </a:cubicBezTo>
                  <a:cubicBezTo>
                    <a:pt x="1438" y="948"/>
                    <a:pt x="1438" y="948"/>
                    <a:pt x="1438" y="948"/>
                  </a:cubicBezTo>
                  <a:moveTo>
                    <a:pt x="1444" y="925"/>
                  </a:moveTo>
                  <a:cubicBezTo>
                    <a:pt x="1443" y="929"/>
                    <a:pt x="1442" y="933"/>
                    <a:pt x="1441" y="937"/>
                  </a:cubicBezTo>
                  <a:cubicBezTo>
                    <a:pt x="1445" y="938"/>
                    <a:pt x="1445" y="938"/>
                    <a:pt x="1445" y="938"/>
                  </a:cubicBezTo>
                  <a:cubicBezTo>
                    <a:pt x="1446" y="934"/>
                    <a:pt x="1447" y="930"/>
                    <a:pt x="1448" y="926"/>
                  </a:cubicBezTo>
                  <a:cubicBezTo>
                    <a:pt x="1444" y="925"/>
                    <a:pt x="1444" y="925"/>
                    <a:pt x="1444" y="925"/>
                  </a:cubicBezTo>
                  <a:moveTo>
                    <a:pt x="1450" y="902"/>
                  </a:moveTo>
                  <a:cubicBezTo>
                    <a:pt x="1449" y="906"/>
                    <a:pt x="1448" y="910"/>
                    <a:pt x="1447" y="914"/>
                  </a:cubicBezTo>
                  <a:cubicBezTo>
                    <a:pt x="1451" y="915"/>
                    <a:pt x="1451" y="915"/>
                    <a:pt x="1451" y="915"/>
                  </a:cubicBezTo>
                  <a:cubicBezTo>
                    <a:pt x="1452" y="911"/>
                    <a:pt x="1453" y="907"/>
                    <a:pt x="1454" y="903"/>
                  </a:cubicBezTo>
                  <a:cubicBezTo>
                    <a:pt x="1450" y="902"/>
                    <a:pt x="1450" y="902"/>
                    <a:pt x="1450" y="902"/>
                  </a:cubicBezTo>
                  <a:moveTo>
                    <a:pt x="1455" y="879"/>
                  </a:moveTo>
                  <a:cubicBezTo>
                    <a:pt x="1454" y="883"/>
                    <a:pt x="1453" y="887"/>
                    <a:pt x="1452" y="890"/>
                  </a:cubicBezTo>
                  <a:cubicBezTo>
                    <a:pt x="1456" y="891"/>
                    <a:pt x="1456" y="891"/>
                    <a:pt x="1456" y="891"/>
                  </a:cubicBezTo>
                  <a:cubicBezTo>
                    <a:pt x="1457" y="887"/>
                    <a:pt x="1458" y="883"/>
                    <a:pt x="1459" y="879"/>
                  </a:cubicBezTo>
                  <a:cubicBezTo>
                    <a:pt x="1455" y="879"/>
                    <a:pt x="1455" y="879"/>
                    <a:pt x="1455" y="879"/>
                  </a:cubicBezTo>
                  <a:moveTo>
                    <a:pt x="1459" y="855"/>
                  </a:moveTo>
                  <a:cubicBezTo>
                    <a:pt x="1458" y="859"/>
                    <a:pt x="1458" y="863"/>
                    <a:pt x="1457" y="867"/>
                  </a:cubicBezTo>
                  <a:cubicBezTo>
                    <a:pt x="1461" y="868"/>
                    <a:pt x="1461" y="868"/>
                    <a:pt x="1461" y="868"/>
                  </a:cubicBezTo>
                  <a:cubicBezTo>
                    <a:pt x="1462" y="864"/>
                    <a:pt x="1462" y="860"/>
                    <a:pt x="1463" y="856"/>
                  </a:cubicBezTo>
                  <a:cubicBezTo>
                    <a:pt x="1459" y="855"/>
                    <a:pt x="1459" y="855"/>
                    <a:pt x="1459" y="855"/>
                  </a:cubicBezTo>
                  <a:moveTo>
                    <a:pt x="1463" y="831"/>
                  </a:moveTo>
                  <a:cubicBezTo>
                    <a:pt x="1462" y="835"/>
                    <a:pt x="1462" y="839"/>
                    <a:pt x="1461" y="843"/>
                  </a:cubicBezTo>
                  <a:cubicBezTo>
                    <a:pt x="1465" y="844"/>
                    <a:pt x="1465" y="844"/>
                    <a:pt x="1465" y="844"/>
                  </a:cubicBezTo>
                  <a:cubicBezTo>
                    <a:pt x="1466" y="840"/>
                    <a:pt x="1466" y="836"/>
                    <a:pt x="1467" y="832"/>
                  </a:cubicBezTo>
                  <a:cubicBezTo>
                    <a:pt x="1463" y="831"/>
                    <a:pt x="1463" y="831"/>
                    <a:pt x="1463" y="831"/>
                  </a:cubicBezTo>
                  <a:moveTo>
                    <a:pt x="1465" y="808"/>
                  </a:moveTo>
                  <a:cubicBezTo>
                    <a:pt x="1465" y="812"/>
                    <a:pt x="1465" y="816"/>
                    <a:pt x="1464" y="820"/>
                  </a:cubicBezTo>
                  <a:cubicBezTo>
                    <a:pt x="1468" y="820"/>
                    <a:pt x="1468" y="820"/>
                    <a:pt x="1468" y="820"/>
                  </a:cubicBezTo>
                  <a:cubicBezTo>
                    <a:pt x="1468" y="816"/>
                    <a:pt x="1469" y="812"/>
                    <a:pt x="1469" y="808"/>
                  </a:cubicBezTo>
                  <a:cubicBezTo>
                    <a:pt x="1465" y="808"/>
                    <a:pt x="1465" y="808"/>
                    <a:pt x="1465" y="808"/>
                  </a:cubicBezTo>
                  <a:cubicBezTo>
                    <a:pt x="1465" y="808"/>
                    <a:pt x="1465" y="808"/>
                    <a:pt x="1465" y="808"/>
                  </a:cubicBezTo>
                  <a:moveTo>
                    <a:pt x="1467" y="784"/>
                  </a:moveTo>
                  <a:cubicBezTo>
                    <a:pt x="1467" y="788"/>
                    <a:pt x="1467" y="792"/>
                    <a:pt x="1466" y="796"/>
                  </a:cubicBezTo>
                  <a:cubicBezTo>
                    <a:pt x="1470" y="796"/>
                    <a:pt x="1470" y="796"/>
                    <a:pt x="1470" y="796"/>
                  </a:cubicBezTo>
                  <a:cubicBezTo>
                    <a:pt x="1471" y="792"/>
                    <a:pt x="1471" y="788"/>
                    <a:pt x="1471" y="784"/>
                  </a:cubicBezTo>
                  <a:cubicBezTo>
                    <a:pt x="1467" y="784"/>
                    <a:pt x="1467" y="784"/>
                    <a:pt x="1467" y="784"/>
                  </a:cubicBezTo>
                  <a:moveTo>
                    <a:pt x="1468" y="760"/>
                  </a:moveTo>
                  <a:cubicBezTo>
                    <a:pt x="1468" y="764"/>
                    <a:pt x="1468" y="768"/>
                    <a:pt x="1468" y="772"/>
                  </a:cubicBezTo>
                  <a:cubicBezTo>
                    <a:pt x="1472" y="772"/>
                    <a:pt x="1472" y="772"/>
                    <a:pt x="1472" y="772"/>
                  </a:cubicBezTo>
                  <a:cubicBezTo>
                    <a:pt x="1472" y="768"/>
                    <a:pt x="1472" y="764"/>
                    <a:pt x="1472" y="760"/>
                  </a:cubicBezTo>
                  <a:cubicBezTo>
                    <a:pt x="1468" y="760"/>
                    <a:pt x="1468" y="760"/>
                    <a:pt x="1468" y="760"/>
                  </a:cubicBezTo>
                </a:path>
              </a:pathLst>
            </a:custGeom>
            <a:solidFill>
              <a:sysClr val="window" lastClr="FFFFFF">
                <a:lumMod val="50000"/>
              </a:sys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 name="Freeform 8">
              <a:extLst>
                <a:ext uri="{FF2B5EF4-FFF2-40B4-BE49-F238E27FC236}">
                  <a16:creationId xmlns:a16="http://schemas.microsoft.com/office/drawing/2014/main" id="{E30F4F1B-C199-0363-DB03-935656CED33C}"/>
                </a:ext>
              </a:extLst>
            </p:cNvPr>
            <p:cNvSpPr>
              <a:spLocks noEditPoints="1"/>
            </p:cNvSpPr>
            <p:nvPr/>
          </p:nvSpPr>
          <p:spPr bwMode="auto">
            <a:xfrm>
              <a:off x="6049893" y="2771122"/>
              <a:ext cx="2005" cy="1924461"/>
            </a:xfrm>
            <a:custGeom>
              <a:avLst/>
              <a:gdLst>
                <a:gd name="T0" fmla="*/ 0 w 1"/>
                <a:gd name="T1" fmla="*/ 1176 h 1176"/>
                <a:gd name="T2" fmla="*/ 0 w 1"/>
                <a:gd name="T3" fmla="*/ 1176 h 1176"/>
                <a:gd name="T4" fmla="*/ 1 w 1"/>
                <a:gd name="T5" fmla="*/ 1176 h 1176"/>
                <a:gd name="T6" fmla="*/ 0 w 1"/>
                <a:gd name="T7" fmla="*/ 1176 h 1176"/>
                <a:gd name="T8" fmla="*/ 0 w 1"/>
                <a:gd name="T9" fmla="*/ 0 h 1176"/>
                <a:gd name="T10" fmla="*/ 0 w 1"/>
                <a:gd name="T11" fmla="*/ 0 h 1176"/>
                <a:gd name="T12" fmla="*/ 1 w 1"/>
                <a:gd name="T13" fmla="*/ 0 h 1176"/>
                <a:gd name="T14" fmla="*/ 0 w 1"/>
                <a:gd name="T15" fmla="*/ 0 h 1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176">
                  <a:moveTo>
                    <a:pt x="0" y="1176"/>
                  </a:moveTo>
                  <a:cubicBezTo>
                    <a:pt x="0" y="1176"/>
                    <a:pt x="0" y="1176"/>
                    <a:pt x="0" y="1176"/>
                  </a:cubicBezTo>
                  <a:cubicBezTo>
                    <a:pt x="0" y="1176"/>
                    <a:pt x="1" y="1176"/>
                    <a:pt x="1" y="1176"/>
                  </a:cubicBezTo>
                  <a:cubicBezTo>
                    <a:pt x="0" y="1176"/>
                    <a:pt x="0" y="1176"/>
                    <a:pt x="0" y="1176"/>
                  </a:cubicBezTo>
                  <a:moveTo>
                    <a:pt x="0" y="0"/>
                  </a:moveTo>
                  <a:cubicBezTo>
                    <a:pt x="0" y="0"/>
                    <a:pt x="0" y="0"/>
                    <a:pt x="0" y="0"/>
                  </a:cubicBezTo>
                  <a:cubicBezTo>
                    <a:pt x="0" y="0"/>
                    <a:pt x="0" y="0"/>
                    <a:pt x="1" y="0"/>
                  </a:cubicBezTo>
                  <a:cubicBezTo>
                    <a:pt x="1" y="0"/>
                    <a:pt x="0" y="0"/>
                    <a:pt x="0" y="0"/>
                  </a:cubicBezTo>
                </a:path>
              </a:pathLst>
            </a:custGeom>
            <a:solidFill>
              <a:srgbClr val="CC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pic>
          <p:nvPicPr>
            <p:cNvPr id="13" name="Picture 26">
              <a:extLst>
                <a:ext uri="{FF2B5EF4-FFF2-40B4-BE49-F238E27FC236}">
                  <a16:creationId xmlns:a16="http://schemas.microsoft.com/office/drawing/2014/main" id="{03896B19-EE31-A4A1-8D52-37642B820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102" y="3696267"/>
              <a:ext cx="30070" cy="2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a:extLst>
                <a:ext uri="{FF2B5EF4-FFF2-40B4-BE49-F238E27FC236}">
                  <a16:creationId xmlns:a16="http://schemas.microsoft.com/office/drawing/2014/main" id="{ED928D30-CF2A-68AE-0B51-5AEB4DD51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70" y="3837594"/>
              <a:ext cx="25058" cy="2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0">
              <a:extLst>
                <a:ext uri="{FF2B5EF4-FFF2-40B4-BE49-F238E27FC236}">
                  <a16:creationId xmlns:a16="http://schemas.microsoft.com/office/drawing/2014/main" id="{64FF5F2C-0F77-0C6F-1F0E-300848D5FECA}"/>
                </a:ext>
              </a:extLst>
            </p:cNvPr>
            <p:cNvSpPr>
              <a:spLocks noChangeArrowheads="1"/>
            </p:cNvSpPr>
            <p:nvPr/>
          </p:nvSpPr>
          <p:spPr bwMode="auto">
            <a:xfrm>
              <a:off x="5466541" y="2515530"/>
              <a:ext cx="184427" cy="185430"/>
            </a:xfrm>
            <a:prstGeom prst="rect">
              <a:avLst/>
            </a:prstGeom>
            <a:solidFill>
              <a:srgbClr val="1FCA9E"/>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 name="Rectangle 51">
              <a:extLst>
                <a:ext uri="{FF2B5EF4-FFF2-40B4-BE49-F238E27FC236}">
                  <a16:creationId xmlns:a16="http://schemas.microsoft.com/office/drawing/2014/main" id="{3EEC39EE-5F51-A4A0-5157-2D19217FDB33}"/>
                </a:ext>
              </a:extLst>
            </p:cNvPr>
            <p:cNvSpPr>
              <a:spLocks noChangeArrowheads="1"/>
            </p:cNvSpPr>
            <p:nvPr/>
          </p:nvSpPr>
          <p:spPr bwMode="auto">
            <a:xfrm>
              <a:off x="5466541" y="2515530"/>
              <a:ext cx="184427" cy="18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 name="Rectangle 52">
              <a:extLst>
                <a:ext uri="{FF2B5EF4-FFF2-40B4-BE49-F238E27FC236}">
                  <a16:creationId xmlns:a16="http://schemas.microsoft.com/office/drawing/2014/main" id="{8906109A-696F-4B5A-FD5B-1A852A9703BC}"/>
                </a:ext>
              </a:extLst>
            </p:cNvPr>
            <p:cNvSpPr>
              <a:spLocks noChangeArrowheads="1"/>
            </p:cNvSpPr>
            <p:nvPr/>
          </p:nvSpPr>
          <p:spPr bwMode="auto">
            <a:xfrm>
              <a:off x="5466541" y="2515530"/>
              <a:ext cx="1003" cy="1003"/>
            </a:xfrm>
            <a:prstGeom prst="rect">
              <a:avLst/>
            </a:prstGeom>
            <a:solidFill>
              <a:srgbClr val="00B2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 name="Freeform 53">
              <a:extLst>
                <a:ext uri="{FF2B5EF4-FFF2-40B4-BE49-F238E27FC236}">
                  <a16:creationId xmlns:a16="http://schemas.microsoft.com/office/drawing/2014/main" id="{379E7446-BC24-BC78-8D36-A2FA1B0DABA8}"/>
                </a:ext>
              </a:extLst>
            </p:cNvPr>
            <p:cNvSpPr>
              <a:spLocks/>
            </p:cNvSpPr>
            <p:nvPr/>
          </p:nvSpPr>
          <p:spPr bwMode="auto">
            <a:xfrm>
              <a:off x="5650968" y="27009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B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 name="Freeform 54">
              <a:extLst>
                <a:ext uri="{FF2B5EF4-FFF2-40B4-BE49-F238E27FC236}">
                  <a16:creationId xmlns:a16="http://schemas.microsoft.com/office/drawing/2014/main" id="{28E779DC-320A-BE36-B670-51323608D30A}"/>
                </a:ext>
              </a:extLst>
            </p:cNvPr>
            <p:cNvSpPr>
              <a:spLocks/>
            </p:cNvSpPr>
            <p:nvPr/>
          </p:nvSpPr>
          <p:spPr bwMode="auto">
            <a:xfrm>
              <a:off x="5650968" y="270095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 name="Freeform 55">
              <a:extLst>
                <a:ext uri="{FF2B5EF4-FFF2-40B4-BE49-F238E27FC236}">
                  <a16:creationId xmlns:a16="http://schemas.microsoft.com/office/drawing/2014/main" id="{04640C8B-DFBF-E15E-D60B-0EA64B7A6D8E}"/>
                </a:ext>
              </a:extLst>
            </p:cNvPr>
            <p:cNvSpPr>
              <a:spLocks noEditPoints="1"/>
            </p:cNvSpPr>
            <p:nvPr/>
          </p:nvSpPr>
          <p:spPr bwMode="auto">
            <a:xfrm>
              <a:off x="5466541" y="2513525"/>
              <a:ext cx="187435" cy="187435"/>
            </a:xfrm>
            <a:custGeom>
              <a:avLst/>
              <a:gdLst>
                <a:gd name="T0" fmla="*/ 184 w 187"/>
                <a:gd name="T1" fmla="*/ 182 h 187"/>
                <a:gd name="T2" fmla="*/ 184 w 187"/>
                <a:gd name="T3" fmla="*/ 187 h 187"/>
                <a:gd name="T4" fmla="*/ 187 w 187"/>
                <a:gd name="T5" fmla="*/ 183 h 187"/>
                <a:gd name="T6" fmla="*/ 184 w 187"/>
                <a:gd name="T7" fmla="*/ 182 h 187"/>
                <a:gd name="T8" fmla="*/ 3 w 187"/>
                <a:gd name="T9" fmla="*/ 0 h 187"/>
                <a:gd name="T10" fmla="*/ 0 w 187"/>
                <a:gd name="T11" fmla="*/ 2 h 187"/>
                <a:gd name="T12" fmla="*/ 4 w 187"/>
                <a:gd name="T13" fmla="*/ 2 h 187"/>
                <a:gd name="T14" fmla="*/ 3 w 187"/>
                <a:gd name="T15" fmla="*/ 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87">
                  <a:moveTo>
                    <a:pt x="184" y="182"/>
                  </a:moveTo>
                  <a:lnTo>
                    <a:pt x="184" y="187"/>
                  </a:lnTo>
                  <a:lnTo>
                    <a:pt x="187" y="183"/>
                  </a:lnTo>
                  <a:lnTo>
                    <a:pt x="184" y="182"/>
                  </a:lnTo>
                  <a:close/>
                  <a:moveTo>
                    <a:pt x="3" y="0"/>
                  </a:moveTo>
                  <a:lnTo>
                    <a:pt x="0" y="2"/>
                  </a:lnTo>
                  <a:lnTo>
                    <a:pt x="4" y="2"/>
                  </a:lnTo>
                  <a:lnTo>
                    <a:pt x="3"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 name="Freeform 56">
              <a:extLst>
                <a:ext uri="{FF2B5EF4-FFF2-40B4-BE49-F238E27FC236}">
                  <a16:creationId xmlns:a16="http://schemas.microsoft.com/office/drawing/2014/main" id="{8231B4E0-3CA2-FFC6-D44C-17AE4151CC6A}"/>
                </a:ext>
              </a:extLst>
            </p:cNvPr>
            <p:cNvSpPr>
              <a:spLocks noEditPoints="1"/>
            </p:cNvSpPr>
            <p:nvPr/>
          </p:nvSpPr>
          <p:spPr bwMode="auto">
            <a:xfrm>
              <a:off x="5466541" y="2513525"/>
              <a:ext cx="187435" cy="187435"/>
            </a:xfrm>
            <a:custGeom>
              <a:avLst/>
              <a:gdLst>
                <a:gd name="T0" fmla="*/ 184 w 187"/>
                <a:gd name="T1" fmla="*/ 182 h 187"/>
                <a:gd name="T2" fmla="*/ 184 w 187"/>
                <a:gd name="T3" fmla="*/ 187 h 187"/>
                <a:gd name="T4" fmla="*/ 187 w 187"/>
                <a:gd name="T5" fmla="*/ 183 h 187"/>
                <a:gd name="T6" fmla="*/ 184 w 187"/>
                <a:gd name="T7" fmla="*/ 182 h 187"/>
                <a:gd name="T8" fmla="*/ 3 w 187"/>
                <a:gd name="T9" fmla="*/ 0 h 187"/>
                <a:gd name="T10" fmla="*/ 0 w 187"/>
                <a:gd name="T11" fmla="*/ 2 h 187"/>
                <a:gd name="T12" fmla="*/ 4 w 187"/>
                <a:gd name="T13" fmla="*/ 2 h 187"/>
                <a:gd name="T14" fmla="*/ 3 w 187"/>
                <a:gd name="T15" fmla="*/ 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87">
                  <a:moveTo>
                    <a:pt x="184" y="182"/>
                  </a:moveTo>
                  <a:lnTo>
                    <a:pt x="184" y="187"/>
                  </a:lnTo>
                  <a:lnTo>
                    <a:pt x="187" y="183"/>
                  </a:lnTo>
                  <a:lnTo>
                    <a:pt x="184" y="182"/>
                  </a:lnTo>
                  <a:moveTo>
                    <a:pt x="3" y="0"/>
                  </a:moveTo>
                  <a:lnTo>
                    <a:pt x="0" y="2"/>
                  </a:lnTo>
                  <a:lnTo>
                    <a:pt x="4"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 name="Freeform 57">
              <a:extLst>
                <a:ext uri="{FF2B5EF4-FFF2-40B4-BE49-F238E27FC236}">
                  <a16:creationId xmlns:a16="http://schemas.microsoft.com/office/drawing/2014/main" id="{0650504F-4435-C35F-7F33-9916B2643524}"/>
                </a:ext>
              </a:extLst>
            </p:cNvPr>
            <p:cNvSpPr>
              <a:spLocks noEditPoints="1"/>
            </p:cNvSpPr>
            <p:nvPr/>
          </p:nvSpPr>
          <p:spPr bwMode="auto">
            <a:xfrm>
              <a:off x="5466541" y="2515530"/>
              <a:ext cx="184427" cy="185430"/>
            </a:xfrm>
            <a:custGeom>
              <a:avLst/>
              <a:gdLst>
                <a:gd name="T0" fmla="*/ 98 w 184"/>
                <a:gd name="T1" fmla="*/ 91 h 185"/>
                <a:gd name="T2" fmla="*/ 93 w 184"/>
                <a:gd name="T3" fmla="*/ 96 h 185"/>
                <a:gd name="T4" fmla="*/ 179 w 184"/>
                <a:gd name="T5" fmla="*/ 185 h 185"/>
                <a:gd name="T6" fmla="*/ 184 w 184"/>
                <a:gd name="T7" fmla="*/ 185 h 185"/>
                <a:gd name="T8" fmla="*/ 184 w 184"/>
                <a:gd name="T9" fmla="*/ 185 h 185"/>
                <a:gd name="T10" fmla="*/ 184 w 184"/>
                <a:gd name="T11" fmla="*/ 185 h 185"/>
                <a:gd name="T12" fmla="*/ 184 w 184"/>
                <a:gd name="T13" fmla="*/ 180 h 185"/>
                <a:gd name="T14" fmla="*/ 98 w 184"/>
                <a:gd name="T15" fmla="*/ 91 h 185"/>
                <a:gd name="T16" fmla="*/ 4 w 184"/>
                <a:gd name="T17" fmla="*/ 0 h 185"/>
                <a:gd name="T18" fmla="*/ 0 w 184"/>
                <a:gd name="T19" fmla="*/ 0 h 185"/>
                <a:gd name="T20" fmla="*/ 0 w 184"/>
                <a:gd name="T21" fmla="*/ 0 h 185"/>
                <a:gd name="T22" fmla="*/ 0 w 184"/>
                <a:gd name="T23" fmla="*/ 0 h 185"/>
                <a:gd name="T24" fmla="*/ 0 w 184"/>
                <a:gd name="T25" fmla="*/ 5 h 185"/>
                <a:gd name="T26" fmla="*/ 88 w 184"/>
                <a:gd name="T27" fmla="*/ 91 h 185"/>
                <a:gd name="T28" fmla="*/ 93 w 184"/>
                <a:gd name="T29" fmla="*/ 88 h 185"/>
                <a:gd name="T30" fmla="*/ 4 w 184"/>
                <a:gd name="T3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5">
                  <a:moveTo>
                    <a:pt x="98" y="91"/>
                  </a:moveTo>
                  <a:lnTo>
                    <a:pt x="93" y="96"/>
                  </a:lnTo>
                  <a:lnTo>
                    <a:pt x="179" y="185"/>
                  </a:lnTo>
                  <a:lnTo>
                    <a:pt x="184" y="185"/>
                  </a:lnTo>
                  <a:lnTo>
                    <a:pt x="184" y="185"/>
                  </a:lnTo>
                  <a:lnTo>
                    <a:pt x="184" y="185"/>
                  </a:lnTo>
                  <a:lnTo>
                    <a:pt x="184" y="180"/>
                  </a:lnTo>
                  <a:lnTo>
                    <a:pt x="98" y="91"/>
                  </a:lnTo>
                  <a:close/>
                  <a:moveTo>
                    <a:pt x="4" y="0"/>
                  </a:moveTo>
                  <a:lnTo>
                    <a:pt x="0" y="0"/>
                  </a:lnTo>
                  <a:lnTo>
                    <a:pt x="0" y="0"/>
                  </a:lnTo>
                  <a:lnTo>
                    <a:pt x="0" y="0"/>
                  </a:lnTo>
                  <a:lnTo>
                    <a:pt x="0" y="5"/>
                  </a:lnTo>
                  <a:lnTo>
                    <a:pt x="88" y="91"/>
                  </a:lnTo>
                  <a:lnTo>
                    <a:pt x="93" y="88"/>
                  </a:lnTo>
                  <a:lnTo>
                    <a:pt x="4" y="0"/>
                  </a:lnTo>
                  <a:close/>
                </a:path>
              </a:pathLst>
            </a:custGeom>
            <a:solidFill>
              <a:srgbClr val="00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 name="Freeform 58">
              <a:extLst>
                <a:ext uri="{FF2B5EF4-FFF2-40B4-BE49-F238E27FC236}">
                  <a16:creationId xmlns:a16="http://schemas.microsoft.com/office/drawing/2014/main" id="{4643798B-DB82-8A05-1B22-F23217F97B5E}"/>
                </a:ext>
              </a:extLst>
            </p:cNvPr>
            <p:cNvSpPr>
              <a:spLocks noEditPoints="1"/>
            </p:cNvSpPr>
            <p:nvPr/>
          </p:nvSpPr>
          <p:spPr bwMode="auto">
            <a:xfrm>
              <a:off x="5466541" y="2515530"/>
              <a:ext cx="184427" cy="185430"/>
            </a:xfrm>
            <a:custGeom>
              <a:avLst/>
              <a:gdLst>
                <a:gd name="T0" fmla="*/ 98 w 184"/>
                <a:gd name="T1" fmla="*/ 91 h 185"/>
                <a:gd name="T2" fmla="*/ 93 w 184"/>
                <a:gd name="T3" fmla="*/ 96 h 185"/>
                <a:gd name="T4" fmla="*/ 179 w 184"/>
                <a:gd name="T5" fmla="*/ 185 h 185"/>
                <a:gd name="T6" fmla="*/ 184 w 184"/>
                <a:gd name="T7" fmla="*/ 185 h 185"/>
                <a:gd name="T8" fmla="*/ 184 w 184"/>
                <a:gd name="T9" fmla="*/ 185 h 185"/>
                <a:gd name="T10" fmla="*/ 184 w 184"/>
                <a:gd name="T11" fmla="*/ 185 h 185"/>
                <a:gd name="T12" fmla="*/ 184 w 184"/>
                <a:gd name="T13" fmla="*/ 180 h 185"/>
                <a:gd name="T14" fmla="*/ 98 w 184"/>
                <a:gd name="T15" fmla="*/ 91 h 185"/>
                <a:gd name="T16" fmla="*/ 4 w 184"/>
                <a:gd name="T17" fmla="*/ 0 h 185"/>
                <a:gd name="T18" fmla="*/ 0 w 184"/>
                <a:gd name="T19" fmla="*/ 0 h 185"/>
                <a:gd name="T20" fmla="*/ 0 w 184"/>
                <a:gd name="T21" fmla="*/ 0 h 185"/>
                <a:gd name="T22" fmla="*/ 0 w 184"/>
                <a:gd name="T23" fmla="*/ 0 h 185"/>
                <a:gd name="T24" fmla="*/ 0 w 184"/>
                <a:gd name="T25" fmla="*/ 5 h 185"/>
                <a:gd name="T26" fmla="*/ 88 w 184"/>
                <a:gd name="T27" fmla="*/ 91 h 185"/>
                <a:gd name="T28" fmla="*/ 93 w 184"/>
                <a:gd name="T29" fmla="*/ 88 h 185"/>
                <a:gd name="T30" fmla="*/ 4 w 184"/>
                <a:gd name="T3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5">
                  <a:moveTo>
                    <a:pt x="98" y="91"/>
                  </a:moveTo>
                  <a:lnTo>
                    <a:pt x="93" y="96"/>
                  </a:lnTo>
                  <a:lnTo>
                    <a:pt x="179" y="185"/>
                  </a:lnTo>
                  <a:lnTo>
                    <a:pt x="184" y="185"/>
                  </a:lnTo>
                  <a:lnTo>
                    <a:pt x="184" y="185"/>
                  </a:lnTo>
                  <a:lnTo>
                    <a:pt x="184" y="185"/>
                  </a:lnTo>
                  <a:lnTo>
                    <a:pt x="184" y="180"/>
                  </a:lnTo>
                  <a:lnTo>
                    <a:pt x="98" y="91"/>
                  </a:lnTo>
                  <a:moveTo>
                    <a:pt x="4" y="0"/>
                  </a:moveTo>
                  <a:lnTo>
                    <a:pt x="0" y="0"/>
                  </a:lnTo>
                  <a:lnTo>
                    <a:pt x="0" y="0"/>
                  </a:lnTo>
                  <a:lnTo>
                    <a:pt x="0" y="0"/>
                  </a:lnTo>
                  <a:lnTo>
                    <a:pt x="0" y="5"/>
                  </a:lnTo>
                  <a:lnTo>
                    <a:pt x="88" y="91"/>
                  </a:lnTo>
                  <a:lnTo>
                    <a:pt x="93" y="8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4" name="Freeform 59">
              <a:extLst>
                <a:ext uri="{FF2B5EF4-FFF2-40B4-BE49-F238E27FC236}">
                  <a16:creationId xmlns:a16="http://schemas.microsoft.com/office/drawing/2014/main" id="{C1EBB020-C902-B22D-3CB3-80245758D3F2}"/>
                </a:ext>
              </a:extLst>
            </p:cNvPr>
            <p:cNvSpPr>
              <a:spLocks noEditPoints="1"/>
            </p:cNvSpPr>
            <p:nvPr/>
          </p:nvSpPr>
          <p:spPr bwMode="auto">
            <a:xfrm>
              <a:off x="5464536" y="2515530"/>
              <a:ext cx="186432" cy="186432"/>
            </a:xfrm>
            <a:custGeom>
              <a:avLst/>
              <a:gdLst>
                <a:gd name="T0" fmla="*/ 186 w 186"/>
                <a:gd name="T1" fmla="*/ 185 h 186"/>
                <a:gd name="T2" fmla="*/ 181 w 186"/>
                <a:gd name="T3" fmla="*/ 185 h 186"/>
                <a:gd name="T4" fmla="*/ 184 w 186"/>
                <a:gd name="T5" fmla="*/ 186 h 186"/>
                <a:gd name="T6" fmla="*/ 186 w 186"/>
                <a:gd name="T7" fmla="*/ 185 h 186"/>
                <a:gd name="T8" fmla="*/ 0 w 186"/>
                <a:gd name="T9" fmla="*/ 3 h 186"/>
                <a:gd name="T10" fmla="*/ 0 w 186"/>
                <a:gd name="T11" fmla="*/ 3 h 186"/>
                <a:gd name="T12" fmla="*/ 0 w 186"/>
                <a:gd name="T13" fmla="*/ 3 h 186"/>
                <a:gd name="T14" fmla="*/ 0 w 186"/>
                <a:gd name="T15" fmla="*/ 3 h 186"/>
                <a:gd name="T16" fmla="*/ 2 w 186"/>
                <a:gd name="T17" fmla="*/ 0 h 186"/>
                <a:gd name="T18" fmla="*/ 0 w 186"/>
                <a:gd name="T19" fmla="*/ 3 h 186"/>
                <a:gd name="T20" fmla="*/ 2 w 186"/>
                <a:gd name="T21" fmla="*/ 5 h 186"/>
                <a:gd name="T22" fmla="*/ 2 w 186"/>
                <a:gd name="T23" fmla="*/ 0 h 186"/>
                <a:gd name="T24" fmla="*/ 2 w 186"/>
                <a:gd name="T25" fmla="*/ 0 h 186"/>
                <a:gd name="T26" fmla="*/ 0 w 186"/>
                <a:gd name="T27" fmla="*/ 3 h 186"/>
                <a:gd name="T28" fmla="*/ 2 w 186"/>
                <a:gd name="T29" fmla="*/ 0 h 186"/>
                <a:gd name="T30" fmla="*/ 2 w 186"/>
                <a:gd name="T31" fmla="*/ 0 h 186"/>
                <a:gd name="T32" fmla="*/ 0 w 186"/>
                <a:gd name="T33" fmla="*/ 3 h 186"/>
                <a:gd name="T34" fmla="*/ 2 w 186"/>
                <a:gd name="T3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6">
                  <a:moveTo>
                    <a:pt x="186" y="185"/>
                  </a:moveTo>
                  <a:lnTo>
                    <a:pt x="181" y="185"/>
                  </a:lnTo>
                  <a:lnTo>
                    <a:pt x="184" y="186"/>
                  </a:lnTo>
                  <a:lnTo>
                    <a:pt x="186" y="185"/>
                  </a:lnTo>
                  <a:close/>
                  <a:moveTo>
                    <a:pt x="0" y="3"/>
                  </a:moveTo>
                  <a:lnTo>
                    <a:pt x="0" y="3"/>
                  </a:lnTo>
                  <a:close/>
                  <a:moveTo>
                    <a:pt x="0" y="3"/>
                  </a:moveTo>
                  <a:lnTo>
                    <a:pt x="0" y="3"/>
                  </a:lnTo>
                  <a:close/>
                  <a:moveTo>
                    <a:pt x="2" y="0"/>
                  </a:moveTo>
                  <a:lnTo>
                    <a:pt x="0" y="3"/>
                  </a:lnTo>
                  <a:lnTo>
                    <a:pt x="2" y="5"/>
                  </a:lnTo>
                  <a:lnTo>
                    <a:pt x="2" y="0"/>
                  </a:lnTo>
                  <a:close/>
                  <a:moveTo>
                    <a:pt x="2" y="0"/>
                  </a:moveTo>
                  <a:lnTo>
                    <a:pt x="0" y="3"/>
                  </a:lnTo>
                  <a:lnTo>
                    <a:pt x="2" y="0"/>
                  </a:lnTo>
                  <a:close/>
                  <a:moveTo>
                    <a:pt x="2" y="0"/>
                  </a:moveTo>
                  <a:lnTo>
                    <a:pt x="0" y="3"/>
                  </a:lnTo>
                  <a:lnTo>
                    <a:pt x="2"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5" name="Freeform 60">
              <a:extLst>
                <a:ext uri="{FF2B5EF4-FFF2-40B4-BE49-F238E27FC236}">
                  <a16:creationId xmlns:a16="http://schemas.microsoft.com/office/drawing/2014/main" id="{2D2AE89E-80BF-F30D-0C6A-9D115DEA91F6}"/>
                </a:ext>
              </a:extLst>
            </p:cNvPr>
            <p:cNvSpPr>
              <a:spLocks noEditPoints="1"/>
            </p:cNvSpPr>
            <p:nvPr/>
          </p:nvSpPr>
          <p:spPr bwMode="auto">
            <a:xfrm>
              <a:off x="5464536" y="2515530"/>
              <a:ext cx="186432" cy="186432"/>
            </a:xfrm>
            <a:custGeom>
              <a:avLst/>
              <a:gdLst>
                <a:gd name="T0" fmla="*/ 186 w 186"/>
                <a:gd name="T1" fmla="*/ 185 h 186"/>
                <a:gd name="T2" fmla="*/ 181 w 186"/>
                <a:gd name="T3" fmla="*/ 185 h 186"/>
                <a:gd name="T4" fmla="*/ 184 w 186"/>
                <a:gd name="T5" fmla="*/ 186 h 186"/>
                <a:gd name="T6" fmla="*/ 186 w 186"/>
                <a:gd name="T7" fmla="*/ 185 h 186"/>
                <a:gd name="T8" fmla="*/ 0 w 186"/>
                <a:gd name="T9" fmla="*/ 3 h 186"/>
                <a:gd name="T10" fmla="*/ 0 w 186"/>
                <a:gd name="T11" fmla="*/ 3 h 186"/>
                <a:gd name="T12" fmla="*/ 0 w 186"/>
                <a:gd name="T13" fmla="*/ 3 h 186"/>
                <a:gd name="T14" fmla="*/ 0 w 186"/>
                <a:gd name="T15" fmla="*/ 3 h 186"/>
                <a:gd name="T16" fmla="*/ 2 w 186"/>
                <a:gd name="T17" fmla="*/ 0 h 186"/>
                <a:gd name="T18" fmla="*/ 0 w 186"/>
                <a:gd name="T19" fmla="*/ 3 h 186"/>
                <a:gd name="T20" fmla="*/ 2 w 186"/>
                <a:gd name="T21" fmla="*/ 5 h 186"/>
                <a:gd name="T22" fmla="*/ 2 w 186"/>
                <a:gd name="T23" fmla="*/ 0 h 186"/>
                <a:gd name="T24" fmla="*/ 2 w 186"/>
                <a:gd name="T25" fmla="*/ 0 h 186"/>
                <a:gd name="T26" fmla="*/ 0 w 186"/>
                <a:gd name="T27" fmla="*/ 3 h 186"/>
                <a:gd name="T28" fmla="*/ 2 w 186"/>
                <a:gd name="T29" fmla="*/ 0 h 186"/>
                <a:gd name="T30" fmla="*/ 2 w 186"/>
                <a:gd name="T31" fmla="*/ 0 h 186"/>
                <a:gd name="T32" fmla="*/ 0 w 186"/>
                <a:gd name="T33" fmla="*/ 3 h 186"/>
                <a:gd name="T34" fmla="*/ 2 w 186"/>
                <a:gd name="T3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6">
                  <a:moveTo>
                    <a:pt x="186" y="185"/>
                  </a:moveTo>
                  <a:lnTo>
                    <a:pt x="181" y="185"/>
                  </a:lnTo>
                  <a:lnTo>
                    <a:pt x="184" y="186"/>
                  </a:lnTo>
                  <a:lnTo>
                    <a:pt x="186" y="185"/>
                  </a:lnTo>
                  <a:moveTo>
                    <a:pt x="0" y="3"/>
                  </a:moveTo>
                  <a:lnTo>
                    <a:pt x="0" y="3"/>
                  </a:lnTo>
                  <a:moveTo>
                    <a:pt x="0" y="3"/>
                  </a:moveTo>
                  <a:lnTo>
                    <a:pt x="0" y="3"/>
                  </a:lnTo>
                  <a:moveTo>
                    <a:pt x="2" y="0"/>
                  </a:moveTo>
                  <a:lnTo>
                    <a:pt x="0" y="3"/>
                  </a:lnTo>
                  <a:lnTo>
                    <a:pt x="2" y="5"/>
                  </a:lnTo>
                  <a:lnTo>
                    <a:pt x="2" y="0"/>
                  </a:lnTo>
                  <a:moveTo>
                    <a:pt x="2" y="0"/>
                  </a:moveTo>
                  <a:lnTo>
                    <a:pt x="0" y="3"/>
                  </a:lnTo>
                  <a:lnTo>
                    <a:pt x="2" y="0"/>
                  </a:lnTo>
                  <a:moveTo>
                    <a:pt x="2" y="0"/>
                  </a:moveTo>
                  <a:lnTo>
                    <a:pt x="0"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6" name="Freeform 61">
              <a:extLst>
                <a:ext uri="{FF2B5EF4-FFF2-40B4-BE49-F238E27FC236}">
                  <a16:creationId xmlns:a16="http://schemas.microsoft.com/office/drawing/2014/main" id="{0565176F-85C4-6E56-31F0-37B37D4E64EE}"/>
                </a:ext>
              </a:extLst>
            </p:cNvPr>
            <p:cNvSpPr>
              <a:spLocks noEditPoints="1"/>
            </p:cNvSpPr>
            <p:nvPr/>
          </p:nvSpPr>
          <p:spPr bwMode="auto">
            <a:xfrm>
              <a:off x="5466541" y="2515530"/>
              <a:ext cx="184427" cy="185430"/>
            </a:xfrm>
            <a:custGeom>
              <a:avLst/>
              <a:gdLst>
                <a:gd name="T0" fmla="*/ 0 w 184"/>
                <a:gd name="T1" fmla="*/ 185 h 185"/>
                <a:gd name="T2" fmla="*/ 0 w 184"/>
                <a:gd name="T3" fmla="*/ 185 h 185"/>
                <a:gd name="T4" fmla="*/ 0 w 184"/>
                <a:gd name="T5" fmla="*/ 185 h 185"/>
                <a:gd name="T6" fmla="*/ 184 w 184"/>
                <a:gd name="T7" fmla="*/ 0 h 185"/>
                <a:gd name="T8" fmla="*/ 184 w 184"/>
                <a:gd name="T9" fmla="*/ 0 h 185"/>
                <a:gd name="T10" fmla="*/ 184 w 184"/>
                <a:gd name="T11" fmla="*/ 0 h 185"/>
                <a:gd name="T12" fmla="*/ 184 w 18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84" h="185">
                  <a:moveTo>
                    <a:pt x="0" y="185"/>
                  </a:moveTo>
                  <a:lnTo>
                    <a:pt x="0" y="185"/>
                  </a:lnTo>
                  <a:lnTo>
                    <a:pt x="0" y="185"/>
                  </a:lnTo>
                  <a:close/>
                  <a:moveTo>
                    <a:pt x="184" y="0"/>
                  </a:moveTo>
                  <a:lnTo>
                    <a:pt x="184" y="0"/>
                  </a:lnTo>
                  <a:lnTo>
                    <a:pt x="184" y="0"/>
                  </a:lnTo>
                  <a:lnTo>
                    <a:pt x="184" y="0"/>
                  </a:lnTo>
                  <a:close/>
                </a:path>
              </a:pathLst>
            </a:custGeom>
            <a:solidFill>
              <a:srgbClr val="00B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7" name="Freeform 62">
              <a:extLst>
                <a:ext uri="{FF2B5EF4-FFF2-40B4-BE49-F238E27FC236}">
                  <a16:creationId xmlns:a16="http://schemas.microsoft.com/office/drawing/2014/main" id="{941254A1-1BA3-2D05-DF0F-C4F93341504E}"/>
                </a:ext>
              </a:extLst>
            </p:cNvPr>
            <p:cNvSpPr>
              <a:spLocks noEditPoints="1"/>
            </p:cNvSpPr>
            <p:nvPr/>
          </p:nvSpPr>
          <p:spPr bwMode="auto">
            <a:xfrm>
              <a:off x="5466541" y="2515530"/>
              <a:ext cx="184427" cy="185430"/>
            </a:xfrm>
            <a:custGeom>
              <a:avLst/>
              <a:gdLst>
                <a:gd name="T0" fmla="*/ 0 w 184"/>
                <a:gd name="T1" fmla="*/ 185 h 185"/>
                <a:gd name="T2" fmla="*/ 0 w 184"/>
                <a:gd name="T3" fmla="*/ 185 h 185"/>
                <a:gd name="T4" fmla="*/ 0 w 184"/>
                <a:gd name="T5" fmla="*/ 185 h 185"/>
                <a:gd name="T6" fmla="*/ 184 w 184"/>
                <a:gd name="T7" fmla="*/ 0 h 185"/>
                <a:gd name="T8" fmla="*/ 184 w 184"/>
                <a:gd name="T9" fmla="*/ 0 h 185"/>
                <a:gd name="T10" fmla="*/ 184 w 184"/>
                <a:gd name="T11" fmla="*/ 0 h 185"/>
                <a:gd name="T12" fmla="*/ 184 w 18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84" h="185">
                  <a:moveTo>
                    <a:pt x="0" y="185"/>
                  </a:moveTo>
                  <a:lnTo>
                    <a:pt x="0" y="185"/>
                  </a:lnTo>
                  <a:lnTo>
                    <a:pt x="0" y="185"/>
                  </a:lnTo>
                  <a:moveTo>
                    <a:pt x="184" y="0"/>
                  </a:moveTo>
                  <a:lnTo>
                    <a:pt x="184" y="0"/>
                  </a:lnTo>
                  <a:lnTo>
                    <a:pt x="184" y="0"/>
                  </a:lnTo>
                  <a:lnTo>
                    <a:pt x="1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8" name="Freeform 63">
              <a:extLst>
                <a:ext uri="{FF2B5EF4-FFF2-40B4-BE49-F238E27FC236}">
                  <a16:creationId xmlns:a16="http://schemas.microsoft.com/office/drawing/2014/main" id="{EDA6FBF9-4262-59F7-FA5C-088DCF2D358F}"/>
                </a:ext>
              </a:extLst>
            </p:cNvPr>
            <p:cNvSpPr>
              <a:spLocks noEditPoints="1"/>
            </p:cNvSpPr>
            <p:nvPr/>
          </p:nvSpPr>
          <p:spPr bwMode="auto">
            <a:xfrm>
              <a:off x="5464536" y="2513525"/>
              <a:ext cx="189439" cy="188437"/>
            </a:xfrm>
            <a:custGeom>
              <a:avLst/>
              <a:gdLst>
                <a:gd name="T0" fmla="*/ 6 w 189"/>
                <a:gd name="T1" fmla="*/ 187 h 188"/>
                <a:gd name="T2" fmla="*/ 2 w 189"/>
                <a:gd name="T3" fmla="*/ 187 h 188"/>
                <a:gd name="T4" fmla="*/ 5 w 189"/>
                <a:gd name="T5" fmla="*/ 188 h 188"/>
                <a:gd name="T6" fmla="*/ 6 w 189"/>
                <a:gd name="T7" fmla="*/ 187 h 188"/>
                <a:gd name="T8" fmla="*/ 2 w 189"/>
                <a:gd name="T9" fmla="*/ 182 h 188"/>
                <a:gd name="T10" fmla="*/ 0 w 189"/>
                <a:gd name="T11" fmla="*/ 183 h 188"/>
                <a:gd name="T12" fmla="*/ 2 w 189"/>
                <a:gd name="T13" fmla="*/ 187 h 188"/>
                <a:gd name="T14" fmla="*/ 2 w 189"/>
                <a:gd name="T15" fmla="*/ 182 h 188"/>
                <a:gd name="T16" fmla="*/ 186 w 189"/>
                <a:gd name="T17" fmla="*/ 2 h 188"/>
                <a:gd name="T18" fmla="*/ 186 w 189"/>
                <a:gd name="T19" fmla="*/ 7 h 188"/>
                <a:gd name="T20" fmla="*/ 189 w 189"/>
                <a:gd name="T21" fmla="*/ 5 h 188"/>
                <a:gd name="T22" fmla="*/ 186 w 189"/>
                <a:gd name="T23" fmla="*/ 2 h 188"/>
                <a:gd name="T24" fmla="*/ 184 w 189"/>
                <a:gd name="T25" fmla="*/ 0 h 188"/>
                <a:gd name="T26" fmla="*/ 184 w 189"/>
                <a:gd name="T27" fmla="*/ 0 h 188"/>
                <a:gd name="T28" fmla="*/ 181 w 189"/>
                <a:gd name="T29" fmla="*/ 2 h 188"/>
                <a:gd name="T30" fmla="*/ 186 w 189"/>
                <a:gd name="T31" fmla="*/ 2 h 188"/>
                <a:gd name="T32" fmla="*/ 184 w 189"/>
                <a:gd name="T33" fmla="*/ 0 h 188"/>
                <a:gd name="T34" fmla="*/ 186 w 189"/>
                <a:gd name="T35" fmla="*/ 2 h 188"/>
                <a:gd name="T36" fmla="*/ 184 w 189"/>
                <a:gd name="T37" fmla="*/ 0 h 188"/>
                <a:gd name="T38" fmla="*/ 186 w 189"/>
                <a:gd name="T39" fmla="*/ 2 h 188"/>
                <a:gd name="T40" fmla="*/ 184 w 189"/>
                <a:gd name="T4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188">
                  <a:moveTo>
                    <a:pt x="6" y="187"/>
                  </a:moveTo>
                  <a:lnTo>
                    <a:pt x="2" y="187"/>
                  </a:lnTo>
                  <a:lnTo>
                    <a:pt x="5" y="188"/>
                  </a:lnTo>
                  <a:lnTo>
                    <a:pt x="6" y="187"/>
                  </a:lnTo>
                  <a:close/>
                  <a:moveTo>
                    <a:pt x="2" y="182"/>
                  </a:moveTo>
                  <a:lnTo>
                    <a:pt x="0" y="183"/>
                  </a:lnTo>
                  <a:lnTo>
                    <a:pt x="2" y="187"/>
                  </a:lnTo>
                  <a:lnTo>
                    <a:pt x="2" y="182"/>
                  </a:lnTo>
                  <a:close/>
                  <a:moveTo>
                    <a:pt x="186" y="2"/>
                  </a:moveTo>
                  <a:lnTo>
                    <a:pt x="186" y="7"/>
                  </a:lnTo>
                  <a:lnTo>
                    <a:pt x="189" y="5"/>
                  </a:lnTo>
                  <a:lnTo>
                    <a:pt x="186" y="2"/>
                  </a:lnTo>
                  <a:close/>
                  <a:moveTo>
                    <a:pt x="184" y="0"/>
                  </a:moveTo>
                  <a:lnTo>
                    <a:pt x="184" y="0"/>
                  </a:lnTo>
                  <a:lnTo>
                    <a:pt x="181" y="2"/>
                  </a:lnTo>
                  <a:lnTo>
                    <a:pt x="186" y="2"/>
                  </a:lnTo>
                  <a:lnTo>
                    <a:pt x="184" y="0"/>
                  </a:lnTo>
                  <a:lnTo>
                    <a:pt x="186" y="2"/>
                  </a:lnTo>
                  <a:lnTo>
                    <a:pt x="184" y="0"/>
                  </a:lnTo>
                  <a:lnTo>
                    <a:pt x="186" y="2"/>
                  </a:lnTo>
                  <a:lnTo>
                    <a:pt x="184"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9" name="Freeform 64">
              <a:extLst>
                <a:ext uri="{FF2B5EF4-FFF2-40B4-BE49-F238E27FC236}">
                  <a16:creationId xmlns:a16="http://schemas.microsoft.com/office/drawing/2014/main" id="{5D7B5E55-23DF-2974-59B6-ECC4A2DBA830}"/>
                </a:ext>
              </a:extLst>
            </p:cNvPr>
            <p:cNvSpPr>
              <a:spLocks noEditPoints="1"/>
            </p:cNvSpPr>
            <p:nvPr/>
          </p:nvSpPr>
          <p:spPr bwMode="auto">
            <a:xfrm>
              <a:off x="5464536" y="2513525"/>
              <a:ext cx="189439" cy="188437"/>
            </a:xfrm>
            <a:custGeom>
              <a:avLst/>
              <a:gdLst>
                <a:gd name="T0" fmla="*/ 6 w 189"/>
                <a:gd name="T1" fmla="*/ 187 h 188"/>
                <a:gd name="T2" fmla="*/ 2 w 189"/>
                <a:gd name="T3" fmla="*/ 187 h 188"/>
                <a:gd name="T4" fmla="*/ 5 w 189"/>
                <a:gd name="T5" fmla="*/ 188 h 188"/>
                <a:gd name="T6" fmla="*/ 6 w 189"/>
                <a:gd name="T7" fmla="*/ 187 h 188"/>
                <a:gd name="T8" fmla="*/ 2 w 189"/>
                <a:gd name="T9" fmla="*/ 182 h 188"/>
                <a:gd name="T10" fmla="*/ 0 w 189"/>
                <a:gd name="T11" fmla="*/ 183 h 188"/>
                <a:gd name="T12" fmla="*/ 2 w 189"/>
                <a:gd name="T13" fmla="*/ 187 h 188"/>
                <a:gd name="T14" fmla="*/ 2 w 189"/>
                <a:gd name="T15" fmla="*/ 182 h 188"/>
                <a:gd name="T16" fmla="*/ 186 w 189"/>
                <a:gd name="T17" fmla="*/ 2 h 188"/>
                <a:gd name="T18" fmla="*/ 186 w 189"/>
                <a:gd name="T19" fmla="*/ 7 h 188"/>
                <a:gd name="T20" fmla="*/ 189 w 189"/>
                <a:gd name="T21" fmla="*/ 5 h 188"/>
                <a:gd name="T22" fmla="*/ 186 w 189"/>
                <a:gd name="T23" fmla="*/ 2 h 188"/>
                <a:gd name="T24" fmla="*/ 184 w 189"/>
                <a:gd name="T25" fmla="*/ 0 h 188"/>
                <a:gd name="T26" fmla="*/ 184 w 189"/>
                <a:gd name="T27" fmla="*/ 0 h 188"/>
                <a:gd name="T28" fmla="*/ 181 w 189"/>
                <a:gd name="T29" fmla="*/ 2 h 188"/>
                <a:gd name="T30" fmla="*/ 186 w 189"/>
                <a:gd name="T31" fmla="*/ 2 h 188"/>
                <a:gd name="T32" fmla="*/ 184 w 189"/>
                <a:gd name="T33" fmla="*/ 0 h 188"/>
                <a:gd name="T34" fmla="*/ 186 w 189"/>
                <a:gd name="T35" fmla="*/ 2 h 188"/>
                <a:gd name="T36" fmla="*/ 184 w 189"/>
                <a:gd name="T37" fmla="*/ 0 h 188"/>
                <a:gd name="T38" fmla="*/ 186 w 189"/>
                <a:gd name="T39" fmla="*/ 2 h 188"/>
                <a:gd name="T40" fmla="*/ 184 w 189"/>
                <a:gd name="T4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188">
                  <a:moveTo>
                    <a:pt x="6" y="187"/>
                  </a:moveTo>
                  <a:lnTo>
                    <a:pt x="2" y="187"/>
                  </a:lnTo>
                  <a:lnTo>
                    <a:pt x="5" y="188"/>
                  </a:lnTo>
                  <a:lnTo>
                    <a:pt x="6" y="187"/>
                  </a:lnTo>
                  <a:moveTo>
                    <a:pt x="2" y="182"/>
                  </a:moveTo>
                  <a:lnTo>
                    <a:pt x="0" y="183"/>
                  </a:lnTo>
                  <a:lnTo>
                    <a:pt x="2" y="187"/>
                  </a:lnTo>
                  <a:lnTo>
                    <a:pt x="2" y="182"/>
                  </a:lnTo>
                  <a:moveTo>
                    <a:pt x="186" y="2"/>
                  </a:moveTo>
                  <a:lnTo>
                    <a:pt x="186" y="7"/>
                  </a:lnTo>
                  <a:lnTo>
                    <a:pt x="189" y="5"/>
                  </a:lnTo>
                  <a:lnTo>
                    <a:pt x="186" y="2"/>
                  </a:lnTo>
                  <a:moveTo>
                    <a:pt x="184" y="0"/>
                  </a:moveTo>
                  <a:lnTo>
                    <a:pt x="184" y="0"/>
                  </a:lnTo>
                  <a:lnTo>
                    <a:pt x="181" y="2"/>
                  </a:lnTo>
                  <a:lnTo>
                    <a:pt x="186" y="2"/>
                  </a:lnTo>
                  <a:lnTo>
                    <a:pt x="184" y="0"/>
                  </a:lnTo>
                  <a:lnTo>
                    <a:pt x="186" y="2"/>
                  </a:lnTo>
                  <a:lnTo>
                    <a:pt x="184" y="0"/>
                  </a:lnTo>
                  <a:lnTo>
                    <a:pt x="186" y="2"/>
                  </a:lnTo>
                  <a:lnTo>
                    <a:pt x="1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0" name="Freeform 65">
              <a:extLst>
                <a:ext uri="{FF2B5EF4-FFF2-40B4-BE49-F238E27FC236}">
                  <a16:creationId xmlns:a16="http://schemas.microsoft.com/office/drawing/2014/main" id="{8B7E4E59-55E6-1EFA-3DE0-06520C4DA335}"/>
                </a:ext>
              </a:extLst>
            </p:cNvPr>
            <p:cNvSpPr>
              <a:spLocks noEditPoints="1"/>
            </p:cNvSpPr>
            <p:nvPr/>
          </p:nvSpPr>
          <p:spPr bwMode="auto">
            <a:xfrm>
              <a:off x="5466541" y="2515530"/>
              <a:ext cx="184427" cy="185430"/>
            </a:xfrm>
            <a:custGeom>
              <a:avLst/>
              <a:gdLst>
                <a:gd name="T0" fmla="*/ 88 w 184"/>
                <a:gd name="T1" fmla="*/ 91 h 185"/>
                <a:gd name="T2" fmla="*/ 0 w 184"/>
                <a:gd name="T3" fmla="*/ 180 h 185"/>
                <a:gd name="T4" fmla="*/ 0 w 184"/>
                <a:gd name="T5" fmla="*/ 185 h 185"/>
                <a:gd name="T6" fmla="*/ 0 w 184"/>
                <a:gd name="T7" fmla="*/ 185 h 185"/>
                <a:gd name="T8" fmla="*/ 0 w 184"/>
                <a:gd name="T9" fmla="*/ 185 h 185"/>
                <a:gd name="T10" fmla="*/ 4 w 184"/>
                <a:gd name="T11" fmla="*/ 185 h 185"/>
                <a:gd name="T12" fmla="*/ 93 w 184"/>
                <a:gd name="T13" fmla="*/ 96 h 185"/>
                <a:gd name="T14" fmla="*/ 88 w 184"/>
                <a:gd name="T15" fmla="*/ 91 h 185"/>
                <a:gd name="T16" fmla="*/ 184 w 184"/>
                <a:gd name="T17" fmla="*/ 0 h 185"/>
                <a:gd name="T18" fmla="*/ 179 w 184"/>
                <a:gd name="T19" fmla="*/ 0 h 185"/>
                <a:gd name="T20" fmla="*/ 93 w 184"/>
                <a:gd name="T21" fmla="*/ 88 h 185"/>
                <a:gd name="T22" fmla="*/ 98 w 184"/>
                <a:gd name="T23" fmla="*/ 91 h 185"/>
                <a:gd name="T24" fmla="*/ 184 w 184"/>
                <a:gd name="T25" fmla="*/ 5 h 185"/>
                <a:gd name="T26" fmla="*/ 184 w 184"/>
                <a:gd name="T27" fmla="*/ 0 h 185"/>
                <a:gd name="T28" fmla="*/ 184 w 184"/>
                <a:gd name="T29" fmla="*/ 0 h 185"/>
                <a:gd name="T30" fmla="*/ 184 w 184"/>
                <a:gd name="T3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5">
                  <a:moveTo>
                    <a:pt x="88" y="91"/>
                  </a:moveTo>
                  <a:lnTo>
                    <a:pt x="0" y="180"/>
                  </a:lnTo>
                  <a:lnTo>
                    <a:pt x="0" y="185"/>
                  </a:lnTo>
                  <a:lnTo>
                    <a:pt x="0" y="185"/>
                  </a:lnTo>
                  <a:lnTo>
                    <a:pt x="0" y="185"/>
                  </a:lnTo>
                  <a:lnTo>
                    <a:pt x="4" y="185"/>
                  </a:lnTo>
                  <a:lnTo>
                    <a:pt x="93" y="96"/>
                  </a:lnTo>
                  <a:lnTo>
                    <a:pt x="88" y="91"/>
                  </a:lnTo>
                  <a:close/>
                  <a:moveTo>
                    <a:pt x="184" y="0"/>
                  </a:moveTo>
                  <a:lnTo>
                    <a:pt x="179" y="0"/>
                  </a:lnTo>
                  <a:lnTo>
                    <a:pt x="93" y="88"/>
                  </a:lnTo>
                  <a:lnTo>
                    <a:pt x="98" y="91"/>
                  </a:lnTo>
                  <a:lnTo>
                    <a:pt x="184" y="5"/>
                  </a:lnTo>
                  <a:lnTo>
                    <a:pt x="184" y="0"/>
                  </a:lnTo>
                  <a:lnTo>
                    <a:pt x="184" y="0"/>
                  </a:lnTo>
                  <a:lnTo>
                    <a:pt x="184" y="0"/>
                  </a:lnTo>
                  <a:close/>
                </a:path>
              </a:pathLst>
            </a:custGeom>
            <a:solidFill>
              <a:srgbClr val="00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1" name="Freeform 66">
              <a:extLst>
                <a:ext uri="{FF2B5EF4-FFF2-40B4-BE49-F238E27FC236}">
                  <a16:creationId xmlns:a16="http://schemas.microsoft.com/office/drawing/2014/main" id="{1BBA83E0-BDE8-54E7-D291-D7192F3E40E3}"/>
                </a:ext>
              </a:extLst>
            </p:cNvPr>
            <p:cNvSpPr>
              <a:spLocks noEditPoints="1"/>
            </p:cNvSpPr>
            <p:nvPr/>
          </p:nvSpPr>
          <p:spPr bwMode="auto">
            <a:xfrm>
              <a:off x="5466541" y="2515530"/>
              <a:ext cx="184427" cy="185430"/>
            </a:xfrm>
            <a:custGeom>
              <a:avLst/>
              <a:gdLst>
                <a:gd name="T0" fmla="*/ 88 w 184"/>
                <a:gd name="T1" fmla="*/ 91 h 185"/>
                <a:gd name="T2" fmla="*/ 0 w 184"/>
                <a:gd name="T3" fmla="*/ 180 h 185"/>
                <a:gd name="T4" fmla="*/ 0 w 184"/>
                <a:gd name="T5" fmla="*/ 185 h 185"/>
                <a:gd name="T6" fmla="*/ 0 w 184"/>
                <a:gd name="T7" fmla="*/ 185 h 185"/>
                <a:gd name="T8" fmla="*/ 0 w 184"/>
                <a:gd name="T9" fmla="*/ 185 h 185"/>
                <a:gd name="T10" fmla="*/ 4 w 184"/>
                <a:gd name="T11" fmla="*/ 185 h 185"/>
                <a:gd name="T12" fmla="*/ 93 w 184"/>
                <a:gd name="T13" fmla="*/ 96 h 185"/>
                <a:gd name="T14" fmla="*/ 88 w 184"/>
                <a:gd name="T15" fmla="*/ 91 h 185"/>
                <a:gd name="T16" fmla="*/ 184 w 184"/>
                <a:gd name="T17" fmla="*/ 0 h 185"/>
                <a:gd name="T18" fmla="*/ 179 w 184"/>
                <a:gd name="T19" fmla="*/ 0 h 185"/>
                <a:gd name="T20" fmla="*/ 93 w 184"/>
                <a:gd name="T21" fmla="*/ 88 h 185"/>
                <a:gd name="T22" fmla="*/ 98 w 184"/>
                <a:gd name="T23" fmla="*/ 91 h 185"/>
                <a:gd name="T24" fmla="*/ 184 w 184"/>
                <a:gd name="T25" fmla="*/ 5 h 185"/>
                <a:gd name="T26" fmla="*/ 184 w 184"/>
                <a:gd name="T27" fmla="*/ 0 h 185"/>
                <a:gd name="T28" fmla="*/ 184 w 184"/>
                <a:gd name="T29" fmla="*/ 0 h 185"/>
                <a:gd name="T30" fmla="*/ 184 w 184"/>
                <a:gd name="T3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5">
                  <a:moveTo>
                    <a:pt x="88" y="91"/>
                  </a:moveTo>
                  <a:lnTo>
                    <a:pt x="0" y="180"/>
                  </a:lnTo>
                  <a:lnTo>
                    <a:pt x="0" y="185"/>
                  </a:lnTo>
                  <a:lnTo>
                    <a:pt x="0" y="185"/>
                  </a:lnTo>
                  <a:lnTo>
                    <a:pt x="0" y="185"/>
                  </a:lnTo>
                  <a:lnTo>
                    <a:pt x="4" y="185"/>
                  </a:lnTo>
                  <a:lnTo>
                    <a:pt x="93" y="96"/>
                  </a:lnTo>
                  <a:lnTo>
                    <a:pt x="88" y="91"/>
                  </a:lnTo>
                  <a:moveTo>
                    <a:pt x="184" y="0"/>
                  </a:moveTo>
                  <a:lnTo>
                    <a:pt x="179" y="0"/>
                  </a:lnTo>
                  <a:lnTo>
                    <a:pt x="93" y="88"/>
                  </a:lnTo>
                  <a:lnTo>
                    <a:pt x="98" y="91"/>
                  </a:lnTo>
                  <a:lnTo>
                    <a:pt x="184" y="5"/>
                  </a:lnTo>
                  <a:lnTo>
                    <a:pt x="184" y="0"/>
                  </a:lnTo>
                  <a:lnTo>
                    <a:pt x="184" y="0"/>
                  </a:lnTo>
                  <a:lnTo>
                    <a:pt x="1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2" name="Freeform 67">
              <a:extLst>
                <a:ext uri="{FF2B5EF4-FFF2-40B4-BE49-F238E27FC236}">
                  <a16:creationId xmlns:a16="http://schemas.microsoft.com/office/drawing/2014/main" id="{EAC7A4DD-45CA-3456-9E8B-367EECC31124}"/>
                </a:ext>
              </a:extLst>
            </p:cNvPr>
            <p:cNvSpPr>
              <a:spLocks/>
            </p:cNvSpPr>
            <p:nvPr/>
          </p:nvSpPr>
          <p:spPr bwMode="auto">
            <a:xfrm>
              <a:off x="5554745" y="2603734"/>
              <a:ext cx="10023" cy="8019"/>
            </a:xfrm>
            <a:custGeom>
              <a:avLst/>
              <a:gdLst>
                <a:gd name="T0" fmla="*/ 5 w 10"/>
                <a:gd name="T1" fmla="*/ 0 h 8"/>
                <a:gd name="T2" fmla="*/ 0 w 10"/>
                <a:gd name="T3" fmla="*/ 3 h 8"/>
                <a:gd name="T4" fmla="*/ 5 w 10"/>
                <a:gd name="T5" fmla="*/ 8 h 8"/>
                <a:gd name="T6" fmla="*/ 10 w 10"/>
                <a:gd name="T7" fmla="*/ 3 h 8"/>
                <a:gd name="T8" fmla="*/ 5 w 10"/>
                <a:gd name="T9" fmla="*/ 0 h 8"/>
              </a:gdLst>
              <a:ahLst/>
              <a:cxnLst>
                <a:cxn ang="0">
                  <a:pos x="T0" y="T1"/>
                </a:cxn>
                <a:cxn ang="0">
                  <a:pos x="T2" y="T3"/>
                </a:cxn>
                <a:cxn ang="0">
                  <a:pos x="T4" y="T5"/>
                </a:cxn>
                <a:cxn ang="0">
                  <a:pos x="T6" y="T7"/>
                </a:cxn>
                <a:cxn ang="0">
                  <a:pos x="T8" y="T9"/>
                </a:cxn>
              </a:cxnLst>
              <a:rect l="0" t="0" r="r" b="b"/>
              <a:pathLst>
                <a:path w="10" h="8">
                  <a:moveTo>
                    <a:pt x="5" y="0"/>
                  </a:moveTo>
                  <a:lnTo>
                    <a:pt x="0" y="3"/>
                  </a:lnTo>
                  <a:lnTo>
                    <a:pt x="5" y="8"/>
                  </a:lnTo>
                  <a:lnTo>
                    <a:pt x="10" y="3"/>
                  </a:lnTo>
                  <a:lnTo>
                    <a:pt x="5" y="0"/>
                  </a:lnTo>
                  <a:close/>
                </a:path>
              </a:pathLst>
            </a:custGeom>
            <a:solidFill>
              <a:srgbClr val="00E2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3" name="Freeform 68">
              <a:extLst>
                <a:ext uri="{FF2B5EF4-FFF2-40B4-BE49-F238E27FC236}">
                  <a16:creationId xmlns:a16="http://schemas.microsoft.com/office/drawing/2014/main" id="{DB216577-5011-2B5A-B43A-C87D7F6EF5E0}"/>
                </a:ext>
              </a:extLst>
            </p:cNvPr>
            <p:cNvSpPr>
              <a:spLocks/>
            </p:cNvSpPr>
            <p:nvPr/>
          </p:nvSpPr>
          <p:spPr bwMode="auto">
            <a:xfrm>
              <a:off x="5554745" y="2603734"/>
              <a:ext cx="10023" cy="8019"/>
            </a:xfrm>
            <a:custGeom>
              <a:avLst/>
              <a:gdLst>
                <a:gd name="T0" fmla="*/ 5 w 10"/>
                <a:gd name="T1" fmla="*/ 0 h 8"/>
                <a:gd name="T2" fmla="*/ 0 w 10"/>
                <a:gd name="T3" fmla="*/ 3 h 8"/>
                <a:gd name="T4" fmla="*/ 5 w 10"/>
                <a:gd name="T5" fmla="*/ 8 h 8"/>
                <a:gd name="T6" fmla="*/ 10 w 10"/>
                <a:gd name="T7" fmla="*/ 3 h 8"/>
                <a:gd name="T8" fmla="*/ 5 w 10"/>
                <a:gd name="T9" fmla="*/ 0 h 8"/>
              </a:gdLst>
              <a:ahLst/>
              <a:cxnLst>
                <a:cxn ang="0">
                  <a:pos x="T0" y="T1"/>
                </a:cxn>
                <a:cxn ang="0">
                  <a:pos x="T2" y="T3"/>
                </a:cxn>
                <a:cxn ang="0">
                  <a:pos x="T4" y="T5"/>
                </a:cxn>
                <a:cxn ang="0">
                  <a:pos x="T6" y="T7"/>
                </a:cxn>
                <a:cxn ang="0">
                  <a:pos x="T8" y="T9"/>
                </a:cxn>
              </a:cxnLst>
              <a:rect l="0" t="0" r="r" b="b"/>
              <a:pathLst>
                <a:path w="10" h="8">
                  <a:moveTo>
                    <a:pt x="5" y="0"/>
                  </a:moveTo>
                  <a:lnTo>
                    <a:pt x="0" y="3"/>
                  </a:lnTo>
                  <a:lnTo>
                    <a:pt x="5" y="8"/>
                  </a:lnTo>
                  <a:lnTo>
                    <a:pt x="10"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4" name="Freeform 69">
              <a:extLst>
                <a:ext uri="{FF2B5EF4-FFF2-40B4-BE49-F238E27FC236}">
                  <a16:creationId xmlns:a16="http://schemas.microsoft.com/office/drawing/2014/main" id="{3B75B47A-6162-D07E-525E-04260EC83311}"/>
                </a:ext>
              </a:extLst>
            </p:cNvPr>
            <p:cNvSpPr>
              <a:spLocks/>
            </p:cNvSpPr>
            <p:nvPr/>
          </p:nvSpPr>
          <p:spPr bwMode="auto">
            <a:xfrm>
              <a:off x="5466541" y="2580680"/>
              <a:ext cx="145337" cy="177412"/>
            </a:xfrm>
            <a:custGeom>
              <a:avLst/>
              <a:gdLst>
                <a:gd name="T0" fmla="*/ 89 w 89"/>
                <a:gd name="T1" fmla="*/ 27 h 108"/>
                <a:gd name="T2" fmla="*/ 82 w 89"/>
                <a:gd name="T3" fmla="*/ 20 h 108"/>
                <a:gd name="T4" fmla="*/ 81 w 89"/>
                <a:gd name="T5" fmla="*/ 20 h 108"/>
                <a:gd name="T6" fmla="*/ 69 w 89"/>
                <a:gd name="T7" fmla="*/ 27 h 108"/>
                <a:gd name="T8" fmla="*/ 69 w 89"/>
                <a:gd name="T9" fmla="*/ 45 h 108"/>
                <a:gd name="T10" fmla="*/ 69 w 89"/>
                <a:gd name="T11" fmla="*/ 17 h 108"/>
                <a:gd name="T12" fmla="*/ 65 w 89"/>
                <a:gd name="T13" fmla="*/ 8 h 108"/>
                <a:gd name="T14" fmla="*/ 63 w 89"/>
                <a:gd name="T15" fmla="*/ 8 h 108"/>
                <a:gd name="T16" fmla="*/ 53 w 89"/>
                <a:gd name="T17" fmla="*/ 17 h 108"/>
                <a:gd name="T18" fmla="*/ 53 w 89"/>
                <a:gd name="T19" fmla="*/ 45 h 108"/>
                <a:gd name="T20" fmla="*/ 53 w 89"/>
                <a:gd name="T21" fmla="*/ 10 h 108"/>
                <a:gd name="T22" fmla="*/ 47 w 89"/>
                <a:gd name="T23" fmla="*/ 0 h 108"/>
                <a:gd name="T24" fmla="*/ 45 w 89"/>
                <a:gd name="T25" fmla="*/ 0 h 108"/>
                <a:gd name="T26" fmla="*/ 37 w 89"/>
                <a:gd name="T27" fmla="*/ 10 h 108"/>
                <a:gd name="T28" fmla="*/ 37 w 89"/>
                <a:gd name="T29" fmla="*/ 44 h 108"/>
                <a:gd name="T30" fmla="*/ 33 w 89"/>
                <a:gd name="T31" fmla="*/ 44 h 108"/>
                <a:gd name="T32" fmla="*/ 33 w 89"/>
                <a:gd name="T33" fmla="*/ 20 h 108"/>
                <a:gd name="T34" fmla="*/ 29 w 89"/>
                <a:gd name="T35" fmla="*/ 8 h 108"/>
                <a:gd name="T36" fmla="*/ 28 w 89"/>
                <a:gd name="T37" fmla="*/ 8 h 108"/>
                <a:gd name="T38" fmla="*/ 25 w 89"/>
                <a:gd name="T39" fmla="*/ 20 h 108"/>
                <a:gd name="T40" fmla="*/ 25 w 89"/>
                <a:gd name="T41" fmla="*/ 45 h 108"/>
                <a:gd name="T42" fmla="*/ 25 w 89"/>
                <a:gd name="T43" fmla="*/ 67 h 108"/>
                <a:gd name="T44" fmla="*/ 0 w 89"/>
                <a:gd name="T45" fmla="*/ 64 h 108"/>
                <a:gd name="T46" fmla="*/ 11 w 89"/>
                <a:gd name="T47" fmla="*/ 82 h 108"/>
                <a:gd name="T48" fmla="*/ 52 w 89"/>
                <a:gd name="T49" fmla="*/ 108 h 108"/>
                <a:gd name="T50" fmla="*/ 58 w 89"/>
                <a:gd name="T51" fmla="*/ 108 h 108"/>
                <a:gd name="T52" fmla="*/ 89 w 89"/>
                <a:gd name="T53" fmla="*/ 75 h 108"/>
                <a:gd name="T54" fmla="*/ 89 w 89"/>
                <a:gd name="T55" fmla="*/ 48 h 108"/>
                <a:gd name="T56" fmla="*/ 89 w 89"/>
                <a:gd name="T57" fmla="*/ 2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 h="108">
                  <a:moveTo>
                    <a:pt x="89" y="27"/>
                  </a:moveTo>
                  <a:cubicBezTo>
                    <a:pt x="89" y="23"/>
                    <a:pt x="86" y="20"/>
                    <a:pt x="82" y="20"/>
                  </a:cubicBezTo>
                  <a:cubicBezTo>
                    <a:pt x="81" y="20"/>
                    <a:pt x="81" y="20"/>
                    <a:pt x="81" y="20"/>
                  </a:cubicBezTo>
                  <a:cubicBezTo>
                    <a:pt x="77" y="20"/>
                    <a:pt x="69" y="23"/>
                    <a:pt x="69" y="27"/>
                  </a:cubicBezTo>
                  <a:cubicBezTo>
                    <a:pt x="69" y="45"/>
                    <a:pt x="69" y="45"/>
                    <a:pt x="69" y="45"/>
                  </a:cubicBezTo>
                  <a:cubicBezTo>
                    <a:pt x="69" y="17"/>
                    <a:pt x="69" y="17"/>
                    <a:pt x="69" y="17"/>
                  </a:cubicBezTo>
                  <a:cubicBezTo>
                    <a:pt x="69" y="13"/>
                    <a:pt x="69" y="8"/>
                    <a:pt x="65" y="8"/>
                  </a:cubicBezTo>
                  <a:cubicBezTo>
                    <a:pt x="63" y="8"/>
                    <a:pt x="63" y="8"/>
                    <a:pt x="63" y="8"/>
                  </a:cubicBezTo>
                  <a:cubicBezTo>
                    <a:pt x="59" y="8"/>
                    <a:pt x="53" y="13"/>
                    <a:pt x="53" y="17"/>
                  </a:cubicBezTo>
                  <a:cubicBezTo>
                    <a:pt x="53" y="45"/>
                    <a:pt x="53" y="45"/>
                    <a:pt x="53" y="45"/>
                  </a:cubicBezTo>
                  <a:cubicBezTo>
                    <a:pt x="53" y="10"/>
                    <a:pt x="53" y="10"/>
                    <a:pt x="53" y="10"/>
                  </a:cubicBezTo>
                  <a:cubicBezTo>
                    <a:pt x="53" y="6"/>
                    <a:pt x="51" y="0"/>
                    <a:pt x="47" y="0"/>
                  </a:cubicBezTo>
                  <a:cubicBezTo>
                    <a:pt x="45" y="0"/>
                    <a:pt x="45" y="0"/>
                    <a:pt x="45" y="0"/>
                  </a:cubicBezTo>
                  <a:cubicBezTo>
                    <a:pt x="41" y="0"/>
                    <a:pt x="37" y="6"/>
                    <a:pt x="37" y="10"/>
                  </a:cubicBezTo>
                  <a:cubicBezTo>
                    <a:pt x="37" y="44"/>
                    <a:pt x="37" y="44"/>
                    <a:pt x="37" y="44"/>
                  </a:cubicBezTo>
                  <a:cubicBezTo>
                    <a:pt x="33" y="44"/>
                    <a:pt x="33" y="44"/>
                    <a:pt x="33" y="44"/>
                  </a:cubicBezTo>
                  <a:cubicBezTo>
                    <a:pt x="33" y="20"/>
                    <a:pt x="33" y="20"/>
                    <a:pt x="33" y="20"/>
                  </a:cubicBezTo>
                  <a:cubicBezTo>
                    <a:pt x="33" y="16"/>
                    <a:pt x="33" y="8"/>
                    <a:pt x="29" y="8"/>
                  </a:cubicBezTo>
                  <a:cubicBezTo>
                    <a:pt x="28" y="8"/>
                    <a:pt x="28" y="8"/>
                    <a:pt x="28" y="8"/>
                  </a:cubicBezTo>
                  <a:cubicBezTo>
                    <a:pt x="24" y="8"/>
                    <a:pt x="25" y="16"/>
                    <a:pt x="25" y="20"/>
                  </a:cubicBezTo>
                  <a:cubicBezTo>
                    <a:pt x="25" y="45"/>
                    <a:pt x="25" y="45"/>
                    <a:pt x="25" y="45"/>
                  </a:cubicBezTo>
                  <a:cubicBezTo>
                    <a:pt x="25" y="67"/>
                    <a:pt x="25" y="67"/>
                    <a:pt x="25" y="67"/>
                  </a:cubicBezTo>
                  <a:cubicBezTo>
                    <a:pt x="13" y="60"/>
                    <a:pt x="7" y="59"/>
                    <a:pt x="0" y="64"/>
                  </a:cubicBezTo>
                  <a:cubicBezTo>
                    <a:pt x="11" y="82"/>
                    <a:pt x="11" y="82"/>
                    <a:pt x="11" y="82"/>
                  </a:cubicBezTo>
                  <a:cubicBezTo>
                    <a:pt x="23" y="100"/>
                    <a:pt x="49" y="108"/>
                    <a:pt x="52" y="108"/>
                  </a:cubicBezTo>
                  <a:cubicBezTo>
                    <a:pt x="58" y="108"/>
                    <a:pt x="58" y="108"/>
                    <a:pt x="58" y="108"/>
                  </a:cubicBezTo>
                  <a:cubicBezTo>
                    <a:pt x="76" y="108"/>
                    <a:pt x="89" y="93"/>
                    <a:pt x="89" y="75"/>
                  </a:cubicBezTo>
                  <a:cubicBezTo>
                    <a:pt x="89" y="48"/>
                    <a:pt x="89" y="48"/>
                    <a:pt x="89" y="48"/>
                  </a:cubicBezTo>
                  <a:lnTo>
                    <a:pt x="89" y="27"/>
                  </a:lnTo>
                  <a:close/>
                </a:path>
              </a:pathLst>
            </a:custGeom>
            <a:solidFill>
              <a:srgbClr val="FFBF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5" name="Freeform 70">
              <a:extLst>
                <a:ext uri="{FF2B5EF4-FFF2-40B4-BE49-F238E27FC236}">
                  <a16:creationId xmlns:a16="http://schemas.microsoft.com/office/drawing/2014/main" id="{4B7E7D02-E181-9F97-F0E3-4B10E065E168}"/>
                </a:ext>
              </a:extLst>
            </p:cNvPr>
            <p:cNvSpPr>
              <a:spLocks/>
            </p:cNvSpPr>
            <p:nvPr/>
          </p:nvSpPr>
          <p:spPr bwMode="auto">
            <a:xfrm>
              <a:off x="5546727" y="2585692"/>
              <a:ext cx="65151" cy="172400"/>
            </a:xfrm>
            <a:custGeom>
              <a:avLst/>
              <a:gdLst>
                <a:gd name="T0" fmla="*/ 33 w 40"/>
                <a:gd name="T1" fmla="*/ 17 h 105"/>
                <a:gd name="T2" fmla="*/ 32 w 40"/>
                <a:gd name="T3" fmla="*/ 17 h 105"/>
                <a:gd name="T4" fmla="*/ 20 w 40"/>
                <a:gd name="T5" fmla="*/ 24 h 105"/>
                <a:gd name="T6" fmla="*/ 20 w 40"/>
                <a:gd name="T7" fmla="*/ 14 h 105"/>
                <a:gd name="T8" fmla="*/ 16 w 40"/>
                <a:gd name="T9" fmla="*/ 5 h 105"/>
                <a:gd name="T10" fmla="*/ 14 w 40"/>
                <a:gd name="T11" fmla="*/ 5 h 105"/>
                <a:gd name="T12" fmla="*/ 4 w 40"/>
                <a:gd name="T13" fmla="*/ 14 h 105"/>
                <a:gd name="T14" fmla="*/ 4 w 40"/>
                <a:gd name="T15" fmla="*/ 6 h 105"/>
                <a:gd name="T16" fmla="*/ 0 w 40"/>
                <a:gd name="T17" fmla="*/ 0 h 105"/>
                <a:gd name="T18" fmla="*/ 0 w 40"/>
                <a:gd name="T19" fmla="*/ 104 h 105"/>
                <a:gd name="T20" fmla="*/ 3 w 40"/>
                <a:gd name="T21" fmla="*/ 105 h 105"/>
                <a:gd name="T22" fmla="*/ 9 w 40"/>
                <a:gd name="T23" fmla="*/ 105 h 105"/>
                <a:gd name="T24" fmla="*/ 40 w 40"/>
                <a:gd name="T25" fmla="*/ 72 h 105"/>
                <a:gd name="T26" fmla="*/ 40 w 40"/>
                <a:gd name="T27" fmla="*/ 45 h 105"/>
                <a:gd name="T28" fmla="*/ 40 w 40"/>
                <a:gd name="T29" fmla="*/ 24 h 105"/>
                <a:gd name="T30" fmla="*/ 33 w 40"/>
                <a:gd name="T31" fmla="*/ 1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05">
                  <a:moveTo>
                    <a:pt x="33" y="17"/>
                  </a:moveTo>
                  <a:cubicBezTo>
                    <a:pt x="32" y="17"/>
                    <a:pt x="32" y="17"/>
                    <a:pt x="32" y="17"/>
                  </a:cubicBezTo>
                  <a:cubicBezTo>
                    <a:pt x="28" y="17"/>
                    <a:pt x="20" y="20"/>
                    <a:pt x="20" y="24"/>
                  </a:cubicBezTo>
                  <a:cubicBezTo>
                    <a:pt x="20" y="14"/>
                    <a:pt x="20" y="14"/>
                    <a:pt x="20" y="14"/>
                  </a:cubicBezTo>
                  <a:cubicBezTo>
                    <a:pt x="20" y="10"/>
                    <a:pt x="20" y="5"/>
                    <a:pt x="16" y="5"/>
                  </a:cubicBezTo>
                  <a:cubicBezTo>
                    <a:pt x="14" y="5"/>
                    <a:pt x="14" y="5"/>
                    <a:pt x="14" y="5"/>
                  </a:cubicBezTo>
                  <a:cubicBezTo>
                    <a:pt x="10" y="5"/>
                    <a:pt x="4" y="10"/>
                    <a:pt x="4" y="14"/>
                  </a:cubicBezTo>
                  <a:cubicBezTo>
                    <a:pt x="4" y="6"/>
                    <a:pt x="4" y="6"/>
                    <a:pt x="4" y="6"/>
                  </a:cubicBezTo>
                  <a:cubicBezTo>
                    <a:pt x="4" y="3"/>
                    <a:pt x="0" y="1"/>
                    <a:pt x="0" y="0"/>
                  </a:cubicBezTo>
                  <a:cubicBezTo>
                    <a:pt x="0" y="104"/>
                    <a:pt x="0" y="104"/>
                    <a:pt x="0" y="104"/>
                  </a:cubicBezTo>
                  <a:cubicBezTo>
                    <a:pt x="0" y="104"/>
                    <a:pt x="2" y="105"/>
                    <a:pt x="3" y="105"/>
                  </a:cubicBezTo>
                  <a:cubicBezTo>
                    <a:pt x="9" y="105"/>
                    <a:pt x="9" y="105"/>
                    <a:pt x="9" y="105"/>
                  </a:cubicBezTo>
                  <a:cubicBezTo>
                    <a:pt x="27" y="105"/>
                    <a:pt x="40" y="89"/>
                    <a:pt x="40" y="72"/>
                  </a:cubicBezTo>
                  <a:cubicBezTo>
                    <a:pt x="40" y="45"/>
                    <a:pt x="40" y="45"/>
                    <a:pt x="40" y="45"/>
                  </a:cubicBezTo>
                  <a:cubicBezTo>
                    <a:pt x="40" y="24"/>
                    <a:pt x="40" y="24"/>
                    <a:pt x="40" y="24"/>
                  </a:cubicBezTo>
                  <a:cubicBezTo>
                    <a:pt x="40" y="20"/>
                    <a:pt x="37" y="17"/>
                    <a:pt x="33" y="17"/>
                  </a:cubicBezTo>
                  <a:close/>
                </a:path>
              </a:pathLst>
            </a:custGeom>
            <a:solidFill>
              <a:srgbClr val="F2AD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6" name="Freeform 71">
              <a:extLst>
                <a:ext uri="{FF2B5EF4-FFF2-40B4-BE49-F238E27FC236}">
                  <a16:creationId xmlns:a16="http://schemas.microsoft.com/office/drawing/2014/main" id="{972AD8EC-53D9-5A67-EE91-B43638908BCF}"/>
                </a:ext>
              </a:extLst>
            </p:cNvPr>
            <p:cNvSpPr>
              <a:spLocks/>
            </p:cNvSpPr>
            <p:nvPr/>
          </p:nvSpPr>
          <p:spPr bwMode="auto">
            <a:xfrm>
              <a:off x="6656299" y="4692576"/>
              <a:ext cx="106246" cy="101235"/>
            </a:xfrm>
            <a:custGeom>
              <a:avLst/>
              <a:gdLst>
                <a:gd name="T0" fmla="*/ 16 w 106"/>
                <a:gd name="T1" fmla="*/ 101 h 101"/>
                <a:gd name="T2" fmla="*/ 0 w 106"/>
                <a:gd name="T3" fmla="*/ 85 h 101"/>
                <a:gd name="T4" fmla="*/ 89 w 106"/>
                <a:gd name="T5" fmla="*/ 0 h 101"/>
                <a:gd name="T6" fmla="*/ 106 w 106"/>
                <a:gd name="T7" fmla="*/ 16 h 101"/>
                <a:gd name="T8" fmla="*/ 16 w 106"/>
                <a:gd name="T9" fmla="*/ 101 h 101"/>
              </a:gdLst>
              <a:ahLst/>
              <a:cxnLst>
                <a:cxn ang="0">
                  <a:pos x="T0" y="T1"/>
                </a:cxn>
                <a:cxn ang="0">
                  <a:pos x="T2" y="T3"/>
                </a:cxn>
                <a:cxn ang="0">
                  <a:pos x="T4" y="T5"/>
                </a:cxn>
                <a:cxn ang="0">
                  <a:pos x="T6" y="T7"/>
                </a:cxn>
                <a:cxn ang="0">
                  <a:pos x="T8" y="T9"/>
                </a:cxn>
              </a:cxnLst>
              <a:rect l="0" t="0" r="r" b="b"/>
              <a:pathLst>
                <a:path w="106" h="101">
                  <a:moveTo>
                    <a:pt x="16" y="101"/>
                  </a:moveTo>
                  <a:lnTo>
                    <a:pt x="0" y="85"/>
                  </a:lnTo>
                  <a:lnTo>
                    <a:pt x="89" y="0"/>
                  </a:lnTo>
                  <a:lnTo>
                    <a:pt x="106" y="16"/>
                  </a:lnTo>
                  <a:lnTo>
                    <a:pt x="16" y="101"/>
                  </a:lnTo>
                  <a:close/>
                </a:path>
              </a:pathLst>
            </a:custGeom>
            <a:solidFill>
              <a:srgbClr val="5A6C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7" name="Freeform 72">
              <a:extLst>
                <a:ext uri="{FF2B5EF4-FFF2-40B4-BE49-F238E27FC236}">
                  <a16:creationId xmlns:a16="http://schemas.microsoft.com/office/drawing/2014/main" id="{FE211B26-D8C3-CC7E-01AD-ABFAD6400A02}"/>
                </a:ext>
              </a:extLst>
            </p:cNvPr>
            <p:cNvSpPr>
              <a:spLocks/>
            </p:cNvSpPr>
            <p:nvPr/>
          </p:nvSpPr>
          <p:spPr bwMode="auto">
            <a:xfrm>
              <a:off x="6656299" y="4692576"/>
              <a:ext cx="106246" cy="101235"/>
            </a:xfrm>
            <a:custGeom>
              <a:avLst/>
              <a:gdLst>
                <a:gd name="T0" fmla="*/ 16 w 106"/>
                <a:gd name="T1" fmla="*/ 101 h 101"/>
                <a:gd name="T2" fmla="*/ 0 w 106"/>
                <a:gd name="T3" fmla="*/ 85 h 101"/>
                <a:gd name="T4" fmla="*/ 89 w 106"/>
                <a:gd name="T5" fmla="*/ 0 h 101"/>
                <a:gd name="T6" fmla="*/ 106 w 106"/>
                <a:gd name="T7" fmla="*/ 16 h 101"/>
                <a:gd name="T8" fmla="*/ 16 w 106"/>
                <a:gd name="T9" fmla="*/ 101 h 101"/>
              </a:gdLst>
              <a:ahLst/>
              <a:cxnLst>
                <a:cxn ang="0">
                  <a:pos x="T0" y="T1"/>
                </a:cxn>
                <a:cxn ang="0">
                  <a:pos x="T2" y="T3"/>
                </a:cxn>
                <a:cxn ang="0">
                  <a:pos x="T4" y="T5"/>
                </a:cxn>
                <a:cxn ang="0">
                  <a:pos x="T6" y="T7"/>
                </a:cxn>
                <a:cxn ang="0">
                  <a:pos x="T8" y="T9"/>
                </a:cxn>
              </a:cxnLst>
              <a:rect l="0" t="0" r="r" b="b"/>
              <a:pathLst>
                <a:path w="106" h="101">
                  <a:moveTo>
                    <a:pt x="16" y="101"/>
                  </a:moveTo>
                  <a:lnTo>
                    <a:pt x="0" y="85"/>
                  </a:lnTo>
                  <a:lnTo>
                    <a:pt x="89" y="0"/>
                  </a:lnTo>
                  <a:lnTo>
                    <a:pt x="106" y="16"/>
                  </a:lnTo>
                  <a:lnTo>
                    <a:pt x="16"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8" name="Freeform 73">
              <a:extLst>
                <a:ext uri="{FF2B5EF4-FFF2-40B4-BE49-F238E27FC236}">
                  <a16:creationId xmlns:a16="http://schemas.microsoft.com/office/drawing/2014/main" id="{A68567A0-1218-2EE0-B08F-8764F9A02B2B}"/>
                </a:ext>
              </a:extLst>
            </p:cNvPr>
            <p:cNvSpPr>
              <a:spLocks/>
            </p:cNvSpPr>
            <p:nvPr/>
          </p:nvSpPr>
          <p:spPr bwMode="auto">
            <a:xfrm>
              <a:off x="6656299" y="4692576"/>
              <a:ext cx="98228" cy="93216"/>
            </a:xfrm>
            <a:custGeom>
              <a:avLst/>
              <a:gdLst>
                <a:gd name="T0" fmla="*/ 8 w 98"/>
                <a:gd name="T1" fmla="*/ 93 h 93"/>
                <a:gd name="T2" fmla="*/ 0 w 98"/>
                <a:gd name="T3" fmla="*/ 85 h 93"/>
                <a:gd name="T4" fmla="*/ 89 w 98"/>
                <a:gd name="T5" fmla="*/ 0 h 93"/>
                <a:gd name="T6" fmla="*/ 98 w 98"/>
                <a:gd name="T7" fmla="*/ 8 h 93"/>
                <a:gd name="T8" fmla="*/ 8 w 98"/>
                <a:gd name="T9" fmla="*/ 93 h 93"/>
              </a:gdLst>
              <a:ahLst/>
              <a:cxnLst>
                <a:cxn ang="0">
                  <a:pos x="T0" y="T1"/>
                </a:cxn>
                <a:cxn ang="0">
                  <a:pos x="T2" y="T3"/>
                </a:cxn>
                <a:cxn ang="0">
                  <a:pos x="T4" y="T5"/>
                </a:cxn>
                <a:cxn ang="0">
                  <a:pos x="T6" y="T7"/>
                </a:cxn>
                <a:cxn ang="0">
                  <a:pos x="T8" y="T9"/>
                </a:cxn>
              </a:cxnLst>
              <a:rect l="0" t="0" r="r" b="b"/>
              <a:pathLst>
                <a:path w="98" h="93">
                  <a:moveTo>
                    <a:pt x="8" y="93"/>
                  </a:moveTo>
                  <a:lnTo>
                    <a:pt x="0" y="85"/>
                  </a:lnTo>
                  <a:lnTo>
                    <a:pt x="89" y="0"/>
                  </a:lnTo>
                  <a:lnTo>
                    <a:pt x="98" y="8"/>
                  </a:lnTo>
                  <a:lnTo>
                    <a:pt x="8" y="93"/>
                  </a:lnTo>
                  <a:close/>
                </a:path>
              </a:pathLst>
            </a:custGeom>
            <a:solidFill>
              <a:srgbClr val="5A6C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9" name="Freeform 74">
              <a:extLst>
                <a:ext uri="{FF2B5EF4-FFF2-40B4-BE49-F238E27FC236}">
                  <a16:creationId xmlns:a16="http://schemas.microsoft.com/office/drawing/2014/main" id="{F13C80E6-7582-CF9E-7689-84264271564D}"/>
                </a:ext>
              </a:extLst>
            </p:cNvPr>
            <p:cNvSpPr>
              <a:spLocks/>
            </p:cNvSpPr>
            <p:nvPr/>
          </p:nvSpPr>
          <p:spPr bwMode="auto">
            <a:xfrm>
              <a:off x="6656299" y="4692576"/>
              <a:ext cx="98228" cy="93216"/>
            </a:xfrm>
            <a:custGeom>
              <a:avLst/>
              <a:gdLst>
                <a:gd name="T0" fmla="*/ 8 w 98"/>
                <a:gd name="T1" fmla="*/ 93 h 93"/>
                <a:gd name="T2" fmla="*/ 0 w 98"/>
                <a:gd name="T3" fmla="*/ 85 h 93"/>
                <a:gd name="T4" fmla="*/ 89 w 98"/>
                <a:gd name="T5" fmla="*/ 0 h 93"/>
                <a:gd name="T6" fmla="*/ 98 w 98"/>
                <a:gd name="T7" fmla="*/ 8 h 93"/>
                <a:gd name="T8" fmla="*/ 8 w 98"/>
                <a:gd name="T9" fmla="*/ 93 h 93"/>
              </a:gdLst>
              <a:ahLst/>
              <a:cxnLst>
                <a:cxn ang="0">
                  <a:pos x="T0" y="T1"/>
                </a:cxn>
                <a:cxn ang="0">
                  <a:pos x="T2" y="T3"/>
                </a:cxn>
                <a:cxn ang="0">
                  <a:pos x="T4" y="T5"/>
                </a:cxn>
                <a:cxn ang="0">
                  <a:pos x="T6" y="T7"/>
                </a:cxn>
                <a:cxn ang="0">
                  <a:pos x="T8" y="T9"/>
                </a:cxn>
              </a:cxnLst>
              <a:rect l="0" t="0" r="r" b="b"/>
              <a:pathLst>
                <a:path w="98" h="93">
                  <a:moveTo>
                    <a:pt x="8" y="93"/>
                  </a:moveTo>
                  <a:lnTo>
                    <a:pt x="0" y="85"/>
                  </a:lnTo>
                  <a:lnTo>
                    <a:pt x="89" y="0"/>
                  </a:lnTo>
                  <a:lnTo>
                    <a:pt x="98" y="8"/>
                  </a:lnTo>
                  <a:lnTo>
                    <a:pt x="8" y="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0" name="Freeform 75">
              <a:extLst>
                <a:ext uri="{FF2B5EF4-FFF2-40B4-BE49-F238E27FC236}">
                  <a16:creationId xmlns:a16="http://schemas.microsoft.com/office/drawing/2014/main" id="{1D0E1CB1-E6C8-A84F-0F32-59CAA7A80B6F}"/>
                </a:ext>
              </a:extLst>
            </p:cNvPr>
            <p:cNvSpPr>
              <a:spLocks noEditPoints="1"/>
            </p:cNvSpPr>
            <p:nvPr/>
          </p:nvSpPr>
          <p:spPr bwMode="auto">
            <a:xfrm>
              <a:off x="6714433" y="4566283"/>
              <a:ext cx="182423" cy="167388"/>
            </a:xfrm>
            <a:custGeom>
              <a:avLst/>
              <a:gdLst>
                <a:gd name="T0" fmla="*/ 34 w 111"/>
                <a:gd name="T1" fmla="*/ 82 h 102"/>
                <a:gd name="T2" fmla="*/ 32 w 111"/>
                <a:gd name="T3" fmla="*/ 79 h 102"/>
                <a:gd name="T4" fmla="*/ 42 w 111"/>
                <a:gd name="T5" fmla="*/ 72 h 102"/>
                <a:gd name="T6" fmla="*/ 44 w 111"/>
                <a:gd name="T7" fmla="*/ 75 h 102"/>
                <a:gd name="T8" fmla="*/ 34 w 111"/>
                <a:gd name="T9" fmla="*/ 82 h 102"/>
                <a:gd name="T10" fmla="*/ 54 w 111"/>
                <a:gd name="T11" fmla="*/ 68 h 102"/>
                <a:gd name="T12" fmla="*/ 51 w 111"/>
                <a:gd name="T13" fmla="*/ 64 h 102"/>
                <a:gd name="T14" fmla="*/ 60 w 111"/>
                <a:gd name="T15" fmla="*/ 57 h 102"/>
                <a:gd name="T16" fmla="*/ 63 w 111"/>
                <a:gd name="T17" fmla="*/ 60 h 102"/>
                <a:gd name="T18" fmla="*/ 54 w 111"/>
                <a:gd name="T19" fmla="*/ 68 h 102"/>
                <a:gd name="T20" fmla="*/ 72 w 111"/>
                <a:gd name="T21" fmla="*/ 52 h 102"/>
                <a:gd name="T22" fmla="*/ 70 w 111"/>
                <a:gd name="T23" fmla="*/ 49 h 102"/>
                <a:gd name="T24" fmla="*/ 79 w 111"/>
                <a:gd name="T25" fmla="*/ 41 h 102"/>
                <a:gd name="T26" fmla="*/ 81 w 111"/>
                <a:gd name="T27" fmla="*/ 44 h 102"/>
                <a:gd name="T28" fmla="*/ 72 w 111"/>
                <a:gd name="T29" fmla="*/ 52 h 102"/>
                <a:gd name="T30" fmla="*/ 90 w 111"/>
                <a:gd name="T31" fmla="*/ 36 h 102"/>
                <a:gd name="T32" fmla="*/ 87 w 111"/>
                <a:gd name="T33" fmla="*/ 33 h 102"/>
                <a:gd name="T34" fmla="*/ 96 w 111"/>
                <a:gd name="T35" fmla="*/ 25 h 102"/>
                <a:gd name="T36" fmla="*/ 99 w 111"/>
                <a:gd name="T37" fmla="*/ 28 h 102"/>
                <a:gd name="T38" fmla="*/ 90 w 111"/>
                <a:gd name="T39" fmla="*/ 36 h 102"/>
                <a:gd name="T40" fmla="*/ 55 w 111"/>
                <a:gd name="T41" fmla="*/ 0 h 102"/>
                <a:gd name="T42" fmla="*/ 21 w 111"/>
                <a:gd name="T43" fmla="*/ 14 h 102"/>
                <a:gd name="T44" fmla="*/ 15 w 111"/>
                <a:gd name="T45" fmla="*/ 81 h 102"/>
                <a:gd name="T46" fmla="*/ 19 w 111"/>
                <a:gd name="T47" fmla="*/ 77 h 102"/>
                <a:gd name="T48" fmla="*/ 29 w 111"/>
                <a:gd name="T49" fmla="*/ 87 h 102"/>
                <a:gd name="T50" fmla="*/ 25 w 111"/>
                <a:gd name="T51" fmla="*/ 91 h 102"/>
                <a:gd name="T52" fmla="*/ 55 w 111"/>
                <a:gd name="T53" fmla="*/ 102 h 102"/>
                <a:gd name="T54" fmla="*/ 90 w 111"/>
                <a:gd name="T55" fmla="*/ 88 h 102"/>
                <a:gd name="T56" fmla="*/ 92 w 111"/>
                <a:gd name="T57" fmla="*/ 16 h 102"/>
                <a:gd name="T58" fmla="*/ 55 w 111"/>
                <a:gd name="T5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102">
                  <a:moveTo>
                    <a:pt x="34" y="82"/>
                  </a:moveTo>
                  <a:cubicBezTo>
                    <a:pt x="32" y="79"/>
                    <a:pt x="32" y="79"/>
                    <a:pt x="32" y="79"/>
                  </a:cubicBezTo>
                  <a:cubicBezTo>
                    <a:pt x="35" y="77"/>
                    <a:pt x="38" y="74"/>
                    <a:pt x="42" y="72"/>
                  </a:cubicBezTo>
                  <a:cubicBezTo>
                    <a:pt x="44" y="75"/>
                    <a:pt x="44" y="75"/>
                    <a:pt x="44" y="75"/>
                  </a:cubicBezTo>
                  <a:cubicBezTo>
                    <a:pt x="41" y="77"/>
                    <a:pt x="38" y="80"/>
                    <a:pt x="34" y="82"/>
                  </a:cubicBezTo>
                  <a:moveTo>
                    <a:pt x="54" y="68"/>
                  </a:moveTo>
                  <a:cubicBezTo>
                    <a:pt x="51" y="64"/>
                    <a:pt x="51" y="64"/>
                    <a:pt x="51" y="64"/>
                  </a:cubicBezTo>
                  <a:cubicBezTo>
                    <a:pt x="54" y="62"/>
                    <a:pt x="57" y="59"/>
                    <a:pt x="60" y="57"/>
                  </a:cubicBezTo>
                  <a:cubicBezTo>
                    <a:pt x="63" y="60"/>
                    <a:pt x="63" y="60"/>
                    <a:pt x="63" y="60"/>
                  </a:cubicBezTo>
                  <a:cubicBezTo>
                    <a:pt x="60" y="62"/>
                    <a:pt x="57" y="65"/>
                    <a:pt x="54" y="68"/>
                  </a:cubicBezTo>
                  <a:moveTo>
                    <a:pt x="72" y="52"/>
                  </a:moveTo>
                  <a:cubicBezTo>
                    <a:pt x="70" y="49"/>
                    <a:pt x="70" y="49"/>
                    <a:pt x="70" y="49"/>
                  </a:cubicBezTo>
                  <a:cubicBezTo>
                    <a:pt x="73" y="47"/>
                    <a:pt x="76" y="44"/>
                    <a:pt x="79" y="41"/>
                  </a:cubicBezTo>
                  <a:cubicBezTo>
                    <a:pt x="81" y="44"/>
                    <a:pt x="81" y="44"/>
                    <a:pt x="81" y="44"/>
                  </a:cubicBezTo>
                  <a:cubicBezTo>
                    <a:pt x="78" y="47"/>
                    <a:pt x="75" y="50"/>
                    <a:pt x="72" y="52"/>
                  </a:cubicBezTo>
                  <a:moveTo>
                    <a:pt x="90" y="36"/>
                  </a:moveTo>
                  <a:cubicBezTo>
                    <a:pt x="87" y="33"/>
                    <a:pt x="87" y="33"/>
                    <a:pt x="87" y="33"/>
                  </a:cubicBezTo>
                  <a:cubicBezTo>
                    <a:pt x="90" y="31"/>
                    <a:pt x="93" y="28"/>
                    <a:pt x="96" y="25"/>
                  </a:cubicBezTo>
                  <a:cubicBezTo>
                    <a:pt x="99" y="28"/>
                    <a:pt x="99" y="28"/>
                    <a:pt x="99" y="28"/>
                  </a:cubicBezTo>
                  <a:cubicBezTo>
                    <a:pt x="96" y="31"/>
                    <a:pt x="93" y="34"/>
                    <a:pt x="90" y="36"/>
                  </a:cubicBezTo>
                  <a:moveTo>
                    <a:pt x="55" y="0"/>
                  </a:moveTo>
                  <a:cubicBezTo>
                    <a:pt x="43" y="0"/>
                    <a:pt x="31" y="5"/>
                    <a:pt x="21" y="14"/>
                  </a:cubicBezTo>
                  <a:cubicBezTo>
                    <a:pt x="2" y="32"/>
                    <a:pt x="0" y="61"/>
                    <a:pt x="15" y="81"/>
                  </a:cubicBezTo>
                  <a:cubicBezTo>
                    <a:pt x="19" y="77"/>
                    <a:pt x="19" y="77"/>
                    <a:pt x="19" y="77"/>
                  </a:cubicBezTo>
                  <a:cubicBezTo>
                    <a:pt x="29" y="87"/>
                    <a:pt x="29" y="87"/>
                    <a:pt x="29" y="87"/>
                  </a:cubicBezTo>
                  <a:cubicBezTo>
                    <a:pt x="25" y="91"/>
                    <a:pt x="25" y="91"/>
                    <a:pt x="25" y="91"/>
                  </a:cubicBezTo>
                  <a:cubicBezTo>
                    <a:pt x="34" y="98"/>
                    <a:pt x="45" y="102"/>
                    <a:pt x="55" y="102"/>
                  </a:cubicBezTo>
                  <a:cubicBezTo>
                    <a:pt x="68" y="102"/>
                    <a:pt x="80" y="97"/>
                    <a:pt x="90" y="88"/>
                  </a:cubicBezTo>
                  <a:cubicBezTo>
                    <a:pt x="110" y="69"/>
                    <a:pt x="111" y="37"/>
                    <a:pt x="92" y="16"/>
                  </a:cubicBezTo>
                  <a:cubicBezTo>
                    <a:pt x="82" y="6"/>
                    <a:pt x="69" y="0"/>
                    <a:pt x="55" y="0"/>
                  </a:cubicBezTo>
                </a:path>
              </a:pathLst>
            </a:custGeom>
            <a:solidFill>
              <a:srgbClr val="D1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1" name="Freeform 76">
              <a:extLst>
                <a:ext uri="{FF2B5EF4-FFF2-40B4-BE49-F238E27FC236}">
                  <a16:creationId xmlns:a16="http://schemas.microsoft.com/office/drawing/2014/main" id="{EE42339E-1F18-F493-BA1B-E08CE5DCCD7D}"/>
                </a:ext>
              </a:extLst>
            </p:cNvPr>
            <p:cNvSpPr>
              <a:spLocks noEditPoints="1"/>
            </p:cNvSpPr>
            <p:nvPr/>
          </p:nvSpPr>
          <p:spPr bwMode="auto">
            <a:xfrm>
              <a:off x="6767556" y="4607378"/>
              <a:ext cx="109254" cy="93216"/>
            </a:xfrm>
            <a:custGeom>
              <a:avLst/>
              <a:gdLst>
                <a:gd name="T0" fmla="*/ 10 w 67"/>
                <a:gd name="T1" fmla="*/ 47 h 57"/>
                <a:gd name="T2" fmla="*/ 0 w 67"/>
                <a:gd name="T3" fmla="*/ 54 h 57"/>
                <a:gd name="T4" fmla="*/ 2 w 67"/>
                <a:gd name="T5" fmla="*/ 57 h 57"/>
                <a:gd name="T6" fmla="*/ 12 w 67"/>
                <a:gd name="T7" fmla="*/ 50 h 57"/>
                <a:gd name="T8" fmla="*/ 10 w 67"/>
                <a:gd name="T9" fmla="*/ 47 h 57"/>
                <a:gd name="T10" fmla="*/ 28 w 67"/>
                <a:gd name="T11" fmla="*/ 32 h 57"/>
                <a:gd name="T12" fmla="*/ 19 w 67"/>
                <a:gd name="T13" fmla="*/ 39 h 57"/>
                <a:gd name="T14" fmla="*/ 22 w 67"/>
                <a:gd name="T15" fmla="*/ 43 h 57"/>
                <a:gd name="T16" fmla="*/ 31 w 67"/>
                <a:gd name="T17" fmla="*/ 35 h 57"/>
                <a:gd name="T18" fmla="*/ 28 w 67"/>
                <a:gd name="T19" fmla="*/ 32 h 57"/>
                <a:gd name="T20" fmla="*/ 47 w 67"/>
                <a:gd name="T21" fmla="*/ 16 h 57"/>
                <a:gd name="T22" fmla="*/ 38 w 67"/>
                <a:gd name="T23" fmla="*/ 24 h 57"/>
                <a:gd name="T24" fmla="*/ 40 w 67"/>
                <a:gd name="T25" fmla="*/ 27 h 57"/>
                <a:gd name="T26" fmla="*/ 49 w 67"/>
                <a:gd name="T27" fmla="*/ 19 h 57"/>
                <a:gd name="T28" fmla="*/ 47 w 67"/>
                <a:gd name="T29" fmla="*/ 16 h 57"/>
                <a:gd name="T30" fmla="*/ 64 w 67"/>
                <a:gd name="T31" fmla="*/ 0 h 57"/>
                <a:gd name="T32" fmla="*/ 55 w 67"/>
                <a:gd name="T33" fmla="*/ 8 h 57"/>
                <a:gd name="T34" fmla="*/ 58 w 67"/>
                <a:gd name="T35" fmla="*/ 11 h 57"/>
                <a:gd name="T36" fmla="*/ 67 w 67"/>
                <a:gd name="T37" fmla="*/ 3 h 57"/>
                <a:gd name="T38" fmla="*/ 64 w 67"/>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57">
                  <a:moveTo>
                    <a:pt x="10" y="47"/>
                  </a:moveTo>
                  <a:cubicBezTo>
                    <a:pt x="6" y="49"/>
                    <a:pt x="3" y="52"/>
                    <a:pt x="0" y="54"/>
                  </a:cubicBezTo>
                  <a:cubicBezTo>
                    <a:pt x="2" y="57"/>
                    <a:pt x="2" y="57"/>
                    <a:pt x="2" y="57"/>
                  </a:cubicBezTo>
                  <a:cubicBezTo>
                    <a:pt x="6" y="55"/>
                    <a:pt x="9" y="52"/>
                    <a:pt x="12" y="50"/>
                  </a:cubicBezTo>
                  <a:cubicBezTo>
                    <a:pt x="10" y="47"/>
                    <a:pt x="10" y="47"/>
                    <a:pt x="10" y="47"/>
                  </a:cubicBezTo>
                  <a:moveTo>
                    <a:pt x="28" y="32"/>
                  </a:moveTo>
                  <a:cubicBezTo>
                    <a:pt x="25" y="34"/>
                    <a:pt x="22" y="37"/>
                    <a:pt x="19" y="39"/>
                  </a:cubicBezTo>
                  <a:cubicBezTo>
                    <a:pt x="22" y="43"/>
                    <a:pt x="22" y="43"/>
                    <a:pt x="22" y="43"/>
                  </a:cubicBezTo>
                  <a:cubicBezTo>
                    <a:pt x="25" y="40"/>
                    <a:pt x="28" y="37"/>
                    <a:pt x="31" y="35"/>
                  </a:cubicBezTo>
                  <a:cubicBezTo>
                    <a:pt x="28" y="32"/>
                    <a:pt x="28" y="32"/>
                    <a:pt x="28" y="32"/>
                  </a:cubicBezTo>
                  <a:moveTo>
                    <a:pt x="47" y="16"/>
                  </a:moveTo>
                  <a:cubicBezTo>
                    <a:pt x="44" y="19"/>
                    <a:pt x="41" y="22"/>
                    <a:pt x="38" y="24"/>
                  </a:cubicBezTo>
                  <a:cubicBezTo>
                    <a:pt x="40" y="27"/>
                    <a:pt x="40" y="27"/>
                    <a:pt x="40" y="27"/>
                  </a:cubicBezTo>
                  <a:cubicBezTo>
                    <a:pt x="43" y="25"/>
                    <a:pt x="46" y="22"/>
                    <a:pt x="49" y="19"/>
                  </a:cubicBezTo>
                  <a:cubicBezTo>
                    <a:pt x="47" y="16"/>
                    <a:pt x="47" y="16"/>
                    <a:pt x="47" y="16"/>
                  </a:cubicBezTo>
                  <a:moveTo>
                    <a:pt x="64" y="0"/>
                  </a:moveTo>
                  <a:cubicBezTo>
                    <a:pt x="61" y="3"/>
                    <a:pt x="58" y="6"/>
                    <a:pt x="55" y="8"/>
                  </a:cubicBezTo>
                  <a:cubicBezTo>
                    <a:pt x="58" y="11"/>
                    <a:pt x="58" y="11"/>
                    <a:pt x="58" y="11"/>
                  </a:cubicBezTo>
                  <a:cubicBezTo>
                    <a:pt x="61" y="9"/>
                    <a:pt x="64" y="6"/>
                    <a:pt x="67" y="3"/>
                  </a:cubicBezTo>
                  <a:cubicBezTo>
                    <a:pt x="64" y="0"/>
                    <a:pt x="64" y="0"/>
                    <a:pt x="64" y="0"/>
                  </a:cubicBezTo>
                </a:path>
              </a:pathLst>
            </a:custGeom>
            <a:solidFill>
              <a:srgbClr val="A3D4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2" name="Freeform 77">
              <a:extLst>
                <a:ext uri="{FF2B5EF4-FFF2-40B4-BE49-F238E27FC236}">
                  <a16:creationId xmlns:a16="http://schemas.microsoft.com/office/drawing/2014/main" id="{59A43F45-E977-FF5E-B82E-6F89AD7F8F7E}"/>
                </a:ext>
              </a:extLst>
            </p:cNvPr>
            <p:cNvSpPr>
              <a:spLocks/>
            </p:cNvSpPr>
            <p:nvPr/>
          </p:nvSpPr>
          <p:spPr bwMode="auto">
            <a:xfrm>
              <a:off x="6745505" y="4692576"/>
              <a:ext cx="17040" cy="23054"/>
            </a:xfrm>
            <a:custGeom>
              <a:avLst/>
              <a:gdLst>
                <a:gd name="T0" fmla="*/ 0 w 10"/>
                <a:gd name="T1" fmla="*/ 0 h 14"/>
                <a:gd name="T2" fmla="*/ 5 w 10"/>
                <a:gd name="T3" fmla="*/ 5 h 14"/>
                <a:gd name="T4" fmla="*/ 0 w 10"/>
                <a:gd name="T5" fmla="*/ 10 h 14"/>
                <a:gd name="T6" fmla="*/ 6 w 10"/>
                <a:gd name="T7" fmla="*/ 14 h 14"/>
                <a:gd name="T8" fmla="*/ 10 w 10"/>
                <a:gd name="T9" fmla="*/ 10 h 14"/>
                <a:gd name="T10" fmla="*/ 0 w 10"/>
                <a:gd name="T11" fmla="*/ 0 h 14"/>
              </a:gdLst>
              <a:ahLst/>
              <a:cxnLst>
                <a:cxn ang="0">
                  <a:pos x="T0" y="T1"/>
                </a:cxn>
                <a:cxn ang="0">
                  <a:pos x="T2" y="T3"/>
                </a:cxn>
                <a:cxn ang="0">
                  <a:pos x="T4" y="T5"/>
                </a:cxn>
                <a:cxn ang="0">
                  <a:pos x="T6" y="T7"/>
                </a:cxn>
                <a:cxn ang="0">
                  <a:pos x="T8" y="T9"/>
                </a:cxn>
                <a:cxn ang="0">
                  <a:pos x="T10" y="T11"/>
                </a:cxn>
              </a:cxnLst>
              <a:rect l="0" t="0" r="r" b="b"/>
              <a:pathLst>
                <a:path w="10" h="14">
                  <a:moveTo>
                    <a:pt x="0" y="0"/>
                  </a:moveTo>
                  <a:cubicBezTo>
                    <a:pt x="5" y="5"/>
                    <a:pt x="5" y="5"/>
                    <a:pt x="5" y="5"/>
                  </a:cubicBezTo>
                  <a:cubicBezTo>
                    <a:pt x="0" y="10"/>
                    <a:pt x="0" y="10"/>
                    <a:pt x="0" y="10"/>
                  </a:cubicBezTo>
                  <a:cubicBezTo>
                    <a:pt x="2" y="11"/>
                    <a:pt x="4" y="13"/>
                    <a:pt x="6" y="14"/>
                  </a:cubicBezTo>
                  <a:cubicBezTo>
                    <a:pt x="10" y="10"/>
                    <a:pt x="10" y="10"/>
                    <a:pt x="10" y="10"/>
                  </a:cubicBezTo>
                  <a:cubicBezTo>
                    <a:pt x="0" y="0"/>
                    <a:pt x="0" y="0"/>
                    <a:pt x="0" y="0"/>
                  </a:cubicBezTo>
                </a:path>
              </a:pathLst>
            </a:custGeom>
            <a:solidFill>
              <a:srgbClr val="7FA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3" name="Freeform 78">
              <a:extLst>
                <a:ext uri="{FF2B5EF4-FFF2-40B4-BE49-F238E27FC236}">
                  <a16:creationId xmlns:a16="http://schemas.microsoft.com/office/drawing/2014/main" id="{F5D7CB3B-0005-DBAA-F046-333AA3D7A2F2}"/>
                </a:ext>
              </a:extLst>
            </p:cNvPr>
            <p:cNvSpPr>
              <a:spLocks/>
            </p:cNvSpPr>
            <p:nvPr/>
          </p:nvSpPr>
          <p:spPr bwMode="auto">
            <a:xfrm>
              <a:off x="6739491" y="4692576"/>
              <a:ext cx="15035" cy="16037"/>
            </a:xfrm>
            <a:custGeom>
              <a:avLst/>
              <a:gdLst>
                <a:gd name="T0" fmla="*/ 4 w 9"/>
                <a:gd name="T1" fmla="*/ 0 h 10"/>
                <a:gd name="T2" fmla="*/ 0 w 9"/>
                <a:gd name="T3" fmla="*/ 4 h 10"/>
                <a:gd name="T4" fmla="*/ 4 w 9"/>
                <a:gd name="T5" fmla="*/ 9 h 10"/>
                <a:gd name="T6" fmla="*/ 4 w 9"/>
                <a:gd name="T7" fmla="*/ 10 h 10"/>
                <a:gd name="T8" fmla="*/ 9 w 9"/>
                <a:gd name="T9" fmla="*/ 5 h 10"/>
                <a:gd name="T10" fmla="*/ 4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4" y="0"/>
                  </a:moveTo>
                  <a:cubicBezTo>
                    <a:pt x="0" y="4"/>
                    <a:pt x="0" y="4"/>
                    <a:pt x="0" y="4"/>
                  </a:cubicBezTo>
                  <a:cubicBezTo>
                    <a:pt x="1" y="6"/>
                    <a:pt x="2" y="7"/>
                    <a:pt x="4" y="9"/>
                  </a:cubicBezTo>
                  <a:cubicBezTo>
                    <a:pt x="4" y="9"/>
                    <a:pt x="4" y="9"/>
                    <a:pt x="4" y="10"/>
                  </a:cubicBezTo>
                  <a:cubicBezTo>
                    <a:pt x="9" y="5"/>
                    <a:pt x="9" y="5"/>
                    <a:pt x="9" y="5"/>
                  </a:cubicBezTo>
                  <a:cubicBezTo>
                    <a:pt x="4" y="0"/>
                    <a:pt x="4" y="0"/>
                    <a:pt x="4" y="0"/>
                  </a:cubicBezTo>
                </a:path>
              </a:pathLst>
            </a:custGeom>
            <a:solidFill>
              <a:srgbClr val="7FA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4" name="Freeform 79">
              <a:extLst>
                <a:ext uri="{FF2B5EF4-FFF2-40B4-BE49-F238E27FC236}">
                  <a16:creationId xmlns:a16="http://schemas.microsoft.com/office/drawing/2014/main" id="{68C39840-5849-E2EB-2F34-181D45EB7C5E}"/>
                </a:ext>
              </a:extLst>
            </p:cNvPr>
            <p:cNvSpPr>
              <a:spLocks noEditPoints="1"/>
            </p:cNvSpPr>
            <p:nvPr/>
          </p:nvSpPr>
          <p:spPr bwMode="auto">
            <a:xfrm>
              <a:off x="6701403" y="4555257"/>
              <a:ext cx="208483" cy="189439"/>
            </a:xfrm>
            <a:custGeom>
              <a:avLst/>
              <a:gdLst>
                <a:gd name="T0" fmla="*/ 62 w 127"/>
                <a:gd name="T1" fmla="*/ 115 h 116"/>
                <a:gd name="T2" fmla="*/ 22 w 127"/>
                <a:gd name="T3" fmla="*/ 97 h 116"/>
                <a:gd name="T4" fmla="*/ 24 w 127"/>
                <a:gd name="T5" fmla="*/ 16 h 116"/>
                <a:gd name="T6" fmla="*/ 65 w 127"/>
                <a:gd name="T7" fmla="*/ 1 h 116"/>
                <a:gd name="T8" fmla="*/ 105 w 127"/>
                <a:gd name="T9" fmla="*/ 19 h 116"/>
                <a:gd name="T10" fmla="*/ 103 w 127"/>
                <a:gd name="T11" fmla="*/ 100 h 116"/>
                <a:gd name="T12" fmla="*/ 62 w 127"/>
                <a:gd name="T13" fmla="*/ 115 h 116"/>
                <a:gd name="T14" fmla="*/ 65 w 127"/>
                <a:gd name="T15" fmla="*/ 14 h 116"/>
                <a:gd name="T16" fmla="*/ 33 w 127"/>
                <a:gd name="T17" fmla="*/ 26 h 116"/>
                <a:gd name="T18" fmla="*/ 31 w 127"/>
                <a:gd name="T19" fmla="*/ 88 h 116"/>
                <a:gd name="T20" fmla="*/ 62 w 127"/>
                <a:gd name="T21" fmla="*/ 102 h 116"/>
                <a:gd name="T22" fmla="*/ 94 w 127"/>
                <a:gd name="T23" fmla="*/ 90 h 116"/>
                <a:gd name="T24" fmla="*/ 96 w 127"/>
                <a:gd name="T25" fmla="*/ 28 h 116"/>
                <a:gd name="T26" fmla="*/ 65 w 127"/>
                <a:gd name="T27"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16">
                  <a:moveTo>
                    <a:pt x="62" y="115"/>
                  </a:moveTo>
                  <a:cubicBezTo>
                    <a:pt x="46" y="115"/>
                    <a:pt x="32" y="108"/>
                    <a:pt x="22" y="97"/>
                  </a:cubicBezTo>
                  <a:cubicBezTo>
                    <a:pt x="0" y="74"/>
                    <a:pt x="1" y="38"/>
                    <a:pt x="24" y="16"/>
                  </a:cubicBezTo>
                  <a:cubicBezTo>
                    <a:pt x="35" y="6"/>
                    <a:pt x="50" y="0"/>
                    <a:pt x="65" y="1"/>
                  </a:cubicBezTo>
                  <a:cubicBezTo>
                    <a:pt x="80" y="1"/>
                    <a:pt x="95" y="8"/>
                    <a:pt x="105" y="19"/>
                  </a:cubicBezTo>
                  <a:cubicBezTo>
                    <a:pt x="127" y="42"/>
                    <a:pt x="126" y="78"/>
                    <a:pt x="103" y="100"/>
                  </a:cubicBezTo>
                  <a:cubicBezTo>
                    <a:pt x="91" y="110"/>
                    <a:pt x="77" y="116"/>
                    <a:pt x="62" y="115"/>
                  </a:cubicBezTo>
                  <a:close/>
                  <a:moveTo>
                    <a:pt x="65" y="14"/>
                  </a:moveTo>
                  <a:cubicBezTo>
                    <a:pt x="53" y="14"/>
                    <a:pt x="42" y="18"/>
                    <a:pt x="33" y="26"/>
                  </a:cubicBezTo>
                  <a:cubicBezTo>
                    <a:pt x="16" y="43"/>
                    <a:pt x="15" y="70"/>
                    <a:pt x="31" y="88"/>
                  </a:cubicBezTo>
                  <a:cubicBezTo>
                    <a:pt x="39" y="97"/>
                    <a:pt x="50" y="102"/>
                    <a:pt x="62" y="102"/>
                  </a:cubicBezTo>
                  <a:cubicBezTo>
                    <a:pt x="74" y="102"/>
                    <a:pt x="85" y="98"/>
                    <a:pt x="94" y="90"/>
                  </a:cubicBezTo>
                  <a:cubicBezTo>
                    <a:pt x="111" y="73"/>
                    <a:pt x="112" y="46"/>
                    <a:pt x="96" y="28"/>
                  </a:cubicBezTo>
                  <a:cubicBezTo>
                    <a:pt x="87" y="19"/>
                    <a:pt x="77" y="14"/>
                    <a:pt x="65" y="14"/>
                  </a:cubicBezTo>
                  <a:close/>
                </a:path>
              </a:pathLst>
            </a:custGeom>
            <a:solidFill>
              <a:srgbClr val="6479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5" name="Freeform 80">
              <a:extLst>
                <a:ext uri="{FF2B5EF4-FFF2-40B4-BE49-F238E27FC236}">
                  <a16:creationId xmlns:a16="http://schemas.microsoft.com/office/drawing/2014/main" id="{F83B7A77-E6A9-8C74-D994-36CA31F0966E}"/>
                </a:ext>
              </a:extLst>
            </p:cNvPr>
            <p:cNvSpPr>
              <a:spLocks/>
            </p:cNvSpPr>
            <p:nvPr/>
          </p:nvSpPr>
          <p:spPr bwMode="auto">
            <a:xfrm>
              <a:off x="6628234" y="4715629"/>
              <a:ext cx="95221" cy="96223"/>
            </a:xfrm>
            <a:custGeom>
              <a:avLst/>
              <a:gdLst>
                <a:gd name="T0" fmla="*/ 49 w 58"/>
                <a:gd name="T1" fmla="*/ 0 h 59"/>
                <a:gd name="T2" fmla="*/ 5 w 58"/>
                <a:gd name="T3" fmla="*/ 42 h 59"/>
                <a:gd name="T4" fmla="*/ 5 w 58"/>
                <a:gd name="T5" fmla="*/ 59 h 59"/>
                <a:gd name="T6" fmla="*/ 5 w 58"/>
                <a:gd name="T7" fmla="*/ 59 h 59"/>
                <a:gd name="T8" fmla="*/ 58 w 58"/>
                <a:gd name="T9" fmla="*/ 9 h 59"/>
                <a:gd name="T10" fmla="*/ 49 w 58"/>
                <a:gd name="T11" fmla="*/ 0 h 59"/>
              </a:gdLst>
              <a:ahLst/>
              <a:cxnLst>
                <a:cxn ang="0">
                  <a:pos x="T0" y="T1"/>
                </a:cxn>
                <a:cxn ang="0">
                  <a:pos x="T2" y="T3"/>
                </a:cxn>
                <a:cxn ang="0">
                  <a:pos x="T4" y="T5"/>
                </a:cxn>
                <a:cxn ang="0">
                  <a:pos x="T6" y="T7"/>
                </a:cxn>
                <a:cxn ang="0">
                  <a:pos x="T8" y="T9"/>
                </a:cxn>
                <a:cxn ang="0">
                  <a:pos x="T10" y="T11"/>
                </a:cxn>
              </a:cxnLst>
              <a:rect l="0" t="0" r="r" b="b"/>
              <a:pathLst>
                <a:path w="58" h="59">
                  <a:moveTo>
                    <a:pt x="49" y="0"/>
                  </a:moveTo>
                  <a:cubicBezTo>
                    <a:pt x="5" y="42"/>
                    <a:pt x="5" y="42"/>
                    <a:pt x="5" y="42"/>
                  </a:cubicBezTo>
                  <a:cubicBezTo>
                    <a:pt x="0" y="46"/>
                    <a:pt x="0" y="54"/>
                    <a:pt x="5" y="59"/>
                  </a:cubicBezTo>
                  <a:cubicBezTo>
                    <a:pt x="5" y="59"/>
                    <a:pt x="5" y="59"/>
                    <a:pt x="5" y="59"/>
                  </a:cubicBezTo>
                  <a:cubicBezTo>
                    <a:pt x="58" y="9"/>
                    <a:pt x="58" y="9"/>
                    <a:pt x="58" y="9"/>
                  </a:cubicBezTo>
                  <a:lnTo>
                    <a:pt x="49" y="0"/>
                  </a:lnTo>
                  <a:close/>
                </a:path>
              </a:pathLst>
            </a:custGeom>
            <a:solidFill>
              <a:srgbClr val="1FCA9E"/>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6" name="Freeform 81">
              <a:extLst>
                <a:ext uri="{FF2B5EF4-FFF2-40B4-BE49-F238E27FC236}">
                  <a16:creationId xmlns:a16="http://schemas.microsoft.com/office/drawing/2014/main" id="{06C629DB-3C76-667E-AE81-EC0D6DC9D593}"/>
                </a:ext>
              </a:extLst>
            </p:cNvPr>
            <p:cNvSpPr>
              <a:spLocks/>
            </p:cNvSpPr>
            <p:nvPr/>
          </p:nvSpPr>
          <p:spPr bwMode="auto">
            <a:xfrm>
              <a:off x="6636252" y="4730664"/>
              <a:ext cx="100232" cy="91212"/>
            </a:xfrm>
            <a:custGeom>
              <a:avLst/>
              <a:gdLst>
                <a:gd name="T0" fmla="*/ 53 w 61"/>
                <a:gd name="T1" fmla="*/ 0 h 56"/>
                <a:gd name="T2" fmla="*/ 0 w 61"/>
                <a:gd name="T3" fmla="*/ 50 h 56"/>
                <a:gd name="T4" fmla="*/ 0 w 61"/>
                <a:gd name="T5" fmla="*/ 50 h 56"/>
                <a:gd name="T6" fmla="*/ 17 w 61"/>
                <a:gd name="T7" fmla="*/ 51 h 56"/>
                <a:gd name="T8" fmla="*/ 61 w 61"/>
                <a:gd name="T9" fmla="*/ 10 h 56"/>
                <a:gd name="T10" fmla="*/ 53 w 61"/>
                <a:gd name="T11" fmla="*/ 0 h 56"/>
              </a:gdLst>
              <a:ahLst/>
              <a:cxnLst>
                <a:cxn ang="0">
                  <a:pos x="T0" y="T1"/>
                </a:cxn>
                <a:cxn ang="0">
                  <a:pos x="T2" y="T3"/>
                </a:cxn>
                <a:cxn ang="0">
                  <a:pos x="T4" y="T5"/>
                </a:cxn>
                <a:cxn ang="0">
                  <a:pos x="T6" y="T7"/>
                </a:cxn>
                <a:cxn ang="0">
                  <a:pos x="T8" y="T9"/>
                </a:cxn>
                <a:cxn ang="0">
                  <a:pos x="T10" y="T11"/>
                </a:cxn>
              </a:cxnLst>
              <a:rect l="0" t="0" r="r" b="b"/>
              <a:pathLst>
                <a:path w="61" h="56">
                  <a:moveTo>
                    <a:pt x="53" y="0"/>
                  </a:moveTo>
                  <a:cubicBezTo>
                    <a:pt x="0" y="50"/>
                    <a:pt x="0" y="50"/>
                    <a:pt x="0" y="50"/>
                  </a:cubicBezTo>
                  <a:cubicBezTo>
                    <a:pt x="0" y="50"/>
                    <a:pt x="0" y="50"/>
                    <a:pt x="0" y="50"/>
                  </a:cubicBezTo>
                  <a:cubicBezTo>
                    <a:pt x="5" y="55"/>
                    <a:pt x="12" y="56"/>
                    <a:pt x="17" y="51"/>
                  </a:cubicBezTo>
                  <a:cubicBezTo>
                    <a:pt x="61" y="10"/>
                    <a:pt x="61" y="10"/>
                    <a:pt x="61" y="10"/>
                  </a:cubicBezTo>
                  <a:lnTo>
                    <a:pt x="53" y="0"/>
                  </a:lnTo>
                  <a:close/>
                </a:path>
              </a:pathLst>
            </a:custGeom>
            <a:solidFill>
              <a:srgbClr val="1FCA9E">
                <a:lumMod val="75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7" name="Oval 82">
              <a:extLst>
                <a:ext uri="{FF2B5EF4-FFF2-40B4-BE49-F238E27FC236}">
                  <a16:creationId xmlns:a16="http://schemas.microsoft.com/office/drawing/2014/main" id="{0831A87C-6921-ACAB-24F4-F98809CD35C1}"/>
                </a:ext>
              </a:extLst>
            </p:cNvPr>
            <p:cNvSpPr>
              <a:spLocks noChangeArrowheads="1"/>
            </p:cNvSpPr>
            <p:nvPr/>
          </p:nvSpPr>
          <p:spPr bwMode="auto">
            <a:xfrm>
              <a:off x="7049209" y="3122938"/>
              <a:ext cx="223518" cy="224520"/>
            </a:xfrm>
            <a:prstGeom prst="ellipse">
              <a:avLst/>
            </a:prstGeom>
            <a:solidFill>
              <a:srgbClr val="EF4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8" name="Freeform 83">
              <a:extLst>
                <a:ext uri="{FF2B5EF4-FFF2-40B4-BE49-F238E27FC236}">
                  <a16:creationId xmlns:a16="http://schemas.microsoft.com/office/drawing/2014/main" id="{D1C18C3A-378F-3D66-B413-EDB5F7AD3BF3}"/>
                </a:ext>
              </a:extLst>
            </p:cNvPr>
            <p:cNvSpPr>
              <a:spLocks/>
            </p:cNvSpPr>
            <p:nvPr/>
          </p:nvSpPr>
          <p:spPr bwMode="auto">
            <a:xfrm>
              <a:off x="7125386" y="3188088"/>
              <a:ext cx="95221" cy="92214"/>
            </a:xfrm>
            <a:custGeom>
              <a:avLst/>
              <a:gdLst>
                <a:gd name="T0" fmla="*/ 95 w 95"/>
                <a:gd name="T1" fmla="*/ 46 h 92"/>
                <a:gd name="T2" fmla="*/ 48 w 95"/>
                <a:gd name="T3" fmla="*/ 69 h 92"/>
                <a:gd name="T4" fmla="*/ 0 w 95"/>
                <a:gd name="T5" fmla="*/ 92 h 92"/>
                <a:gd name="T6" fmla="*/ 0 w 95"/>
                <a:gd name="T7" fmla="*/ 46 h 92"/>
                <a:gd name="T8" fmla="*/ 0 w 95"/>
                <a:gd name="T9" fmla="*/ 0 h 92"/>
                <a:gd name="T10" fmla="*/ 48 w 95"/>
                <a:gd name="T11" fmla="*/ 23 h 92"/>
                <a:gd name="T12" fmla="*/ 95 w 95"/>
                <a:gd name="T13" fmla="*/ 46 h 92"/>
              </a:gdLst>
              <a:ahLst/>
              <a:cxnLst>
                <a:cxn ang="0">
                  <a:pos x="T0" y="T1"/>
                </a:cxn>
                <a:cxn ang="0">
                  <a:pos x="T2" y="T3"/>
                </a:cxn>
                <a:cxn ang="0">
                  <a:pos x="T4" y="T5"/>
                </a:cxn>
                <a:cxn ang="0">
                  <a:pos x="T6" y="T7"/>
                </a:cxn>
                <a:cxn ang="0">
                  <a:pos x="T8" y="T9"/>
                </a:cxn>
                <a:cxn ang="0">
                  <a:pos x="T10" y="T11"/>
                </a:cxn>
                <a:cxn ang="0">
                  <a:pos x="T12" y="T13"/>
                </a:cxn>
              </a:cxnLst>
              <a:rect l="0" t="0" r="r" b="b"/>
              <a:pathLst>
                <a:path w="95" h="92">
                  <a:moveTo>
                    <a:pt x="95" y="46"/>
                  </a:moveTo>
                  <a:lnTo>
                    <a:pt x="48" y="69"/>
                  </a:lnTo>
                  <a:lnTo>
                    <a:pt x="0" y="92"/>
                  </a:lnTo>
                  <a:lnTo>
                    <a:pt x="0" y="46"/>
                  </a:lnTo>
                  <a:lnTo>
                    <a:pt x="0" y="0"/>
                  </a:lnTo>
                  <a:lnTo>
                    <a:pt x="48" y="23"/>
                  </a:lnTo>
                  <a:lnTo>
                    <a:pt x="95"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49" name="Oval 84">
              <a:extLst>
                <a:ext uri="{FF2B5EF4-FFF2-40B4-BE49-F238E27FC236}">
                  <a16:creationId xmlns:a16="http://schemas.microsoft.com/office/drawing/2014/main" id="{3B7C0F11-31D2-52DC-3D70-2F0CED340E97}"/>
                </a:ext>
              </a:extLst>
            </p:cNvPr>
            <p:cNvSpPr>
              <a:spLocks noChangeArrowheads="1"/>
            </p:cNvSpPr>
            <p:nvPr/>
          </p:nvSpPr>
          <p:spPr bwMode="auto">
            <a:xfrm>
              <a:off x="4357971" y="3454706"/>
              <a:ext cx="397923" cy="399927"/>
            </a:xfrm>
            <a:prstGeom prst="ellipse">
              <a:avLst/>
            </a:pr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50" name="Freeform 85">
              <a:extLst>
                <a:ext uri="{FF2B5EF4-FFF2-40B4-BE49-F238E27FC236}">
                  <a16:creationId xmlns:a16="http://schemas.microsoft.com/office/drawing/2014/main" id="{AACA912E-9896-4932-74C7-E1FDC22F6CE8}"/>
                </a:ext>
              </a:extLst>
            </p:cNvPr>
            <p:cNvSpPr>
              <a:spLocks noEditPoints="1"/>
            </p:cNvSpPr>
            <p:nvPr/>
          </p:nvSpPr>
          <p:spPr bwMode="auto">
            <a:xfrm>
              <a:off x="4329906" y="3427644"/>
              <a:ext cx="454053" cy="455055"/>
            </a:xfrm>
            <a:custGeom>
              <a:avLst/>
              <a:gdLst>
                <a:gd name="T0" fmla="*/ 139 w 277"/>
                <a:gd name="T1" fmla="*/ 278 h 278"/>
                <a:gd name="T2" fmla="*/ 0 w 277"/>
                <a:gd name="T3" fmla="*/ 139 h 278"/>
                <a:gd name="T4" fmla="*/ 139 w 277"/>
                <a:gd name="T5" fmla="*/ 0 h 278"/>
                <a:gd name="T6" fmla="*/ 277 w 277"/>
                <a:gd name="T7" fmla="*/ 139 h 278"/>
                <a:gd name="T8" fmla="*/ 139 w 277"/>
                <a:gd name="T9" fmla="*/ 278 h 278"/>
                <a:gd name="T10" fmla="*/ 139 w 277"/>
                <a:gd name="T11" fmla="*/ 8 h 278"/>
                <a:gd name="T12" fmla="*/ 7 w 277"/>
                <a:gd name="T13" fmla="*/ 139 h 278"/>
                <a:gd name="T14" fmla="*/ 139 w 277"/>
                <a:gd name="T15" fmla="*/ 270 h 278"/>
                <a:gd name="T16" fmla="*/ 270 w 277"/>
                <a:gd name="T17" fmla="*/ 139 h 278"/>
                <a:gd name="T18" fmla="*/ 139 w 277"/>
                <a:gd name="T19" fmla="*/ 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8">
                  <a:moveTo>
                    <a:pt x="139" y="278"/>
                  </a:moveTo>
                  <a:cubicBezTo>
                    <a:pt x="62" y="278"/>
                    <a:pt x="0" y="215"/>
                    <a:pt x="0" y="139"/>
                  </a:cubicBezTo>
                  <a:cubicBezTo>
                    <a:pt x="0" y="62"/>
                    <a:pt x="62" y="0"/>
                    <a:pt x="139" y="0"/>
                  </a:cubicBezTo>
                  <a:cubicBezTo>
                    <a:pt x="215" y="0"/>
                    <a:pt x="277" y="62"/>
                    <a:pt x="277" y="139"/>
                  </a:cubicBezTo>
                  <a:cubicBezTo>
                    <a:pt x="277" y="215"/>
                    <a:pt x="215" y="278"/>
                    <a:pt x="139" y="278"/>
                  </a:cubicBezTo>
                  <a:close/>
                  <a:moveTo>
                    <a:pt x="139" y="8"/>
                  </a:moveTo>
                  <a:cubicBezTo>
                    <a:pt x="66" y="8"/>
                    <a:pt x="7" y="66"/>
                    <a:pt x="7" y="139"/>
                  </a:cubicBezTo>
                  <a:cubicBezTo>
                    <a:pt x="7" y="211"/>
                    <a:pt x="66" y="270"/>
                    <a:pt x="139" y="270"/>
                  </a:cubicBezTo>
                  <a:cubicBezTo>
                    <a:pt x="211" y="270"/>
                    <a:pt x="270" y="211"/>
                    <a:pt x="270" y="139"/>
                  </a:cubicBezTo>
                  <a:cubicBezTo>
                    <a:pt x="270" y="66"/>
                    <a:pt x="211" y="8"/>
                    <a:pt x="139" y="8"/>
                  </a:cubicBezTo>
                  <a:close/>
                </a:path>
              </a:pathLst>
            </a:cu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pic>
          <p:nvPicPr>
            <p:cNvPr id="51" name="Picture 86">
              <a:extLst>
                <a:ext uri="{FF2B5EF4-FFF2-40B4-BE49-F238E27FC236}">
                  <a16:creationId xmlns:a16="http://schemas.microsoft.com/office/drawing/2014/main" id="{2EBDA645-D595-8929-44E2-140E6CC29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273" y="3731348"/>
              <a:ext cx="132307" cy="10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87">
              <a:extLst>
                <a:ext uri="{FF2B5EF4-FFF2-40B4-BE49-F238E27FC236}">
                  <a16:creationId xmlns:a16="http://schemas.microsoft.com/office/drawing/2014/main" id="{7F01B7AE-C447-5D9E-AAFA-EF6727464AAA}"/>
                </a:ext>
              </a:extLst>
            </p:cNvPr>
            <p:cNvSpPr>
              <a:spLocks noChangeArrowheads="1"/>
            </p:cNvSpPr>
            <p:nvPr/>
          </p:nvSpPr>
          <p:spPr bwMode="auto">
            <a:xfrm>
              <a:off x="4482259" y="3561955"/>
              <a:ext cx="147342" cy="182423"/>
            </a:xfrm>
            <a:prstGeom prst="ellipse">
              <a:avLst/>
            </a:prstGeom>
            <a:solidFill>
              <a:srgbClr val="FFF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53" name="Freeform 88">
              <a:extLst>
                <a:ext uri="{FF2B5EF4-FFF2-40B4-BE49-F238E27FC236}">
                  <a16:creationId xmlns:a16="http://schemas.microsoft.com/office/drawing/2014/main" id="{305F915E-6757-856F-1382-9E02F179CDB1}"/>
                </a:ext>
              </a:extLst>
            </p:cNvPr>
            <p:cNvSpPr>
              <a:spLocks/>
            </p:cNvSpPr>
            <p:nvPr/>
          </p:nvSpPr>
          <p:spPr bwMode="auto">
            <a:xfrm>
              <a:off x="4441164" y="3505825"/>
              <a:ext cx="222516" cy="158367"/>
            </a:xfrm>
            <a:custGeom>
              <a:avLst/>
              <a:gdLst>
                <a:gd name="T0" fmla="*/ 28 w 136"/>
                <a:gd name="T1" fmla="*/ 92 h 97"/>
                <a:gd name="T2" fmla="*/ 8 w 136"/>
                <a:gd name="T3" fmla="*/ 51 h 97"/>
                <a:gd name="T4" fmla="*/ 37 w 136"/>
                <a:gd name="T5" fmla="*/ 21 h 97"/>
                <a:gd name="T6" fmla="*/ 59 w 136"/>
                <a:gd name="T7" fmla="*/ 0 h 97"/>
                <a:gd name="T8" fmla="*/ 77 w 136"/>
                <a:gd name="T9" fmla="*/ 16 h 97"/>
                <a:gd name="T10" fmla="*/ 83 w 136"/>
                <a:gd name="T11" fmla="*/ 14 h 97"/>
                <a:gd name="T12" fmla="*/ 104 w 136"/>
                <a:gd name="T13" fmla="*/ 17 h 97"/>
                <a:gd name="T14" fmla="*/ 131 w 136"/>
                <a:gd name="T15" fmla="*/ 58 h 97"/>
                <a:gd name="T16" fmla="*/ 116 w 136"/>
                <a:gd name="T17" fmla="*/ 87 h 97"/>
                <a:gd name="T18" fmla="*/ 97 w 136"/>
                <a:gd name="T19" fmla="*/ 60 h 97"/>
                <a:gd name="T20" fmla="*/ 55 w 136"/>
                <a:gd name="T21" fmla="*/ 63 h 97"/>
                <a:gd name="T22" fmla="*/ 28 w 136"/>
                <a:gd name="T23"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97">
                  <a:moveTo>
                    <a:pt x="28" y="92"/>
                  </a:moveTo>
                  <a:cubicBezTo>
                    <a:pt x="28" y="92"/>
                    <a:pt x="0" y="81"/>
                    <a:pt x="8" y="51"/>
                  </a:cubicBezTo>
                  <a:cubicBezTo>
                    <a:pt x="15" y="21"/>
                    <a:pt x="37" y="21"/>
                    <a:pt x="37" y="21"/>
                  </a:cubicBezTo>
                  <a:cubicBezTo>
                    <a:pt x="43" y="8"/>
                    <a:pt x="56" y="0"/>
                    <a:pt x="59" y="0"/>
                  </a:cubicBezTo>
                  <a:cubicBezTo>
                    <a:pt x="63" y="15"/>
                    <a:pt x="73" y="15"/>
                    <a:pt x="77" y="16"/>
                  </a:cubicBezTo>
                  <a:cubicBezTo>
                    <a:pt x="79" y="16"/>
                    <a:pt x="81" y="15"/>
                    <a:pt x="83" y="14"/>
                  </a:cubicBezTo>
                  <a:cubicBezTo>
                    <a:pt x="94" y="8"/>
                    <a:pt x="104" y="17"/>
                    <a:pt x="104" y="17"/>
                  </a:cubicBezTo>
                  <a:cubicBezTo>
                    <a:pt x="104" y="17"/>
                    <a:pt x="136" y="19"/>
                    <a:pt x="131" y="58"/>
                  </a:cubicBezTo>
                  <a:cubicBezTo>
                    <a:pt x="125" y="97"/>
                    <a:pt x="123" y="81"/>
                    <a:pt x="116" y="87"/>
                  </a:cubicBezTo>
                  <a:cubicBezTo>
                    <a:pt x="110" y="93"/>
                    <a:pt x="99" y="60"/>
                    <a:pt x="97" y="60"/>
                  </a:cubicBezTo>
                  <a:cubicBezTo>
                    <a:pt x="90" y="80"/>
                    <a:pt x="55" y="61"/>
                    <a:pt x="55" y="63"/>
                  </a:cubicBezTo>
                  <a:cubicBezTo>
                    <a:pt x="34" y="70"/>
                    <a:pt x="28" y="92"/>
                    <a:pt x="28" y="92"/>
                  </a:cubicBezTo>
                  <a:close/>
                </a:path>
              </a:pathLst>
            </a:custGeom>
            <a:solidFill>
              <a:srgbClr val="465A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54" name="Freeform 89">
              <a:extLst>
                <a:ext uri="{FF2B5EF4-FFF2-40B4-BE49-F238E27FC236}">
                  <a16:creationId xmlns:a16="http://schemas.microsoft.com/office/drawing/2014/main" id="{373B4AD5-CCF4-C5A5-C317-C263B97F0444}"/>
                </a:ext>
              </a:extLst>
            </p:cNvPr>
            <p:cNvSpPr>
              <a:spLocks/>
            </p:cNvSpPr>
            <p:nvPr/>
          </p:nvSpPr>
          <p:spPr bwMode="auto">
            <a:xfrm>
              <a:off x="4454194" y="3754401"/>
              <a:ext cx="208483" cy="146339"/>
            </a:xfrm>
            <a:custGeom>
              <a:avLst/>
              <a:gdLst>
                <a:gd name="T0" fmla="*/ 95 w 127"/>
                <a:gd name="T1" fmla="*/ 89 h 89"/>
                <a:gd name="T2" fmla="*/ 32 w 127"/>
                <a:gd name="T3" fmla="*/ 89 h 89"/>
                <a:gd name="T4" fmla="*/ 0 w 127"/>
                <a:gd name="T5" fmla="*/ 56 h 89"/>
                <a:gd name="T6" fmla="*/ 0 w 127"/>
                <a:gd name="T7" fmla="*/ 32 h 89"/>
                <a:gd name="T8" fmla="*/ 32 w 127"/>
                <a:gd name="T9" fmla="*/ 0 h 89"/>
                <a:gd name="T10" fmla="*/ 63 w 127"/>
                <a:gd name="T11" fmla="*/ 34 h 89"/>
                <a:gd name="T12" fmla="*/ 91 w 127"/>
                <a:gd name="T13" fmla="*/ 0 h 89"/>
                <a:gd name="T14" fmla="*/ 95 w 127"/>
                <a:gd name="T15" fmla="*/ 0 h 89"/>
                <a:gd name="T16" fmla="*/ 127 w 127"/>
                <a:gd name="T17" fmla="*/ 32 h 89"/>
                <a:gd name="T18" fmla="*/ 127 w 127"/>
                <a:gd name="T19" fmla="*/ 56 h 89"/>
                <a:gd name="T20" fmla="*/ 95 w 127"/>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89">
                  <a:moveTo>
                    <a:pt x="95" y="89"/>
                  </a:moveTo>
                  <a:cubicBezTo>
                    <a:pt x="32" y="89"/>
                    <a:pt x="32" y="89"/>
                    <a:pt x="32" y="89"/>
                  </a:cubicBezTo>
                  <a:cubicBezTo>
                    <a:pt x="14" y="89"/>
                    <a:pt x="0" y="74"/>
                    <a:pt x="0" y="56"/>
                  </a:cubicBezTo>
                  <a:cubicBezTo>
                    <a:pt x="0" y="32"/>
                    <a:pt x="0" y="32"/>
                    <a:pt x="0" y="32"/>
                  </a:cubicBezTo>
                  <a:cubicBezTo>
                    <a:pt x="0" y="14"/>
                    <a:pt x="14" y="0"/>
                    <a:pt x="32" y="0"/>
                  </a:cubicBezTo>
                  <a:cubicBezTo>
                    <a:pt x="63" y="34"/>
                    <a:pt x="63" y="34"/>
                    <a:pt x="63" y="34"/>
                  </a:cubicBezTo>
                  <a:cubicBezTo>
                    <a:pt x="91" y="0"/>
                    <a:pt x="91" y="0"/>
                    <a:pt x="91" y="0"/>
                  </a:cubicBezTo>
                  <a:cubicBezTo>
                    <a:pt x="95" y="0"/>
                    <a:pt x="95" y="0"/>
                    <a:pt x="95" y="0"/>
                  </a:cubicBezTo>
                  <a:cubicBezTo>
                    <a:pt x="112" y="0"/>
                    <a:pt x="127" y="14"/>
                    <a:pt x="127" y="32"/>
                  </a:cubicBezTo>
                  <a:cubicBezTo>
                    <a:pt x="127" y="56"/>
                    <a:pt x="127" y="56"/>
                    <a:pt x="127" y="56"/>
                  </a:cubicBezTo>
                  <a:cubicBezTo>
                    <a:pt x="127" y="74"/>
                    <a:pt x="112" y="89"/>
                    <a:pt x="95" y="89"/>
                  </a:cubicBezTo>
                  <a:close/>
                </a:path>
              </a:pathLst>
            </a:custGeom>
            <a:solidFill>
              <a:srgbClr val="348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55" name="Freeform 90">
              <a:extLst>
                <a:ext uri="{FF2B5EF4-FFF2-40B4-BE49-F238E27FC236}">
                  <a16:creationId xmlns:a16="http://schemas.microsoft.com/office/drawing/2014/main" id="{01118545-49E6-2239-5D73-8CA6DA9AA810}"/>
                </a:ext>
              </a:extLst>
            </p:cNvPr>
            <p:cNvSpPr>
              <a:spLocks/>
            </p:cNvSpPr>
            <p:nvPr/>
          </p:nvSpPr>
          <p:spPr bwMode="auto">
            <a:xfrm>
              <a:off x="4482259" y="3756406"/>
              <a:ext cx="72167" cy="85198"/>
            </a:xfrm>
            <a:custGeom>
              <a:avLst/>
              <a:gdLst>
                <a:gd name="T0" fmla="*/ 72 w 72"/>
                <a:gd name="T1" fmla="*/ 85 h 85"/>
                <a:gd name="T2" fmla="*/ 0 w 72"/>
                <a:gd name="T3" fmla="*/ 3 h 85"/>
                <a:gd name="T4" fmla="*/ 10 w 72"/>
                <a:gd name="T5" fmla="*/ 0 h 85"/>
                <a:gd name="T6" fmla="*/ 72 w 72"/>
                <a:gd name="T7" fmla="*/ 67 h 85"/>
                <a:gd name="T8" fmla="*/ 72 w 72"/>
                <a:gd name="T9" fmla="*/ 85 h 85"/>
              </a:gdLst>
              <a:ahLst/>
              <a:cxnLst>
                <a:cxn ang="0">
                  <a:pos x="T0" y="T1"/>
                </a:cxn>
                <a:cxn ang="0">
                  <a:pos x="T2" y="T3"/>
                </a:cxn>
                <a:cxn ang="0">
                  <a:pos x="T4" y="T5"/>
                </a:cxn>
                <a:cxn ang="0">
                  <a:pos x="T6" y="T7"/>
                </a:cxn>
                <a:cxn ang="0">
                  <a:pos x="T8" y="T9"/>
                </a:cxn>
              </a:cxnLst>
              <a:rect l="0" t="0" r="r" b="b"/>
              <a:pathLst>
                <a:path w="72" h="85">
                  <a:moveTo>
                    <a:pt x="72" y="85"/>
                  </a:moveTo>
                  <a:lnTo>
                    <a:pt x="0" y="3"/>
                  </a:lnTo>
                  <a:lnTo>
                    <a:pt x="10" y="0"/>
                  </a:lnTo>
                  <a:lnTo>
                    <a:pt x="72" y="67"/>
                  </a:lnTo>
                  <a:lnTo>
                    <a:pt x="72"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56" name="Freeform 91">
              <a:extLst>
                <a:ext uri="{FF2B5EF4-FFF2-40B4-BE49-F238E27FC236}">
                  <a16:creationId xmlns:a16="http://schemas.microsoft.com/office/drawing/2014/main" id="{423AEAC2-9005-7927-298E-52476CCF2076}"/>
                </a:ext>
              </a:extLst>
            </p:cNvPr>
            <p:cNvSpPr>
              <a:spLocks/>
            </p:cNvSpPr>
            <p:nvPr/>
          </p:nvSpPr>
          <p:spPr bwMode="auto">
            <a:xfrm>
              <a:off x="4554426" y="3754401"/>
              <a:ext cx="75175" cy="87202"/>
            </a:xfrm>
            <a:custGeom>
              <a:avLst/>
              <a:gdLst>
                <a:gd name="T0" fmla="*/ 0 w 75"/>
                <a:gd name="T1" fmla="*/ 87 h 87"/>
                <a:gd name="T2" fmla="*/ 0 w 75"/>
                <a:gd name="T3" fmla="*/ 69 h 87"/>
                <a:gd name="T4" fmla="*/ 62 w 75"/>
                <a:gd name="T5" fmla="*/ 0 h 87"/>
                <a:gd name="T6" fmla="*/ 75 w 75"/>
                <a:gd name="T7" fmla="*/ 5 h 87"/>
                <a:gd name="T8" fmla="*/ 0 w 75"/>
                <a:gd name="T9" fmla="*/ 87 h 87"/>
              </a:gdLst>
              <a:ahLst/>
              <a:cxnLst>
                <a:cxn ang="0">
                  <a:pos x="T0" y="T1"/>
                </a:cxn>
                <a:cxn ang="0">
                  <a:pos x="T2" y="T3"/>
                </a:cxn>
                <a:cxn ang="0">
                  <a:pos x="T4" y="T5"/>
                </a:cxn>
                <a:cxn ang="0">
                  <a:pos x="T6" y="T7"/>
                </a:cxn>
                <a:cxn ang="0">
                  <a:pos x="T8" y="T9"/>
                </a:cxn>
              </a:cxnLst>
              <a:rect l="0" t="0" r="r" b="b"/>
              <a:pathLst>
                <a:path w="75" h="87">
                  <a:moveTo>
                    <a:pt x="0" y="87"/>
                  </a:moveTo>
                  <a:lnTo>
                    <a:pt x="0" y="69"/>
                  </a:lnTo>
                  <a:lnTo>
                    <a:pt x="62" y="0"/>
                  </a:lnTo>
                  <a:lnTo>
                    <a:pt x="75" y="5"/>
                  </a:lnTo>
                  <a:lnTo>
                    <a:pt x="0"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57" name="Oval 92">
              <a:extLst>
                <a:ext uri="{FF2B5EF4-FFF2-40B4-BE49-F238E27FC236}">
                  <a16:creationId xmlns:a16="http://schemas.microsoft.com/office/drawing/2014/main" id="{B1704634-223A-DC89-97BF-9508D25C4FDD}"/>
                </a:ext>
              </a:extLst>
            </p:cNvPr>
            <p:cNvSpPr>
              <a:spLocks noChangeArrowheads="1"/>
            </p:cNvSpPr>
            <p:nvPr/>
          </p:nvSpPr>
          <p:spPr bwMode="auto">
            <a:xfrm>
              <a:off x="5079644" y="4769755"/>
              <a:ext cx="330767" cy="331769"/>
            </a:xfrm>
            <a:prstGeom prst="ellipse">
              <a:avLst/>
            </a:prstGeom>
            <a:solidFill>
              <a:srgbClr val="1F85C3"/>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58" name="Freeform 93">
              <a:extLst>
                <a:ext uri="{FF2B5EF4-FFF2-40B4-BE49-F238E27FC236}">
                  <a16:creationId xmlns:a16="http://schemas.microsoft.com/office/drawing/2014/main" id="{3710C2D4-516D-D1B5-7753-A24325CDB52D}"/>
                </a:ext>
              </a:extLst>
            </p:cNvPr>
            <p:cNvSpPr>
              <a:spLocks noEditPoints="1"/>
            </p:cNvSpPr>
            <p:nvPr/>
          </p:nvSpPr>
          <p:spPr bwMode="auto">
            <a:xfrm>
              <a:off x="5056591" y="4746701"/>
              <a:ext cx="376874" cy="377876"/>
            </a:xfrm>
            <a:custGeom>
              <a:avLst/>
              <a:gdLst>
                <a:gd name="T0" fmla="*/ 115 w 230"/>
                <a:gd name="T1" fmla="*/ 231 h 231"/>
                <a:gd name="T2" fmla="*/ 0 w 230"/>
                <a:gd name="T3" fmla="*/ 115 h 231"/>
                <a:gd name="T4" fmla="*/ 115 w 230"/>
                <a:gd name="T5" fmla="*/ 0 h 231"/>
                <a:gd name="T6" fmla="*/ 230 w 230"/>
                <a:gd name="T7" fmla="*/ 115 h 231"/>
                <a:gd name="T8" fmla="*/ 115 w 230"/>
                <a:gd name="T9" fmla="*/ 231 h 231"/>
                <a:gd name="T10" fmla="*/ 115 w 230"/>
                <a:gd name="T11" fmla="*/ 6 h 231"/>
                <a:gd name="T12" fmla="*/ 6 w 230"/>
                <a:gd name="T13" fmla="*/ 115 h 231"/>
                <a:gd name="T14" fmla="*/ 115 w 230"/>
                <a:gd name="T15" fmla="*/ 224 h 231"/>
                <a:gd name="T16" fmla="*/ 224 w 230"/>
                <a:gd name="T17" fmla="*/ 115 h 231"/>
                <a:gd name="T18" fmla="*/ 115 w 230"/>
                <a:gd name="T19" fmla="*/ 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31">
                  <a:moveTo>
                    <a:pt x="115" y="231"/>
                  </a:moveTo>
                  <a:cubicBezTo>
                    <a:pt x="51" y="231"/>
                    <a:pt x="0" y="179"/>
                    <a:pt x="0" y="115"/>
                  </a:cubicBezTo>
                  <a:cubicBezTo>
                    <a:pt x="0" y="52"/>
                    <a:pt x="51" y="0"/>
                    <a:pt x="115" y="0"/>
                  </a:cubicBezTo>
                  <a:cubicBezTo>
                    <a:pt x="178" y="0"/>
                    <a:pt x="230" y="52"/>
                    <a:pt x="230" y="115"/>
                  </a:cubicBezTo>
                  <a:cubicBezTo>
                    <a:pt x="230" y="179"/>
                    <a:pt x="178" y="231"/>
                    <a:pt x="115" y="231"/>
                  </a:cubicBezTo>
                  <a:close/>
                  <a:moveTo>
                    <a:pt x="115" y="6"/>
                  </a:moveTo>
                  <a:cubicBezTo>
                    <a:pt x="55" y="6"/>
                    <a:pt x="6" y="55"/>
                    <a:pt x="6" y="115"/>
                  </a:cubicBezTo>
                  <a:cubicBezTo>
                    <a:pt x="6" y="175"/>
                    <a:pt x="55" y="224"/>
                    <a:pt x="115" y="224"/>
                  </a:cubicBezTo>
                  <a:cubicBezTo>
                    <a:pt x="175" y="224"/>
                    <a:pt x="224" y="175"/>
                    <a:pt x="224" y="115"/>
                  </a:cubicBezTo>
                  <a:cubicBezTo>
                    <a:pt x="224" y="55"/>
                    <a:pt x="175" y="6"/>
                    <a:pt x="115" y="6"/>
                  </a:cubicBezTo>
                  <a:close/>
                </a:path>
              </a:pathLst>
            </a:custGeom>
            <a:solidFill>
              <a:srgbClr val="1F85C3"/>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59" name="Freeform 94">
              <a:extLst>
                <a:ext uri="{FF2B5EF4-FFF2-40B4-BE49-F238E27FC236}">
                  <a16:creationId xmlns:a16="http://schemas.microsoft.com/office/drawing/2014/main" id="{86DC3510-1B3D-A560-D99E-A937AD000F45}"/>
                </a:ext>
              </a:extLst>
            </p:cNvPr>
            <p:cNvSpPr>
              <a:spLocks/>
            </p:cNvSpPr>
            <p:nvPr/>
          </p:nvSpPr>
          <p:spPr bwMode="auto">
            <a:xfrm>
              <a:off x="5144795" y="4918098"/>
              <a:ext cx="30070" cy="41096"/>
            </a:xfrm>
            <a:custGeom>
              <a:avLst/>
              <a:gdLst>
                <a:gd name="T0" fmla="*/ 17 w 18"/>
                <a:gd name="T1" fmla="*/ 25 h 25"/>
                <a:gd name="T2" fmla="*/ 17 w 18"/>
                <a:gd name="T3" fmla="*/ 3 h 25"/>
                <a:gd name="T4" fmla="*/ 3 w 18"/>
                <a:gd name="T5" fmla="*/ 6 h 25"/>
                <a:gd name="T6" fmla="*/ 10 w 18"/>
                <a:gd name="T7" fmla="*/ 24 h 25"/>
                <a:gd name="T8" fmla="*/ 17 w 18"/>
                <a:gd name="T9" fmla="*/ 25 h 25"/>
              </a:gdLst>
              <a:ahLst/>
              <a:cxnLst>
                <a:cxn ang="0">
                  <a:pos x="T0" y="T1"/>
                </a:cxn>
                <a:cxn ang="0">
                  <a:pos x="T2" y="T3"/>
                </a:cxn>
                <a:cxn ang="0">
                  <a:pos x="T4" y="T5"/>
                </a:cxn>
                <a:cxn ang="0">
                  <a:pos x="T6" y="T7"/>
                </a:cxn>
                <a:cxn ang="0">
                  <a:pos x="T8" y="T9"/>
                </a:cxn>
              </a:cxnLst>
              <a:rect l="0" t="0" r="r" b="b"/>
              <a:pathLst>
                <a:path w="18" h="25">
                  <a:moveTo>
                    <a:pt x="17" y="25"/>
                  </a:moveTo>
                  <a:cubicBezTo>
                    <a:pt x="17" y="20"/>
                    <a:pt x="18" y="8"/>
                    <a:pt x="17" y="3"/>
                  </a:cubicBezTo>
                  <a:cubicBezTo>
                    <a:pt x="15" y="1"/>
                    <a:pt x="6" y="0"/>
                    <a:pt x="3" y="6"/>
                  </a:cubicBezTo>
                  <a:cubicBezTo>
                    <a:pt x="0" y="15"/>
                    <a:pt x="7" y="22"/>
                    <a:pt x="10" y="24"/>
                  </a:cubicBezTo>
                  <a:cubicBezTo>
                    <a:pt x="13" y="25"/>
                    <a:pt x="16" y="25"/>
                    <a:pt x="17" y="25"/>
                  </a:cubicBezTo>
                  <a:close/>
                </a:path>
              </a:pathLst>
            </a:custGeom>
            <a:solidFill>
              <a:srgbClr val="FFD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0" name="Freeform 95">
              <a:extLst>
                <a:ext uri="{FF2B5EF4-FFF2-40B4-BE49-F238E27FC236}">
                  <a16:creationId xmlns:a16="http://schemas.microsoft.com/office/drawing/2014/main" id="{D1CDD1C5-8E50-56B7-C96C-1F5F2A1BA68F}"/>
                </a:ext>
              </a:extLst>
            </p:cNvPr>
            <p:cNvSpPr>
              <a:spLocks/>
            </p:cNvSpPr>
            <p:nvPr/>
          </p:nvSpPr>
          <p:spPr bwMode="auto">
            <a:xfrm>
              <a:off x="5156823" y="4932131"/>
              <a:ext cx="13031" cy="16037"/>
            </a:xfrm>
            <a:custGeom>
              <a:avLst/>
              <a:gdLst>
                <a:gd name="T0" fmla="*/ 8 w 8"/>
                <a:gd name="T1" fmla="*/ 9 h 10"/>
                <a:gd name="T2" fmla="*/ 7 w 8"/>
                <a:gd name="T3" fmla="*/ 0 h 10"/>
                <a:gd name="T4" fmla="*/ 1 w 8"/>
                <a:gd name="T5" fmla="*/ 3 h 10"/>
                <a:gd name="T6" fmla="*/ 5 w 8"/>
                <a:gd name="T7" fmla="*/ 10 h 10"/>
                <a:gd name="T8" fmla="*/ 8 w 8"/>
                <a:gd name="T9" fmla="*/ 9 h 10"/>
              </a:gdLst>
              <a:ahLst/>
              <a:cxnLst>
                <a:cxn ang="0">
                  <a:pos x="T0" y="T1"/>
                </a:cxn>
                <a:cxn ang="0">
                  <a:pos x="T2" y="T3"/>
                </a:cxn>
                <a:cxn ang="0">
                  <a:pos x="T4" y="T5"/>
                </a:cxn>
                <a:cxn ang="0">
                  <a:pos x="T6" y="T7"/>
                </a:cxn>
                <a:cxn ang="0">
                  <a:pos x="T8" y="T9"/>
                </a:cxn>
              </a:cxnLst>
              <a:rect l="0" t="0" r="r" b="b"/>
              <a:pathLst>
                <a:path w="8" h="10">
                  <a:moveTo>
                    <a:pt x="8" y="9"/>
                  </a:moveTo>
                  <a:cubicBezTo>
                    <a:pt x="7" y="7"/>
                    <a:pt x="7" y="2"/>
                    <a:pt x="7" y="0"/>
                  </a:cubicBezTo>
                  <a:cubicBezTo>
                    <a:pt x="6" y="0"/>
                    <a:pt x="2" y="0"/>
                    <a:pt x="1" y="3"/>
                  </a:cubicBezTo>
                  <a:cubicBezTo>
                    <a:pt x="0" y="7"/>
                    <a:pt x="4" y="9"/>
                    <a:pt x="5" y="10"/>
                  </a:cubicBezTo>
                  <a:cubicBezTo>
                    <a:pt x="6" y="10"/>
                    <a:pt x="8" y="10"/>
                    <a:pt x="8" y="9"/>
                  </a:cubicBezTo>
                  <a:close/>
                </a:path>
              </a:pathLst>
            </a:custGeom>
            <a:solidFill>
              <a:srgbClr val="C59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1" name="Freeform 96">
              <a:extLst>
                <a:ext uri="{FF2B5EF4-FFF2-40B4-BE49-F238E27FC236}">
                  <a16:creationId xmlns:a16="http://schemas.microsoft.com/office/drawing/2014/main" id="{B0A6CD34-80A5-6130-A6A7-72F6E4F8934B}"/>
                </a:ext>
              </a:extLst>
            </p:cNvPr>
            <p:cNvSpPr>
              <a:spLocks/>
            </p:cNvSpPr>
            <p:nvPr/>
          </p:nvSpPr>
          <p:spPr bwMode="auto">
            <a:xfrm>
              <a:off x="5306169" y="4915092"/>
              <a:ext cx="29068" cy="43100"/>
            </a:xfrm>
            <a:custGeom>
              <a:avLst/>
              <a:gdLst>
                <a:gd name="T0" fmla="*/ 0 w 18"/>
                <a:gd name="T1" fmla="*/ 26 h 26"/>
                <a:gd name="T2" fmla="*/ 0 w 18"/>
                <a:gd name="T3" fmla="*/ 3 h 26"/>
                <a:gd name="T4" fmla="*/ 14 w 18"/>
                <a:gd name="T5" fmla="*/ 7 h 26"/>
                <a:gd name="T6" fmla="*/ 8 w 18"/>
                <a:gd name="T7" fmla="*/ 25 h 26"/>
                <a:gd name="T8" fmla="*/ 0 w 18"/>
                <a:gd name="T9" fmla="*/ 26 h 26"/>
              </a:gdLst>
              <a:ahLst/>
              <a:cxnLst>
                <a:cxn ang="0">
                  <a:pos x="T0" y="T1"/>
                </a:cxn>
                <a:cxn ang="0">
                  <a:pos x="T2" y="T3"/>
                </a:cxn>
                <a:cxn ang="0">
                  <a:pos x="T4" y="T5"/>
                </a:cxn>
                <a:cxn ang="0">
                  <a:pos x="T6" y="T7"/>
                </a:cxn>
                <a:cxn ang="0">
                  <a:pos x="T8" y="T9"/>
                </a:cxn>
              </a:cxnLst>
              <a:rect l="0" t="0" r="r" b="b"/>
              <a:pathLst>
                <a:path w="18" h="26">
                  <a:moveTo>
                    <a:pt x="0" y="26"/>
                  </a:moveTo>
                  <a:cubicBezTo>
                    <a:pt x="1" y="20"/>
                    <a:pt x="0" y="9"/>
                    <a:pt x="0" y="3"/>
                  </a:cubicBezTo>
                  <a:cubicBezTo>
                    <a:pt x="2" y="2"/>
                    <a:pt x="12" y="0"/>
                    <a:pt x="14" y="7"/>
                  </a:cubicBezTo>
                  <a:cubicBezTo>
                    <a:pt x="18" y="16"/>
                    <a:pt x="10" y="23"/>
                    <a:pt x="8" y="25"/>
                  </a:cubicBezTo>
                  <a:cubicBezTo>
                    <a:pt x="5" y="26"/>
                    <a:pt x="1" y="26"/>
                    <a:pt x="0" y="26"/>
                  </a:cubicBezTo>
                  <a:close/>
                </a:path>
              </a:pathLst>
            </a:custGeom>
            <a:solidFill>
              <a:srgbClr val="FFD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2" name="Freeform 97">
              <a:extLst>
                <a:ext uri="{FF2B5EF4-FFF2-40B4-BE49-F238E27FC236}">
                  <a16:creationId xmlns:a16="http://schemas.microsoft.com/office/drawing/2014/main" id="{FACDA2A5-6387-8666-30BD-2BB685410775}"/>
                </a:ext>
              </a:extLst>
            </p:cNvPr>
            <p:cNvSpPr>
              <a:spLocks/>
            </p:cNvSpPr>
            <p:nvPr/>
          </p:nvSpPr>
          <p:spPr bwMode="auto">
            <a:xfrm>
              <a:off x="5310178" y="4928122"/>
              <a:ext cx="12028" cy="18042"/>
            </a:xfrm>
            <a:custGeom>
              <a:avLst/>
              <a:gdLst>
                <a:gd name="T0" fmla="*/ 0 w 7"/>
                <a:gd name="T1" fmla="*/ 10 h 11"/>
                <a:gd name="T2" fmla="*/ 0 w 7"/>
                <a:gd name="T3" fmla="*/ 1 h 11"/>
                <a:gd name="T4" fmla="*/ 6 w 7"/>
                <a:gd name="T5" fmla="*/ 3 h 11"/>
                <a:gd name="T6" fmla="*/ 3 w 7"/>
                <a:gd name="T7" fmla="*/ 10 h 11"/>
                <a:gd name="T8" fmla="*/ 0 w 7"/>
                <a:gd name="T9" fmla="*/ 10 h 11"/>
              </a:gdLst>
              <a:ahLst/>
              <a:cxnLst>
                <a:cxn ang="0">
                  <a:pos x="T0" y="T1"/>
                </a:cxn>
                <a:cxn ang="0">
                  <a:pos x="T2" y="T3"/>
                </a:cxn>
                <a:cxn ang="0">
                  <a:pos x="T4" y="T5"/>
                </a:cxn>
                <a:cxn ang="0">
                  <a:pos x="T6" y="T7"/>
                </a:cxn>
                <a:cxn ang="0">
                  <a:pos x="T8" y="T9"/>
                </a:cxn>
              </a:cxnLst>
              <a:rect l="0" t="0" r="r" b="b"/>
              <a:pathLst>
                <a:path w="7" h="11">
                  <a:moveTo>
                    <a:pt x="0" y="10"/>
                  </a:moveTo>
                  <a:cubicBezTo>
                    <a:pt x="0" y="8"/>
                    <a:pt x="0" y="3"/>
                    <a:pt x="0" y="1"/>
                  </a:cubicBezTo>
                  <a:cubicBezTo>
                    <a:pt x="1" y="0"/>
                    <a:pt x="5" y="0"/>
                    <a:pt x="6" y="3"/>
                  </a:cubicBezTo>
                  <a:cubicBezTo>
                    <a:pt x="7" y="7"/>
                    <a:pt x="5" y="9"/>
                    <a:pt x="3" y="10"/>
                  </a:cubicBezTo>
                  <a:cubicBezTo>
                    <a:pt x="2" y="11"/>
                    <a:pt x="1" y="10"/>
                    <a:pt x="0" y="10"/>
                  </a:cubicBezTo>
                  <a:close/>
                </a:path>
              </a:pathLst>
            </a:custGeom>
            <a:solidFill>
              <a:srgbClr val="C59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3" name="Freeform 98">
              <a:extLst>
                <a:ext uri="{FF2B5EF4-FFF2-40B4-BE49-F238E27FC236}">
                  <a16:creationId xmlns:a16="http://schemas.microsoft.com/office/drawing/2014/main" id="{57F28D65-E0A0-F22B-86C6-E2F272FFC90E}"/>
                </a:ext>
              </a:extLst>
            </p:cNvPr>
            <p:cNvSpPr>
              <a:spLocks/>
            </p:cNvSpPr>
            <p:nvPr/>
          </p:nvSpPr>
          <p:spPr bwMode="auto">
            <a:xfrm>
              <a:off x="5161834" y="4826887"/>
              <a:ext cx="152353" cy="189439"/>
            </a:xfrm>
            <a:custGeom>
              <a:avLst/>
              <a:gdLst>
                <a:gd name="T0" fmla="*/ 85 w 93"/>
                <a:gd name="T1" fmla="*/ 21 h 116"/>
                <a:gd name="T2" fmla="*/ 5 w 93"/>
                <a:gd name="T3" fmla="*/ 25 h 116"/>
                <a:gd name="T4" fmla="*/ 7 w 93"/>
                <a:gd name="T5" fmla="*/ 83 h 116"/>
                <a:gd name="T6" fmla="*/ 42 w 93"/>
                <a:gd name="T7" fmla="*/ 114 h 116"/>
                <a:gd name="T8" fmla="*/ 62 w 93"/>
                <a:gd name="T9" fmla="*/ 113 h 116"/>
                <a:gd name="T10" fmla="*/ 90 w 93"/>
                <a:gd name="T11" fmla="*/ 80 h 116"/>
                <a:gd name="T12" fmla="*/ 85 w 93"/>
                <a:gd name="T13" fmla="*/ 21 h 116"/>
              </a:gdLst>
              <a:ahLst/>
              <a:cxnLst>
                <a:cxn ang="0">
                  <a:pos x="T0" y="T1"/>
                </a:cxn>
                <a:cxn ang="0">
                  <a:pos x="T2" y="T3"/>
                </a:cxn>
                <a:cxn ang="0">
                  <a:pos x="T4" y="T5"/>
                </a:cxn>
                <a:cxn ang="0">
                  <a:pos x="T6" y="T7"/>
                </a:cxn>
                <a:cxn ang="0">
                  <a:pos x="T8" y="T9"/>
                </a:cxn>
                <a:cxn ang="0">
                  <a:pos x="T10" y="T11"/>
                </a:cxn>
                <a:cxn ang="0">
                  <a:pos x="T12" y="T13"/>
                </a:cxn>
              </a:cxnLst>
              <a:rect l="0" t="0" r="r" b="b"/>
              <a:pathLst>
                <a:path w="93" h="116">
                  <a:moveTo>
                    <a:pt x="85" y="21"/>
                  </a:moveTo>
                  <a:cubicBezTo>
                    <a:pt x="75" y="0"/>
                    <a:pt x="12" y="2"/>
                    <a:pt x="5" y="25"/>
                  </a:cubicBezTo>
                  <a:cubicBezTo>
                    <a:pt x="0" y="49"/>
                    <a:pt x="1" y="65"/>
                    <a:pt x="7" y="83"/>
                  </a:cubicBezTo>
                  <a:cubicBezTo>
                    <a:pt x="14" y="101"/>
                    <a:pt x="30" y="108"/>
                    <a:pt x="42" y="114"/>
                  </a:cubicBezTo>
                  <a:cubicBezTo>
                    <a:pt x="47" y="116"/>
                    <a:pt x="58" y="115"/>
                    <a:pt x="62" y="113"/>
                  </a:cubicBezTo>
                  <a:cubicBezTo>
                    <a:pt x="75" y="106"/>
                    <a:pt x="87" y="91"/>
                    <a:pt x="90" y="80"/>
                  </a:cubicBezTo>
                  <a:cubicBezTo>
                    <a:pt x="93" y="56"/>
                    <a:pt x="93" y="43"/>
                    <a:pt x="85" y="21"/>
                  </a:cubicBezTo>
                  <a:close/>
                </a:path>
              </a:pathLst>
            </a:custGeom>
            <a:solidFill>
              <a:srgbClr val="FFD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4" name="Freeform 99">
              <a:extLst>
                <a:ext uri="{FF2B5EF4-FFF2-40B4-BE49-F238E27FC236}">
                  <a16:creationId xmlns:a16="http://schemas.microsoft.com/office/drawing/2014/main" id="{82905B0E-2D13-9723-DAF3-B8BFE5A9BF9D}"/>
                </a:ext>
              </a:extLst>
            </p:cNvPr>
            <p:cNvSpPr>
              <a:spLocks/>
            </p:cNvSpPr>
            <p:nvPr/>
          </p:nvSpPr>
          <p:spPr bwMode="auto">
            <a:xfrm>
              <a:off x="5146800" y="4802832"/>
              <a:ext cx="188437" cy="184428"/>
            </a:xfrm>
            <a:custGeom>
              <a:avLst/>
              <a:gdLst>
                <a:gd name="T0" fmla="*/ 36 w 115"/>
                <a:gd name="T1" fmla="*/ 40 h 113"/>
                <a:gd name="T2" fmla="*/ 15 w 115"/>
                <a:gd name="T3" fmla="*/ 94 h 113"/>
                <a:gd name="T4" fmla="*/ 10 w 115"/>
                <a:gd name="T5" fmla="*/ 71 h 113"/>
                <a:gd name="T6" fmla="*/ 19 w 115"/>
                <a:gd name="T7" fmla="*/ 22 h 113"/>
                <a:gd name="T8" fmla="*/ 25 w 115"/>
                <a:gd name="T9" fmla="*/ 12 h 113"/>
                <a:gd name="T10" fmla="*/ 104 w 115"/>
                <a:gd name="T11" fmla="*/ 28 h 113"/>
                <a:gd name="T12" fmla="*/ 103 w 115"/>
                <a:gd name="T13" fmla="*/ 76 h 113"/>
                <a:gd name="T14" fmla="*/ 97 w 115"/>
                <a:gd name="T15" fmla="*/ 89 h 113"/>
                <a:gd name="T16" fmla="*/ 96 w 115"/>
                <a:gd name="T17" fmla="*/ 56 h 113"/>
                <a:gd name="T18" fmla="*/ 54 w 115"/>
                <a:gd name="T19" fmla="*/ 43 h 113"/>
                <a:gd name="T20" fmla="*/ 37 w 115"/>
                <a:gd name="T21" fmla="*/ 45 h 113"/>
                <a:gd name="T22" fmla="*/ 36 w 115"/>
                <a:gd name="T23" fmla="*/ 4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13">
                  <a:moveTo>
                    <a:pt x="36" y="40"/>
                  </a:moveTo>
                  <a:cubicBezTo>
                    <a:pt x="8" y="40"/>
                    <a:pt x="22" y="113"/>
                    <a:pt x="15" y="94"/>
                  </a:cubicBezTo>
                  <a:cubicBezTo>
                    <a:pt x="12" y="87"/>
                    <a:pt x="16" y="84"/>
                    <a:pt x="10" y="71"/>
                  </a:cubicBezTo>
                  <a:cubicBezTo>
                    <a:pt x="1" y="54"/>
                    <a:pt x="0" y="34"/>
                    <a:pt x="19" y="22"/>
                  </a:cubicBezTo>
                  <a:cubicBezTo>
                    <a:pt x="20" y="21"/>
                    <a:pt x="25" y="13"/>
                    <a:pt x="25" y="12"/>
                  </a:cubicBezTo>
                  <a:cubicBezTo>
                    <a:pt x="39" y="0"/>
                    <a:pt x="83" y="5"/>
                    <a:pt x="104" y="28"/>
                  </a:cubicBezTo>
                  <a:cubicBezTo>
                    <a:pt x="115" y="41"/>
                    <a:pt x="113" y="58"/>
                    <a:pt x="103" y="76"/>
                  </a:cubicBezTo>
                  <a:cubicBezTo>
                    <a:pt x="102" y="78"/>
                    <a:pt x="98" y="106"/>
                    <a:pt x="97" y="89"/>
                  </a:cubicBezTo>
                  <a:cubicBezTo>
                    <a:pt x="96" y="80"/>
                    <a:pt x="98" y="70"/>
                    <a:pt x="96" y="56"/>
                  </a:cubicBezTo>
                  <a:cubicBezTo>
                    <a:pt x="95" y="53"/>
                    <a:pt x="90" y="30"/>
                    <a:pt x="54" y="43"/>
                  </a:cubicBezTo>
                  <a:cubicBezTo>
                    <a:pt x="42" y="47"/>
                    <a:pt x="41" y="48"/>
                    <a:pt x="37" y="45"/>
                  </a:cubicBezTo>
                  <a:cubicBezTo>
                    <a:pt x="36" y="44"/>
                    <a:pt x="38" y="41"/>
                    <a:pt x="36"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5" name="Freeform 100">
              <a:extLst>
                <a:ext uri="{FF2B5EF4-FFF2-40B4-BE49-F238E27FC236}">
                  <a16:creationId xmlns:a16="http://schemas.microsoft.com/office/drawing/2014/main" id="{E9FB3C69-B1AA-B711-4582-0B5EA22BB93B}"/>
                </a:ext>
              </a:extLst>
            </p:cNvPr>
            <p:cNvSpPr>
              <a:spLocks/>
            </p:cNvSpPr>
            <p:nvPr/>
          </p:nvSpPr>
          <p:spPr bwMode="auto">
            <a:xfrm>
              <a:off x="5143793" y="5016326"/>
              <a:ext cx="199463" cy="213495"/>
            </a:xfrm>
            <a:custGeom>
              <a:avLst/>
              <a:gdLst>
                <a:gd name="T0" fmla="*/ 76 w 122"/>
                <a:gd name="T1" fmla="*/ 0 h 130"/>
                <a:gd name="T2" fmla="*/ 50 w 122"/>
                <a:gd name="T3" fmla="*/ 1 h 130"/>
                <a:gd name="T4" fmla="*/ 20 w 122"/>
                <a:gd name="T5" fmla="*/ 18 h 130"/>
                <a:gd name="T6" fmla="*/ 4 w 122"/>
                <a:gd name="T7" fmla="*/ 64 h 130"/>
                <a:gd name="T8" fmla="*/ 23 w 122"/>
                <a:gd name="T9" fmla="*/ 75 h 130"/>
                <a:gd name="T10" fmla="*/ 20 w 122"/>
                <a:gd name="T11" fmla="*/ 120 h 130"/>
                <a:gd name="T12" fmla="*/ 106 w 122"/>
                <a:gd name="T13" fmla="*/ 121 h 130"/>
                <a:gd name="T14" fmla="*/ 103 w 122"/>
                <a:gd name="T15" fmla="*/ 70 h 130"/>
                <a:gd name="T16" fmla="*/ 122 w 122"/>
                <a:gd name="T17" fmla="*/ 54 h 130"/>
                <a:gd name="T18" fmla="*/ 101 w 122"/>
                <a:gd name="T19" fmla="*/ 12 h 130"/>
                <a:gd name="T20" fmla="*/ 76 w 122"/>
                <a:gd name="T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0">
                  <a:moveTo>
                    <a:pt x="76" y="0"/>
                  </a:moveTo>
                  <a:cubicBezTo>
                    <a:pt x="70" y="4"/>
                    <a:pt x="55" y="6"/>
                    <a:pt x="50" y="1"/>
                  </a:cubicBezTo>
                  <a:cubicBezTo>
                    <a:pt x="39" y="3"/>
                    <a:pt x="24" y="8"/>
                    <a:pt x="20" y="18"/>
                  </a:cubicBezTo>
                  <a:cubicBezTo>
                    <a:pt x="17" y="25"/>
                    <a:pt x="0" y="60"/>
                    <a:pt x="4" y="64"/>
                  </a:cubicBezTo>
                  <a:cubicBezTo>
                    <a:pt x="9" y="70"/>
                    <a:pt x="11" y="72"/>
                    <a:pt x="23" y="75"/>
                  </a:cubicBezTo>
                  <a:cubicBezTo>
                    <a:pt x="22" y="85"/>
                    <a:pt x="19" y="119"/>
                    <a:pt x="20" y="120"/>
                  </a:cubicBezTo>
                  <a:cubicBezTo>
                    <a:pt x="28" y="130"/>
                    <a:pt x="107" y="127"/>
                    <a:pt x="106" y="121"/>
                  </a:cubicBezTo>
                  <a:cubicBezTo>
                    <a:pt x="105" y="113"/>
                    <a:pt x="103" y="70"/>
                    <a:pt x="103" y="70"/>
                  </a:cubicBezTo>
                  <a:cubicBezTo>
                    <a:pt x="111" y="68"/>
                    <a:pt x="120" y="60"/>
                    <a:pt x="122" y="54"/>
                  </a:cubicBezTo>
                  <a:cubicBezTo>
                    <a:pt x="114" y="38"/>
                    <a:pt x="109" y="26"/>
                    <a:pt x="101" y="12"/>
                  </a:cubicBezTo>
                  <a:cubicBezTo>
                    <a:pt x="94" y="7"/>
                    <a:pt x="83" y="1"/>
                    <a:pt x="76" y="0"/>
                  </a:cubicBez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6" name="Freeform 101">
              <a:extLst>
                <a:ext uri="{FF2B5EF4-FFF2-40B4-BE49-F238E27FC236}">
                  <a16:creationId xmlns:a16="http://schemas.microsoft.com/office/drawing/2014/main" id="{07F3A5C5-9BF1-977E-6C2D-030DE74CA4BA}"/>
                </a:ext>
              </a:extLst>
            </p:cNvPr>
            <p:cNvSpPr>
              <a:spLocks/>
            </p:cNvSpPr>
            <p:nvPr/>
          </p:nvSpPr>
          <p:spPr bwMode="auto">
            <a:xfrm>
              <a:off x="5197918" y="5005301"/>
              <a:ext cx="83193" cy="25058"/>
            </a:xfrm>
            <a:custGeom>
              <a:avLst/>
              <a:gdLst>
                <a:gd name="T0" fmla="*/ 16 w 51"/>
                <a:gd name="T1" fmla="*/ 7 h 15"/>
                <a:gd name="T2" fmla="*/ 32 w 51"/>
                <a:gd name="T3" fmla="*/ 15 h 15"/>
                <a:gd name="T4" fmla="*/ 38 w 51"/>
                <a:gd name="T5" fmla="*/ 7 h 15"/>
                <a:gd name="T6" fmla="*/ 16 w 51"/>
                <a:gd name="T7" fmla="*/ 7 h 15"/>
              </a:gdLst>
              <a:ahLst/>
              <a:cxnLst>
                <a:cxn ang="0">
                  <a:pos x="T0" y="T1"/>
                </a:cxn>
                <a:cxn ang="0">
                  <a:pos x="T2" y="T3"/>
                </a:cxn>
                <a:cxn ang="0">
                  <a:pos x="T4" y="T5"/>
                </a:cxn>
                <a:cxn ang="0">
                  <a:pos x="T6" y="T7"/>
                </a:cxn>
              </a:cxnLst>
              <a:rect l="0" t="0" r="r" b="b"/>
              <a:pathLst>
                <a:path w="51" h="15">
                  <a:moveTo>
                    <a:pt x="16" y="7"/>
                  </a:moveTo>
                  <a:cubicBezTo>
                    <a:pt x="12" y="2"/>
                    <a:pt x="0" y="15"/>
                    <a:pt x="32" y="15"/>
                  </a:cubicBezTo>
                  <a:cubicBezTo>
                    <a:pt x="50" y="15"/>
                    <a:pt x="51" y="0"/>
                    <a:pt x="38" y="7"/>
                  </a:cubicBezTo>
                  <a:cubicBezTo>
                    <a:pt x="32" y="10"/>
                    <a:pt x="22" y="8"/>
                    <a:pt x="16" y="7"/>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7" name="Freeform 102">
              <a:extLst>
                <a:ext uri="{FF2B5EF4-FFF2-40B4-BE49-F238E27FC236}">
                  <a16:creationId xmlns:a16="http://schemas.microsoft.com/office/drawing/2014/main" id="{55F37573-5DBB-26EE-0AC3-E635AD04FEE4}"/>
                </a:ext>
              </a:extLst>
            </p:cNvPr>
            <p:cNvSpPr>
              <a:spLocks/>
            </p:cNvSpPr>
            <p:nvPr/>
          </p:nvSpPr>
          <p:spPr bwMode="auto">
            <a:xfrm>
              <a:off x="5174865" y="5113552"/>
              <a:ext cx="13031" cy="28065"/>
            </a:xfrm>
            <a:custGeom>
              <a:avLst/>
              <a:gdLst>
                <a:gd name="T0" fmla="*/ 8 w 13"/>
                <a:gd name="T1" fmla="*/ 28 h 28"/>
                <a:gd name="T2" fmla="*/ 13 w 13"/>
                <a:gd name="T3" fmla="*/ 0 h 28"/>
                <a:gd name="T4" fmla="*/ 0 w 13"/>
                <a:gd name="T5" fmla="*/ 24 h 28"/>
                <a:gd name="T6" fmla="*/ 8 w 13"/>
                <a:gd name="T7" fmla="*/ 28 h 28"/>
              </a:gdLst>
              <a:ahLst/>
              <a:cxnLst>
                <a:cxn ang="0">
                  <a:pos x="T0" y="T1"/>
                </a:cxn>
                <a:cxn ang="0">
                  <a:pos x="T2" y="T3"/>
                </a:cxn>
                <a:cxn ang="0">
                  <a:pos x="T4" y="T5"/>
                </a:cxn>
                <a:cxn ang="0">
                  <a:pos x="T6" y="T7"/>
                </a:cxn>
              </a:cxnLst>
              <a:rect l="0" t="0" r="r" b="b"/>
              <a:pathLst>
                <a:path w="13" h="28">
                  <a:moveTo>
                    <a:pt x="8" y="28"/>
                  </a:moveTo>
                  <a:lnTo>
                    <a:pt x="13" y="0"/>
                  </a:lnTo>
                  <a:lnTo>
                    <a:pt x="0" y="24"/>
                  </a:lnTo>
                  <a:lnTo>
                    <a:pt x="8" y="28"/>
                  </a:lnTo>
                  <a:close/>
                </a:path>
              </a:pathLst>
            </a:custGeom>
            <a:solidFill>
              <a:srgbClr val="DB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8" name="Freeform 103">
              <a:extLst>
                <a:ext uri="{FF2B5EF4-FFF2-40B4-BE49-F238E27FC236}">
                  <a16:creationId xmlns:a16="http://schemas.microsoft.com/office/drawing/2014/main" id="{059378E1-1597-73D1-2CA5-71F99210C88B}"/>
                </a:ext>
              </a:extLst>
            </p:cNvPr>
            <p:cNvSpPr>
              <a:spLocks/>
            </p:cNvSpPr>
            <p:nvPr/>
          </p:nvSpPr>
          <p:spPr bwMode="auto">
            <a:xfrm>
              <a:off x="5304164" y="5105533"/>
              <a:ext cx="16037" cy="26060"/>
            </a:xfrm>
            <a:custGeom>
              <a:avLst/>
              <a:gdLst>
                <a:gd name="T0" fmla="*/ 8 w 16"/>
                <a:gd name="T1" fmla="*/ 26 h 26"/>
                <a:gd name="T2" fmla="*/ 0 w 16"/>
                <a:gd name="T3" fmla="*/ 0 h 26"/>
                <a:gd name="T4" fmla="*/ 16 w 16"/>
                <a:gd name="T5" fmla="*/ 22 h 26"/>
                <a:gd name="T6" fmla="*/ 8 w 16"/>
                <a:gd name="T7" fmla="*/ 26 h 26"/>
              </a:gdLst>
              <a:ahLst/>
              <a:cxnLst>
                <a:cxn ang="0">
                  <a:pos x="T0" y="T1"/>
                </a:cxn>
                <a:cxn ang="0">
                  <a:pos x="T2" y="T3"/>
                </a:cxn>
                <a:cxn ang="0">
                  <a:pos x="T4" y="T5"/>
                </a:cxn>
                <a:cxn ang="0">
                  <a:pos x="T6" y="T7"/>
                </a:cxn>
              </a:cxnLst>
              <a:rect l="0" t="0" r="r" b="b"/>
              <a:pathLst>
                <a:path w="16" h="26">
                  <a:moveTo>
                    <a:pt x="8" y="26"/>
                  </a:moveTo>
                  <a:lnTo>
                    <a:pt x="0" y="0"/>
                  </a:lnTo>
                  <a:lnTo>
                    <a:pt x="16" y="22"/>
                  </a:lnTo>
                  <a:lnTo>
                    <a:pt x="8" y="26"/>
                  </a:lnTo>
                  <a:close/>
                </a:path>
              </a:pathLst>
            </a:custGeom>
            <a:solidFill>
              <a:srgbClr val="DB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69" name="Oval 104">
              <a:extLst>
                <a:ext uri="{FF2B5EF4-FFF2-40B4-BE49-F238E27FC236}">
                  <a16:creationId xmlns:a16="http://schemas.microsoft.com/office/drawing/2014/main" id="{5814F438-8295-E8F7-E22F-26E1354C22A9}"/>
                </a:ext>
              </a:extLst>
            </p:cNvPr>
            <p:cNvSpPr>
              <a:spLocks noChangeArrowheads="1"/>
            </p:cNvSpPr>
            <p:nvPr/>
          </p:nvSpPr>
          <p:spPr bwMode="auto">
            <a:xfrm>
              <a:off x="7320839" y="3761417"/>
              <a:ext cx="507176" cy="507176"/>
            </a:xfrm>
            <a:prstGeom prst="ellipse">
              <a:avLst/>
            </a:prstGeom>
            <a:solidFill>
              <a:srgbClr val="F56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0" name="Freeform 105">
              <a:extLst>
                <a:ext uri="{FF2B5EF4-FFF2-40B4-BE49-F238E27FC236}">
                  <a16:creationId xmlns:a16="http://schemas.microsoft.com/office/drawing/2014/main" id="{8C75C19B-1D30-A41A-6BD1-FA3760A55958}"/>
                </a:ext>
              </a:extLst>
            </p:cNvPr>
            <p:cNvSpPr>
              <a:spLocks noEditPoints="1"/>
            </p:cNvSpPr>
            <p:nvPr/>
          </p:nvSpPr>
          <p:spPr bwMode="auto">
            <a:xfrm>
              <a:off x="7285758" y="3727338"/>
              <a:ext cx="576336" cy="575334"/>
            </a:xfrm>
            <a:custGeom>
              <a:avLst/>
              <a:gdLst>
                <a:gd name="T0" fmla="*/ 176 w 352"/>
                <a:gd name="T1" fmla="*/ 352 h 352"/>
                <a:gd name="T2" fmla="*/ 0 w 352"/>
                <a:gd name="T3" fmla="*/ 176 h 352"/>
                <a:gd name="T4" fmla="*/ 176 w 352"/>
                <a:gd name="T5" fmla="*/ 0 h 352"/>
                <a:gd name="T6" fmla="*/ 352 w 352"/>
                <a:gd name="T7" fmla="*/ 176 h 352"/>
                <a:gd name="T8" fmla="*/ 176 w 352"/>
                <a:gd name="T9" fmla="*/ 352 h 352"/>
                <a:gd name="T10" fmla="*/ 176 w 352"/>
                <a:gd name="T11" fmla="*/ 9 h 352"/>
                <a:gd name="T12" fmla="*/ 9 w 352"/>
                <a:gd name="T13" fmla="*/ 176 h 352"/>
                <a:gd name="T14" fmla="*/ 176 w 352"/>
                <a:gd name="T15" fmla="*/ 342 h 352"/>
                <a:gd name="T16" fmla="*/ 343 w 352"/>
                <a:gd name="T17" fmla="*/ 176 h 352"/>
                <a:gd name="T18" fmla="*/ 176 w 352"/>
                <a:gd name="T19" fmla="*/ 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352"/>
                  </a:moveTo>
                  <a:cubicBezTo>
                    <a:pt x="79" y="352"/>
                    <a:pt x="0" y="273"/>
                    <a:pt x="0" y="176"/>
                  </a:cubicBezTo>
                  <a:cubicBezTo>
                    <a:pt x="0" y="79"/>
                    <a:pt x="79" y="0"/>
                    <a:pt x="176" y="0"/>
                  </a:cubicBezTo>
                  <a:cubicBezTo>
                    <a:pt x="273" y="0"/>
                    <a:pt x="352" y="79"/>
                    <a:pt x="352" y="176"/>
                  </a:cubicBezTo>
                  <a:cubicBezTo>
                    <a:pt x="352" y="273"/>
                    <a:pt x="273" y="352"/>
                    <a:pt x="176" y="352"/>
                  </a:cubicBezTo>
                  <a:close/>
                  <a:moveTo>
                    <a:pt x="176" y="9"/>
                  </a:moveTo>
                  <a:cubicBezTo>
                    <a:pt x="84" y="9"/>
                    <a:pt x="9" y="84"/>
                    <a:pt x="9" y="176"/>
                  </a:cubicBezTo>
                  <a:cubicBezTo>
                    <a:pt x="9" y="268"/>
                    <a:pt x="84" y="342"/>
                    <a:pt x="176" y="342"/>
                  </a:cubicBezTo>
                  <a:cubicBezTo>
                    <a:pt x="268" y="342"/>
                    <a:pt x="343" y="268"/>
                    <a:pt x="343" y="176"/>
                  </a:cubicBezTo>
                  <a:cubicBezTo>
                    <a:pt x="343" y="84"/>
                    <a:pt x="268" y="9"/>
                    <a:pt x="176" y="9"/>
                  </a:cubicBezTo>
                  <a:close/>
                </a:path>
              </a:pathLst>
            </a:custGeom>
            <a:solidFill>
              <a:srgbClr val="119E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1" name="Oval 106">
              <a:extLst>
                <a:ext uri="{FF2B5EF4-FFF2-40B4-BE49-F238E27FC236}">
                  <a16:creationId xmlns:a16="http://schemas.microsoft.com/office/drawing/2014/main" id="{412FE394-B42F-BBD5-C1A9-AA6588447017}"/>
                </a:ext>
              </a:extLst>
            </p:cNvPr>
            <p:cNvSpPr>
              <a:spLocks noChangeArrowheads="1"/>
            </p:cNvSpPr>
            <p:nvPr/>
          </p:nvSpPr>
          <p:spPr bwMode="auto">
            <a:xfrm>
              <a:off x="7320839" y="3761417"/>
              <a:ext cx="507176" cy="507176"/>
            </a:xfrm>
            <a:prstGeom prst="ellipse">
              <a:avLst/>
            </a:prstGeom>
            <a:solidFill>
              <a:srgbClr val="119E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2" name="Freeform 107">
              <a:extLst>
                <a:ext uri="{FF2B5EF4-FFF2-40B4-BE49-F238E27FC236}">
                  <a16:creationId xmlns:a16="http://schemas.microsoft.com/office/drawing/2014/main" id="{5657AB95-6AFB-AB9F-4563-698313032117}"/>
                </a:ext>
              </a:extLst>
            </p:cNvPr>
            <p:cNvSpPr>
              <a:spLocks/>
            </p:cNvSpPr>
            <p:nvPr/>
          </p:nvSpPr>
          <p:spPr bwMode="auto">
            <a:xfrm>
              <a:off x="7383985" y="3790485"/>
              <a:ext cx="379881" cy="509180"/>
            </a:xfrm>
            <a:custGeom>
              <a:avLst/>
              <a:gdLst>
                <a:gd name="T0" fmla="*/ 182 w 232"/>
                <a:gd name="T1" fmla="*/ 214 h 311"/>
                <a:gd name="T2" fmla="*/ 156 w 232"/>
                <a:gd name="T3" fmla="*/ 209 h 311"/>
                <a:gd name="T4" fmla="*/ 151 w 232"/>
                <a:gd name="T5" fmla="*/ 168 h 311"/>
                <a:gd name="T6" fmla="*/ 157 w 232"/>
                <a:gd name="T7" fmla="*/ 169 h 311"/>
                <a:gd name="T8" fmla="*/ 165 w 232"/>
                <a:gd name="T9" fmla="*/ 156 h 311"/>
                <a:gd name="T10" fmla="*/ 171 w 232"/>
                <a:gd name="T11" fmla="*/ 158 h 311"/>
                <a:gd name="T12" fmla="*/ 177 w 232"/>
                <a:gd name="T13" fmla="*/ 143 h 311"/>
                <a:gd name="T14" fmla="*/ 190 w 232"/>
                <a:gd name="T15" fmla="*/ 136 h 311"/>
                <a:gd name="T16" fmla="*/ 188 w 232"/>
                <a:gd name="T17" fmla="*/ 124 h 311"/>
                <a:gd name="T18" fmla="*/ 192 w 232"/>
                <a:gd name="T19" fmla="*/ 109 h 311"/>
                <a:gd name="T20" fmla="*/ 199 w 232"/>
                <a:gd name="T21" fmla="*/ 99 h 311"/>
                <a:gd name="T22" fmla="*/ 194 w 232"/>
                <a:gd name="T23" fmla="*/ 90 h 311"/>
                <a:gd name="T24" fmla="*/ 192 w 232"/>
                <a:gd name="T25" fmla="*/ 73 h 311"/>
                <a:gd name="T26" fmla="*/ 188 w 232"/>
                <a:gd name="T27" fmla="*/ 57 h 311"/>
                <a:gd name="T28" fmla="*/ 190 w 232"/>
                <a:gd name="T29" fmla="*/ 50 h 311"/>
                <a:gd name="T30" fmla="*/ 176 w 232"/>
                <a:gd name="T31" fmla="*/ 43 h 311"/>
                <a:gd name="T32" fmla="*/ 179 w 232"/>
                <a:gd name="T33" fmla="*/ 37 h 311"/>
                <a:gd name="T34" fmla="*/ 165 w 232"/>
                <a:gd name="T35" fmla="*/ 30 h 311"/>
                <a:gd name="T36" fmla="*/ 158 w 232"/>
                <a:gd name="T37" fmla="*/ 16 h 311"/>
                <a:gd name="T38" fmla="*/ 152 w 232"/>
                <a:gd name="T39" fmla="*/ 17 h 311"/>
                <a:gd name="T40" fmla="*/ 136 w 232"/>
                <a:gd name="T41" fmla="*/ 12 h 311"/>
                <a:gd name="T42" fmla="*/ 127 w 232"/>
                <a:gd name="T43" fmla="*/ 3 h 311"/>
                <a:gd name="T44" fmla="*/ 111 w 232"/>
                <a:gd name="T45" fmla="*/ 0 h 311"/>
                <a:gd name="T46" fmla="*/ 94 w 232"/>
                <a:gd name="T47" fmla="*/ 3 h 311"/>
                <a:gd name="T48" fmla="*/ 86 w 232"/>
                <a:gd name="T49" fmla="*/ 12 h 311"/>
                <a:gd name="T50" fmla="*/ 70 w 232"/>
                <a:gd name="T51" fmla="*/ 17 h 311"/>
                <a:gd name="T52" fmla="*/ 64 w 232"/>
                <a:gd name="T53" fmla="*/ 16 h 311"/>
                <a:gd name="T54" fmla="*/ 56 w 232"/>
                <a:gd name="T55" fmla="*/ 30 h 311"/>
                <a:gd name="T56" fmla="*/ 42 w 232"/>
                <a:gd name="T57" fmla="*/ 37 h 311"/>
                <a:gd name="T58" fmla="*/ 47 w 232"/>
                <a:gd name="T59" fmla="*/ 45 h 311"/>
                <a:gd name="T60" fmla="*/ 32 w 232"/>
                <a:gd name="T61" fmla="*/ 50 h 311"/>
                <a:gd name="T62" fmla="*/ 34 w 232"/>
                <a:gd name="T63" fmla="*/ 57 h 311"/>
                <a:gd name="T64" fmla="*/ 30 w 232"/>
                <a:gd name="T65" fmla="*/ 73 h 311"/>
                <a:gd name="T66" fmla="*/ 30 w 232"/>
                <a:gd name="T67" fmla="*/ 90 h 311"/>
                <a:gd name="T68" fmla="*/ 31 w 232"/>
                <a:gd name="T69" fmla="*/ 107 h 311"/>
                <a:gd name="T70" fmla="*/ 32 w 232"/>
                <a:gd name="T71" fmla="*/ 107 h 311"/>
                <a:gd name="T72" fmla="*/ 35 w 232"/>
                <a:gd name="T73" fmla="*/ 124 h 311"/>
                <a:gd name="T74" fmla="*/ 39 w 232"/>
                <a:gd name="T75" fmla="*/ 129 h 311"/>
                <a:gd name="T76" fmla="*/ 44 w 232"/>
                <a:gd name="T77" fmla="*/ 144 h 311"/>
                <a:gd name="T78" fmla="*/ 49 w 232"/>
                <a:gd name="T79" fmla="*/ 143 h 311"/>
                <a:gd name="T80" fmla="*/ 55 w 232"/>
                <a:gd name="T81" fmla="*/ 158 h 311"/>
                <a:gd name="T82" fmla="*/ 61 w 232"/>
                <a:gd name="T83" fmla="*/ 156 h 311"/>
                <a:gd name="T84" fmla="*/ 68 w 232"/>
                <a:gd name="T85" fmla="*/ 169 h 311"/>
                <a:gd name="T86" fmla="*/ 75 w 232"/>
                <a:gd name="T87" fmla="*/ 168 h 311"/>
                <a:gd name="T88" fmla="*/ 88 w 232"/>
                <a:gd name="T89" fmla="*/ 176 h 311"/>
                <a:gd name="T90" fmla="*/ 64 w 232"/>
                <a:gd name="T91" fmla="*/ 214 h 311"/>
                <a:gd name="T92" fmla="*/ 57 w 232"/>
                <a:gd name="T93" fmla="*/ 214 h 311"/>
                <a:gd name="T94" fmla="*/ 55 w 232"/>
                <a:gd name="T95" fmla="*/ 215 h 311"/>
                <a:gd name="T96" fmla="*/ 232 w 232"/>
                <a:gd name="T97"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311">
                  <a:moveTo>
                    <a:pt x="182" y="215"/>
                  </a:moveTo>
                  <a:cubicBezTo>
                    <a:pt x="182" y="214"/>
                    <a:pt x="182" y="214"/>
                    <a:pt x="182" y="214"/>
                  </a:cubicBezTo>
                  <a:cubicBezTo>
                    <a:pt x="180" y="214"/>
                    <a:pt x="180" y="214"/>
                    <a:pt x="180" y="214"/>
                  </a:cubicBezTo>
                  <a:cubicBezTo>
                    <a:pt x="174" y="214"/>
                    <a:pt x="160" y="214"/>
                    <a:pt x="156" y="209"/>
                  </a:cubicBezTo>
                  <a:cubicBezTo>
                    <a:pt x="151" y="201"/>
                    <a:pt x="145" y="189"/>
                    <a:pt x="143" y="177"/>
                  </a:cubicBezTo>
                  <a:cubicBezTo>
                    <a:pt x="147" y="177"/>
                    <a:pt x="151" y="173"/>
                    <a:pt x="151" y="168"/>
                  </a:cubicBezTo>
                  <a:cubicBezTo>
                    <a:pt x="151" y="168"/>
                    <a:pt x="151" y="167"/>
                    <a:pt x="151" y="166"/>
                  </a:cubicBezTo>
                  <a:cubicBezTo>
                    <a:pt x="152" y="168"/>
                    <a:pt x="155" y="169"/>
                    <a:pt x="157" y="169"/>
                  </a:cubicBezTo>
                  <a:cubicBezTo>
                    <a:pt x="162" y="169"/>
                    <a:pt x="166" y="165"/>
                    <a:pt x="166" y="161"/>
                  </a:cubicBezTo>
                  <a:cubicBezTo>
                    <a:pt x="166" y="159"/>
                    <a:pt x="166" y="157"/>
                    <a:pt x="165" y="156"/>
                  </a:cubicBezTo>
                  <a:cubicBezTo>
                    <a:pt x="165" y="156"/>
                    <a:pt x="165" y="156"/>
                    <a:pt x="165" y="156"/>
                  </a:cubicBezTo>
                  <a:cubicBezTo>
                    <a:pt x="166" y="157"/>
                    <a:pt x="168" y="158"/>
                    <a:pt x="171" y="158"/>
                  </a:cubicBezTo>
                  <a:cubicBezTo>
                    <a:pt x="176" y="158"/>
                    <a:pt x="180" y="154"/>
                    <a:pt x="180" y="149"/>
                  </a:cubicBezTo>
                  <a:cubicBezTo>
                    <a:pt x="180" y="147"/>
                    <a:pt x="179" y="145"/>
                    <a:pt x="177" y="143"/>
                  </a:cubicBezTo>
                  <a:cubicBezTo>
                    <a:pt x="178" y="144"/>
                    <a:pt x="180" y="144"/>
                    <a:pt x="181" y="144"/>
                  </a:cubicBezTo>
                  <a:cubicBezTo>
                    <a:pt x="186" y="144"/>
                    <a:pt x="190" y="140"/>
                    <a:pt x="190" y="136"/>
                  </a:cubicBezTo>
                  <a:cubicBezTo>
                    <a:pt x="190" y="132"/>
                    <a:pt x="188" y="130"/>
                    <a:pt x="186" y="128"/>
                  </a:cubicBezTo>
                  <a:cubicBezTo>
                    <a:pt x="186" y="127"/>
                    <a:pt x="187" y="125"/>
                    <a:pt x="188" y="124"/>
                  </a:cubicBezTo>
                  <a:cubicBezTo>
                    <a:pt x="192" y="123"/>
                    <a:pt x="195" y="120"/>
                    <a:pt x="195" y="115"/>
                  </a:cubicBezTo>
                  <a:cubicBezTo>
                    <a:pt x="195" y="113"/>
                    <a:pt x="194" y="110"/>
                    <a:pt x="192" y="109"/>
                  </a:cubicBezTo>
                  <a:cubicBezTo>
                    <a:pt x="192" y="108"/>
                    <a:pt x="192" y="108"/>
                    <a:pt x="193" y="107"/>
                  </a:cubicBezTo>
                  <a:cubicBezTo>
                    <a:pt x="196" y="106"/>
                    <a:pt x="199" y="103"/>
                    <a:pt x="199" y="99"/>
                  </a:cubicBezTo>
                  <a:cubicBezTo>
                    <a:pt x="199" y="95"/>
                    <a:pt x="197" y="92"/>
                    <a:pt x="194" y="91"/>
                  </a:cubicBezTo>
                  <a:cubicBezTo>
                    <a:pt x="194" y="90"/>
                    <a:pt x="194" y="90"/>
                    <a:pt x="194" y="90"/>
                  </a:cubicBezTo>
                  <a:cubicBezTo>
                    <a:pt x="197" y="88"/>
                    <a:pt x="199" y="85"/>
                    <a:pt x="199" y="82"/>
                  </a:cubicBezTo>
                  <a:cubicBezTo>
                    <a:pt x="199" y="77"/>
                    <a:pt x="196" y="74"/>
                    <a:pt x="192" y="73"/>
                  </a:cubicBezTo>
                  <a:cubicBezTo>
                    <a:pt x="194" y="72"/>
                    <a:pt x="196" y="69"/>
                    <a:pt x="196" y="66"/>
                  </a:cubicBezTo>
                  <a:cubicBezTo>
                    <a:pt x="196" y="61"/>
                    <a:pt x="192" y="57"/>
                    <a:pt x="188" y="57"/>
                  </a:cubicBezTo>
                  <a:cubicBezTo>
                    <a:pt x="187" y="57"/>
                    <a:pt x="187" y="57"/>
                    <a:pt x="186" y="57"/>
                  </a:cubicBezTo>
                  <a:cubicBezTo>
                    <a:pt x="188" y="56"/>
                    <a:pt x="190" y="53"/>
                    <a:pt x="190" y="50"/>
                  </a:cubicBezTo>
                  <a:cubicBezTo>
                    <a:pt x="190" y="46"/>
                    <a:pt x="186" y="42"/>
                    <a:pt x="181" y="42"/>
                  </a:cubicBezTo>
                  <a:cubicBezTo>
                    <a:pt x="179" y="42"/>
                    <a:pt x="177" y="42"/>
                    <a:pt x="176" y="43"/>
                  </a:cubicBezTo>
                  <a:cubicBezTo>
                    <a:pt x="176" y="43"/>
                    <a:pt x="176" y="43"/>
                    <a:pt x="176" y="43"/>
                  </a:cubicBezTo>
                  <a:cubicBezTo>
                    <a:pt x="178" y="42"/>
                    <a:pt x="179" y="39"/>
                    <a:pt x="179" y="37"/>
                  </a:cubicBezTo>
                  <a:cubicBezTo>
                    <a:pt x="179" y="32"/>
                    <a:pt x="175" y="28"/>
                    <a:pt x="170" y="28"/>
                  </a:cubicBezTo>
                  <a:cubicBezTo>
                    <a:pt x="168" y="28"/>
                    <a:pt x="167" y="29"/>
                    <a:pt x="165" y="30"/>
                  </a:cubicBezTo>
                  <a:cubicBezTo>
                    <a:pt x="166" y="28"/>
                    <a:pt x="167" y="27"/>
                    <a:pt x="167" y="25"/>
                  </a:cubicBezTo>
                  <a:cubicBezTo>
                    <a:pt x="167" y="20"/>
                    <a:pt x="163" y="16"/>
                    <a:pt x="158" y="16"/>
                  </a:cubicBezTo>
                  <a:cubicBezTo>
                    <a:pt x="155" y="16"/>
                    <a:pt x="153" y="17"/>
                    <a:pt x="151" y="19"/>
                  </a:cubicBezTo>
                  <a:cubicBezTo>
                    <a:pt x="152" y="18"/>
                    <a:pt x="152" y="17"/>
                    <a:pt x="152" y="17"/>
                  </a:cubicBezTo>
                  <a:cubicBezTo>
                    <a:pt x="152" y="12"/>
                    <a:pt x="148" y="8"/>
                    <a:pt x="143" y="8"/>
                  </a:cubicBezTo>
                  <a:cubicBezTo>
                    <a:pt x="140" y="8"/>
                    <a:pt x="137" y="10"/>
                    <a:pt x="136" y="12"/>
                  </a:cubicBezTo>
                  <a:cubicBezTo>
                    <a:pt x="136" y="11"/>
                    <a:pt x="136" y="11"/>
                    <a:pt x="136" y="11"/>
                  </a:cubicBezTo>
                  <a:cubicBezTo>
                    <a:pt x="136" y="7"/>
                    <a:pt x="132" y="3"/>
                    <a:pt x="127" y="3"/>
                  </a:cubicBezTo>
                  <a:cubicBezTo>
                    <a:pt x="124" y="3"/>
                    <a:pt x="121" y="5"/>
                    <a:pt x="119" y="8"/>
                  </a:cubicBezTo>
                  <a:cubicBezTo>
                    <a:pt x="119" y="3"/>
                    <a:pt x="115" y="0"/>
                    <a:pt x="111" y="0"/>
                  </a:cubicBezTo>
                  <a:cubicBezTo>
                    <a:pt x="106" y="0"/>
                    <a:pt x="103" y="3"/>
                    <a:pt x="102" y="8"/>
                  </a:cubicBezTo>
                  <a:cubicBezTo>
                    <a:pt x="101" y="5"/>
                    <a:pt x="98" y="3"/>
                    <a:pt x="94" y="3"/>
                  </a:cubicBezTo>
                  <a:cubicBezTo>
                    <a:pt x="90" y="3"/>
                    <a:pt x="86" y="7"/>
                    <a:pt x="86" y="11"/>
                  </a:cubicBezTo>
                  <a:cubicBezTo>
                    <a:pt x="86" y="12"/>
                    <a:pt x="86" y="12"/>
                    <a:pt x="86" y="12"/>
                  </a:cubicBezTo>
                  <a:cubicBezTo>
                    <a:pt x="84" y="10"/>
                    <a:pt x="81" y="8"/>
                    <a:pt x="78" y="8"/>
                  </a:cubicBezTo>
                  <a:cubicBezTo>
                    <a:pt x="73" y="8"/>
                    <a:pt x="70" y="12"/>
                    <a:pt x="70" y="17"/>
                  </a:cubicBezTo>
                  <a:cubicBezTo>
                    <a:pt x="70" y="17"/>
                    <a:pt x="70" y="18"/>
                    <a:pt x="70" y="19"/>
                  </a:cubicBezTo>
                  <a:cubicBezTo>
                    <a:pt x="68" y="17"/>
                    <a:pt x="66" y="16"/>
                    <a:pt x="64" y="16"/>
                  </a:cubicBezTo>
                  <a:cubicBezTo>
                    <a:pt x="59" y="16"/>
                    <a:pt x="55" y="20"/>
                    <a:pt x="55" y="25"/>
                  </a:cubicBezTo>
                  <a:cubicBezTo>
                    <a:pt x="55" y="27"/>
                    <a:pt x="55" y="28"/>
                    <a:pt x="56" y="30"/>
                  </a:cubicBezTo>
                  <a:cubicBezTo>
                    <a:pt x="55" y="29"/>
                    <a:pt x="53" y="28"/>
                    <a:pt x="51" y="28"/>
                  </a:cubicBezTo>
                  <a:cubicBezTo>
                    <a:pt x="46" y="28"/>
                    <a:pt x="42" y="32"/>
                    <a:pt x="42" y="37"/>
                  </a:cubicBezTo>
                  <a:cubicBezTo>
                    <a:pt x="42" y="40"/>
                    <a:pt x="45" y="43"/>
                    <a:pt x="48" y="44"/>
                  </a:cubicBezTo>
                  <a:cubicBezTo>
                    <a:pt x="47" y="45"/>
                    <a:pt x="47" y="45"/>
                    <a:pt x="47" y="45"/>
                  </a:cubicBezTo>
                  <a:cubicBezTo>
                    <a:pt x="46" y="43"/>
                    <a:pt x="43" y="42"/>
                    <a:pt x="41" y="42"/>
                  </a:cubicBezTo>
                  <a:cubicBezTo>
                    <a:pt x="36" y="42"/>
                    <a:pt x="32" y="46"/>
                    <a:pt x="32" y="50"/>
                  </a:cubicBezTo>
                  <a:cubicBezTo>
                    <a:pt x="32" y="53"/>
                    <a:pt x="33" y="56"/>
                    <a:pt x="35" y="57"/>
                  </a:cubicBezTo>
                  <a:cubicBezTo>
                    <a:pt x="35" y="57"/>
                    <a:pt x="34" y="57"/>
                    <a:pt x="34" y="57"/>
                  </a:cubicBezTo>
                  <a:cubicBezTo>
                    <a:pt x="29" y="57"/>
                    <a:pt x="25" y="61"/>
                    <a:pt x="25" y="66"/>
                  </a:cubicBezTo>
                  <a:cubicBezTo>
                    <a:pt x="25" y="69"/>
                    <a:pt x="27" y="72"/>
                    <a:pt x="30" y="73"/>
                  </a:cubicBezTo>
                  <a:cubicBezTo>
                    <a:pt x="26" y="74"/>
                    <a:pt x="22" y="77"/>
                    <a:pt x="22" y="82"/>
                  </a:cubicBezTo>
                  <a:cubicBezTo>
                    <a:pt x="22" y="86"/>
                    <a:pt x="25" y="90"/>
                    <a:pt x="30" y="90"/>
                  </a:cubicBezTo>
                  <a:cubicBezTo>
                    <a:pt x="26" y="91"/>
                    <a:pt x="22" y="94"/>
                    <a:pt x="22" y="99"/>
                  </a:cubicBezTo>
                  <a:cubicBezTo>
                    <a:pt x="22" y="103"/>
                    <a:pt x="26" y="107"/>
                    <a:pt x="31" y="107"/>
                  </a:cubicBezTo>
                  <a:cubicBezTo>
                    <a:pt x="32" y="107"/>
                    <a:pt x="32" y="107"/>
                    <a:pt x="32" y="107"/>
                  </a:cubicBezTo>
                  <a:cubicBezTo>
                    <a:pt x="32" y="107"/>
                    <a:pt x="32" y="107"/>
                    <a:pt x="32" y="107"/>
                  </a:cubicBezTo>
                  <a:cubicBezTo>
                    <a:pt x="29" y="108"/>
                    <a:pt x="26" y="111"/>
                    <a:pt x="26" y="115"/>
                  </a:cubicBezTo>
                  <a:cubicBezTo>
                    <a:pt x="26" y="120"/>
                    <a:pt x="30" y="124"/>
                    <a:pt x="35" y="124"/>
                  </a:cubicBezTo>
                  <a:cubicBezTo>
                    <a:pt x="36" y="124"/>
                    <a:pt x="36" y="124"/>
                    <a:pt x="37" y="124"/>
                  </a:cubicBezTo>
                  <a:cubicBezTo>
                    <a:pt x="38" y="125"/>
                    <a:pt x="39" y="127"/>
                    <a:pt x="39" y="129"/>
                  </a:cubicBezTo>
                  <a:cubicBezTo>
                    <a:pt x="37" y="130"/>
                    <a:pt x="36" y="133"/>
                    <a:pt x="36" y="136"/>
                  </a:cubicBezTo>
                  <a:cubicBezTo>
                    <a:pt x="36" y="140"/>
                    <a:pt x="40" y="144"/>
                    <a:pt x="44" y="144"/>
                  </a:cubicBezTo>
                  <a:cubicBezTo>
                    <a:pt x="46" y="144"/>
                    <a:pt x="47" y="144"/>
                    <a:pt x="48" y="143"/>
                  </a:cubicBezTo>
                  <a:cubicBezTo>
                    <a:pt x="49" y="143"/>
                    <a:pt x="49" y="143"/>
                    <a:pt x="49" y="143"/>
                  </a:cubicBezTo>
                  <a:cubicBezTo>
                    <a:pt x="47" y="145"/>
                    <a:pt x="46" y="147"/>
                    <a:pt x="46" y="149"/>
                  </a:cubicBezTo>
                  <a:cubicBezTo>
                    <a:pt x="46" y="154"/>
                    <a:pt x="50" y="158"/>
                    <a:pt x="55" y="158"/>
                  </a:cubicBezTo>
                  <a:cubicBezTo>
                    <a:pt x="57" y="158"/>
                    <a:pt x="59" y="157"/>
                    <a:pt x="61" y="156"/>
                  </a:cubicBezTo>
                  <a:cubicBezTo>
                    <a:pt x="61" y="156"/>
                    <a:pt x="61" y="156"/>
                    <a:pt x="61" y="156"/>
                  </a:cubicBezTo>
                  <a:cubicBezTo>
                    <a:pt x="60" y="157"/>
                    <a:pt x="60" y="159"/>
                    <a:pt x="60" y="161"/>
                  </a:cubicBezTo>
                  <a:cubicBezTo>
                    <a:pt x="60" y="165"/>
                    <a:pt x="63" y="169"/>
                    <a:pt x="68" y="169"/>
                  </a:cubicBezTo>
                  <a:cubicBezTo>
                    <a:pt x="71" y="169"/>
                    <a:pt x="73" y="168"/>
                    <a:pt x="75" y="166"/>
                  </a:cubicBezTo>
                  <a:cubicBezTo>
                    <a:pt x="75" y="167"/>
                    <a:pt x="75" y="168"/>
                    <a:pt x="75" y="168"/>
                  </a:cubicBezTo>
                  <a:cubicBezTo>
                    <a:pt x="75" y="173"/>
                    <a:pt x="78" y="177"/>
                    <a:pt x="83" y="177"/>
                  </a:cubicBezTo>
                  <a:cubicBezTo>
                    <a:pt x="85" y="177"/>
                    <a:pt x="87" y="176"/>
                    <a:pt x="88" y="176"/>
                  </a:cubicBezTo>
                  <a:cubicBezTo>
                    <a:pt x="87" y="185"/>
                    <a:pt x="85" y="196"/>
                    <a:pt x="79" y="203"/>
                  </a:cubicBezTo>
                  <a:cubicBezTo>
                    <a:pt x="75" y="209"/>
                    <a:pt x="70" y="213"/>
                    <a:pt x="64" y="214"/>
                  </a:cubicBezTo>
                  <a:cubicBezTo>
                    <a:pt x="62" y="214"/>
                    <a:pt x="61" y="214"/>
                    <a:pt x="59" y="214"/>
                  </a:cubicBezTo>
                  <a:cubicBezTo>
                    <a:pt x="58" y="214"/>
                    <a:pt x="58" y="214"/>
                    <a:pt x="57" y="214"/>
                  </a:cubicBezTo>
                  <a:cubicBezTo>
                    <a:pt x="54" y="214"/>
                    <a:pt x="54" y="214"/>
                    <a:pt x="54" y="214"/>
                  </a:cubicBezTo>
                  <a:cubicBezTo>
                    <a:pt x="55" y="215"/>
                    <a:pt x="55" y="215"/>
                    <a:pt x="55" y="215"/>
                  </a:cubicBezTo>
                  <a:cubicBezTo>
                    <a:pt x="18" y="216"/>
                    <a:pt x="0" y="278"/>
                    <a:pt x="0" y="311"/>
                  </a:cubicBezTo>
                  <a:cubicBezTo>
                    <a:pt x="232" y="311"/>
                    <a:pt x="232" y="311"/>
                    <a:pt x="232" y="311"/>
                  </a:cubicBezTo>
                  <a:cubicBezTo>
                    <a:pt x="232" y="278"/>
                    <a:pt x="219" y="215"/>
                    <a:pt x="182" y="215"/>
                  </a:cubicBezTo>
                  <a:close/>
                </a:path>
              </a:pathLst>
            </a:custGeom>
            <a:solidFill>
              <a:srgbClr val="503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3" name="Freeform 108">
              <a:extLst>
                <a:ext uri="{FF2B5EF4-FFF2-40B4-BE49-F238E27FC236}">
                  <a16:creationId xmlns:a16="http://schemas.microsoft.com/office/drawing/2014/main" id="{528492F9-C2A4-D8EB-E309-D58E405C0390}"/>
                </a:ext>
              </a:extLst>
            </p:cNvPr>
            <p:cNvSpPr>
              <a:spLocks/>
            </p:cNvSpPr>
            <p:nvPr/>
          </p:nvSpPr>
          <p:spPr bwMode="auto">
            <a:xfrm>
              <a:off x="7482213" y="4075145"/>
              <a:ext cx="191444" cy="128297"/>
            </a:xfrm>
            <a:custGeom>
              <a:avLst/>
              <a:gdLst>
                <a:gd name="T0" fmla="*/ 6 w 117"/>
                <a:gd name="T1" fmla="*/ 41 h 78"/>
                <a:gd name="T2" fmla="*/ 21 w 117"/>
                <a:gd name="T3" fmla="*/ 31 h 78"/>
                <a:gd name="T4" fmla="*/ 30 w 117"/>
                <a:gd name="T5" fmla="*/ 2 h 78"/>
                <a:gd name="T6" fmla="*/ 32 w 117"/>
                <a:gd name="T7" fmla="*/ 4 h 78"/>
                <a:gd name="T8" fmla="*/ 36 w 117"/>
                <a:gd name="T9" fmla="*/ 7 h 78"/>
                <a:gd name="T10" fmla="*/ 54 w 117"/>
                <a:gd name="T11" fmla="*/ 15 h 78"/>
                <a:gd name="T12" fmla="*/ 54 w 117"/>
                <a:gd name="T13" fmla="*/ 15 h 78"/>
                <a:gd name="T14" fmla="*/ 78 w 117"/>
                <a:gd name="T15" fmla="*/ 2 h 78"/>
                <a:gd name="T16" fmla="*/ 80 w 117"/>
                <a:gd name="T17" fmla="*/ 0 h 78"/>
                <a:gd name="T18" fmla="*/ 80 w 117"/>
                <a:gd name="T19" fmla="*/ 3 h 78"/>
                <a:gd name="T20" fmla="*/ 95 w 117"/>
                <a:gd name="T21" fmla="*/ 36 h 78"/>
                <a:gd name="T22" fmla="*/ 110 w 117"/>
                <a:gd name="T23" fmla="*/ 42 h 78"/>
                <a:gd name="T24" fmla="*/ 117 w 117"/>
                <a:gd name="T25" fmla="*/ 42 h 78"/>
                <a:gd name="T26" fmla="*/ 62 w 117"/>
                <a:gd name="T27" fmla="*/ 78 h 78"/>
                <a:gd name="T28" fmla="*/ 60 w 117"/>
                <a:gd name="T29" fmla="*/ 78 h 78"/>
                <a:gd name="T30" fmla="*/ 0 w 117"/>
                <a:gd name="T31" fmla="*/ 42 h 78"/>
                <a:gd name="T32" fmla="*/ 4 w 117"/>
                <a:gd name="T33" fmla="*/ 42 h 78"/>
                <a:gd name="T34" fmla="*/ 6 w 117"/>
                <a:gd name="T35"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78">
                  <a:moveTo>
                    <a:pt x="6" y="41"/>
                  </a:moveTo>
                  <a:cubicBezTo>
                    <a:pt x="12" y="40"/>
                    <a:pt x="17" y="36"/>
                    <a:pt x="21" y="31"/>
                  </a:cubicBezTo>
                  <a:cubicBezTo>
                    <a:pt x="27" y="23"/>
                    <a:pt x="29" y="12"/>
                    <a:pt x="30" y="2"/>
                  </a:cubicBezTo>
                  <a:cubicBezTo>
                    <a:pt x="31" y="3"/>
                    <a:pt x="31" y="3"/>
                    <a:pt x="32" y="4"/>
                  </a:cubicBezTo>
                  <a:cubicBezTo>
                    <a:pt x="33" y="5"/>
                    <a:pt x="35" y="6"/>
                    <a:pt x="36" y="7"/>
                  </a:cubicBezTo>
                  <a:cubicBezTo>
                    <a:pt x="43" y="12"/>
                    <a:pt x="49" y="15"/>
                    <a:pt x="54" y="15"/>
                  </a:cubicBezTo>
                  <a:cubicBezTo>
                    <a:pt x="54" y="15"/>
                    <a:pt x="54" y="15"/>
                    <a:pt x="54" y="15"/>
                  </a:cubicBezTo>
                  <a:cubicBezTo>
                    <a:pt x="61" y="15"/>
                    <a:pt x="69" y="10"/>
                    <a:pt x="78" y="2"/>
                  </a:cubicBezTo>
                  <a:cubicBezTo>
                    <a:pt x="79" y="1"/>
                    <a:pt x="79" y="1"/>
                    <a:pt x="80" y="0"/>
                  </a:cubicBezTo>
                  <a:cubicBezTo>
                    <a:pt x="80" y="1"/>
                    <a:pt x="80" y="2"/>
                    <a:pt x="80" y="3"/>
                  </a:cubicBezTo>
                  <a:cubicBezTo>
                    <a:pt x="83" y="16"/>
                    <a:pt x="89" y="28"/>
                    <a:pt x="95" y="36"/>
                  </a:cubicBezTo>
                  <a:cubicBezTo>
                    <a:pt x="97" y="39"/>
                    <a:pt x="103" y="41"/>
                    <a:pt x="110" y="42"/>
                  </a:cubicBezTo>
                  <a:cubicBezTo>
                    <a:pt x="112" y="42"/>
                    <a:pt x="115" y="42"/>
                    <a:pt x="117" y="42"/>
                  </a:cubicBezTo>
                  <a:cubicBezTo>
                    <a:pt x="107" y="50"/>
                    <a:pt x="84" y="78"/>
                    <a:pt x="62" y="78"/>
                  </a:cubicBezTo>
                  <a:cubicBezTo>
                    <a:pt x="61" y="78"/>
                    <a:pt x="61" y="78"/>
                    <a:pt x="60" y="78"/>
                  </a:cubicBezTo>
                  <a:cubicBezTo>
                    <a:pt x="36" y="78"/>
                    <a:pt x="11" y="49"/>
                    <a:pt x="0" y="42"/>
                  </a:cubicBezTo>
                  <a:cubicBezTo>
                    <a:pt x="1" y="42"/>
                    <a:pt x="3" y="42"/>
                    <a:pt x="4" y="42"/>
                  </a:cubicBezTo>
                  <a:cubicBezTo>
                    <a:pt x="5" y="42"/>
                    <a:pt x="5" y="42"/>
                    <a:pt x="6" y="41"/>
                  </a:cubicBezTo>
                  <a:close/>
                </a:path>
              </a:pathLst>
            </a:custGeom>
            <a:solidFill>
              <a:srgbClr val="FFF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4" name="Freeform 109">
              <a:extLst>
                <a:ext uri="{FF2B5EF4-FFF2-40B4-BE49-F238E27FC236}">
                  <a16:creationId xmlns:a16="http://schemas.microsoft.com/office/drawing/2014/main" id="{D681D76A-D412-A511-2B0C-116E0CE73B61}"/>
                </a:ext>
              </a:extLst>
            </p:cNvPr>
            <p:cNvSpPr>
              <a:spLocks/>
            </p:cNvSpPr>
            <p:nvPr/>
          </p:nvSpPr>
          <p:spPr bwMode="auto">
            <a:xfrm>
              <a:off x="7482213" y="3836592"/>
              <a:ext cx="167388" cy="70163"/>
            </a:xfrm>
            <a:custGeom>
              <a:avLst/>
              <a:gdLst>
                <a:gd name="T0" fmla="*/ 57 w 102"/>
                <a:gd name="T1" fmla="*/ 2 h 43"/>
                <a:gd name="T2" fmla="*/ 102 w 102"/>
                <a:gd name="T3" fmla="*/ 43 h 43"/>
                <a:gd name="T4" fmla="*/ 57 w 102"/>
                <a:gd name="T5" fmla="*/ 13 h 43"/>
                <a:gd name="T6" fmla="*/ 0 w 102"/>
                <a:gd name="T7" fmla="*/ 41 h 43"/>
                <a:gd name="T8" fmla="*/ 2 w 102"/>
                <a:gd name="T9" fmla="*/ 37 h 43"/>
                <a:gd name="T10" fmla="*/ 6 w 102"/>
                <a:gd name="T11" fmla="*/ 27 h 43"/>
                <a:gd name="T12" fmla="*/ 57 w 102"/>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02" h="43">
                  <a:moveTo>
                    <a:pt x="57" y="2"/>
                  </a:moveTo>
                  <a:cubicBezTo>
                    <a:pt x="79" y="5"/>
                    <a:pt x="96" y="22"/>
                    <a:pt x="102" y="43"/>
                  </a:cubicBezTo>
                  <a:cubicBezTo>
                    <a:pt x="93" y="27"/>
                    <a:pt x="77" y="16"/>
                    <a:pt x="57" y="13"/>
                  </a:cubicBezTo>
                  <a:cubicBezTo>
                    <a:pt x="34" y="10"/>
                    <a:pt x="12" y="22"/>
                    <a:pt x="0" y="41"/>
                  </a:cubicBezTo>
                  <a:cubicBezTo>
                    <a:pt x="0" y="39"/>
                    <a:pt x="1" y="38"/>
                    <a:pt x="2" y="37"/>
                  </a:cubicBezTo>
                  <a:cubicBezTo>
                    <a:pt x="3" y="33"/>
                    <a:pt x="5" y="30"/>
                    <a:pt x="6" y="27"/>
                  </a:cubicBezTo>
                  <a:cubicBezTo>
                    <a:pt x="18" y="10"/>
                    <a:pt x="37" y="0"/>
                    <a:pt x="57" y="2"/>
                  </a:cubicBez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5" name="Freeform 110">
              <a:extLst>
                <a:ext uri="{FF2B5EF4-FFF2-40B4-BE49-F238E27FC236}">
                  <a16:creationId xmlns:a16="http://schemas.microsoft.com/office/drawing/2014/main" id="{9935ECDB-671D-C482-F836-7DCEBF3015DF}"/>
                </a:ext>
              </a:extLst>
            </p:cNvPr>
            <p:cNvSpPr>
              <a:spLocks/>
            </p:cNvSpPr>
            <p:nvPr/>
          </p:nvSpPr>
          <p:spPr bwMode="auto">
            <a:xfrm>
              <a:off x="7463169" y="3909761"/>
              <a:ext cx="210488" cy="187435"/>
            </a:xfrm>
            <a:custGeom>
              <a:avLst/>
              <a:gdLst>
                <a:gd name="T0" fmla="*/ 14 w 129"/>
                <a:gd name="T1" fmla="*/ 63 h 114"/>
                <a:gd name="T2" fmla="*/ 2 w 129"/>
                <a:gd name="T3" fmla="*/ 52 h 114"/>
                <a:gd name="T4" fmla="*/ 1 w 129"/>
                <a:gd name="T5" fmla="*/ 36 h 114"/>
                <a:gd name="T6" fmla="*/ 12 w 129"/>
                <a:gd name="T7" fmla="*/ 32 h 114"/>
                <a:gd name="T8" fmla="*/ 12 w 129"/>
                <a:gd name="T9" fmla="*/ 34 h 114"/>
                <a:gd name="T10" fmla="*/ 12 w 129"/>
                <a:gd name="T11" fmla="*/ 35 h 114"/>
                <a:gd name="T12" fmla="*/ 13 w 129"/>
                <a:gd name="T13" fmla="*/ 44 h 114"/>
                <a:gd name="T14" fmla="*/ 14 w 129"/>
                <a:gd name="T15" fmla="*/ 48 h 114"/>
                <a:gd name="T16" fmla="*/ 14 w 129"/>
                <a:gd name="T17" fmla="*/ 43 h 114"/>
                <a:gd name="T18" fmla="*/ 14 w 129"/>
                <a:gd name="T19" fmla="*/ 44 h 114"/>
                <a:gd name="T20" fmla="*/ 14 w 129"/>
                <a:gd name="T21" fmla="*/ 41 h 114"/>
                <a:gd name="T22" fmla="*/ 16 w 129"/>
                <a:gd name="T23" fmla="*/ 26 h 114"/>
                <a:gd name="T24" fmla="*/ 18 w 129"/>
                <a:gd name="T25" fmla="*/ 26 h 114"/>
                <a:gd name="T26" fmla="*/ 27 w 129"/>
                <a:gd name="T27" fmla="*/ 16 h 114"/>
                <a:gd name="T28" fmla="*/ 27 w 129"/>
                <a:gd name="T29" fmla="*/ 14 h 114"/>
                <a:gd name="T30" fmla="*/ 32 w 129"/>
                <a:gd name="T31" fmla="*/ 15 h 114"/>
                <a:gd name="T32" fmla="*/ 40 w 129"/>
                <a:gd name="T33" fmla="*/ 5 h 114"/>
                <a:gd name="T34" fmla="*/ 40 w 129"/>
                <a:gd name="T35" fmla="*/ 1 h 114"/>
                <a:gd name="T36" fmla="*/ 40 w 129"/>
                <a:gd name="T37" fmla="*/ 1 h 114"/>
                <a:gd name="T38" fmla="*/ 49 w 129"/>
                <a:gd name="T39" fmla="*/ 9 h 114"/>
                <a:gd name="T40" fmla="*/ 57 w 129"/>
                <a:gd name="T41" fmla="*/ 0 h 114"/>
                <a:gd name="T42" fmla="*/ 65 w 129"/>
                <a:gd name="T43" fmla="*/ 6 h 114"/>
                <a:gd name="T44" fmla="*/ 73 w 129"/>
                <a:gd name="T45" fmla="*/ 0 h 114"/>
                <a:gd name="T46" fmla="*/ 82 w 129"/>
                <a:gd name="T47" fmla="*/ 9 h 114"/>
                <a:gd name="T48" fmla="*/ 90 w 129"/>
                <a:gd name="T49" fmla="*/ 1 h 114"/>
                <a:gd name="T50" fmla="*/ 91 w 129"/>
                <a:gd name="T51" fmla="*/ 1 h 114"/>
                <a:gd name="T52" fmla="*/ 90 w 129"/>
                <a:gd name="T53" fmla="*/ 5 h 114"/>
                <a:gd name="T54" fmla="*/ 99 w 129"/>
                <a:gd name="T55" fmla="*/ 15 h 114"/>
                <a:gd name="T56" fmla="*/ 104 w 129"/>
                <a:gd name="T57" fmla="*/ 14 h 114"/>
                <a:gd name="T58" fmla="*/ 103 w 129"/>
                <a:gd name="T59" fmla="*/ 16 h 114"/>
                <a:gd name="T60" fmla="*/ 112 w 129"/>
                <a:gd name="T61" fmla="*/ 26 h 114"/>
                <a:gd name="T62" fmla="*/ 114 w 129"/>
                <a:gd name="T63" fmla="*/ 46 h 114"/>
                <a:gd name="T64" fmla="*/ 114 w 129"/>
                <a:gd name="T65" fmla="*/ 48 h 114"/>
                <a:gd name="T66" fmla="*/ 115 w 129"/>
                <a:gd name="T67" fmla="*/ 44 h 114"/>
                <a:gd name="T68" fmla="*/ 116 w 129"/>
                <a:gd name="T69" fmla="*/ 38 h 114"/>
                <a:gd name="T70" fmla="*/ 116 w 129"/>
                <a:gd name="T71" fmla="*/ 40 h 114"/>
                <a:gd name="T72" fmla="*/ 116 w 129"/>
                <a:gd name="T73" fmla="*/ 33 h 114"/>
                <a:gd name="T74" fmla="*/ 116 w 129"/>
                <a:gd name="T75" fmla="*/ 33 h 114"/>
                <a:gd name="T76" fmla="*/ 117 w 129"/>
                <a:gd name="T77" fmla="*/ 32 h 114"/>
                <a:gd name="T78" fmla="*/ 128 w 129"/>
                <a:gd name="T79" fmla="*/ 36 h 114"/>
                <a:gd name="T80" fmla="*/ 127 w 129"/>
                <a:gd name="T81" fmla="*/ 52 h 114"/>
                <a:gd name="T82" fmla="*/ 116 w 129"/>
                <a:gd name="T83" fmla="*/ 63 h 114"/>
                <a:gd name="T84" fmla="*/ 115 w 129"/>
                <a:gd name="T85" fmla="*/ 63 h 114"/>
                <a:gd name="T86" fmla="*/ 114 w 129"/>
                <a:gd name="T87" fmla="*/ 63 h 114"/>
                <a:gd name="T88" fmla="*/ 113 w 129"/>
                <a:gd name="T89" fmla="*/ 62 h 114"/>
                <a:gd name="T90" fmla="*/ 93 w 129"/>
                <a:gd name="T91" fmla="*/ 97 h 114"/>
                <a:gd name="T92" fmla="*/ 92 w 129"/>
                <a:gd name="T93" fmla="*/ 98 h 114"/>
                <a:gd name="T94" fmla="*/ 91 w 129"/>
                <a:gd name="T95" fmla="*/ 99 h 114"/>
                <a:gd name="T96" fmla="*/ 88 w 129"/>
                <a:gd name="T97" fmla="*/ 102 h 114"/>
                <a:gd name="T98" fmla="*/ 87 w 129"/>
                <a:gd name="T99" fmla="*/ 103 h 114"/>
                <a:gd name="T100" fmla="*/ 80 w 129"/>
                <a:gd name="T101" fmla="*/ 108 h 114"/>
                <a:gd name="T102" fmla="*/ 66 w 129"/>
                <a:gd name="T103" fmla="*/ 114 h 114"/>
                <a:gd name="T104" fmla="*/ 66 w 129"/>
                <a:gd name="T105" fmla="*/ 114 h 114"/>
                <a:gd name="T106" fmla="*/ 52 w 129"/>
                <a:gd name="T107" fmla="*/ 108 h 114"/>
                <a:gd name="T108" fmla="*/ 42 w 129"/>
                <a:gd name="T109" fmla="*/ 101 h 114"/>
                <a:gd name="T110" fmla="*/ 42 w 129"/>
                <a:gd name="T111" fmla="*/ 101 h 114"/>
                <a:gd name="T112" fmla="*/ 42 w 129"/>
                <a:gd name="T113" fmla="*/ 101 h 114"/>
                <a:gd name="T114" fmla="*/ 41 w 129"/>
                <a:gd name="T115" fmla="*/ 100 h 114"/>
                <a:gd name="T116" fmla="*/ 40 w 129"/>
                <a:gd name="T117" fmla="*/ 99 h 114"/>
                <a:gd name="T118" fmla="*/ 17 w 129"/>
                <a:gd name="T119" fmla="*/ 62 h 114"/>
                <a:gd name="T120" fmla="*/ 16 w 129"/>
                <a:gd name="T121" fmla="*/ 62 h 114"/>
                <a:gd name="T122" fmla="*/ 15 w 129"/>
                <a:gd name="T123" fmla="*/ 63 h 114"/>
                <a:gd name="T124" fmla="*/ 14 w 129"/>
                <a:gd name="T125" fmla="*/ 6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 h="114">
                  <a:moveTo>
                    <a:pt x="14" y="63"/>
                  </a:moveTo>
                  <a:cubicBezTo>
                    <a:pt x="7" y="65"/>
                    <a:pt x="2" y="52"/>
                    <a:pt x="2" y="52"/>
                  </a:cubicBezTo>
                  <a:cubicBezTo>
                    <a:pt x="0" y="45"/>
                    <a:pt x="0" y="39"/>
                    <a:pt x="1" y="36"/>
                  </a:cubicBezTo>
                  <a:cubicBezTo>
                    <a:pt x="4" y="29"/>
                    <a:pt x="10" y="31"/>
                    <a:pt x="12" y="32"/>
                  </a:cubicBezTo>
                  <a:cubicBezTo>
                    <a:pt x="12" y="33"/>
                    <a:pt x="12" y="33"/>
                    <a:pt x="12" y="34"/>
                  </a:cubicBezTo>
                  <a:cubicBezTo>
                    <a:pt x="12" y="34"/>
                    <a:pt x="12" y="35"/>
                    <a:pt x="12" y="35"/>
                  </a:cubicBezTo>
                  <a:cubicBezTo>
                    <a:pt x="12" y="38"/>
                    <a:pt x="13" y="41"/>
                    <a:pt x="13" y="44"/>
                  </a:cubicBezTo>
                  <a:cubicBezTo>
                    <a:pt x="13" y="45"/>
                    <a:pt x="14" y="47"/>
                    <a:pt x="14" y="48"/>
                  </a:cubicBezTo>
                  <a:cubicBezTo>
                    <a:pt x="14" y="47"/>
                    <a:pt x="14" y="45"/>
                    <a:pt x="14" y="43"/>
                  </a:cubicBezTo>
                  <a:cubicBezTo>
                    <a:pt x="14" y="44"/>
                    <a:pt x="14" y="44"/>
                    <a:pt x="14" y="44"/>
                  </a:cubicBezTo>
                  <a:cubicBezTo>
                    <a:pt x="14" y="43"/>
                    <a:pt x="14" y="42"/>
                    <a:pt x="14" y="41"/>
                  </a:cubicBezTo>
                  <a:cubicBezTo>
                    <a:pt x="15" y="36"/>
                    <a:pt x="15" y="30"/>
                    <a:pt x="16" y="26"/>
                  </a:cubicBezTo>
                  <a:cubicBezTo>
                    <a:pt x="17" y="26"/>
                    <a:pt x="18" y="26"/>
                    <a:pt x="18" y="26"/>
                  </a:cubicBezTo>
                  <a:cubicBezTo>
                    <a:pt x="23" y="26"/>
                    <a:pt x="27" y="21"/>
                    <a:pt x="27" y="16"/>
                  </a:cubicBezTo>
                  <a:cubicBezTo>
                    <a:pt x="27" y="15"/>
                    <a:pt x="27" y="14"/>
                    <a:pt x="27" y="14"/>
                  </a:cubicBezTo>
                  <a:cubicBezTo>
                    <a:pt x="28" y="15"/>
                    <a:pt x="30" y="15"/>
                    <a:pt x="32" y="15"/>
                  </a:cubicBezTo>
                  <a:cubicBezTo>
                    <a:pt x="36" y="15"/>
                    <a:pt x="40" y="11"/>
                    <a:pt x="40" y="5"/>
                  </a:cubicBezTo>
                  <a:cubicBezTo>
                    <a:pt x="40" y="4"/>
                    <a:pt x="40" y="2"/>
                    <a:pt x="40" y="1"/>
                  </a:cubicBezTo>
                  <a:cubicBezTo>
                    <a:pt x="40" y="1"/>
                    <a:pt x="40" y="1"/>
                    <a:pt x="40" y="1"/>
                  </a:cubicBezTo>
                  <a:cubicBezTo>
                    <a:pt x="41" y="5"/>
                    <a:pt x="45" y="9"/>
                    <a:pt x="49" y="9"/>
                  </a:cubicBezTo>
                  <a:cubicBezTo>
                    <a:pt x="53" y="9"/>
                    <a:pt x="57" y="5"/>
                    <a:pt x="57" y="0"/>
                  </a:cubicBezTo>
                  <a:cubicBezTo>
                    <a:pt x="59" y="3"/>
                    <a:pt x="62" y="6"/>
                    <a:pt x="65" y="6"/>
                  </a:cubicBezTo>
                  <a:cubicBezTo>
                    <a:pt x="69" y="6"/>
                    <a:pt x="72" y="3"/>
                    <a:pt x="73" y="0"/>
                  </a:cubicBezTo>
                  <a:cubicBezTo>
                    <a:pt x="74" y="5"/>
                    <a:pt x="77" y="9"/>
                    <a:pt x="82" y="9"/>
                  </a:cubicBezTo>
                  <a:cubicBezTo>
                    <a:pt x="86" y="9"/>
                    <a:pt x="89" y="5"/>
                    <a:pt x="90" y="1"/>
                  </a:cubicBezTo>
                  <a:cubicBezTo>
                    <a:pt x="91" y="1"/>
                    <a:pt x="91" y="1"/>
                    <a:pt x="91" y="1"/>
                  </a:cubicBezTo>
                  <a:cubicBezTo>
                    <a:pt x="90" y="2"/>
                    <a:pt x="90" y="4"/>
                    <a:pt x="90" y="5"/>
                  </a:cubicBezTo>
                  <a:cubicBezTo>
                    <a:pt x="90" y="11"/>
                    <a:pt x="94" y="15"/>
                    <a:pt x="99" y="15"/>
                  </a:cubicBezTo>
                  <a:cubicBezTo>
                    <a:pt x="100" y="15"/>
                    <a:pt x="102" y="15"/>
                    <a:pt x="104" y="14"/>
                  </a:cubicBezTo>
                  <a:cubicBezTo>
                    <a:pt x="103" y="14"/>
                    <a:pt x="103" y="15"/>
                    <a:pt x="103" y="16"/>
                  </a:cubicBezTo>
                  <a:cubicBezTo>
                    <a:pt x="103" y="21"/>
                    <a:pt x="107" y="26"/>
                    <a:pt x="112" y="26"/>
                  </a:cubicBezTo>
                  <a:cubicBezTo>
                    <a:pt x="113" y="32"/>
                    <a:pt x="114" y="39"/>
                    <a:pt x="114" y="46"/>
                  </a:cubicBezTo>
                  <a:cubicBezTo>
                    <a:pt x="114" y="47"/>
                    <a:pt x="114" y="48"/>
                    <a:pt x="114" y="48"/>
                  </a:cubicBezTo>
                  <a:cubicBezTo>
                    <a:pt x="115" y="47"/>
                    <a:pt x="115" y="45"/>
                    <a:pt x="115" y="44"/>
                  </a:cubicBezTo>
                  <a:cubicBezTo>
                    <a:pt x="115" y="42"/>
                    <a:pt x="116" y="40"/>
                    <a:pt x="116" y="38"/>
                  </a:cubicBezTo>
                  <a:cubicBezTo>
                    <a:pt x="116" y="39"/>
                    <a:pt x="116" y="40"/>
                    <a:pt x="116" y="40"/>
                  </a:cubicBezTo>
                  <a:cubicBezTo>
                    <a:pt x="116" y="38"/>
                    <a:pt x="117" y="35"/>
                    <a:pt x="116" y="33"/>
                  </a:cubicBezTo>
                  <a:cubicBezTo>
                    <a:pt x="116" y="33"/>
                    <a:pt x="116" y="33"/>
                    <a:pt x="116" y="33"/>
                  </a:cubicBezTo>
                  <a:cubicBezTo>
                    <a:pt x="117" y="33"/>
                    <a:pt x="117" y="32"/>
                    <a:pt x="117" y="32"/>
                  </a:cubicBezTo>
                  <a:cubicBezTo>
                    <a:pt x="120" y="31"/>
                    <a:pt x="125" y="29"/>
                    <a:pt x="128" y="36"/>
                  </a:cubicBezTo>
                  <a:cubicBezTo>
                    <a:pt x="129" y="39"/>
                    <a:pt x="129" y="45"/>
                    <a:pt x="127" y="52"/>
                  </a:cubicBezTo>
                  <a:cubicBezTo>
                    <a:pt x="127" y="52"/>
                    <a:pt x="122" y="65"/>
                    <a:pt x="116" y="63"/>
                  </a:cubicBezTo>
                  <a:cubicBezTo>
                    <a:pt x="115" y="63"/>
                    <a:pt x="115" y="63"/>
                    <a:pt x="115" y="63"/>
                  </a:cubicBezTo>
                  <a:cubicBezTo>
                    <a:pt x="114" y="63"/>
                    <a:pt x="114" y="63"/>
                    <a:pt x="114" y="63"/>
                  </a:cubicBezTo>
                  <a:cubicBezTo>
                    <a:pt x="113" y="62"/>
                    <a:pt x="113" y="62"/>
                    <a:pt x="113" y="62"/>
                  </a:cubicBezTo>
                  <a:cubicBezTo>
                    <a:pt x="109" y="75"/>
                    <a:pt x="102" y="87"/>
                    <a:pt x="93" y="97"/>
                  </a:cubicBezTo>
                  <a:cubicBezTo>
                    <a:pt x="92" y="98"/>
                    <a:pt x="92" y="98"/>
                    <a:pt x="92" y="98"/>
                  </a:cubicBezTo>
                  <a:cubicBezTo>
                    <a:pt x="91" y="99"/>
                    <a:pt x="91" y="99"/>
                    <a:pt x="91" y="99"/>
                  </a:cubicBezTo>
                  <a:cubicBezTo>
                    <a:pt x="90" y="100"/>
                    <a:pt x="89" y="101"/>
                    <a:pt x="88" y="102"/>
                  </a:cubicBezTo>
                  <a:cubicBezTo>
                    <a:pt x="88" y="102"/>
                    <a:pt x="87" y="103"/>
                    <a:pt x="87" y="103"/>
                  </a:cubicBezTo>
                  <a:cubicBezTo>
                    <a:pt x="84" y="105"/>
                    <a:pt x="82" y="107"/>
                    <a:pt x="80" y="108"/>
                  </a:cubicBezTo>
                  <a:cubicBezTo>
                    <a:pt x="75" y="112"/>
                    <a:pt x="70" y="114"/>
                    <a:pt x="66" y="114"/>
                  </a:cubicBezTo>
                  <a:cubicBezTo>
                    <a:pt x="66" y="114"/>
                    <a:pt x="66" y="114"/>
                    <a:pt x="66" y="114"/>
                  </a:cubicBezTo>
                  <a:cubicBezTo>
                    <a:pt x="62" y="114"/>
                    <a:pt x="57" y="112"/>
                    <a:pt x="52" y="108"/>
                  </a:cubicBezTo>
                  <a:cubicBezTo>
                    <a:pt x="49" y="106"/>
                    <a:pt x="46" y="104"/>
                    <a:pt x="42" y="101"/>
                  </a:cubicBezTo>
                  <a:cubicBezTo>
                    <a:pt x="42" y="101"/>
                    <a:pt x="42" y="101"/>
                    <a:pt x="42" y="101"/>
                  </a:cubicBezTo>
                  <a:cubicBezTo>
                    <a:pt x="42" y="101"/>
                    <a:pt x="42" y="101"/>
                    <a:pt x="42" y="101"/>
                  </a:cubicBezTo>
                  <a:cubicBezTo>
                    <a:pt x="41" y="100"/>
                    <a:pt x="41" y="100"/>
                    <a:pt x="41" y="100"/>
                  </a:cubicBezTo>
                  <a:cubicBezTo>
                    <a:pt x="40" y="99"/>
                    <a:pt x="40" y="99"/>
                    <a:pt x="40" y="99"/>
                  </a:cubicBezTo>
                  <a:cubicBezTo>
                    <a:pt x="30" y="89"/>
                    <a:pt x="21" y="76"/>
                    <a:pt x="17" y="62"/>
                  </a:cubicBezTo>
                  <a:cubicBezTo>
                    <a:pt x="16" y="62"/>
                    <a:pt x="16" y="62"/>
                    <a:pt x="16" y="62"/>
                  </a:cubicBezTo>
                  <a:cubicBezTo>
                    <a:pt x="15" y="63"/>
                    <a:pt x="15" y="63"/>
                    <a:pt x="15" y="63"/>
                  </a:cubicBezTo>
                  <a:cubicBezTo>
                    <a:pt x="14" y="63"/>
                    <a:pt x="14" y="63"/>
                    <a:pt x="14" y="63"/>
                  </a:cubicBezTo>
                  <a:close/>
                </a:path>
              </a:pathLst>
            </a:custGeom>
            <a:solidFill>
              <a:srgbClr val="FFF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6" name="Oval 111">
              <a:extLst>
                <a:ext uri="{FF2B5EF4-FFF2-40B4-BE49-F238E27FC236}">
                  <a16:creationId xmlns:a16="http://schemas.microsoft.com/office/drawing/2014/main" id="{831E6E9B-2F12-19B6-9CF7-DA270CA7C0F5}"/>
                </a:ext>
              </a:extLst>
            </p:cNvPr>
            <p:cNvSpPr>
              <a:spLocks noChangeArrowheads="1"/>
            </p:cNvSpPr>
            <p:nvPr/>
          </p:nvSpPr>
          <p:spPr bwMode="auto">
            <a:xfrm>
              <a:off x="5790291" y="1952224"/>
              <a:ext cx="563306" cy="563306"/>
            </a:xfrm>
            <a:prstGeom prst="ellipse">
              <a:avLst/>
            </a:prstGeom>
            <a:solidFill>
              <a:srgbClr val="94959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7" name="Freeform 112">
              <a:extLst>
                <a:ext uri="{FF2B5EF4-FFF2-40B4-BE49-F238E27FC236}">
                  <a16:creationId xmlns:a16="http://schemas.microsoft.com/office/drawing/2014/main" id="{2DEB7861-6725-ECC4-168B-ADB136FD4534}"/>
                </a:ext>
              </a:extLst>
            </p:cNvPr>
            <p:cNvSpPr>
              <a:spLocks noEditPoints="1"/>
            </p:cNvSpPr>
            <p:nvPr/>
          </p:nvSpPr>
          <p:spPr bwMode="auto">
            <a:xfrm>
              <a:off x="5751200" y="1913133"/>
              <a:ext cx="641487" cy="641487"/>
            </a:xfrm>
            <a:custGeom>
              <a:avLst/>
              <a:gdLst>
                <a:gd name="T0" fmla="*/ 196 w 392"/>
                <a:gd name="T1" fmla="*/ 392 h 392"/>
                <a:gd name="T2" fmla="*/ 0 w 392"/>
                <a:gd name="T3" fmla="*/ 196 h 392"/>
                <a:gd name="T4" fmla="*/ 196 w 392"/>
                <a:gd name="T5" fmla="*/ 0 h 392"/>
                <a:gd name="T6" fmla="*/ 392 w 392"/>
                <a:gd name="T7" fmla="*/ 196 h 392"/>
                <a:gd name="T8" fmla="*/ 196 w 392"/>
                <a:gd name="T9" fmla="*/ 392 h 392"/>
                <a:gd name="T10" fmla="*/ 196 w 392"/>
                <a:gd name="T11" fmla="*/ 11 h 392"/>
                <a:gd name="T12" fmla="*/ 11 w 392"/>
                <a:gd name="T13" fmla="*/ 196 h 392"/>
                <a:gd name="T14" fmla="*/ 196 w 392"/>
                <a:gd name="T15" fmla="*/ 381 h 392"/>
                <a:gd name="T16" fmla="*/ 381 w 392"/>
                <a:gd name="T17" fmla="*/ 196 h 392"/>
                <a:gd name="T18" fmla="*/ 196 w 392"/>
                <a:gd name="T19" fmla="*/ 1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96" y="11"/>
                  </a:moveTo>
                  <a:cubicBezTo>
                    <a:pt x="94" y="11"/>
                    <a:pt x="11" y="94"/>
                    <a:pt x="11" y="196"/>
                  </a:cubicBezTo>
                  <a:cubicBezTo>
                    <a:pt x="11" y="298"/>
                    <a:pt x="94" y="381"/>
                    <a:pt x="196" y="381"/>
                  </a:cubicBezTo>
                  <a:cubicBezTo>
                    <a:pt x="298" y="381"/>
                    <a:pt x="381" y="298"/>
                    <a:pt x="381" y="196"/>
                  </a:cubicBezTo>
                  <a:cubicBezTo>
                    <a:pt x="381" y="94"/>
                    <a:pt x="298" y="11"/>
                    <a:pt x="196" y="11"/>
                  </a:cubicBezTo>
                  <a:close/>
                </a:path>
              </a:pathLst>
            </a:custGeom>
            <a:solidFill>
              <a:srgbClr val="94959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8" name="Oval 113">
              <a:extLst>
                <a:ext uri="{FF2B5EF4-FFF2-40B4-BE49-F238E27FC236}">
                  <a16:creationId xmlns:a16="http://schemas.microsoft.com/office/drawing/2014/main" id="{8E9C66EB-3274-5274-1DB6-2D435A9037B4}"/>
                </a:ext>
              </a:extLst>
            </p:cNvPr>
            <p:cNvSpPr>
              <a:spLocks noChangeArrowheads="1"/>
            </p:cNvSpPr>
            <p:nvPr/>
          </p:nvSpPr>
          <p:spPr bwMode="auto">
            <a:xfrm>
              <a:off x="5925605" y="2067491"/>
              <a:ext cx="294683" cy="396920"/>
            </a:xfrm>
            <a:prstGeom prst="ellipse">
              <a:avLst/>
            </a:prstGeom>
            <a:solidFill>
              <a:srgbClr val="FFD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79" name="Freeform 114">
              <a:extLst>
                <a:ext uri="{FF2B5EF4-FFF2-40B4-BE49-F238E27FC236}">
                  <a16:creationId xmlns:a16="http://schemas.microsoft.com/office/drawing/2014/main" id="{429D567A-5EAD-C973-C60B-C5A010DCF065}"/>
                </a:ext>
              </a:extLst>
            </p:cNvPr>
            <p:cNvSpPr>
              <a:spLocks/>
            </p:cNvSpPr>
            <p:nvPr/>
          </p:nvSpPr>
          <p:spPr bwMode="auto">
            <a:xfrm>
              <a:off x="5989753" y="2267955"/>
              <a:ext cx="170395" cy="147342"/>
            </a:xfrm>
            <a:custGeom>
              <a:avLst/>
              <a:gdLst>
                <a:gd name="T0" fmla="*/ 104 w 104"/>
                <a:gd name="T1" fmla="*/ 72 h 90"/>
                <a:gd name="T2" fmla="*/ 92 w 104"/>
                <a:gd name="T3" fmla="*/ 69 h 90"/>
                <a:gd name="T4" fmla="*/ 64 w 104"/>
                <a:gd name="T5" fmla="*/ 1 h 90"/>
                <a:gd name="T6" fmla="*/ 50 w 104"/>
                <a:gd name="T7" fmla="*/ 0 h 90"/>
                <a:gd name="T8" fmla="*/ 36 w 104"/>
                <a:gd name="T9" fmla="*/ 1 h 90"/>
                <a:gd name="T10" fmla="*/ 8 w 104"/>
                <a:gd name="T11" fmla="*/ 69 h 90"/>
                <a:gd name="T12" fmla="*/ 0 w 104"/>
                <a:gd name="T13" fmla="*/ 71 h 90"/>
                <a:gd name="T14" fmla="*/ 104 w 104"/>
                <a:gd name="T15" fmla="*/ 7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0">
                  <a:moveTo>
                    <a:pt x="104" y="72"/>
                  </a:moveTo>
                  <a:cubicBezTo>
                    <a:pt x="100" y="71"/>
                    <a:pt x="96" y="70"/>
                    <a:pt x="92" y="69"/>
                  </a:cubicBezTo>
                  <a:cubicBezTo>
                    <a:pt x="57" y="63"/>
                    <a:pt x="64" y="1"/>
                    <a:pt x="64" y="1"/>
                  </a:cubicBezTo>
                  <a:cubicBezTo>
                    <a:pt x="50" y="0"/>
                    <a:pt x="50" y="0"/>
                    <a:pt x="50" y="0"/>
                  </a:cubicBezTo>
                  <a:cubicBezTo>
                    <a:pt x="36" y="1"/>
                    <a:pt x="36" y="1"/>
                    <a:pt x="36" y="1"/>
                  </a:cubicBezTo>
                  <a:cubicBezTo>
                    <a:pt x="36" y="1"/>
                    <a:pt x="43" y="63"/>
                    <a:pt x="8" y="69"/>
                  </a:cubicBezTo>
                  <a:cubicBezTo>
                    <a:pt x="5" y="69"/>
                    <a:pt x="3" y="70"/>
                    <a:pt x="0" y="71"/>
                  </a:cubicBezTo>
                  <a:cubicBezTo>
                    <a:pt x="19" y="79"/>
                    <a:pt x="57" y="90"/>
                    <a:pt x="104" y="72"/>
                  </a:cubicBezTo>
                  <a:close/>
                </a:path>
              </a:pathLst>
            </a:custGeom>
            <a:solidFill>
              <a:srgbClr val="FFF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0" name="Freeform 115">
              <a:extLst>
                <a:ext uri="{FF2B5EF4-FFF2-40B4-BE49-F238E27FC236}">
                  <a16:creationId xmlns:a16="http://schemas.microsoft.com/office/drawing/2014/main" id="{7848E026-CC82-46A8-58F1-6661181A79A7}"/>
                </a:ext>
              </a:extLst>
            </p:cNvPr>
            <p:cNvSpPr>
              <a:spLocks/>
            </p:cNvSpPr>
            <p:nvPr/>
          </p:nvSpPr>
          <p:spPr bwMode="auto">
            <a:xfrm>
              <a:off x="5821363" y="2383223"/>
              <a:ext cx="501162" cy="140325"/>
            </a:xfrm>
            <a:custGeom>
              <a:avLst/>
              <a:gdLst>
                <a:gd name="T0" fmla="*/ 0 w 306"/>
                <a:gd name="T1" fmla="*/ 67 h 86"/>
                <a:gd name="T2" fmla="*/ 144 w 306"/>
                <a:gd name="T3" fmla="*/ 86 h 86"/>
                <a:gd name="T4" fmla="*/ 306 w 306"/>
                <a:gd name="T5" fmla="*/ 67 h 86"/>
                <a:gd name="T6" fmla="*/ 207 w 306"/>
                <a:gd name="T7" fmla="*/ 1 h 86"/>
                <a:gd name="T8" fmla="*/ 103 w 306"/>
                <a:gd name="T9" fmla="*/ 0 h 86"/>
                <a:gd name="T10" fmla="*/ 0 w 306"/>
                <a:gd name="T11" fmla="*/ 67 h 86"/>
              </a:gdLst>
              <a:ahLst/>
              <a:cxnLst>
                <a:cxn ang="0">
                  <a:pos x="T0" y="T1"/>
                </a:cxn>
                <a:cxn ang="0">
                  <a:pos x="T2" y="T3"/>
                </a:cxn>
                <a:cxn ang="0">
                  <a:pos x="T4" y="T5"/>
                </a:cxn>
                <a:cxn ang="0">
                  <a:pos x="T6" y="T7"/>
                </a:cxn>
                <a:cxn ang="0">
                  <a:pos x="T8" y="T9"/>
                </a:cxn>
                <a:cxn ang="0">
                  <a:pos x="T10" y="T11"/>
                </a:cxn>
              </a:cxnLst>
              <a:rect l="0" t="0" r="r" b="b"/>
              <a:pathLst>
                <a:path w="306" h="86">
                  <a:moveTo>
                    <a:pt x="0" y="67"/>
                  </a:moveTo>
                  <a:cubicBezTo>
                    <a:pt x="144" y="86"/>
                    <a:pt x="144" y="86"/>
                    <a:pt x="144" y="86"/>
                  </a:cubicBezTo>
                  <a:cubicBezTo>
                    <a:pt x="306" y="67"/>
                    <a:pt x="306" y="67"/>
                    <a:pt x="306" y="67"/>
                  </a:cubicBezTo>
                  <a:cubicBezTo>
                    <a:pt x="276" y="34"/>
                    <a:pt x="239" y="10"/>
                    <a:pt x="207" y="1"/>
                  </a:cubicBezTo>
                  <a:cubicBezTo>
                    <a:pt x="160" y="19"/>
                    <a:pt x="122" y="8"/>
                    <a:pt x="103" y="0"/>
                  </a:cubicBezTo>
                  <a:cubicBezTo>
                    <a:pt x="70" y="8"/>
                    <a:pt x="32" y="34"/>
                    <a:pt x="0" y="67"/>
                  </a:cubicBezTo>
                  <a:close/>
                </a:path>
              </a:pathLst>
            </a:custGeom>
            <a:solidFill>
              <a:srgbClr val="F278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1" name="Oval 116">
              <a:extLst>
                <a:ext uri="{FF2B5EF4-FFF2-40B4-BE49-F238E27FC236}">
                  <a16:creationId xmlns:a16="http://schemas.microsoft.com/office/drawing/2014/main" id="{7DC3CF05-DD4F-5CCC-46A8-A3DEE52291DF}"/>
                </a:ext>
              </a:extLst>
            </p:cNvPr>
            <p:cNvSpPr>
              <a:spLocks noChangeArrowheads="1"/>
            </p:cNvSpPr>
            <p:nvPr/>
          </p:nvSpPr>
          <p:spPr bwMode="auto">
            <a:xfrm>
              <a:off x="5973716" y="2106582"/>
              <a:ext cx="199463" cy="209486"/>
            </a:xfrm>
            <a:prstGeom prst="ellipse">
              <a:avLst/>
            </a:prstGeom>
            <a:solidFill>
              <a:srgbClr val="FFF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2" name="Freeform 117">
              <a:extLst>
                <a:ext uri="{FF2B5EF4-FFF2-40B4-BE49-F238E27FC236}">
                  <a16:creationId xmlns:a16="http://schemas.microsoft.com/office/drawing/2014/main" id="{E0271612-3FF9-547F-F217-6FA9CAA65248}"/>
                </a:ext>
              </a:extLst>
            </p:cNvPr>
            <p:cNvSpPr>
              <a:spLocks/>
            </p:cNvSpPr>
            <p:nvPr/>
          </p:nvSpPr>
          <p:spPr bwMode="auto">
            <a:xfrm>
              <a:off x="5969707" y="2091547"/>
              <a:ext cx="201467" cy="103240"/>
            </a:xfrm>
            <a:custGeom>
              <a:avLst/>
              <a:gdLst>
                <a:gd name="T0" fmla="*/ 201 w 201"/>
                <a:gd name="T1" fmla="*/ 103 h 103"/>
                <a:gd name="T2" fmla="*/ 0 w 201"/>
                <a:gd name="T3" fmla="*/ 103 h 103"/>
                <a:gd name="T4" fmla="*/ 20 w 201"/>
                <a:gd name="T5" fmla="*/ 21 h 103"/>
                <a:gd name="T6" fmla="*/ 102 w 201"/>
                <a:gd name="T7" fmla="*/ 0 h 103"/>
                <a:gd name="T8" fmla="*/ 177 w 201"/>
                <a:gd name="T9" fmla="*/ 15 h 103"/>
                <a:gd name="T10" fmla="*/ 201 w 201"/>
                <a:gd name="T11" fmla="*/ 103 h 103"/>
              </a:gdLst>
              <a:ahLst/>
              <a:cxnLst>
                <a:cxn ang="0">
                  <a:pos x="T0" y="T1"/>
                </a:cxn>
                <a:cxn ang="0">
                  <a:pos x="T2" y="T3"/>
                </a:cxn>
                <a:cxn ang="0">
                  <a:pos x="T4" y="T5"/>
                </a:cxn>
                <a:cxn ang="0">
                  <a:pos x="T6" y="T7"/>
                </a:cxn>
                <a:cxn ang="0">
                  <a:pos x="T8" y="T9"/>
                </a:cxn>
                <a:cxn ang="0">
                  <a:pos x="T10" y="T11"/>
                </a:cxn>
              </a:cxnLst>
              <a:rect l="0" t="0" r="r" b="b"/>
              <a:pathLst>
                <a:path w="201" h="103">
                  <a:moveTo>
                    <a:pt x="201" y="103"/>
                  </a:moveTo>
                  <a:lnTo>
                    <a:pt x="0" y="103"/>
                  </a:lnTo>
                  <a:lnTo>
                    <a:pt x="20" y="21"/>
                  </a:lnTo>
                  <a:lnTo>
                    <a:pt x="102" y="0"/>
                  </a:lnTo>
                  <a:lnTo>
                    <a:pt x="177" y="15"/>
                  </a:lnTo>
                  <a:lnTo>
                    <a:pt x="201" y="103"/>
                  </a:lnTo>
                  <a:close/>
                </a:path>
              </a:pathLst>
            </a:custGeom>
            <a:solidFill>
              <a:srgbClr val="FFD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3" name="Freeform 118">
              <a:extLst>
                <a:ext uri="{FF2B5EF4-FFF2-40B4-BE49-F238E27FC236}">
                  <a16:creationId xmlns:a16="http://schemas.microsoft.com/office/drawing/2014/main" id="{C6ABE4DB-262B-EF71-738D-8A56293A3057}"/>
                </a:ext>
              </a:extLst>
            </p:cNvPr>
            <p:cNvSpPr>
              <a:spLocks/>
            </p:cNvSpPr>
            <p:nvPr/>
          </p:nvSpPr>
          <p:spPr bwMode="auto">
            <a:xfrm>
              <a:off x="6956996" y="4206449"/>
              <a:ext cx="305709" cy="234544"/>
            </a:xfrm>
            <a:custGeom>
              <a:avLst/>
              <a:gdLst>
                <a:gd name="T0" fmla="*/ 92 w 187"/>
                <a:gd name="T1" fmla="*/ 18 h 143"/>
                <a:gd name="T2" fmla="*/ 0 w 187"/>
                <a:gd name="T3" fmla="*/ 17 h 143"/>
                <a:gd name="T4" fmla="*/ 0 w 187"/>
                <a:gd name="T5" fmla="*/ 143 h 143"/>
                <a:gd name="T6" fmla="*/ 92 w 187"/>
                <a:gd name="T7" fmla="*/ 143 h 143"/>
                <a:gd name="T8" fmla="*/ 187 w 187"/>
                <a:gd name="T9" fmla="*/ 143 h 143"/>
                <a:gd name="T10" fmla="*/ 187 w 187"/>
                <a:gd name="T11" fmla="*/ 17 h 143"/>
                <a:gd name="T12" fmla="*/ 92 w 187"/>
                <a:gd name="T13" fmla="*/ 18 h 143"/>
              </a:gdLst>
              <a:ahLst/>
              <a:cxnLst>
                <a:cxn ang="0">
                  <a:pos x="T0" y="T1"/>
                </a:cxn>
                <a:cxn ang="0">
                  <a:pos x="T2" y="T3"/>
                </a:cxn>
                <a:cxn ang="0">
                  <a:pos x="T4" y="T5"/>
                </a:cxn>
                <a:cxn ang="0">
                  <a:pos x="T6" y="T7"/>
                </a:cxn>
                <a:cxn ang="0">
                  <a:pos x="T8" y="T9"/>
                </a:cxn>
                <a:cxn ang="0">
                  <a:pos x="T10" y="T11"/>
                </a:cxn>
                <a:cxn ang="0">
                  <a:pos x="T12" y="T13"/>
                </a:cxn>
              </a:cxnLst>
              <a:rect l="0" t="0" r="r" b="b"/>
              <a:pathLst>
                <a:path w="187" h="143">
                  <a:moveTo>
                    <a:pt x="92" y="18"/>
                  </a:moveTo>
                  <a:cubicBezTo>
                    <a:pt x="92" y="18"/>
                    <a:pt x="49" y="0"/>
                    <a:pt x="0" y="17"/>
                  </a:cubicBezTo>
                  <a:cubicBezTo>
                    <a:pt x="0" y="46"/>
                    <a:pt x="0" y="143"/>
                    <a:pt x="0" y="143"/>
                  </a:cubicBezTo>
                  <a:cubicBezTo>
                    <a:pt x="92" y="143"/>
                    <a:pt x="92" y="143"/>
                    <a:pt x="92" y="143"/>
                  </a:cubicBezTo>
                  <a:cubicBezTo>
                    <a:pt x="187" y="143"/>
                    <a:pt x="187" y="143"/>
                    <a:pt x="187" y="143"/>
                  </a:cubicBezTo>
                  <a:cubicBezTo>
                    <a:pt x="187" y="143"/>
                    <a:pt x="187" y="46"/>
                    <a:pt x="187" y="17"/>
                  </a:cubicBezTo>
                  <a:cubicBezTo>
                    <a:pt x="138" y="0"/>
                    <a:pt x="92" y="18"/>
                    <a:pt x="92" y="18"/>
                  </a:cubicBezTo>
                  <a:close/>
                </a:path>
              </a:pathLst>
            </a:custGeom>
            <a:solidFill>
              <a:srgbClr val="2C4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4" name="Freeform 119">
              <a:extLst>
                <a:ext uri="{FF2B5EF4-FFF2-40B4-BE49-F238E27FC236}">
                  <a16:creationId xmlns:a16="http://schemas.microsoft.com/office/drawing/2014/main" id="{3EA0D1DC-383A-5137-A4FA-069F778F9C94}"/>
                </a:ext>
              </a:extLst>
            </p:cNvPr>
            <p:cNvSpPr>
              <a:spLocks/>
            </p:cNvSpPr>
            <p:nvPr/>
          </p:nvSpPr>
          <p:spPr bwMode="auto">
            <a:xfrm>
              <a:off x="6965014" y="4203442"/>
              <a:ext cx="289672" cy="228530"/>
            </a:xfrm>
            <a:custGeom>
              <a:avLst/>
              <a:gdLst>
                <a:gd name="T0" fmla="*/ 87 w 177"/>
                <a:gd name="T1" fmla="*/ 18 h 140"/>
                <a:gd name="T2" fmla="*/ 0 w 177"/>
                <a:gd name="T3" fmla="*/ 17 h 140"/>
                <a:gd name="T4" fmla="*/ 0 w 177"/>
                <a:gd name="T5" fmla="*/ 140 h 140"/>
                <a:gd name="T6" fmla="*/ 87 w 177"/>
                <a:gd name="T7" fmla="*/ 140 h 140"/>
                <a:gd name="T8" fmla="*/ 177 w 177"/>
                <a:gd name="T9" fmla="*/ 140 h 140"/>
                <a:gd name="T10" fmla="*/ 177 w 177"/>
                <a:gd name="T11" fmla="*/ 17 h 140"/>
                <a:gd name="T12" fmla="*/ 87 w 177"/>
                <a:gd name="T13" fmla="*/ 18 h 140"/>
              </a:gdLst>
              <a:ahLst/>
              <a:cxnLst>
                <a:cxn ang="0">
                  <a:pos x="T0" y="T1"/>
                </a:cxn>
                <a:cxn ang="0">
                  <a:pos x="T2" y="T3"/>
                </a:cxn>
                <a:cxn ang="0">
                  <a:pos x="T4" y="T5"/>
                </a:cxn>
                <a:cxn ang="0">
                  <a:pos x="T6" y="T7"/>
                </a:cxn>
                <a:cxn ang="0">
                  <a:pos x="T8" y="T9"/>
                </a:cxn>
                <a:cxn ang="0">
                  <a:pos x="T10" y="T11"/>
                </a:cxn>
                <a:cxn ang="0">
                  <a:pos x="T12" y="T13"/>
                </a:cxn>
              </a:cxnLst>
              <a:rect l="0" t="0" r="r" b="b"/>
              <a:pathLst>
                <a:path w="177" h="140">
                  <a:moveTo>
                    <a:pt x="87" y="18"/>
                  </a:moveTo>
                  <a:cubicBezTo>
                    <a:pt x="87" y="18"/>
                    <a:pt x="46" y="0"/>
                    <a:pt x="0" y="17"/>
                  </a:cubicBezTo>
                  <a:cubicBezTo>
                    <a:pt x="0" y="46"/>
                    <a:pt x="0" y="140"/>
                    <a:pt x="0" y="140"/>
                  </a:cubicBezTo>
                  <a:cubicBezTo>
                    <a:pt x="87" y="140"/>
                    <a:pt x="87" y="140"/>
                    <a:pt x="87" y="140"/>
                  </a:cubicBezTo>
                  <a:cubicBezTo>
                    <a:pt x="177" y="140"/>
                    <a:pt x="177" y="140"/>
                    <a:pt x="177" y="140"/>
                  </a:cubicBezTo>
                  <a:cubicBezTo>
                    <a:pt x="177" y="140"/>
                    <a:pt x="177" y="46"/>
                    <a:pt x="177" y="17"/>
                  </a:cubicBezTo>
                  <a:cubicBezTo>
                    <a:pt x="131" y="0"/>
                    <a:pt x="87" y="18"/>
                    <a:pt x="87" y="18"/>
                  </a:cubicBezTo>
                  <a:close/>
                </a:path>
              </a:pathLst>
            </a:custGeom>
            <a:solidFill>
              <a:srgbClr val="9EB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5" name="Freeform 120">
              <a:extLst>
                <a:ext uri="{FF2B5EF4-FFF2-40B4-BE49-F238E27FC236}">
                  <a16:creationId xmlns:a16="http://schemas.microsoft.com/office/drawing/2014/main" id="{340575C9-5B68-EF2F-1A2A-AFA16A95FB1E}"/>
                </a:ext>
              </a:extLst>
            </p:cNvPr>
            <p:cNvSpPr>
              <a:spLocks/>
            </p:cNvSpPr>
            <p:nvPr/>
          </p:nvSpPr>
          <p:spPr bwMode="auto">
            <a:xfrm>
              <a:off x="7107344" y="4200435"/>
              <a:ext cx="136316" cy="223518"/>
            </a:xfrm>
            <a:custGeom>
              <a:avLst/>
              <a:gdLst>
                <a:gd name="T0" fmla="*/ 0 w 83"/>
                <a:gd name="T1" fmla="*/ 20 h 137"/>
                <a:gd name="T2" fmla="*/ 83 w 83"/>
                <a:gd name="T3" fmla="*/ 17 h 137"/>
                <a:gd name="T4" fmla="*/ 83 w 83"/>
                <a:gd name="T5" fmla="*/ 137 h 137"/>
                <a:gd name="T6" fmla="*/ 0 w 83"/>
                <a:gd name="T7" fmla="*/ 137 h 137"/>
                <a:gd name="T8" fmla="*/ 0 w 83"/>
                <a:gd name="T9" fmla="*/ 20 h 137"/>
              </a:gdLst>
              <a:ahLst/>
              <a:cxnLst>
                <a:cxn ang="0">
                  <a:pos x="T0" y="T1"/>
                </a:cxn>
                <a:cxn ang="0">
                  <a:pos x="T2" y="T3"/>
                </a:cxn>
                <a:cxn ang="0">
                  <a:pos x="T4" y="T5"/>
                </a:cxn>
                <a:cxn ang="0">
                  <a:pos x="T6" y="T7"/>
                </a:cxn>
                <a:cxn ang="0">
                  <a:pos x="T8" y="T9"/>
                </a:cxn>
              </a:cxnLst>
              <a:rect l="0" t="0" r="r" b="b"/>
              <a:pathLst>
                <a:path w="83" h="137">
                  <a:moveTo>
                    <a:pt x="0" y="20"/>
                  </a:moveTo>
                  <a:cubicBezTo>
                    <a:pt x="0" y="20"/>
                    <a:pt x="37" y="0"/>
                    <a:pt x="83" y="17"/>
                  </a:cubicBezTo>
                  <a:cubicBezTo>
                    <a:pt x="83" y="46"/>
                    <a:pt x="83" y="137"/>
                    <a:pt x="83" y="137"/>
                  </a:cubicBezTo>
                  <a:cubicBezTo>
                    <a:pt x="0" y="137"/>
                    <a:pt x="0" y="137"/>
                    <a:pt x="0" y="137"/>
                  </a:cubicBezTo>
                  <a:lnTo>
                    <a:pt x="0" y="20"/>
                  </a:lnTo>
                  <a:close/>
                </a:path>
              </a:pathLst>
            </a:custGeom>
            <a:solidFill>
              <a:srgbClr val="EE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6" name="Freeform 121">
              <a:extLst>
                <a:ext uri="{FF2B5EF4-FFF2-40B4-BE49-F238E27FC236}">
                  <a16:creationId xmlns:a16="http://schemas.microsoft.com/office/drawing/2014/main" id="{165AEB1F-4CEE-D2CF-BB04-781B7169A8DC}"/>
                </a:ext>
              </a:extLst>
            </p:cNvPr>
            <p:cNvSpPr>
              <a:spLocks/>
            </p:cNvSpPr>
            <p:nvPr/>
          </p:nvSpPr>
          <p:spPr bwMode="auto">
            <a:xfrm>
              <a:off x="6970026" y="4200435"/>
              <a:ext cx="137319" cy="223518"/>
            </a:xfrm>
            <a:custGeom>
              <a:avLst/>
              <a:gdLst>
                <a:gd name="T0" fmla="*/ 84 w 84"/>
                <a:gd name="T1" fmla="*/ 20 h 137"/>
                <a:gd name="T2" fmla="*/ 0 w 84"/>
                <a:gd name="T3" fmla="*/ 17 h 137"/>
                <a:gd name="T4" fmla="*/ 0 w 84"/>
                <a:gd name="T5" fmla="*/ 137 h 137"/>
                <a:gd name="T6" fmla="*/ 84 w 84"/>
                <a:gd name="T7" fmla="*/ 137 h 137"/>
                <a:gd name="T8" fmla="*/ 84 w 84"/>
                <a:gd name="T9" fmla="*/ 20 h 137"/>
              </a:gdLst>
              <a:ahLst/>
              <a:cxnLst>
                <a:cxn ang="0">
                  <a:pos x="T0" y="T1"/>
                </a:cxn>
                <a:cxn ang="0">
                  <a:pos x="T2" y="T3"/>
                </a:cxn>
                <a:cxn ang="0">
                  <a:pos x="T4" y="T5"/>
                </a:cxn>
                <a:cxn ang="0">
                  <a:pos x="T6" y="T7"/>
                </a:cxn>
                <a:cxn ang="0">
                  <a:pos x="T8" y="T9"/>
                </a:cxn>
              </a:cxnLst>
              <a:rect l="0" t="0" r="r" b="b"/>
              <a:pathLst>
                <a:path w="84" h="137">
                  <a:moveTo>
                    <a:pt x="84" y="20"/>
                  </a:moveTo>
                  <a:cubicBezTo>
                    <a:pt x="84" y="20"/>
                    <a:pt x="46" y="0"/>
                    <a:pt x="0" y="17"/>
                  </a:cubicBezTo>
                  <a:cubicBezTo>
                    <a:pt x="0" y="46"/>
                    <a:pt x="0" y="137"/>
                    <a:pt x="0" y="137"/>
                  </a:cubicBezTo>
                  <a:cubicBezTo>
                    <a:pt x="84" y="137"/>
                    <a:pt x="84" y="137"/>
                    <a:pt x="84" y="137"/>
                  </a:cubicBezTo>
                  <a:lnTo>
                    <a:pt x="84" y="20"/>
                  </a:lnTo>
                  <a:close/>
                </a:path>
              </a:pathLst>
            </a:custGeom>
            <a:solidFill>
              <a:srgbClr val="EE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7" name="Freeform 122">
              <a:extLst>
                <a:ext uri="{FF2B5EF4-FFF2-40B4-BE49-F238E27FC236}">
                  <a16:creationId xmlns:a16="http://schemas.microsoft.com/office/drawing/2014/main" id="{6123B984-9E0E-351B-E3E2-35343E436BA1}"/>
                </a:ext>
              </a:extLst>
            </p:cNvPr>
            <p:cNvSpPr>
              <a:spLocks/>
            </p:cNvSpPr>
            <p:nvPr/>
          </p:nvSpPr>
          <p:spPr bwMode="auto">
            <a:xfrm>
              <a:off x="7107344" y="4227498"/>
              <a:ext cx="10023" cy="196455"/>
            </a:xfrm>
            <a:custGeom>
              <a:avLst/>
              <a:gdLst>
                <a:gd name="T0" fmla="*/ 6 w 6"/>
                <a:gd name="T1" fmla="*/ 0 h 120"/>
                <a:gd name="T2" fmla="*/ 0 w 6"/>
                <a:gd name="T3" fmla="*/ 3 h 120"/>
                <a:gd name="T4" fmla="*/ 0 w 6"/>
                <a:gd name="T5" fmla="*/ 120 h 120"/>
                <a:gd name="T6" fmla="*/ 6 w 6"/>
                <a:gd name="T7" fmla="*/ 120 h 120"/>
                <a:gd name="T8" fmla="*/ 6 w 6"/>
                <a:gd name="T9" fmla="*/ 0 h 120"/>
              </a:gdLst>
              <a:ahLst/>
              <a:cxnLst>
                <a:cxn ang="0">
                  <a:pos x="T0" y="T1"/>
                </a:cxn>
                <a:cxn ang="0">
                  <a:pos x="T2" y="T3"/>
                </a:cxn>
                <a:cxn ang="0">
                  <a:pos x="T4" y="T5"/>
                </a:cxn>
                <a:cxn ang="0">
                  <a:pos x="T6" y="T7"/>
                </a:cxn>
                <a:cxn ang="0">
                  <a:pos x="T8" y="T9"/>
                </a:cxn>
              </a:cxnLst>
              <a:rect l="0" t="0" r="r" b="b"/>
              <a:pathLst>
                <a:path w="6" h="120">
                  <a:moveTo>
                    <a:pt x="6" y="0"/>
                  </a:moveTo>
                  <a:cubicBezTo>
                    <a:pt x="2" y="2"/>
                    <a:pt x="0" y="3"/>
                    <a:pt x="0" y="3"/>
                  </a:cubicBezTo>
                  <a:cubicBezTo>
                    <a:pt x="0" y="120"/>
                    <a:pt x="0" y="120"/>
                    <a:pt x="0" y="120"/>
                  </a:cubicBezTo>
                  <a:cubicBezTo>
                    <a:pt x="6" y="120"/>
                    <a:pt x="6" y="120"/>
                    <a:pt x="6" y="120"/>
                  </a:cubicBezTo>
                  <a:lnTo>
                    <a:pt x="6" y="0"/>
                  </a:lnTo>
                  <a:close/>
                </a:path>
              </a:pathLst>
            </a:custGeom>
            <a:solidFill>
              <a:srgbClr val="DDEC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8" name="Freeform 123">
              <a:extLst>
                <a:ext uri="{FF2B5EF4-FFF2-40B4-BE49-F238E27FC236}">
                  <a16:creationId xmlns:a16="http://schemas.microsoft.com/office/drawing/2014/main" id="{19FFD73F-697E-8A8B-7FAC-E75D7671699B}"/>
                </a:ext>
              </a:extLst>
            </p:cNvPr>
            <p:cNvSpPr>
              <a:spLocks/>
            </p:cNvSpPr>
            <p:nvPr/>
          </p:nvSpPr>
          <p:spPr bwMode="auto">
            <a:xfrm>
              <a:off x="7119372" y="4240528"/>
              <a:ext cx="116270" cy="31072"/>
            </a:xfrm>
            <a:custGeom>
              <a:avLst/>
              <a:gdLst>
                <a:gd name="T0" fmla="*/ 0 w 71"/>
                <a:gd name="T1" fmla="*/ 16 h 19"/>
                <a:gd name="T2" fmla="*/ 0 w 71"/>
                <a:gd name="T3" fmla="*/ 19 h 19"/>
                <a:gd name="T4" fmla="*/ 71 w 71"/>
                <a:gd name="T5" fmla="*/ 16 h 19"/>
                <a:gd name="T6" fmla="*/ 71 w 71"/>
                <a:gd name="T7" fmla="*/ 13 h 19"/>
                <a:gd name="T8" fmla="*/ 0 w 71"/>
                <a:gd name="T9" fmla="*/ 16 h 19"/>
              </a:gdLst>
              <a:ahLst/>
              <a:cxnLst>
                <a:cxn ang="0">
                  <a:pos x="T0" y="T1"/>
                </a:cxn>
                <a:cxn ang="0">
                  <a:pos x="T2" y="T3"/>
                </a:cxn>
                <a:cxn ang="0">
                  <a:pos x="T4" y="T5"/>
                </a:cxn>
                <a:cxn ang="0">
                  <a:pos x="T6" y="T7"/>
                </a:cxn>
                <a:cxn ang="0">
                  <a:pos x="T8" y="T9"/>
                </a:cxn>
              </a:cxnLst>
              <a:rect l="0" t="0" r="r" b="b"/>
              <a:pathLst>
                <a:path w="71" h="19">
                  <a:moveTo>
                    <a:pt x="0" y="16"/>
                  </a:moveTo>
                  <a:cubicBezTo>
                    <a:pt x="0" y="19"/>
                    <a:pt x="0" y="19"/>
                    <a:pt x="0" y="19"/>
                  </a:cubicBezTo>
                  <a:cubicBezTo>
                    <a:pt x="0" y="19"/>
                    <a:pt x="32" y="3"/>
                    <a:pt x="71" y="16"/>
                  </a:cubicBezTo>
                  <a:cubicBezTo>
                    <a:pt x="71" y="15"/>
                    <a:pt x="71" y="14"/>
                    <a:pt x="71" y="13"/>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89" name="Freeform 124">
              <a:extLst>
                <a:ext uri="{FF2B5EF4-FFF2-40B4-BE49-F238E27FC236}">
                  <a16:creationId xmlns:a16="http://schemas.microsoft.com/office/drawing/2014/main" id="{849D61FE-EB71-419B-D925-1E17F47217E0}"/>
                </a:ext>
              </a:extLst>
            </p:cNvPr>
            <p:cNvSpPr>
              <a:spLocks/>
            </p:cNvSpPr>
            <p:nvPr/>
          </p:nvSpPr>
          <p:spPr bwMode="auto">
            <a:xfrm>
              <a:off x="7119372" y="4253558"/>
              <a:ext cx="116270" cy="31072"/>
            </a:xfrm>
            <a:custGeom>
              <a:avLst/>
              <a:gdLst>
                <a:gd name="T0" fmla="*/ 0 w 71"/>
                <a:gd name="T1" fmla="*/ 16 h 19"/>
                <a:gd name="T2" fmla="*/ 0 w 71"/>
                <a:gd name="T3" fmla="*/ 19 h 19"/>
                <a:gd name="T4" fmla="*/ 71 w 71"/>
                <a:gd name="T5" fmla="*/ 16 h 19"/>
                <a:gd name="T6" fmla="*/ 71 w 71"/>
                <a:gd name="T7" fmla="*/ 13 h 19"/>
                <a:gd name="T8" fmla="*/ 0 w 71"/>
                <a:gd name="T9" fmla="*/ 16 h 19"/>
              </a:gdLst>
              <a:ahLst/>
              <a:cxnLst>
                <a:cxn ang="0">
                  <a:pos x="T0" y="T1"/>
                </a:cxn>
                <a:cxn ang="0">
                  <a:pos x="T2" y="T3"/>
                </a:cxn>
                <a:cxn ang="0">
                  <a:pos x="T4" y="T5"/>
                </a:cxn>
                <a:cxn ang="0">
                  <a:pos x="T6" y="T7"/>
                </a:cxn>
                <a:cxn ang="0">
                  <a:pos x="T8" y="T9"/>
                </a:cxn>
              </a:cxnLst>
              <a:rect l="0" t="0" r="r" b="b"/>
              <a:pathLst>
                <a:path w="71" h="19">
                  <a:moveTo>
                    <a:pt x="0" y="16"/>
                  </a:moveTo>
                  <a:cubicBezTo>
                    <a:pt x="0" y="19"/>
                    <a:pt x="0" y="19"/>
                    <a:pt x="0" y="19"/>
                  </a:cubicBezTo>
                  <a:cubicBezTo>
                    <a:pt x="0" y="19"/>
                    <a:pt x="32" y="3"/>
                    <a:pt x="71" y="16"/>
                  </a:cubicBezTo>
                  <a:cubicBezTo>
                    <a:pt x="71" y="15"/>
                    <a:pt x="71" y="14"/>
                    <a:pt x="71" y="13"/>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0" name="Freeform 125">
              <a:extLst>
                <a:ext uri="{FF2B5EF4-FFF2-40B4-BE49-F238E27FC236}">
                  <a16:creationId xmlns:a16="http://schemas.microsoft.com/office/drawing/2014/main" id="{B575B4CA-1F54-2627-19B1-54A734256C2E}"/>
                </a:ext>
              </a:extLst>
            </p:cNvPr>
            <p:cNvSpPr>
              <a:spLocks/>
            </p:cNvSpPr>
            <p:nvPr/>
          </p:nvSpPr>
          <p:spPr bwMode="auto">
            <a:xfrm>
              <a:off x="7119372" y="4266588"/>
              <a:ext cx="116270" cy="31072"/>
            </a:xfrm>
            <a:custGeom>
              <a:avLst/>
              <a:gdLst>
                <a:gd name="T0" fmla="*/ 0 w 71"/>
                <a:gd name="T1" fmla="*/ 16 h 19"/>
                <a:gd name="T2" fmla="*/ 0 w 71"/>
                <a:gd name="T3" fmla="*/ 19 h 19"/>
                <a:gd name="T4" fmla="*/ 71 w 71"/>
                <a:gd name="T5" fmla="*/ 16 h 19"/>
                <a:gd name="T6" fmla="*/ 71 w 71"/>
                <a:gd name="T7" fmla="*/ 13 h 19"/>
                <a:gd name="T8" fmla="*/ 0 w 71"/>
                <a:gd name="T9" fmla="*/ 16 h 19"/>
              </a:gdLst>
              <a:ahLst/>
              <a:cxnLst>
                <a:cxn ang="0">
                  <a:pos x="T0" y="T1"/>
                </a:cxn>
                <a:cxn ang="0">
                  <a:pos x="T2" y="T3"/>
                </a:cxn>
                <a:cxn ang="0">
                  <a:pos x="T4" y="T5"/>
                </a:cxn>
                <a:cxn ang="0">
                  <a:pos x="T6" y="T7"/>
                </a:cxn>
                <a:cxn ang="0">
                  <a:pos x="T8" y="T9"/>
                </a:cxn>
              </a:cxnLst>
              <a:rect l="0" t="0" r="r" b="b"/>
              <a:pathLst>
                <a:path w="71" h="19">
                  <a:moveTo>
                    <a:pt x="0" y="16"/>
                  </a:moveTo>
                  <a:cubicBezTo>
                    <a:pt x="0" y="19"/>
                    <a:pt x="0" y="19"/>
                    <a:pt x="0" y="19"/>
                  </a:cubicBezTo>
                  <a:cubicBezTo>
                    <a:pt x="0" y="19"/>
                    <a:pt x="32" y="3"/>
                    <a:pt x="71" y="16"/>
                  </a:cubicBezTo>
                  <a:cubicBezTo>
                    <a:pt x="71" y="15"/>
                    <a:pt x="71" y="14"/>
                    <a:pt x="71" y="13"/>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1" name="Freeform 126">
              <a:extLst>
                <a:ext uri="{FF2B5EF4-FFF2-40B4-BE49-F238E27FC236}">
                  <a16:creationId xmlns:a16="http://schemas.microsoft.com/office/drawing/2014/main" id="{9076D378-96EE-EF27-6C07-87F4A31C14A8}"/>
                </a:ext>
              </a:extLst>
            </p:cNvPr>
            <p:cNvSpPr>
              <a:spLocks/>
            </p:cNvSpPr>
            <p:nvPr/>
          </p:nvSpPr>
          <p:spPr bwMode="auto">
            <a:xfrm>
              <a:off x="7119372" y="4280621"/>
              <a:ext cx="116270" cy="31072"/>
            </a:xfrm>
            <a:custGeom>
              <a:avLst/>
              <a:gdLst>
                <a:gd name="T0" fmla="*/ 0 w 71"/>
                <a:gd name="T1" fmla="*/ 16 h 19"/>
                <a:gd name="T2" fmla="*/ 0 w 71"/>
                <a:gd name="T3" fmla="*/ 19 h 19"/>
                <a:gd name="T4" fmla="*/ 71 w 71"/>
                <a:gd name="T5" fmla="*/ 16 h 19"/>
                <a:gd name="T6" fmla="*/ 71 w 71"/>
                <a:gd name="T7" fmla="*/ 13 h 19"/>
                <a:gd name="T8" fmla="*/ 0 w 71"/>
                <a:gd name="T9" fmla="*/ 16 h 19"/>
              </a:gdLst>
              <a:ahLst/>
              <a:cxnLst>
                <a:cxn ang="0">
                  <a:pos x="T0" y="T1"/>
                </a:cxn>
                <a:cxn ang="0">
                  <a:pos x="T2" y="T3"/>
                </a:cxn>
                <a:cxn ang="0">
                  <a:pos x="T4" y="T5"/>
                </a:cxn>
                <a:cxn ang="0">
                  <a:pos x="T6" y="T7"/>
                </a:cxn>
                <a:cxn ang="0">
                  <a:pos x="T8" y="T9"/>
                </a:cxn>
              </a:cxnLst>
              <a:rect l="0" t="0" r="r" b="b"/>
              <a:pathLst>
                <a:path w="71" h="19">
                  <a:moveTo>
                    <a:pt x="0" y="16"/>
                  </a:moveTo>
                  <a:cubicBezTo>
                    <a:pt x="0" y="19"/>
                    <a:pt x="0" y="19"/>
                    <a:pt x="0" y="19"/>
                  </a:cubicBezTo>
                  <a:cubicBezTo>
                    <a:pt x="0" y="19"/>
                    <a:pt x="32" y="3"/>
                    <a:pt x="71" y="16"/>
                  </a:cubicBezTo>
                  <a:cubicBezTo>
                    <a:pt x="71" y="15"/>
                    <a:pt x="71" y="14"/>
                    <a:pt x="71" y="13"/>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2" name="Freeform 127">
              <a:extLst>
                <a:ext uri="{FF2B5EF4-FFF2-40B4-BE49-F238E27FC236}">
                  <a16:creationId xmlns:a16="http://schemas.microsoft.com/office/drawing/2014/main" id="{C22A1B3E-1ABF-FD05-CBCD-6F7F3ED5A5A4}"/>
                </a:ext>
              </a:extLst>
            </p:cNvPr>
            <p:cNvSpPr>
              <a:spLocks/>
            </p:cNvSpPr>
            <p:nvPr/>
          </p:nvSpPr>
          <p:spPr bwMode="auto">
            <a:xfrm>
              <a:off x="7119372" y="4293651"/>
              <a:ext cx="116270" cy="31072"/>
            </a:xfrm>
            <a:custGeom>
              <a:avLst/>
              <a:gdLst>
                <a:gd name="T0" fmla="*/ 0 w 71"/>
                <a:gd name="T1" fmla="*/ 16 h 19"/>
                <a:gd name="T2" fmla="*/ 0 w 71"/>
                <a:gd name="T3" fmla="*/ 19 h 19"/>
                <a:gd name="T4" fmla="*/ 71 w 71"/>
                <a:gd name="T5" fmla="*/ 16 h 19"/>
                <a:gd name="T6" fmla="*/ 71 w 71"/>
                <a:gd name="T7" fmla="*/ 13 h 19"/>
                <a:gd name="T8" fmla="*/ 0 w 71"/>
                <a:gd name="T9" fmla="*/ 16 h 19"/>
              </a:gdLst>
              <a:ahLst/>
              <a:cxnLst>
                <a:cxn ang="0">
                  <a:pos x="T0" y="T1"/>
                </a:cxn>
                <a:cxn ang="0">
                  <a:pos x="T2" y="T3"/>
                </a:cxn>
                <a:cxn ang="0">
                  <a:pos x="T4" y="T5"/>
                </a:cxn>
                <a:cxn ang="0">
                  <a:pos x="T6" y="T7"/>
                </a:cxn>
                <a:cxn ang="0">
                  <a:pos x="T8" y="T9"/>
                </a:cxn>
              </a:cxnLst>
              <a:rect l="0" t="0" r="r" b="b"/>
              <a:pathLst>
                <a:path w="71" h="19">
                  <a:moveTo>
                    <a:pt x="0" y="16"/>
                  </a:moveTo>
                  <a:cubicBezTo>
                    <a:pt x="0" y="19"/>
                    <a:pt x="0" y="19"/>
                    <a:pt x="0" y="19"/>
                  </a:cubicBezTo>
                  <a:cubicBezTo>
                    <a:pt x="0" y="19"/>
                    <a:pt x="32" y="3"/>
                    <a:pt x="71" y="16"/>
                  </a:cubicBezTo>
                  <a:cubicBezTo>
                    <a:pt x="71" y="15"/>
                    <a:pt x="71" y="14"/>
                    <a:pt x="71" y="13"/>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3" name="Freeform 128">
              <a:extLst>
                <a:ext uri="{FF2B5EF4-FFF2-40B4-BE49-F238E27FC236}">
                  <a16:creationId xmlns:a16="http://schemas.microsoft.com/office/drawing/2014/main" id="{8209FDCA-E2E7-A3B5-99E4-AB8B43C95E0C}"/>
                </a:ext>
              </a:extLst>
            </p:cNvPr>
            <p:cNvSpPr>
              <a:spLocks/>
            </p:cNvSpPr>
            <p:nvPr/>
          </p:nvSpPr>
          <p:spPr bwMode="auto">
            <a:xfrm>
              <a:off x="7119372" y="4306681"/>
              <a:ext cx="116270" cy="31072"/>
            </a:xfrm>
            <a:custGeom>
              <a:avLst/>
              <a:gdLst>
                <a:gd name="T0" fmla="*/ 0 w 71"/>
                <a:gd name="T1" fmla="*/ 16 h 19"/>
                <a:gd name="T2" fmla="*/ 0 w 71"/>
                <a:gd name="T3" fmla="*/ 19 h 19"/>
                <a:gd name="T4" fmla="*/ 71 w 71"/>
                <a:gd name="T5" fmla="*/ 17 h 19"/>
                <a:gd name="T6" fmla="*/ 71 w 71"/>
                <a:gd name="T7" fmla="*/ 13 h 19"/>
                <a:gd name="T8" fmla="*/ 0 w 71"/>
                <a:gd name="T9" fmla="*/ 16 h 19"/>
              </a:gdLst>
              <a:ahLst/>
              <a:cxnLst>
                <a:cxn ang="0">
                  <a:pos x="T0" y="T1"/>
                </a:cxn>
                <a:cxn ang="0">
                  <a:pos x="T2" y="T3"/>
                </a:cxn>
                <a:cxn ang="0">
                  <a:pos x="T4" y="T5"/>
                </a:cxn>
                <a:cxn ang="0">
                  <a:pos x="T6" y="T7"/>
                </a:cxn>
                <a:cxn ang="0">
                  <a:pos x="T8" y="T9"/>
                </a:cxn>
              </a:cxnLst>
              <a:rect l="0" t="0" r="r" b="b"/>
              <a:pathLst>
                <a:path w="71" h="19">
                  <a:moveTo>
                    <a:pt x="0" y="16"/>
                  </a:moveTo>
                  <a:cubicBezTo>
                    <a:pt x="0" y="19"/>
                    <a:pt x="0" y="19"/>
                    <a:pt x="0" y="19"/>
                  </a:cubicBezTo>
                  <a:cubicBezTo>
                    <a:pt x="0" y="19"/>
                    <a:pt x="32" y="3"/>
                    <a:pt x="71" y="17"/>
                  </a:cubicBezTo>
                  <a:cubicBezTo>
                    <a:pt x="71" y="15"/>
                    <a:pt x="71" y="14"/>
                    <a:pt x="71" y="13"/>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4" name="Freeform 129">
              <a:extLst>
                <a:ext uri="{FF2B5EF4-FFF2-40B4-BE49-F238E27FC236}">
                  <a16:creationId xmlns:a16="http://schemas.microsoft.com/office/drawing/2014/main" id="{A345B929-E319-0806-3DA9-0DB36E975B6C}"/>
                </a:ext>
              </a:extLst>
            </p:cNvPr>
            <p:cNvSpPr>
              <a:spLocks/>
            </p:cNvSpPr>
            <p:nvPr/>
          </p:nvSpPr>
          <p:spPr bwMode="auto">
            <a:xfrm>
              <a:off x="7119372" y="4319712"/>
              <a:ext cx="116270" cy="31072"/>
            </a:xfrm>
            <a:custGeom>
              <a:avLst/>
              <a:gdLst>
                <a:gd name="T0" fmla="*/ 0 w 71"/>
                <a:gd name="T1" fmla="*/ 16 h 19"/>
                <a:gd name="T2" fmla="*/ 0 w 71"/>
                <a:gd name="T3" fmla="*/ 19 h 19"/>
                <a:gd name="T4" fmla="*/ 71 w 71"/>
                <a:gd name="T5" fmla="*/ 17 h 19"/>
                <a:gd name="T6" fmla="*/ 71 w 71"/>
                <a:gd name="T7" fmla="*/ 13 h 19"/>
                <a:gd name="T8" fmla="*/ 0 w 71"/>
                <a:gd name="T9" fmla="*/ 16 h 19"/>
              </a:gdLst>
              <a:ahLst/>
              <a:cxnLst>
                <a:cxn ang="0">
                  <a:pos x="T0" y="T1"/>
                </a:cxn>
                <a:cxn ang="0">
                  <a:pos x="T2" y="T3"/>
                </a:cxn>
                <a:cxn ang="0">
                  <a:pos x="T4" y="T5"/>
                </a:cxn>
                <a:cxn ang="0">
                  <a:pos x="T6" y="T7"/>
                </a:cxn>
                <a:cxn ang="0">
                  <a:pos x="T8" y="T9"/>
                </a:cxn>
              </a:cxnLst>
              <a:rect l="0" t="0" r="r" b="b"/>
              <a:pathLst>
                <a:path w="71" h="19">
                  <a:moveTo>
                    <a:pt x="0" y="16"/>
                  </a:moveTo>
                  <a:cubicBezTo>
                    <a:pt x="0" y="19"/>
                    <a:pt x="0" y="19"/>
                    <a:pt x="0" y="19"/>
                  </a:cubicBezTo>
                  <a:cubicBezTo>
                    <a:pt x="0" y="19"/>
                    <a:pt x="32" y="3"/>
                    <a:pt x="71" y="17"/>
                  </a:cubicBezTo>
                  <a:cubicBezTo>
                    <a:pt x="71" y="15"/>
                    <a:pt x="71" y="14"/>
                    <a:pt x="71" y="13"/>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5" name="Freeform 130">
              <a:extLst>
                <a:ext uri="{FF2B5EF4-FFF2-40B4-BE49-F238E27FC236}">
                  <a16:creationId xmlns:a16="http://schemas.microsoft.com/office/drawing/2014/main" id="{A10EE665-CB45-F47A-B714-16CEC4F06843}"/>
                </a:ext>
              </a:extLst>
            </p:cNvPr>
            <p:cNvSpPr>
              <a:spLocks/>
            </p:cNvSpPr>
            <p:nvPr/>
          </p:nvSpPr>
          <p:spPr bwMode="auto">
            <a:xfrm>
              <a:off x="7119372" y="4332742"/>
              <a:ext cx="116270" cy="31072"/>
            </a:xfrm>
            <a:custGeom>
              <a:avLst/>
              <a:gdLst>
                <a:gd name="T0" fmla="*/ 0 w 71"/>
                <a:gd name="T1" fmla="*/ 16 h 19"/>
                <a:gd name="T2" fmla="*/ 0 w 71"/>
                <a:gd name="T3" fmla="*/ 19 h 19"/>
                <a:gd name="T4" fmla="*/ 71 w 71"/>
                <a:gd name="T5" fmla="*/ 17 h 19"/>
                <a:gd name="T6" fmla="*/ 71 w 71"/>
                <a:gd name="T7" fmla="*/ 14 h 19"/>
                <a:gd name="T8" fmla="*/ 0 w 71"/>
                <a:gd name="T9" fmla="*/ 16 h 19"/>
              </a:gdLst>
              <a:ahLst/>
              <a:cxnLst>
                <a:cxn ang="0">
                  <a:pos x="T0" y="T1"/>
                </a:cxn>
                <a:cxn ang="0">
                  <a:pos x="T2" y="T3"/>
                </a:cxn>
                <a:cxn ang="0">
                  <a:pos x="T4" y="T5"/>
                </a:cxn>
                <a:cxn ang="0">
                  <a:pos x="T6" y="T7"/>
                </a:cxn>
                <a:cxn ang="0">
                  <a:pos x="T8" y="T9"/>
                </a:cxn>
              </a:cxnLst>
              <a:rect l="0" t="0" r="r" b="b"/>
              <a:pathLst>
                <a:path w="71" h="19">
                  <a:moveTo>
                    <a:pt x="0" y="16"/>
                  </a:moveTo>
                  <a:cubicBezTo>
                    <a:pt x="0" y="19"/>
                    <a:pt x="0" y="19"/>
                    <a:pt x="0" y="19"/>
                  </a:cubicBezTo>
                  <a:cubicBezTo>
                    <a:pt x="0" y="19"/>
                    <a:pt x="32" y="3"/>
                    <a:pt x="71" y="17"/>
                  </a:cubicBezTo>
                  <a:cubicBezTo>
                    <a:pt x="71" y="16"/>
                    <a:pt x="71" y="14"/>
                    <a:pt x="71" y="14"/>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6" name="Freeform 131">
              <a:extLst>
                <a:ext uri="{FF2B5EF4-FFF2-40B4-BE49-F238E27FC236}">
                  <a16:creationId xmlns:a16="http://schemas.microsoft.com/office/drawing/2014/main" id="{BAA3B894-7949-0E52-A9F5-F35260F85B3C}"/>
                </a:ext>
              </a:extLst>
            </p:cNvPr>
            <p:cNvSpPr>
              <a:spLocks/>
            </p:cNvSpPr>
            <p:nvPr/>
          </p:nvSpPr>
          <p:spPr bwMode="auto">
            <a:xfrm>
              <a:off x="7119372" y="4345772"/>
              <a:ext cx="116270" cy="31072"/>
            </a:xfrm>
            <a:custGeom>
              <a:avLst/>
              <a:gdLst>
                <a:gd name="T0" fmla="*/ 0 w 71"/>
                <a:gd name="T1" fmla="*/ 16 h 19"/>
                <a:gd name="T2" fmla="*/ 0 w 71"/>
                <a:gd name="T3" fmla="*/ 19 h 19"/>
                <a:gd name="T4" fmla="*/ 71 w 71"/>
                <a:gd name="T5" fmla="*/ 17 h 19"/>
                <a:gd name="T6" fmla="*/ 71 w 71"/>
                <a:gd name="T7" fmla="*/ 14 h 19"/>
                <a:gd name="T8" fmla="*/ 0 w 71"/>
                <a:gd name="T9" fmla="*/ 16 h 19"/>
              </a:gdLst>
              <a:ahLst/>
              <a:cxnLst>
                <a:cxn ang="0">
                  <a:pos x="T0" y="T1"/>
                </a:cxn>
                <a:cxn ang="0">
                  <a:pos x="T2" y="T3"/>
                </a:cxn>
                <a:cxn ang="0">
                  <a:pos x="T4" y="T5"/>
                </a:cxn>
                <a:cxn ang="0">
                  <a:pos x="T6" y="T7"/>
                </a:cxn>
                <a:cxn ang="0">
                  <a:pos x="T8" y="T9"/>
                </a:cxn>
              </a:cxnLst>
              <a:rect l="0" t="0" r="r" b="b"/>
              <a:pathLst>
                <a:path w="71" h="19">
                  <a:moveTo>
                    <a:pt x="0" y="16"/>
                  </a:moveTo>
                  <a:cubicBezTo>
                    <a:pt x="0" y="19"/>
                    <a:pt x="0" y="19"/>
                    <a:pt x="0" y="19"/>
                  </a:cubicBezTo>
                  <a:cubicBezTo>
                    <a:pt x="0" y="19"/>
                    <a:pt x="32" y="3"/>
                    <a:pt x="71" y="17"/>
                  </a:cubicBezTo>
                  <a:cubicBezTo>
                    <a:pt x="71" y="16"/>
                    <a:pt x="71" y="15"/>
                    <a:pt x="71" y="14"/>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7" name="Freeform 132">
              <a:extLst>
                <a:ext uri="{FF2B5EF4-FFF2-40B4-BE49-F238E27FC236}">
                  <a16:creationId xmlns:a16="http://schemas.microsoft.com/office/drawing/2014/main" id="{10397AD2-DB1A-FFE4-3CD8-291933093182}"/>
                </a:ext>
              </a:extLst>
            </p:cNvPr>
            <p:cNvSpPr>
              <a:spLocks/>
            </p:cNvSpPr>
            <p:nvPr/>
          </p:nvSpPr>
          <p:spPr bwMode="auto">
            <a:xfrm>
              <a:off x="7119372" y="4358802"/>
              <a:ext cx="116270" cy="33077"/>
            </a:xfrm>
            <a:custGeom>
              <a:avLst/>
              <a:gdLst>
                <a:gd name="T0" fmla="*/ 0 w 71"/>
                <a:gd name="T1" fmla="*/ 16 h 20"/>
                <a:gd name="T2" fmla="*/ 0 w 71"/>
                <a:gd name="T3" fmla="*/ 20 h 20"/>
                <a:gd name="T4" fmla="*/ 71 w 71"/>
                <a:gd name="T5" fmla="*/ 17 h 20"/>
                <a:gd name="T6" fmla="*/ 71 w 71"/>
                <a:gd name="T7" fmla="*/ 14 h 20"/>
                <a:gd name="T8" fmla="*/ 0 w 71"/>
                <a:gd name="T9" fmla="*/ 16 h 20"/>
              </a:gdLst>
              <a:ahLst/>
              <a:cxnLst>
                <a:cxn ang="0">
                  <a:pos x="T0" y="T1"/>
                </a:cxn>
                <a:cxn ang="0">
                  <a:pos x="T2" y="T3"/>
                </a:cxn>
                <a:cxn ang="0">
                  <a:pos x="T4" y="T5"/>
                </a:cxn>
                <a:cxn ang="0">
                  <a:pos x="T6" y="T7"/>
                </a:cxn>
                <a:cxn ang="0">
                  <a:pos x="T8" y="T9"/>
                </a:cxn>
              </a:cxnLst>
              <a:rect l="0" t="0" r="r" b="b"/>
              <a:pathLst>
                <a:path w="71" h="20">
                  <a:moveTo>
                    <a:pt x="0" y="16"/>
                  </a:moveTo>
                  <a:cubicBezTo>
                    <a:pt x="0" y="20"/>
                    <a:pt x="0" y="20"/>
                    <a:pt x="0" y="20"/>
                  </a:cubicBezTo>
                  <a:cubicBezTo>
                    <a:pt x="0" y="20"/>
                    <a:pt x="32" y="3"/>
                    <a:pt x="71" y="17"/>
                  </a:cubicBezTo>
                  <a:cubicBezTo>
                    <a:pt x="71" y="16"/>
                    <a:pt x="71" y="15"/>
                    <a:pt x="71" y="14"/>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8" name="Freeform 133">
              <a:extLst>
                <a:ext uri="{FF2B5EF4-FFF2-40B4-BE49-F238E27FC236}">
                  <a16:creationId xmlns:a16="http://schemas.microsoft.com/office/drawing/2014/main" id="{F01BFB6D-DE4F-828E-01AD-8807664B5590}"/>
                </a:ext>
              </a:extLst>
            </p:cNvPr>
            <p:cNvSpPr>
              <a:spLocks/>
            </p:cNvSpPr>
            <p:nvPr/>
          </p:nvSpPr>
          <p:spPr bwMode="auto">
            <a:xfrm>
              <a:off x="7119372" y="4371833"/>
              <a:ext cx="116270" cy="33077"/>
            </a:xfrm>
            <a:custGeom>
              <a:avLst/>
              <a:gdLst>
                <a:gd name="T0" fmla="*/ 0 w 71"/>
                <a:gd name="T1" fmla="*/ 16 h 20"/>
                <a:gd name="T2" fmla="*/ 0 w 71"/>
                <a:gd name="T3" fmla="*/ 20 h 20"/>
                <a:gd name="T4" fmla="*/ 71 w 71"/>
                <a:gd name="T5" fmla="*/ 17 h 20"/>
                <a:gd name="T6" fmla="*/ 71 w 71"/>
                <a:gd name="T7" fmla="*/ 14 h 20"/>
                <a:gd name="T8" fmla="*/ 0 w 71"/>
                <a:gd name="T9" fmla="*/ 16 h 20"/>
              </a:gdLst>
              <a:ahLst/>
              <a:cxnLst>
                <a:cxn ang="0">
                  <a:pos x="T0" y="T1"/>
                </a:cxn>
                <a:cxn ang="0">
                  <a:pos x="T2" y="T3"/>
                </a:cxn>
                <a:cxn ang="0">
                  <a:pos x="T4" y="T5"/>
                </a:cxn>
                <a:cxn ang="0">
                  <a:pos x="T6" y="T7"/>
                </a:cxn>
                <a:cxn ang="0">
                  <a:pos x="T8" y="T9"/>
                </a:cxn>
              </a:cxnLst>
              <a:rect l="0" t="0" r="r" b="b"/>
              <a:pathLst>
                <a:path w="71" h="20">
                  <a:moveTo>
                    <a:pt x="0" y="16"/>
                  </a:moveTo>
                  <a:cubicBezTo>
                    <a:pt x="0" y="20"/>
                    <a:pt x="0" y="20"/>
                    <a:pt x="0" y="20"/>
                  </a:cubicBezTo>
                  <a:cubicBezTo>
                    <a:pt x="0" y="20"/>
                    <a:pt x="32" y="3"/>
                    <a:pt x="71" y="17"/>
                  </a:cubicBezTo>
                  <a:cubicBezTo>
                    <a:pt x="71" y="16"/>
                    <a:pt x="71" y="15"/>
                    <a:pt x="71" y="14"/>
                  </a:cubicBezTo>
                  <a:cubicBezTo>
                    <a:pt x="32" y="0"/>
                    <a:pt x="0" y="16"/>
                    <a:pt x="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99" name="Freeform 134">
              <a:extLst>
                <a:ext uri="{FF2B5EF4-FFF2-40B4-BE49-F238E27FC236}">
                  <a16:creationId xmlns:a16="http://schemas.microsoft.com/office/drawing/2014/main" id="{8B4F5168-3795-3A04-92BE-91C257C6967A}"/>
                </a:ext>
              </a:extLst>
            </p:cNvPr>
            <p:cNvSpPr>
              <a:spLocks/>
            </p:cNvSpPr>
            <p:nvPr/>
          </p:nvSpPr>
          <p:spPr bwMode="auto">
            <a:xfrm>
              <a:off x="7119372" y="4384862"/>
              <a:ext cx="116270" cy="33077"/>
            </a:xfrm>
            <a:custGeom>
              <a:avLst/>
              <a:gdLst>
                <a:gd name="T0" fmla="*/ 0 w 71"/>
                <a:gd name="T1" fmla="*/ 17 h 20"/>
                <a:gd name="T2" fmla="*/ 0 w 71"/>
                <a:gd name="T3" fmla="*/ 20 h 20"/>
                <a:gd name="T4" fmla="*/ 71 w 71"/>
                <a:gd name="T5" fmla="*/ 17 h 20"/>
                <a:gd name="T6" fmla="*/ 71 w 71"/>
                <a:gd name="T7" fmla="*/ 14 h 20"/>
                <a:gd name="T8" fmla="*/ 0 w 71"/>
                <a:gd name="T9" fmla="*/ 17 h 20"/>
              </a:gdLst>
              <a:ahLst/>
              <a:cxnLst>
                <a:cxn ang="0">
                  <a:pos x="T0" y="T1"/>
                </a:cxn>
                <a:cxn ang="0">
                  <a:pos x="T2" y="T3"/>
                </a:cxn>
                <a:cxn ang="0">
                  <a:pos x="T4" y="T5"/>
                </a:cxn>
                <a:cxn ang="0">
                  <a:pos x="T6" y="T7"/>
                </a:cxn>
                <a:cxn ang="0">
                  <a:pos x="T8" y="T9"/>
                </a:cxn>
              </a:cxnLst>
              <a:rect l="0" t="0" r="r" b="b"/>
              <a:pathLst>
                <a:path w="71" h="20">
                  <a:moveTo>
                    <a:pt x="0" y="17"/>
                  </a:moveTo>
                  <a:cubicBezTo>
                    <a:pt x="0" y="20"/>
                    <a:pt x="0" y="20"/>
                    <a:pt x="0" y="20"/>
                  </a:cubicBezTo>
                  <a:cubicBezTo>
                    <a:pt x="0" y="20"/>
                    <a:pt x="32" y="3"/>
                    <a:pt x="71" y="17"/>
                  </a:cubicBezTo>
                  <a:cubicBezTo>
                    <a:pt x="71" y="16"/>
                    <a:pt x="71" y="15"/>
                    <a:pt x="71" y="14"/>
                  </a:cubicBezTo>
                  <a:cubicBezTo>
                    <a:pt x="32" y="0"/>
                    <a:pt x="0" y="17"/>
                    <a:pt x="0" y="17"/>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0" name="Freeform 135">
              <a:extLst>
                <a:ext uri="{FF2B5EF4-FFF2-40B4-BE49-F238E27FC236}">
                  <a16:creationId xmlns:a16="http://schemas.microsoft.com/office/drawing/2014/main" id="{5ED368C3-30AF-3827-3762-839A008175D0}"/>
                </a:ext>
              </a:extLst>
            </p:cNvPr>
            <p:cNvSpPr>
              <a:spLocks/>
            </p:cNvSpPr>
            <p:nvPr/>
          </p:nvSpPr>
          <p:spPr bwMode="auto">
            <a:xfrm>
              <a:off x="7119372" y="4235517"/>
              <a:ext cx="54125" cy="22051"/>
            </a:xfrm>
            <a:custGeom>
              <a:avLst/>
              <a:gdLst>
                <a:gd name="T0" fmla="*/ 33 w 33"/>
                <a:gd name="T1" fmla="*/ 0 h 13"/>
                <a:gd name="T2" fmla="*/ 0 w 33"/>
                <a:gd name="T3" fmla="*/ 8 h 13"/>
                <a:gd name="T4" fmla="*/ 0 w 33"/>
                <a:gd name="T5" fmla="*/ 13 h 13"/>
                <a:gd name="T6" fmla="*/ 33 w 33"/>
                <a:gd name="T7" fmla="*/ 6 h 13"/>
                <a:gd name="T8" fmla="*/ 33 w 33"/>
                <a:gd name="T9" fmla="*/ 0 h 13"/>
              </a:gdLst>
              <a:ahLst/>
              <a:cxnLst>
                <a:cxn ang="0">
                  <a:pos x="T0" y="T1"/>
                </a:cxn>
                <a:cxn ang="0">
                  <a:pos x="T2" y="T3"/>
                </a:cxn>
                <a:cxn ang="0">
                  <a:pos x="T4" y="T5"/>
                </a:cxn>
                <a:cxn ang="0">
                  <a:pos x="T6" y="T7"/>
                </a:cxn>
                <a:cxn ang="0">
                  <a:pos x="T8" y="T9"/>
                </a:cxn>
              </a:cxnLst>
              <a:rect l="0" t="0" r="r" b="b"/>
              <a:pathLst>
                <a:path w="33" h="13">
                  <a:moveTo>
                    <a:pt x="33" y="0"/>
                  </a:moveTo>
                  <a:cubicBezTo>
                    <a:pt x="13" y="1"/>
                    <a:pt x="0" y="8"/>
                    <a:pt x="0" y="8"/>
                  </a:cubicBezTo>
                  <a:cubicBezTo>
                    <a:pt x="0" y="13"/>
                    <a:pt x="0" y="13"/>
                    <a:pt x="0" y="13"/>
                  </a:cubicBezTo>
                  <a:cubicBezTo>
                    <a:pt x="0" y="13"/>
                    <a:pt x="13" y="7"/>
                    <a:pt x="33" y="6"/>
                  </a:cubicBezTo>
                  <a:lnTo>
                    <a:pt x="33" y="0"/>
                  </a:ln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1" name="Freeform 136">
              <a:extLst>
                <a:ext uri="{FF2B5EF4-FFF2-40B4-BE49-F238E27FC236}">
                  <a16:creationId xmlns:a16="http://schemas.microsoft.com/office/drawing/2014/main" id="{D84E6266-96BF-B245-A541-25BD8962E0A6}"/>
                </a:ext>
              </a:extLst>
            </p:cNvPr>
            <p:cNvSpPr>
              <a:spLocks/>
            </p:cNvSpPr>
            <p:nvPr/>
          </p:nvSpPr>
          <p:spPr bwMode="auto">
            <a:xfrm>
              <a:off x="6982053" y="4240528"/>
              <a:ext cx="114265" cy="31072"/>
            </a:xfrm>
            <a:custGeom>
              <a:avLst/>
              <a:gdLst>
                <a:gd name="T0" fmla="*/ 70 w 70"/>
                <a:gd name="T1" fmla="*/ 16 h 19"/>
                <a:gd name="T2" fmla="*/ 70 w 70"/>
                <a:gd name="T3" fmla="*/ 19 h 19"/>
                <a:gd name="T4" fmla="*/ 0 w 70"/>
                <a:gd name="T5" fmla="*/ 16 h 19"/>
                <a:gd name="T6" fmla="*/ 0 w 70"/>
                <a:gd name="T7" fmla="*/ 13 h 19"/>
                <a:gd name="T8" fmla="*/ 70 w 70"/>
                <a:gd name="T9" fmla="*/ 16 h 19"/>
              </a:gdLst>
              <a:ahLst/>
              <a:cxnLst>
                <a:cxn ang="0">
                  <a:pos x="T0" y="T1"/>
                </a:cxn>
                <a:cxn ang="0">
                  <a:pos x="T2" y="T3"/>
                </a:cxn>
                <a:cxn ang="0">
                  <a:pos x="T4" y="T5"/>
                </a:cxn>
                <a:cxn ang="0">
                  <a:pos x="T6" y="T7"/>
                </a:cxn>
                <a:cxn ang="0">
                  <a:pos x="T8" y="T9"/>
                </a:cxn>
              </a:cxnLst>
              <a:rect l="0" t="0" r="r" b="b"/>
              <a:pathLst>
                <a:path w="70" h="19">
                  <a:moveTo>
                    <a:pt x="70" y="16"/>
                  </a:moveTo>
                  <a:cubicBezTo>
                    <a:pt x="70" y="19"/>
                    <a:pt x="70" y="19"/>
                    <a:pt x="70" y="19"/>
                  </a:cubicBezTo>
                  <a:cubicBezTo>
                    <a:pt x="70" y="19"/>
                    <a:pt x="38" y="3"/>
                    <a:pt x="0" y="16"/>
                  </a:cubicBezTo>
                  <a:cubicBezTo>
                    <a:pt x="0" y="15"/>
                    <a:pt x="0" y="14"/>
                    <a:pt x="0" y="13"/>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2" name="Freeform 137">
              <a:extLst>
                <a:ext uri="{FF2B5EF4-FFF2-40B4-BE49-F238E27FC236}">
                  <a16:creationId xmlns:a16="http://schemas.microsoft.com/office/drawing/2014/main" id="{FFC9CDF9-005B-F382-D8C0-C8494C64F016}"/>
                </a:ext>
              </a:extLst>
            </p:cNvPr>
            <p:cNvSpPr>
              <a:spLocks/>
            </p:cNvSpPr>
            <p:nvPr/>
          </p:nvSpPr>
          <p:spPr bwMode="auto">
            <a:xfrm>
              <a:off x="6982053" y="4253558"/>
              <a:ext cx="114265" cy="31072"/>
            </a:xfrm>
            <a:custGeom>
              <a:avLst/>
              <a:gdLst>
                <a:gd name="T0" fmla="*/ 70 w 70"/>
                <a:gd name="T1" fmla="*/ 16 h 19"/>
                <a:gd name="T2" fmla="*/ 70 w 70"/>
                <a:gd name="T3" fmla="*/ 19 h 19"/>
                <a:gd name="T4" fmla="*/ 0 w 70"/>
                <a:gd name="T5" fmla="*/ 16 h 19"/>
                <a:gd name="T6" fmla="*/ 0 w 70"/>
                <a:gd name="T7" fmla="*/ 13 h 19"/>
                <a:gd name="T8" fmla="*/ 70 w 70"/>
                <a:gd name="T9" fmla="*/ 16 h 19"/>
              </a:gdLst>
              <a:ahLst/>
              <a:cxnLst>
                <a:cxn ang="0">
                  <a:pos x="T0" y="T1"/>
                </a:cxn>
                <a:cxn ang="0">
                  <a:pos x="T2" y="T3"/>
                </a:cxn>
                <a:cxn ang="0">
                  <a:pos x="T4" y="T5"/>
                </a:cxn>
                <a:cxn ang="0">
                  <a:pos x="T6" y="T7"/>
                </a:cxn>
                <a:cxn ang="0">
                  <a:pos x="T8" y="T9"/>
                </a:cxn>
              </a:cxnLst>
              <a:rect l="0" t="0" r="r" b="b"/>
              <a:pathLst>
                <a:path w="70" h="19">
                  <a:moveTo>
                    <a:pt x="70" y="16"/>
                  </a:moveTo>
                  <a:cubicBezTo>
                    <a:pt x="70" y="19"/>
                    <a:pt x="70" y="19"/>
                    <a:pt x="70" y="19"/>
                  </a:cubicBezTo>
                  <a:cubicBezTo>
                    <a:pt x="70" y="19"/>
                    <a:pt x="38" y="3"/>
                    <a:pt x="0" y="16"/>
                  </a:cubicBezTo>
                  <a:cubicBezTo>
                    <a:pt x="0" y="15"/>
                    <a:pt x="0" y="14"/>
                    <a:pt x="0" y="13"/>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3" name="Freeform 138">
              <a:extLst>
                <a:ext uri="{FF2B5EF4-FFF2-40B4-BE49-F238E27FC236}">
                  <a16:creationId xmlns:a16="http://schemas.microsoft.com/office/drawing/2014/main" id="{8DAB4C11-F606-A292-1AF1-2AC79BF9B092}"/>
                </a:ext>
              </a:extLst>
            </p:cNvPr>
            <p:cNvSpPr>
              <a:spLocks/>
            </p:cNvSpPr>
            <p:nvPr/>
          </p:nvSpPr>
          <p:spPr bwMode="auto">
            <a:xfrm>
              <a:off x="6982053" y="4266588"/>
              <a:ext cx="114265" cy="31072"/>
            </a:xfrm>
            <a:custGeom>
              <a:avLst/>
              <a:gdLst>
                <a:gd name="T0" fmla="*/ 70 w 70"/>
                <a:gd name="T1" fmla="*/ 16 h 19"/>
                <a:gd name="T2" fmla="*/ 70 w 70"/>
                <a:gd name="T3" fmla="*/ 19 h 19"/>
                <a:gd name="T4" fmla="*/ 0 w 70"/>
                <a:gd name="T5" fmla="*/ 16 h 19"/>
                <a:gd name="T6" fmla="*/ 0 w 70"/>
                <a:gd name="T7" fmla="*/ 13 h 19"/>
                <a:gd name="T8" fmla="*/ 70 w 70"/>
                <a:gd name="T9" fmla="*/ 16 h 19"/>
              </a:gdLst>
              <a:ahLst/>
              <a:cxnLst>
                <a:cxn ang="0">
                  <a:pos x="T0" y="T1"/>
                </a:cxn>
                <a:cxn ang="0">
                  <a:pos x="T2" y="T3"/>
                </a:cxn>
                <a:cxn ang="0">
                  <a:pos x="T4" y="T5"/>
                </a:cxn>
                <a:cxn ang="0">
                  <a:pos x="T6" y="T7"/>
                </a:cxn>
                <a:cxn ang="0">
                  <a:pos x="T8" y="T9"/>
                </a:cxn>
              </a:cxnLst>
              <a:rect l="0" t="0" r="r" b="b"/>
              <a:pathLst>
                <a:path w="70" h="19">
                  <a:moveTo>
                    <a:pt x="70" y="16"/>
                  </a:moveTo>
                  <a:cubicBezTo>
                    <a:pt x="70" y="19"/>
                    <a:pt x="70" y="19"/>
                    <a:pt x="70" y="19"/>
                  </a:cubicBezTo>
                  <a:cubicBezTo>
                    <a:pt x="70" y="19"/>
                    <a:pt x="38" y="3"/>
                    <a:pt x="0" y="16"/>
                  </a:cubicBezTo>
                  <a:cubicBezTo>
                    <a:pt x="0" y="15"/>
                    <a:pt x="0" y="14"/>
                    <a:pt x="0" y="13"/>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4" name="Freeform 139">
              <a:extLst>
                <a:ext uri="{FF2B5EF4-FFF2-40B4-BE49-F238E27FC236}">
                  <a16:creationId xmlns:a16="http://schemas.microsoft.com/office/drawing/2014/main" id="{AEBDFC4F-3D5A-DD46-54EB-4B084FD158B8}"/>
                </a:ext>
              </a:extLst>
            </p:cNvPr>
            <p:cNvSpPr>
              <a:spLocks/>
            </p:cNvSpPr>
            <p:nvPr/>
          </p:nvSpPr>
          <p:spPr bwMode="auto">
            <a:xfrm>
              <a:off x="6982053" y="4280621"/>
              <a:ext cx="114265" cy="31072"/>
            </a:xfrm>
            <a:custGeom>
              <a:avLst/>
              <a:gdLst>
                <a:gd name="T0" fmla="*/ 70 w 70"/>
                <a:gd name="T1" fmla="*/ 16 h 19"/>
                <a:gd name="T2" fmla="*/ 70 w 70"/>
                <a:gd name="T3" fmla="*/ 19 h 19"/>
                <a:gd name="T4" fmla="*/ 0 w 70"/>
                <a:gd name="T5" fmla="*/ 16 h 19"/>
                <a:gd name="T6" fmla="*/ 0 w 70"/>
                <a:gd name="T7" fmla="*/ 13 h 19"/>
                <a:gd name="T8" fmla="*/ 70 w 70"/>
                <a:gd name="T9" fmla="*/ 16 h 19"/>
              </a:gdLst>
              <a:ahLst/>
              <a:cxnLst>
                <a:cxn ang="0">
                  <a:pos x="T0" y="T1"/>
                </a:cxn>
                <a:cxn ang="0">
                  <a:pos x="T2" y="T3"/>
                </a:cxn>
                <a:cxn ang="0">
                  <a:pos x="T4" y="T5"/>
                </a:cxn>
                <a:cxn ang="0">
                  <a:pos x="T6" y="T7"/>
                </a:cxn>
                <a:cxn ang="0">
                  <a:pos x="T8" y="T9"/>
                </a:cxn>
              </a:cxnLst>
              <a:rect l="0" t="0" r="r" b="b"/>
              <a:pathLst>
                <a:path w="70" h="19">
                  <a:moveTo>
                    <a:pt x="70" y="16"/>
                  </a:moveTo>
                  <a:cubicBezTo>
                    <a:pt x="70" y="19"/>
                    <a:pt x="70" y="19"/>
                    <a:pt x="70" y="19"/>
                  </a:cubicBezTo>
                  <a:cubicBezTo>
                    <a:pt x="70" y="19"/>
                    <a:pt x="38" y="3"/>
                    <a:pt x="0" y="16"/>
                  </a:cubicBezTo>
                  <a:cubicBezTo>
                    <a:pt x="0" y="15"/>
                    <a:pt x="0" y="14"/>
                    <a:pt x="0" y="13"/>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5" name="Freeform 140">
              <a:extLst>
                <a:ext uri="{FF2B5EF4-FFF2-40B4-BE49-F238E27FC236}">
                  <a16:creationId xmlns:a16="http://schemas.microsoft.com/office/drawing/2014/main" id="{02D8B2C1-CB52-178E-A2BD-D11411DB1656}"/>
                </a:ext>
              </a:extLst>
            </p:cNvPr>
            <p:cNvSpPr>
              <a:spLocks/>
            </p:cNvSpPr>
            <p:nvPr/>
          </p:nvSpPr>
          <p:spPr bwMode="auto">
            <a:xfrm>
              <a:off x="6982053" y="4293651"/>
              <a:ext cx="114265" cy="31072"/>
            </a:xfrm>
            <a:custGeom>
              <a:avLst/>
              <a:gdLst>
                <a:gd name="T0" fmla="*/ 70 w 70"/>
                <a:gd name="T1" fmla="*/ 16 h 19"/>
                <a:gd name="T2" fmla="*/ 70 w 70"/>
                <a:gd name="T3" fmla="*/ 19 h 19"/>
                <a:gd name="T4" fmla="*/ 0 w 70"/>
                <a:gd name="T5" fmla="*/ 16 h 19"/>
                <a:gd name="T6" fmla="*/ 0 w 70"/>
                <a:gd name="T7" fmla="*/ 13 h 19"/>
                <a:gd name="T8" fmla="*/ 70 w 70"/>
                <a:gd name="T9" fmla="*/ 16 h 19"/>
              </a:gdLst>
              <a:ahLst/>
              <a:cxnLst>
                <a:cxn ang="0">
                  <a:pos x="T0" y="T1"/>
                </a:cxn>
                <a:cxn ang="0">
                  <a:pos x="T2" y="T3"/>
                </a:cxn>
                <a:cxn ang="0">
                  <a:pos x="T4" y="T5"/>
                </a:cxn>
                <a:cxn ang="0">
                  <a:pos x="T6" y="T7"/>
                </a:cxn>
                <a:cxn ang="0">
                  <a:pos x="T8" y="T9"/>
                </a:cxn>
              </a:cxnLst>
              <a:rect l="0" t="0" r="r" b="b"/>
              <a:pathLst>
                <a:path w="70" h="19">
                  <a:moveTo>
                    <a:pt x="70" y="16"/>
                  </a:moveTo>
                  <a:cubicBezTo>
                    <a:pt x="70" y="19"/>
                    <a:pt x="70" y="19"/>
                    <a:pt x="70" y="19"/>
                  </a:cubicBezTo>
                  <a:cubicBezTo>
                    <a:pt x="70" y="19"/>
                    <a:pt x="38" y="3"/>
                    <a:pt x="0" y="16"/>
                  </a:cubicBezTo>
                  <a:cubicBezTo>
                    <a:pt x="0" y="15"/>
                    <a:pt x="0" y="14"/>
                    <a:pt x="0" y="13"/>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6" name="Freeform 141">
              <a:extLst>
                <a:ext uri="{FF2B5EF4-FFF2-40B4-BE49-F238E27FC236}">
                  <a16:creationId xmlns:a16="http://schemas.microsoft.com/office/drawing/2014/main" id="{AF3D53FD-7F79-CD7E-3235-0490AC892609}"/>
                </a:ext>
              </a:extLst>
            </p:cNvPr>
            <p:cNvSpPr>
              <a:spLocks/>
            </p:cNvSpPr>
            <p:nvPr/>
          </p:nvSpPr>
          <p:spPr bwMode="auto">
            <a:xfrm>
              <a:off x="6982053" y="4306681"/>
              <a:ext cx="114265" cy="31072"/>
            </a:xfrm>
            <a:custGeom>
              <a:avLst/>
              <a:gdLst>
                <a:gd name="T0" fmla="*/ 70 w 70"/>
                <a:gd name="T1" fmla="*/ 16 h 19"/>
                <a:gd name="T2" fmla="*/ 70 w 70"/>
                <a:gd name="T3" fmla="*/ 19 h 19"/>
                <a:gd name="T4" fmla="*/ 0 w 70"/>
                <a:gd name="T5" fmla="*/ 17 h 19"/>
                <a:gd name="T6" fmla="*/ 0 w 70"/>
                <a:gd name="T7" fmla="*/ 13 h 19"/>
                <a:gd name="T8" fmla="*/ 70 w 70"/>
                <a:gd name="T9" fmla="*/ 16 h 19"/>
              </a:gdLst>
              <a:ahLst/>
              <a:cxnLst>
                <a:cxn ang="0">
                  <a:pos x="T0" y="T1"/>
                </a:cxn>
                <a:cxn ang="0">
                  <a:pos x="T2" y="T3"/>
                </a:cxn>
                <a:cxn ang="0">
                  <a:pos x="T4" y="T5"/>
                </a:cxn>
                <a:cxn ang="0">
                  <a:pos x="T6" y="T7"/>
                </a:cxn>
                <a:cxn ang="0">
                  <a:pos x="T8" y="T9"/>
                </a:cxn>
              </a:cxnLst>
              <a:rect l="0" t="0" r="r" b="b"/>
              <a:pathLst>
                <a:path w="70" h="19">
                  <a:moveTo>
                    <a:pt x="70" y="16"/>
                  </a:moveTo>
                  <a:cubicBezTo>
                    <a:pt x="70" y="19"/>
                    <a:pt x="70" y="19"/>
                    <a:pt x="70" y="19"/>
                  </a:cubicBezTo>
                  <a:cubicBezTo>
                    <a:pt x="70" y="19"/>
                    <a:pt x="38" y="3"/>
                    <a:pt x="0" y="17"/>
                  </a:cubicBezTo>
                  <a:cubicBezTo>
                    <a:pt x="0" y="15"/>
                    <a:pt x="0" y="14"/>
                    <a:pt x="0" y="13"/>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7" name="Freeform 142">
              <a:extLst>
                <a:ext uri="{FF2B5EF4-FFF2-40B4-BE49-F238E27FC236}">
                  <a16:creationId xmlns:a16="http://schemas.microsoft.com/office/drawing/2014/main" id="{B16D90DC-F268-AB18-E087-69DEA788E821}"/>
                </a:ext>
              </a:extLst>
            </p:cNvPr>
            <p:cNvSpPr>
              <a:spLocks/>
            </p:cNvSpPr>
            <p:nvPr/>
          </p:nvSpPr>
          <p:spPr bwMode="auto">
            <a:xfrm>
              <a:off x="6982053" y="4319712"/>
              <a:ext cx="114265" cy="31072"/>
            </a:xfrm>
            <a:custGeom>
              <a:avLst/>
              <a:gdLst>
                <a:gd name="T0" fmla="*/ 70 w 70"/>
                <a:gd name="T1" fmla="*/ 16 h 19"/>
                <a:gd name="T2" fmla="*/ 70 w 70"/>
                <a:gd name="T3" fmla="*/ 19 h 19"/>
                <a:gd name="T4" fmla="*/ 0 w 70"/>
                <a:gd name="T5" fmla="*/ 17 h 19"/>
                <a:gd name="T6" fmla="*/ 0 w 70"/>
                <a:gd name="T7" fmla="*/ 13 h 19"/>
                <a:gd name="T8" fmla="*/ 70 w 70"/>
                <a:gd name="T9" fmla="*/ 16 h 19"/>
              </a:gdLst>
              <a:ahLst/>
              <a:cxnLst>
                <a:cxn ang="0">
                  <a:pos x="T0" y="T1"/>
                </a:cxn>
                <a:cxn ang="0">
                  <a:pos x="T2" y="T3"/>
                </a:cxn>
                <a:cxn ang="0">
                  <a:pos x="T4" y="T5"/>
                </a:cxn>
                <a:cxn ang="0">
                  <a:pos x="T6" y="T7"/>
                </a:cxn>
                <a:cxn ang="0">
                  <a:pos x="T8" y="T9"/>
                </a:cxn>
              </a:cxnLst>
              <a:rect l="0" t="0" r="r" b="b"/>
              <a:pathLst>
                <a:path w="70" h="19">
                  <a:moveTo>
                    <a:pt x="70" y="16"/>
                  </a:moveTo>
                  <a:cubicBezTo>
                    <a:pt x="70" y="19"/>
                    <a:pt x="70" y="19"/>
                    <a:pt x="70" y="19"/>
                  </a:cubicBezTo>
                  <a:cubicBezTo>
                    <a:pt x="70" y="19"/>
                    <a:pt x="38" y="3"/>
                    <a:pt x="0" y="17"/>
                  </a:cubicBezTo>
                  <a:cubicBezTo>
                    <a:pt x="0" y="15"/>
                    <a:pt x="0" y="14"/>
                    <a:pt x="0" y="13"/>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8" name="Freeform 143">
              <a:extLst>
                <a:ext uri="{FF2B5EF4-FFF2-40B4-BE49-F238E27FC236}">
                  <a16:creationId xmlns:a16="http://schemas.microsoft.com/office/drawing/2014/main" id="{BF4CE544-2793-F3CF-01AD-E242E8FDFBB5}"/>
                </a:ext>
              </a:extLst>
            </p:cNvPr>
            <p:cNvSpPr>
              <a:spLocks/>
            </p:cNvSpPr>
            <p:nvPr/>
          </p:nvSpPr>
          <p:spPr bwMode="auto">
            <a:xfrm>
              <a:off x="6982053" y="4332742"/>
              <a:ext cx="114265" cy="31072"/>
            </a:xfrm>
            <a:custGeom>
              <a:avLst/>
              <a:gdLst>
                <a:gd name="T0" fmla="*/ 70 w 70"/>
                <a:gd name="T1" fmla="*/ 16 h 19"/>
                <a:gd name="T2" fmla="*/ 70 w 70"/>
                <a:gd name="T3" fmla="*/ 19 h 19"/>
                <a:gd name="T4" fmla="*/ 0 w 70"/>
                <a:gd name="T5" fmla="*/ 17 h 19"/>
                <a:gd name="T6" fmla="*/ 0 w 70"/>
                <a:gd name="T7" fmla="*/ 14 h 19"/>
                <a:gd name="T8" fmla="*/ 70 w 70"/>
                <a:gd name="T9" fmla="*/ 16 h 19"/>
              </a:gdLst>
              <a:ahLst/>
              <a:cxnLst>
                <a:cxn ang="0">
                  <a:pos x="T0" y="T1"/>
                </a:cxn>
                <a:cxn ang="0">
                  <a:pos x="T2" y="T3"/>
                </a:cxn>
                <a:cxn ang="0">
                  <a:pos x="T4" y="T5"/>
                </a:cxn>
                <a:cxn ang="0">
                  <a:pos x="T6" y="T7"/>
                </a:cxn>
                <a:cxn ang="0">
                  <a:pos x="T8" y="T9"/>
                </a:cxn>
              </a:cxnLst>
              <a:rect l="0" t="0" r="r" b="b"/>
              <a:pathLst>
                <a:path w="70" h="19">
                  <a:moveTo>
                    <a:pt x="70" y="16"/>
                  </a:moveTo>
                  <a:cubicBezTo>
                    <a:pt x="70" y="19"/>
                    <a:pt x="70" y="19"/>
                    <a:pt x="70" y="19"/>
                  </a:cubicBezTo>
                  <a:cubicBezTo>
                    <a:pt x="70" y="19"/>
                    <a:pt x="38" y="3"/>
                    <a:pt x="0" y="17"/>
                  </a:cubicBezTo>
                  <a:cubicBezTo>
                    <a:pt x="0" y="16"/>
                    <a:pt x="0" y="14"/>
                    <a:pt x="0" y="14"/>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09" name="Freeform 144">
              <a:extLst>
                <a:ext uri="{FF2B5EF4-FFF2-40B4-BE49-F238E27FC236}">
                  <a16:creationId xmlns:a16="http://schemas.microsoft.com/office/drawing/2014/main" id="{341613D5-9E25-D920-D007-2C916FF9361A}"/>
                </a:ext>
              </a:extLst>
            </p:cNvPr>
            <p:cNvSpPr>
              <a:spLocks/>
            </p:cNvSpPr>
            <p:nvPr/>
          </p:nvSpPr>
          <p:spPr bwMode="auto">
            <a:xfrm>
              <a:off x="6982053" y="4345772"/>
              <a:ext cx="114265" cy="31072"/>
            </a:xfrm>
            <a:custGeom>
              <a:avLst/>
              <a:gdLst>
                <a:gd name="T0" fmla="*/ 70 w 70"/>
                <a:gd name="T1" fmla="*/ 16 h 19"/>
                <a:gd name="T2" fmla="*/ 70 w 70"/>
                <a:gd name="T3" fmla="*/ 19 h 19"/>
                <a:gd name="T4" fmla="*/ 0 w 70"/>
                <a:gd name="T5" fmla="*/ 17 h 19"/>
                <a:gd name="T6" fmla="*/ 0 w 70"/>
                <a:gd name="T7" fmla="*/ 14 h 19"/>
                <a:gd name="T8" fmla="*/ 70 w 70"/>
                <a:gd name="T9" fmla="*/ 16 h 19"/>
              </a:gdLst>
              <a:ahLst/>
              <a:cxnLst>
                <a:cxn ang="0">
                  <a:pos x="T0" y="T1"/>
                </a:cxn>
                <a:cxn ang="0">
                  <a:pos x="T2" y="T3"/>
                </a:cxn>
                <a:cxn ang="0">
                  <a:pos x="T4" y="T5"/>
                </a:cxn>
                <a:cxn ang="0">
                  <a:pos x="T6" y="T7"/>
                </a:cxn>
                <a:cxn ang="0">
                  <a:pos x="T8" y="T9"/>
                </a:cxn>
              </a:cxnLst>
              <a:rect l="0" t="0" r="r" b="b"/>
              <a:pathLst>
                <a:path w="70" h="19">
                  <a:moveTo>
                    <a:pt x="70" y="16"/>
                  </a:moveTo>
                  <a:cubicBezTo>
                    <a:pt x="70" y="19"/>
                    <a:pt x="70" y="19"/>
                    <a:pt x="70" y="19"/>
                  </a:cubicBezTo>
                  <a:cubicBezTo>
                    <a:pt x="70" y="19"/>
                    <a:pt x="38" y="3"/>
                    <a:pt x="0" y="17"/>
                  </a:cubicBezTo>
                  <a:cubicBezTo>
                    <a:pt x="0" y="16"/>
                    <a:pt x="0" y="15"/>
                    <a:pt x="0" y="14"/>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0" name="Freeform 145">
              <a:extLst>
                <a:ext uri="{FF2B5EF4-FFF2-40B4-BE49-F238E27FC236}">
                  <a16:creationId xmlns:a16="http://schemas.microsoft.com/office/drawing/2014/main" id="{17CF7327-E808-1EA0-5C32-84EB104E6F8D}"/>
                </a:ext>
              </a:extLst>
            </p:cNvPr>
            <p:cNvSpPr>
              <a:spLocks/>
            </p:cNvSpPr>
            <p:nvPr/>
          </p:nvSpPr>
          <p:spPr bwMode="auto">
            <a:xfrm>
              <a:off x="6982053" y="4358802"/>
              <a:ext cx="114265" cy="33077"/>
            </a:xfrm>
            <a:custGeom>
              <a:avLst/>
              <a:gdLst>
                <a:gd name="T0" fmla="*/ 70 w 70"/>
                <a:gd name="T1" fmla="*/ 16 h 20"/>
                <a:gd name="T2" fmla="*/ 70 w 70"/>
                <a:gd name="T3" fmla="*/ 20 h 20"/>
                <a:gd name="T4" fmla="*/ 0 w 70"/>
                <a:gd name="T5" fmla="*/ 17 h 20"/>
                <a:gd name="T6" fmla="*/ 0 w 70"/>
                <a:gd name="T7" fmla="*/ 14 h 20"/>
                <a:gd name="T8" fmla="*/ 70 w 70"/>
                <a:gd name="T9" fmla="*/ 16 h 20"/>
              </a:gdLst>
              <a:ahLst/>
              <a:cxnLst>
                <a:cxn ang="0">
                  <a:pos x="T0" y="T1"/>
                </a:cxn>
                <a:cxn ang="0">
                  <a:pos x="T2" y="T3"/>
                </a:cxn>
                <a:cxn ang="0">
                  <a:pos x="T4" y="T5"/>
                </a:cxn>
                <a:cxn ang="0">
                  <a:pos x="T6" y="T7"/>
                </a:cxn>
                <a:cxn ang="0">
                  <a:pos x="T8" y="T9"/>
                </a:cxn>
              </a:cxnLst>
              <a:rect l="0" t="0" r="r" b="b"/>
              <a:pathLst>
                <a:path w="70" h="20">
                  <a:moveTo>
                    <a:pt x="70" y="16"/>
                  </a:moveTo>
                  <a:cubicBezTo>
                    <a:pt x="70" y="20"/>
                    <a:pt x="70" y="20"/>
                    <a:pt x="70" y="20"/>
                  </a:cubicBezTo>
                  <a:cubicBezTo>
                    <a:pt x="70" y="20"/>
                    <a:pt x="38" y="3"/>
                    <a:pt x="0" y="17"/>
                  </a:cubicBezTo>
                  <a:cubicBezTo>
                    <a:pt x="0" y="16"/>
                    <a:pt x="0" y="15"/>
                    <a:pt x="0" y="14"/>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1" name="Freeform 146">
              <a:extLst>
                <a:ext uri="{FF2B5EF4-FFF2-40B4-BE49-F238E27FC236}">
                  <a16:creationId xmlns:a16="http://schemas.microsoft.com/office/drawing/2014/main" id="{18654ACB-7E70-796A-A933-73BA9D55FECB}"/>
                </a:ext>
              </a:extLst>
            </p:cNvPr>
            <p:cNvSpPr>
              <a:spLocks/>
            </p:cNvSpPr>
            <p:nvPr/>
          </p:nvSpPr>
          <p:spPr bwMode="auto">
            <a:xfrm>
              <a:off x="6982053" y="4371833"/>
              <a:ext cx="114265" cy="33077"/>
            </a:xfrm>
            <a:custGeom>
              <a:avLst/>
              <a:gdLst>
                <a:gd name="T0" fmla="*/ 70 w 70"/>
                <a:gd name="T1" fmla="*/ 16 h 20"/>
                <a:gd name="T2" fmla="*/ 70 w 70"/>
                <a:gd name="T3" fmla="*/ 20 h 20"/>
                <a:gd name="T4" fmla="*/ 0 w 70"/>
                <a:gd name="T5" fmla="*/ 17 h 20"/>
                <a:gd name="T6" fmla="*/ 0 w 70"/>
                <a:gd name="T7" fmla="*/ 14 h 20"/>
                <a:gd name="T8" fmla="*/ 70 w 70"/>
                <a:gd name="T9" fmla="*/ 16 h 20"/>
              </a:gdLst>
              <a:ahLst/>
              <a:cxnLst>
                <a:cxn ang="0">
                  <a:pos x="T0" y="T1"/>
                </a:cxn>
                <a:cxn ang="0">
                  <a:pos x="T2" y="T3"/>
                </a:cxn>
                <a:cxn ang="0">
                  <a:pos x="T4" y="T5"/>
                </a:cxn>
                <a:cxn ang="0">
                  <a:pos x="T6" y="T7"/>
                </a:cxn>
                <a:cxn ang="0">
                  <a:pos x="T8" y="T9"/>
                </a:cxn>
              </a:cxnLst>
              <a:rect l="0" t="0" r="r" b="b"/>
              <a:pathLst>
                <a:path w="70" h="20">
                  <a:moveTo>
                    <a:pt x="70" y="16"/>
                  </a:moveTo>
                  <a:cubicBezTo>
                    <a:pt x="70" y="20"/>
                    <a:pt x="70" y="20"/>
                    <a:pt x="70" y="20"/>
                  </a:cubicBezTo>
                  <a:cubicBezTo>
                    <a:pt x="70" y="20"/>
                    <a:pt x="38" y="3"/>
                    <a:pt x="0" y="17"/>
                  </a:cubicBezTo>
                  <a:cubicBezTo>
                    <a:pt x="0" y="16"/>
                    <a:pt x="0" y="15"/>
                    <a:pt x="0" y="14"/>
                  </a:cubicBezTo>
                  <a:cubicBezTo>
                    <a:pt x="38" y="0"/>
                    <a:pt x="70" y="16"/>
                    <a:pt x="70" y="16"/>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2" name="Freeform 147">
              <a:extLst>
                <a:ext uri="{FF2B5EF4-FFF2-40B4-BE49-F238E27FC236}">
                  <a16:creationId xmlns:a16="http://schemas.microsoft.com/office/drawing/2014/main" id="{34A48218-50CE-BF1A-B56C-71DEB51F3EE5}"/>
                </a:ext>
              </a:extLst>
            </p:cNvPr>
            <p:cNvSpPr>
              <a:spLocks/>
            </p:cNvSpPr>
            <p:nvPr/>
          </p:nvSpPr>
          <p:spPr bwMode="auto">
            <a:xfrm>
              <a:off x="6982053" y="4384862"/>
              <a:ext cx="114265" cy="33077"/>
            </a:xfrm>
            <a:custGeom>
              <a:avLst/>
              <a:gdLst>
                <a:gd name="T0" fmla="*/ 70 w 70"/>
                <a:gd name="T1" fmla="*/ 17 h 20"/>
                <a:gd name="T2" fmla="*/ 70 w 70"/>
                <a:gd name="T3" fmla="*/ 20 h 20"/>
                <a:gd name="T4" fmla="*/ 0 w 70"/>
                <a:gd name="T5" fmla="*/ 17 h 20"/>
                <a:gd name="T6" fmla="*/ 0 w 70"/>
                <a:gd name="T7" fmla="*/ 14 h 20"/>
                <a:gd name="T8" fmla="*/ 70 w 70"/>
                <a:gd name="T9" fmla="*/ 17 h 20"/>
              </a:gdLst>
              <a:ahLst/>
              <a:cxnLst>
                <a:cxn ang="0">
                  <a:pos x="T0" y="T1"/>
                </a:cxn>
                <a:cxn ang="0">
                  <a:pos x="T2" y="T3"/>
                </a:cxn>
                <a:cxn ang="0">
                  <a:pos x="T4" y="T5"/>
                </a:cxn>
                <a:cxn ang="0">
                  <a:pos x="T6" y="T7"/>
                </a:cxn>
                <a:cxn ang="0">
                  <a:pos x="T8" y="T9"/>
                </a:cxn>
              </a:cxnLst>
              <a:rect l="0" t="0" r="r" b="b"/>
              <a:pathLst>
                <a:path w="70" h="20">
                  <a:moveTo>
                    <a:pt x="70" y="17"/>
                  </a:moveTo>
                  <a:cubicBezTo>
                    <a:pt x="70" y="20"/>
                    <a:pt x="70" y="20"/>
                    <a:pt x="70" y="20"/>
                  </a:cubicBezTo>
                  <a:cubicBezTo>
                    <a:pt x="70" y="20"/>
                    <a:pt x="38" y="3"/>
                    <a:pt x="0" y="17"/>
                  </a:cubicBezTo>
                  <a:cubicBezTo>
                    <a:pt x="0" y="16"/>
                    <a:pt x="0" y="15"/>
                    <a:pt x="0" y="14"/>
                  </a:cubicBezTo>
                  <a:cubicBezTo>
                    <a:pt x="38" y="0"/>
                    <a:pt x="70" y="17"/>
                    <a:pt x="70" y="17"/>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3" name="Freeform 148">
              <a:extLst>
                <a:ext uri="{FF2B5EF4-FFF2-40B4-BE49-F238E27FC236}">
                  <a16:creationId xmlns:a16="http://schemas.microsoft.com/office/drawing/2014/main" id="{2B66042B-642B-068E-9BA1-64E6E7E102B4}"/>
                </a:ext>
              </a:extLst>
            </p:cNvPr>
            <p:cNvSpPr>
              <a:spLocks/>
            </p:cNvSpPr>
            <p:nvPr/>
          </p:nvSpPr>
          <p:spPr bwMode="auto">
            <a:xfrm>
              <a:off x="7044198" y="4235517"/>
              <a:ext cx="52121" cy="22051"/>
            </a:xfrm>
            <a:custGeom>
              <a:avLst/>
              <a:gdLst>
                <a:gd name="T0" fmla="*/ 0 w 32"/>
                <a:gd name="T1" fmla="*/ 0 h 13"/>
                <a:gd name="T2" fmla="*/ 32 w 32"/>
                <a:gd name="T3" fmla="*/ 8 h 13"/>
                <a:gd name="T4" fmla="*/ 32 w 32"/>
                <a:gd name="T5" fmla="*/ 13 h 13"/>
                <a:gd name="T6" fmla="*/ 0 w 32"/>
                <a:gd name="T7" fmla="*/ 6 h 13"/>
                <a:gd name="T8" fmla="*/ 0 w 32"/>
                <a:gd name="T9" fmla="*/ 0 h 13"/>
              </a:gdLst>
              <a:ahLst/>
              <a:cxnLst>
                <a:cxn ang="0">
                  <a:pos x="T0" y="T1"/>
                </a:cxn>
                <a:cxn ang="0">
                  <a:pos x="T2" y="T3"/>
                </a:cxn>
                <a:cxn ang="0">
                  <a:pos x="T4" y="T5"/>
                </a:cxn>
                <a:cxn ang="0">
                  <a:pos x="T6" y="T7"/>
                </a:cxn>
                <a:cxn ang="0">
                  <a:pos x="T8" y="T9"/>
                </a:cxn>
              </a:cxnLst>
              <a:rect l="0" t="0" r="r" b="b"/>
              <a:pathLst>
                <a:path w="32" h="13">
                  <a:moveTo>
                    <a:pt x="0" y="0"/>
                  </a:moveTo>
                  <a:cubicBezTo>
                    <a:pt x="19" y="1"/>
                    <a:pt x="32" y="8"/>
                    <a:pt x="32" y="8"/>
                  </a:cubicBezTo>
                  <a:cubicBezTo>
                    <a:pt x="32" y="13"/>
                    <a:pt x="32" y="13"/>
                    <a:pt x="32" y="13"/>
                  </a:cubicBezTo>
                  <a:cubicBezTo>
                    <a:pt x="32" y="13"/>
                    <a:pt x="19" y="7"/>
                    <a:pt x="0" y="6"/>
                  </a:cubicBezTo>
                  <a:lnTo>
                    <a:pt x="0" y="0"/>
                  </a:ln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4" name="Freeform 149">
              <a:extLst>
                <a:ext uri="{FF2B5EF4-FFF2-40B4-BE49-F238E27FC236}">
                  <a16:creationId xmlns:a16="http://schemas.microsoft.com/office/drawing/2014/main" id="{A85C2EB3-C43C-86B4-89C6-51395C8DF99D}"/>
                </a:ext>
              </a:extLst>
            </p:cNvPr>
            <p:cNvSpPr>
              <a:spLocks/>
            </p:cNvSpPr>
            <p:nvPr/>
          </p:nvSpPr>
          <p:spPr bwMode="auto">
            <a:xfrm>
              <a:off x="4806010" y="3198112"/>
              <a:ext cx="209486" cy="155360"/>
            </a:xfrm>
            <a:custGeom>
              <a:avLst/>
              <a:gdLst>
                <a:gd name="T0" fmla="*/ 0 w 128"/>
                <a:gd name="T1" fmla="*/ 0 h 95"/>
                <a:gd name="T2" fmla="*/ 0 w 128"/>
                <a:gd name="T3" fmla="*/ 40 h 95"/>
                <a:gd name="T4" fmla="*/ 55 w 128"/>
                <a:gd name="T5" fmla="*/ 95 h 95"/>
                <a:gd name="T6" fmla="*/ 73 w 128"/>
                <a:gd name="T7" fmla="*/ 95 h 95"/>
                <a:gd name="T8" fmla="*/ 128 w 128"/>
                <a:gd name="T9" fmla="*/ 40 h 95"/>
                <a:gd name="T10" fmla="*/ 128 w 128"/>
                <a:gd name="T11" fmla="*/ 0 h 95"/>
                <a:gd name="T12" fmla="*/ 0 w 128"/>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28" h="95">
                  <a:moveTo>
                    <a:pt x="0" y="0"/>
                  </a:moveTo>
                  <a:cubicBezTo>
                    <a:pt x="0" y="40"/>
                    <a:pt x="0" y="40"/>
                    <a:pt x="0" y="40"/>
                  </a:cubicBezTo>
                  <a:cubicBezTo>
                    <a:pt x="0" y="70"/>
                    <a:pt x="25" y="95"/>
                    <a:pt x="55" y="95"/>
                  </a:cubicBezTo>
                  <a:cubicBezTo>
                    <a:pt x="73" y="95"/>
                    <a:pt x="73" y="95"/>
                    <a:pt x="73" y="95"/>
                  </a:cubicBezTo>
                  <a:cubicBezTo>
                    <a:pt x="104" y="95"/>
                    <a:pt x="128" y="70"/>
                    <a:pt x="128" y="40"/>
                  </a:cubicBezTo>
                  <a:cubicBezTo>
                    <a:pt x="128" y="0"/>
                    <a:pt x="128" y="0"/>
                    <a:pt x="128" y="0"/>
                  </a:cubicBezTo>
                  <a:cubicBezTo>
                    <a:pt x="0" y="0"/>
                    <a:pt x="0" y="0"/>
                    <a:pt x="0" y="0"/>
                  </a:cubicBezTo>
                </a:path>
              </a:pathLst>
            </a:custGeom>
            <a:solidFill>
              <a:srgbClr val="2C4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5" name="Freeform 150">
              <a:extLst>
                <a:ext uri="{FF2B5EF4-FFF2-40B4-BE49-F238E27FC236}">
                  <a16:creationId xmlns:a16="http://schemas.microsoft.com/office/drawing/2014/main" id="{BE6693EB-49FC-B5BD-6F18-2BB8E148B614}"/>
                </a:ext>
              </a:extLst>
            </p:cNvPr>
            <p:cNvSpPr>
              <a:spLocks/>
            </p:cNvSpPr>
            <p:nvPr/>
          </p:nvSpPr>
          <p:spPr bwMode="auto">
            <a:xfrm>
              <a:off x="4783959" y="3353472"/>
              <a:ext cx="254590" cy="26060"/>
            </a:xfrm>
            <a:custGeom>
              <a:avLst/>
              <a:gdLst>
                <a:gd name="T0" fmla="*/ 15 w 156"/>
                <a:gd name="T1" fmla="*/ 16 h 16"/>
                <a:gd name="T2" fmla="*/ 141 w 156"/>
                <a:gd name="T3" fmla="*/ 16 h 16"/>
                <a:gd name="T4" fmla="*/ 156 w 156"/>
                <a:gd name="T5" fmla="*/ 0 h 16"/>
                <a:gd name="T6" fmla="*/ 0 w 156"/>
                <a:gd name="T7" fmla="*/ 0 h 16"/>
                <a:gd name="T8" fmla="*/ 15 w 156"/>
                <a:gd name="T9" fmla="*/ 16 h 16"/>
              </a:gdLst>
              <a:ahLst/>
              <a:cxnLst>
                <a:cxn ang="0">
                  <a:pos x="T0" y="T1"/>
                </a:cxn>
                <a:cxn ang="0">
                  <a:pos x="T2" y="T3"/>
                </a:cxn>
                <a:cxn ang="0">
                  <a:pos x="T4" y="T5"/>
                </a:cxn>
                <a:cxn ang="0">
                  <a:pos x="T6" y="T7"/>
                </a:cxn>
                <a:cxn ang="0">
                  <a:pos x="T8" y="T9"/>
                </a:cxn>
              </a:cxnLst>
              <a:rect l="0" t="0" r="r" b="b"/>
              <a:pathLst>
                <a:path w="156" h="16">
                  <a:moveTo>
                    <a:pt x="15" y="16"/>
                  </a:moveTo>
                  <a:cubicBezTo>
                    <a:pt x="141" y="16"/>
                    <a:pt x="141" y="16"/>
                    <a:pt x="141" y="16"/>
                  </a:cubicBezTo>
                  <a:cubicBezTo>
                    <a:pt x="145" y="14"/>
                    <a:pt x="151" y="8"/>
                    <a:pt x="156" y="0"/>
                  </a:cubicBezTo>
                  <a:cubicBezTo>
                    <a:pt x="0" y="0"/>
                    <a:pt x="0" y="0"/>
                    <a:pt x="0" y="0"/>
                  </a:cubicBezTo>
                  <a:cubicBezTo>
                    <a:pt x="4" y="7"/>
                    <a:pt x="8" y="11"/>
                    <a:pt x="15" y="16"/>
                  </a:cubicBezTo>
                </a:path>
              </a:pathLst>
            </a:custGeom>
            <a:solidFill>
              <a:srgbClr val="9E4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6" name="Freeform 151">
              <a:extLst>
                <a:ext uri="{FF2B5EF4-FFF2-40B4-BE49-F238E27FC236}">
                  <a16:creationId xmlns:a16="http://schemas.microsoft.com/office/drawing/2014/main" id="{F8D69E40-3A72-39FB-5E28-D0916406551F}"/>
                </a:ext>
              </a:extLst>
            </p:cNvPr>
            <p:cNvSpPr>
              <a:spLocks/>
            </p:cNvSpPr>
            <p:nvPr/>
          </p:nvSpPr>
          <p:spPr bwMode="auto">
            <a:xfrm>
              <a:off x="5006475" y="3203123"/>
              <a:ext cx="57133" cy="80186"/>
            </a:xfrm>
            <a:custGeom>
              <a:avLst/>
              <a:gdLst>
                <a:gd name="T0" fmla="*/ 3 w 35"/>
                <a:gd name="T1" fmla="*/ 49 h 49"/>
                <a:gd name="T2" fmla="*/ 2 w 35"/>
                <a:gd name="T3" fmla="*/ 49 h 49"/>
                <a:gd name="T4" fmla="*/ 3 w 35"/>
                <a:gd name="T5" fmla="*/ 40 h 49"/>
                <a:gd name="T6" fmla="*/ 23 w 35"/>
                <a:gd name="T7" fmla="*/ 29 h 49"/>
                <a:gd name="T8" fmla="*/ 23 w 35"/>
                <a:gd name="T9" fmla="*/ 17 h 49"/>
                <a:gd name="T10" fmla="*/ 5 w 35"/>
                <a:gd name="T11" fmla="*/ 18 h 49"/>
                <a:gd name="T12" fmla="*/ 0 w 35"/>
                <a:gd name="T13" fmla="*/ 11 h 49"/>
                <a:gd name="T14" fmla="*/ 31 w 35"/>
                <a:gd name="T15" fmla="*/ 12 h 49"/>
                <a:gd name="T16" fmla="*/ 31 w 35"/>
                <a:gd name="T17" fmla="*/ 33 h 49"/>
                <a:gd name="T18" fmla="*/ 3 w 35"/>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9">
                  <a:moveTo>
                    <a:pt x="3" y="49"/>
                  </a:moveTo>
                  <a:cubicBezTo>
                    <a:pt x="3" y="49"/>
                    <a:pt x="3" y="49"/>
                    <a:pt x="2" y="49"/>
                  </a:cubicBezTo>
                  <a:cubicBezTo>
                    <a:pt x="3" y="40"/>
                    <a:pt x="3" y="40"/>
                    <a:pt x="3" y="40"/>
                  </a:cubicBezTo>
                  <a:cubicBezTo>
                    <a:pt x="13" y="41"/>
                    <a:pt x="20" y="34"/>
                    <a:pt x="23" y="29"/>
                  </a:cubicBezTo>
                  <a:cubicBezTo>
                    <a:pt x="26" y="24"/>
                    <a:pt x="26" y="20"/>
                    <a:pt x="23" y="17"/>
                  </a:cubicBezTo>
                  <a:cubicBezTo>
                    <a:pt x="18" y="9"/>
                    <a:pt x="5" y="18"/>
                    <a:pt x="5" y="18"/>
                  </a:cubicBezTo>
                  <a:cubicBezTo>
                    <a:pt x="0" y="11"/>
                    <a:pt x="0" y="11"/>
                    <a:pt x="0" y="11"/>
                  </a:cubicBezTo>
                  <a:cubicBezTo>
                    <a:pt x="7" y="6"/>
                    <a:pt x="22" y="0"/>
                    <a:pt x="31" y="12"/>
                  </a:cubicBezTo>
                  <a:cubicBezTo>
                    <a:pt x="35" y="17"/>
                    <a:pt x="35" y="25"/>
                    <a:pt x="31" y="33"/>
                  </a:cubicBezTo>
                  <a:cubicBezTo>
                    <a:pt x="26" y="43"/>
                    <a:pt x="15" y="49"/>
                    <a:pt x="3" y="49"/>
                  </a:cubicBezTo>
                </a:path>
              </a:pathLst>
            </a:custGeom>
            <a:solidFill>
              <a:srgbClr val="2C4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7" name="Freeform 152">
              <a:extLst>
                <a:ext uri="{FF2B5EF4-FFF2-40B4-BE49-F238E27FC236}">
                  <a16:creationId xmlns:a16="http://schemas.microsoft.com/office/drawing/2014/main" id="{81AAFA0F-149A-EC49-E7E0-21C5A111E5C0}"/>
                </a:ext>
              </a:extLst>
            </p:cNvPr>
            <p:cNvSpPr>
              <a:spLocks/>
            </p:cNvSpPr>
            <p:nvPr/>
          </p:nvSpPr>
          <p:spPr bwMode="auto">
            <a:xfrm>
              <a:off x="4911254" y="3198112"/>
              <a:ext cx="104242" cy="155360"/>
            </a:xfrm>
            <a:custGeom>
              <a:avLst/>
              <a:gdLst>
                <a:gd name="T0" fmla="*/ 64 w 64"/>
                <a:gd name="T1" fmla="*/ 0 h 95"/>
                <a:gd name="T2" fmla="*/ 42 w 64"/>
                <a:gd name="T3" fmla="*/ 0 h 95"/>
                <a:gd name="T4" fmla="*/ 37 w 64"/>
                <a:gd name="T5" fmla="*/ 0 h 95"/>
                <a:gd name="T6" fmla="*/ 0 w 64"/>
                <a:gd name="T7" fmla="*/ 0 h 95"/>
                <a:gd name="T8" fmla="*/ 0 w 64"/>
                <a:gd name="T9" fmla="*/ 95 h 95"/>
                <a:gd name="T10" fmla="*/ 9 w 64"/>
                <a:gd name="T11" fmla="*/ 95 h 95"/>
                <a:gd name="T12" fmla="*/ 63 w 64"/>
                <a:gd name="T13" fmla="*/ 52 h 95"/>
                <a:gd name="T14" fmla="*/ 61 w 64"/>
                <a:gd name="T15" fmla="*/ 52 h 95"/>
                <a:gd name="T16" fmla="*/ 60 w 64"/>
                <a:gd name="T17" fmla="*/ 52 h 95"/>
                <a:gd name="T18" fmla="*/ 61 w 64"/>
                <a:gd name="T19" fmla="*/ 43 h 95"/>
                <a:gd name="T20" fmla="*/ 61 w 64"/>
                <a:gd name="T21" fmla="*/ 43 h 95"/>
                <a:gd name="T22" fmla="*/ 64 w 64"/>
                <a:gd name="T23" fmla="*/ 43 h 95"/>
                <a:gd name="T24" fmla="*/ 64 w 64"/>
                <a:gd name="T25" fmla="*/ 40 h 95"/>
                <a:gd name="T26" fmla="*/ 64 w 64"/>
                <a:gd name="T27" fmla="*/ 20 h 95"/>
                <a:gd name="T28" fmla="*/ 63 w 64"/>
                <a:gd name="T29" fmla="*/ 21 h 95"/>
                <a:gd name="T30" fmla="*/ 58 w 64"/>
                <a:gd name="T31" fmla="*/ 14 h 95"/>
                <a:gd name="T32" fmla="*/ 64 w 64"/>
                <a:gd name="T33" fmla="*/ 10 h 95"/>
                <a:gd name="T34" fmla="*/ 64 w 64"/>
                <a:gd name="T3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5">
                  <a:moveTo>
                    <a:pt x="64" y="0"/>
                  </a:moveTo>
                  <a:cubicBezTo>
                    <a:pt x="42" y="0"/>
                    <a:pt x="42" y="0"/>
                    <a:pt x="42" y="0"/>
                  </a:cubicBezTo>
                  <a:cubicBezTo>
                    <a:pt x="37" y="0"/>
                    <a:pt x="37" y="0"/>
                    <a:pt x="37" y="0"/>
                  </a:cubicBezTo>
                  <a:cubicBezTo>
                    <a:pt x="0" y="0"/>
                    <a:pt x="0" y="0"/>
                    <a:pt x="0" y="0"/>
                  </a:cubicBezTo>
                  <a:cubicBezTo>
                    <a:pt x="0" y="95"/>
                    <a:pt x="0" y="95"/>
                    <a:pt x="0" y="95"/>
                  </a:cubicBezTo>
                  <a:cubicBezTo>
                    <a:pt x="9" y="95"/>
                    <a:pt x="9" y="95"/>
                    <a:pt x="9" y="95"/>
                  </a:cubicBezTo>
                  <a:cubicBezTo>
                    <a:pt x="35" y="95"/>
                    <a:pt x="57" y="77"/>
                    <a:pt x="63" y="52"/>
                  </a:cubicBezTo>
                  <a:cubicBezTo>
                    <a:pt x="63" y="52"/>
                    <a:pt x="62" y="52"/>
                    <a:pt x="61" y="52"/>
                  </a:cubicBezTo>
                  <a:cubicBezTo>
                    <a:pt x="61" y="52"/>
                    <a:pt x="61" y="52"/>
                    <a:pt x="60" y="52"/>
                  </a:cubicBezTo>
                  <a:cubicBezTo>
                    <a:pt x="61" y="43"/>
                    <a:pt x="61" y="43"/>
                    <a:pt x="61" y="43"/>
                  </a:cubicBezTo>
                  <a:cubicBezTo>
                    <a:pt x="61" y="43"/>
                    <a:pt x="61" y="43"/>
                    <a:pt x="61" y="43"/>
                  </a:cubicBezTo>
                  <a:cubicBezTo>
                    <a:pt x="62" y="43"/>
                    <a:pt x="63" y="43"/>
                    <a:pt x="64" y="43"/>
                  </a:cubicBezTo>
                  <a:cubicBezTo>
                    <a:pt x="64" y="42"/>
                    <a:pt x="64" y="41"/>
                    <a:pt x="64" y="40"/>
                  </a:cubicBezTo>
                  <a:cubicBezTo>
                    <a:pt x="64" y="20"/>
                    <a:pt x="64" y="20"/>
                    <a:pt x="64" y="20"/>
                  </a:cubicBezTo>
                  <a:cubicBezTo>
                    <a:pt x="64" y="21"/>
                    <a:pt x="63" y="21"/>
                    <a:pt x="63" y="21"/>
                  </a:cubicBezTo>
                  <a:cubicBezTo>
                    <a:pt x="58" y="14"/>
                    <a:pt x="58" y="14"/>
                    <a:pt x="58" y="14"/>
                  </a:cubicBezTo>
                  <a:cubicBezTo>
                    <a:pt x="60" y="13"/>
                    <a:pt x="62" y="11"/>
                    <a:pt x="64" y="10"/>
                  </a:cubicBezTo>
                  <a:cubicBezTo>
                    <a:pt x="64" y="0"/>
                    <a:pt x="64" y="0"/>
                    <a:pt x="64" y="0"/>
                  </a:cubicBezTo>
                </a:path>
              </a:pathLst>
            </a:custGeom>
            <a:solidFill>
              <a:srgbClr val="374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8" name="Freeform 153">
              <a:extLst>
                <a:ext uri="{FF2B5EF4-FFF2-40B4-BE49-F238E27FC236}">
                  <a16:creationId xmlns:a16="http://schemas.microsoft.com/office/drawing/2014/main" id="{31DEC1FD-E221-9BD9-18EF-1444C5537D76}"/>
                </a:ext>
              </a:extLst>
            </p:cNvPr>
            <p:cNvSpPr>
              <a:spLocks noEditPoints="1"/>
            </p:cNvSpPr>
            <p:nvPr/>
          </p:nvSpPr>
          <p:spPr bwMode="auto">
            <a:xfrm>
              <a:off x="5006475" y="3214149"/>
              <a:ext cx="9021" cy="69161"/>
            </a:xfrm>
            <a:custGeom>
              <a:avLst/>
              <a:gdLst>
                <a:gd name="T0" fmla="*/ 6 w 6"/>
                <a:gd name="T1" fmla="*/ 33 h 42"/>
                <a:gd name="T2" fmla="*/ 3 w 6"/>
                <a:gd name="T3" fmla="*/ 33 h 42"/>
                <a:gd name="T4" fmla="*/ 3 w 6"/>
                <a:gd name="T5" fmla="*/ 33 h 42"/>
                <a:gd name="T6" fmla="*/ 2 w 6"/>
                <a:gd name="T7" fmla="*/ 42 h 42"/>
                <a:gd name="T8" fmla="*/ 3 w 6"/>
                <a:gd name="T9" fmla="*/ 42 h 42"/>
                <a:gd name="T10" fmla="*/ 5 w 6"/>
                <a:gd name="T11" fmla="*/ 42 h 42"/>
                <a:gd name="T12" fmla="*/ 6 w 6"/>
                <a:gd name="T13" fmla="*/ 33 h 42"/>
                <a:gd name="T14" fmla="*/ 6 w 6"/>
                <a:gd name="T15" fmla="*/ 0 h 42"/>
                <a:gd name="T16" fmla="*/ 6 w 6"/>
                <a:gd name="T17" fmla="*/ 0 h 42"/>
                <a:gd name="T18" fmla="*/ 0 w 6"/>
                <a:gd name="T19" fmla="*/ 4 h 42"/>
                <a:gd name="T20" fmla="*/ 5 w 6"/>
                <a:gd name="T21" fmla="*/ 11 h 42"/>
                <a:gd name="T22" fmla="*/ 6 w 6"/>
                <a:gd name="T23" fmla="*/ 10 h 42"/>
                <a:gd name="T24" fmla="*/ 6 w 6"/>
                <a:gd name="T25" fmla="*/ 10 h 42"/>
                <a:gd name="T26" fmla="*/ 6 w 6"/>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42">
                  <a:moveTo>
                    <a:pt x="6" y="33"/>
                  </a:moveTo>
                  <a:cubicBezTo>
                    <a:pt x="5" y="33"/>
                    <a:pt x="4" y="33"/>
                    <a:pt x="3" y="33"/>
                  </a:cubicBezTo>
                  <a:cubicBezTo>
                    <a:pt x="3" y="33"/>
                    <a:pt x="3" y="33"/>
                    <a:pt x="3" y="33"/>
                  </a:cubicBezTo>
                  <a:cubicBezTo>
                    <a:pt x="2" y="42"/>
                    <a:pt x="2" y="42"/>
                    <a:pt x="2" y="42"/>
                  </a:cubicBezTo>
                  <a:cubicBezTo>
                    <a:pt x="3" y="42"/>
                    <a:pt x="3" y="42"/>
                    <a:pt x="3" y="42"/>
                  </a:cubicBezTo>
                  <a:cubicBezTo>
                    <a:pt x="4" y="42"/>
                    <a:pt x="5" y="42"/>
                    <a:pt x="5" y="42"/>
                  </a:cubicBezTo>
                  <a:cubicBezTo>
                    <a:pt x="6" y="39"/>
                    <a:pt x="6" y="36"/>
                    <a:pt x="6" y="33"/>
                  </a:cubicBezTo>
                  <a:moveTo>
                    <a:pt x="6" y="0"/>
                  </a:moveTo>
                  <a:cubicBezTo>
                    <a:pt x="6" y="0"/>
                    <a:pt x="6" y="0"/>
                    <a:pt x="6" y="0"/>
                  </a:cubicBezTo>
                  <a:cubicBezTo>
                    <a:pt x="4" y="1"/>
                    <a:pt x="2" y="3"/>
                    <a:pt x="0" y="4"/>
                  </a:cubicBezTo>
                  <a:cubicBezTo>
                    <a:pt x="5" y="11"/>
                    <a:pt x="5" y="11"/>
                    <a:pt x="5" y="11"/>
                  </a:cubicBezTo>
                  <a:cubicBezTo>
                    <a:pt x="5" y="11"/>
                    <a:pt x="6" y="11"/>
                    <a:pt x="6" y="10"/>
                  </a:cubicBezTo>
                  <a:cubicBezTo>
                    <a:pt x="6" y="10"/>
                    <a:pt x="6" y="10"/>
                    <a:pt x="6" y="10"/>
                  </a:cubicBezTo>
                  <a:cubicBezTo>
                    <a:pt x="6" y="0"/>
                    <a:pt x="6" y="0"/>
                    <a:pt x="6" y="0"/>
                  </a:cubicBezTo>
                </a:path>
              </a:pathLst>
            </a:custGeom>
            <a:solidFill>
              <a:srgbClr val="374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19" name="Freeform 154">
              <a:extLst>
                <a:ext uri="{FF2B5EF4-FFF2-40B4-BE49-F238E27FC236}">
                  <a16:creationId xmlns:a16="http://schemas.microsoft.com/office/drawing/2014/main" id="{4E20466D-6D5D-F73F-EEF6-C1EF3DB5CD99}"/>
                </a:ext>
              </a:extLst>
            </p:cNvPr>
            <p:cNvSpPr>
              <a:spLocks/>
            </p:cNvSpPr>
            <p:nvPr/>
          </p:nvSpPr>
          <p:spPr bwMode="auto">
            <a:xfrm>
              <a:off x="4911254" y="3353472"/>
              <a:ext cx="127295" cy="26060"/>
            </a:xfrm>
            <a:custGeom>
              <a:avLst/>
              <a:gdLst>
                <a:gd name="T0" fmla="*/ 0 w 78"/>
                <a:gd name="T1" fmla="*/ 16 h 16"/>
                <a:gd name="T2" fmla="*/ 63 w 78"/>
                <a:gd name="T3" fmla="*/ 16 h 16"/>
                <a:gd name="T4" fmla="*/ 78 w 78"/>
                <a:gd name="T5" fmla="*/ 0 h 16"/>
                <a:gd name="T6" fmla="*/ 0 w 78"/>
                <a:gd name="T7" fmla="*/ 0 h 16"/>
                <a:gd name="T8" fmla="*/ 0 w 78"/>
                <a:gd name="T9" fmla="*/ 16 h 16"/>
              </a:gdLst>
              <a:ahLst/>
              <a:cxnLst>
                <a:cxn ang="0">
                  <a:pos x="T0" y="T1"/>
                </a:cxn>
                <a:cxn ang="0">
                  <a:pos x="T2" y="T3"/>
                </a:cxn>
                <a:cxn ang="0">
                  <a:pos x="T4" y="T5"/>
                </a:cxn>
                <a:cxn ang="0">
                  <a:pos x="T6" y="T7"/>
                </a:cxn>
                <a:cxn ang="0">
                  <a:pos x="T8" y="T9"/>
                </a:cxn>
              </a:cxnLst>
              <a:rect l="0" t="0" r="r" b="b"/>
              <a:pathLst>
                <a:path w="78" h="16">
                  <a:moveTo>
                    <a:pt x="0" y="16"/>
                  </a:moveTo>
                  <a:cubicBezTo>
                    <a:pt x="63" y="16"/>
                    <a:pt x="63" y="16"/>
                    <a:pt x="63" y="16"/>
                  </a:cubicBezTo>
                  <a:cubicBezTo>
                    <a:pt x="67" y="14"/>
                    <a:pt x="73" y="8"/>
                    <a:pt x="78" y="0"/>
                  </a:cubicBezTo>
                  <a:cubicBezTo>
                    <a:pt x="0" y="0"/>
                    <a:pt x="0" y="0"/>
                    <a:pt x="0" y="0"/>
                  </a:cubicBezTo>
                  <a:lnTo>
                    <a:pt x="0" y="16"/>
                  </a:lnTo>
                  <a:close/>
                </a:path>
              </a:pathLst>
            </a:custGeom>
            <a:solidFill>
              <a:srgbClr val="893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0" name="Freeform 155">
              <a:extLst>
                <a:ext uri="{FF2B5EF4-FFF2-40B4-BE49-F238E27FC236}">
                  <a16:creationId xmlns:a16="http://schemas.microsoft.com/office/drawing/2014/main" id="{7C3EB124-9605-5840-5A3B-E40BCFAB5D61}"/>
                </a:ext>
              </a:extLst>
            </p:cNvPr>
            <p:cNvSpPr>
              <a:spLocks/>
            </p:cNvSpPr>
            <p:nvPr/>
          </p:nvSpPr>
          <p:spPr bwMode="auto">
            <a:xfrm>
              <a:off x="5064609" y="4297661"/>
              <a:ext cx="185430" cy="211491"/>
            </a:xfrm>
            <a:custGeom>
              <a:avLst/>
              <a:gdLst>
                <a:gd name="T0" fmla="*/ 113 w 113"/>
                <a:gd name="T1" fmla="*/ 30 h 129"/>
                <a:gd name="T2" fmla="*/ 113 w 113"/>
                <a:gd name="T3" fmla="*/ 66 h 129"/>
                <a:gd name="T4" fmla="*/ 82 w 113"/>
                <a:gd name="T5" fmla="*/ 97 h 129"/>
                <a:gd name="T6" fmla="*/ 54 w 113"/>
                <a:gd name="T7" fmla="*/ 97 h 129"/>
                <a:gd name="T8" fmla="*/ 72 w 113"/>
                <a:gd name="T9" fmla="*/ 129 h 129"/>
                <a:gd name="T10" fmla="*/ 31 w 113"/>
                <a:gd name="T11" fmla="*/ 108 h 129"/>
                <a:gd name="T12" fmla="*/ 31 w 113"/>
                <a:gd name="T13" fmla="*/ 107 h 129"/>
                <a:gd name="T14" fmla="*/ 43 w 113"/>
                <a:gd name="T15" fmla="*/ 74 h 129"/>
                <a:gd name="T16" fmla="*/ 22 w 113"/>
                <a:gd name="T17" fmla="*/ 31 h 129"/>
                <a:gd name="T18" fmla="*/ 0 w 113"/>
                <a:gd name="T19" fmla="*/ 18 h 129"/>
                <a:gd name="T20" fmla="*/ 28 w 113"/>
                <a:gd name="T21" fmla="*/ 0 h 129"/>
                <a:gd name="T22" fmla="*/ 82 w 113"/>
                <a:gd name="T23" fmla="*/ 0 h 129"/>
                <a:gd name="T24" fmla="*/ 113 w 113"/>
                <a:gd name="T25" fmla="*/ 3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29">
                  <a:moveTo>
                    <a:pt x="113" y="30"/>
                  </a:moveTo>
                  <a:cubicBezTo>
                    <a:pt x="113" y="66"/>
                    <a:pt x="113" y="66"/>
                    <a:pt x="113" y="66"/>
                  </a:cubicBezTo>
                  <a:cubicBezTo>
                    <a:pt x="113" y="83"/>
                    <a:pt x="99" y="97"/>
                    <a:pt x="82" y="97"/>
                  </a:cubicBezTo>
                  <a:cubicBezTo>
                    <a:pt x="54" y="97"/>
                    <a:pt x="54" y="97"/>
                    <a:pt x="54" y="97"/>
                  </a:cubicBezTo>
                  <a:cubicBezTo>
                    <a:pt x="51" y="115"/>
                    <a:pt x="72" y="129"/>
                    <a:pt x="72" y="129"/>
                  </a:cubicBezTo>
                  <a:cubicBezTo>
                    <a:pt x="55" y="123"/>
                    <a:pt x="41" y="116"/>
                    <a:pt x="31" y="108"/>
                  </a:cubicBezTo>
                  <a:cubicBezTo>
                    <a:pt x="31" y="107"/>
                    <a:pt x="31" y="107"/>
                    <a:pt x="31" y="107"/>
                  </a:cubicBezTo>
                  <a:cubicBezTo>
                    <a:pt x="38" y="97"/>
                    <a:pt x="43" y="86"/>
                    <a:pt x="43" y="74"/>
                  </a:cubicBezTo>
                  <a:cubicBezTo>
                    <a:pt x="43" y="57"/>
                    <a:pt x="35" y="42"/>
                    <a:pt x="22" y="31"/>
                  </a:cubicBezTo>
                  <a:cubicBezTo>
                    <a:pt x="16" y="25"/>
                    <a:pt x="8" y="21"/>
                    <a:pt x="0" y="18"/>
                  </a:cubicBezTo>
                  <a:cubicBezTo>
                    <a:pt x="5" y="7"/>
                    <a:pt x="15" y="0"/>
                    <a:pt x="28" y="0"/>
                  </a:cubicBezTo>
                  <a:cubicBezTo>
                    <a:pt x="82" y="0"/>
                    <a:pt x="82" y="0"/>
                    <a:pt x="82" y="0"/>
                  </a:cubicBezTo>
                  <a:cubicBezTo>
                    <a:pt x="99" y="0"/>
                    <a:pt x="113" y="13"/>
                    <a:pt x="113" y="30"/>
                  </a:cubicBezTo>
                  <a:close/>
                </a:path>
              </a:pathLst>
            </a:custGeom>
            <a:solidFill>
              <a:srgbClr val="E7E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1" name="Freeform 156">
              <a:extLst>
                <a:ext uri="{FF2B5EF4-FFF2-40B4-BE49-F238E27FC236}">
                  <a16:creationId xmlns:a16="http://schemas.microsoft.com/office/drawing/2014/main" id="{DFDD0B8D-C6CE-8DBE-AE50-82223B6660C9}"/>
                </a:ext>
              </a:extLst>
            </p:cNvPr>
            <p:cNvSpPr>
              <a:spLocks/>
            </p:cNvSpPr>
            <p:nvPr/>
          </p:nvSpPr>
          <p:spPr bwMode="auto">
            <a:xfrm>
              <a:off x="4908247" y="4327730"/>
              <a:ext cx="209486" cy="224520"/>
            </a:xfrm>
            <a:custGeom>
              <a:avLst/>
              <a:gdLst>
                <a:gd name="T0" fmla="*/ 64 w 128"/>
                <a:gd name="T1" fmla="*/ 0 h 137"/>
                <a:gd name="T2" fmla="*/ 0 w 128"/>
                <a:gd name="T3" fmla="*/ 56 h 137"/>
                <a:gd name="T4" fmla="*/ 64 w 128"/>
                <a:gd name="T5" fmla="*/ 111 h 137"/>
                <a:gd name="T6" fmla="*/ 70 w 128"/>
                <a:gd name="T7" fmla="*/ 111 h 137"/>
                <a:gd name="T8" fmla="*/ 53 w 128"/>
                <a:gd name="T9" fmla="*/ 137 h 137"/>
                <a:gd name="T10" fmla="*/ 117 w 128"/>
                <a:gd name="T11" fmla="*/ 86 h 137"/>
                <a:gd name="T12" fmla="*/ 128 w 128"/>
                <a:gd name="T13" fmla="*/ 56 h 137"/>
                <a:gd name="T14" fmla="*/ 64 w 128"/>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7">
                  <a:moveTo>
                    <a:pt x="64" y="0"/>
                  </a:moveTo>
                  <a:cubicBezTo>
                    <a:pt x="29" y="0"/>
                    <a:pt x="0" y="25"/>
                    <a:pt x="0" y="56"/>
                  </a:cubicBezTo>
                  <a:cubicBezTo>
                    <a:pt x="0" y="86"/>
                    <a:pt x="29" y="111"/>
                    <a:pt x="64" y="111"/>
                  </a:cubicBezTo>
                  <a:cubicBezTo>
                    <a:pt x="66" y="111"/>
                    <a:pt x="68" y="111"/>
                    <a:pt x="70" y="111"/>
                  </a:cubicBezTo>
                  <a:cubicBezTo>
                    <a:pt x="70" y="125"/>
                    <a:pt x="53" y="137"/>
                    <a:pt x="53" y="137"/>
                  </a:cubicBezTo>
                  <a:cubicBezTo>
                    <a:pt x="95" y="123"/>
                    <a:pt x="111" y="98"/>
                    <a:pt x="117" y="86"/>
                  </a:cubicBezTo>
                  <a:cubicBezTo>
                    <a:pt x="124" y="77"/>
                    <a:pt x="128" y="67"/>
                    <a:pt x="128" y="56"/>
                  </a:cubicBezTo>
                  <a:cubicBezTo>
                    <a:pt x="128" y="25"/>
                    <a:pt x="99" y="0"/>
                    <a:pt x="64" y="0"/>
                  </a:cubicBezTo>
                  <a:close/>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2" name="Oval 157">
              <a:extLst>
                <a:ext uri="{FF2B5EF4-FFF2-40B4-BE49-F238E27FC236}">
                  <a16:creationId xmlns:a16="http://schemas.microsoft.com/office/drawing/2014/main" id="{071012F9-159F-9FC2-7F79-F9476717FBE9}"/>
                </a:ext>
              </a:extLst>
            </p:cNvPr>
            <p:cNvSpPr>
              <a:spLocks noChangeArrowheads="1"/>
            </p:cNvSpPr>
            <p:nvPr/>
          </p:nvSpPr>
          <p:spPr bwMode="auto">
            <a:xfrm>
              <a:off x="4942326" y="4405912"/>
              <a:ext cx="28065" cy="260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3" name="Oval 158">
              <a:extLst>
                <a:ext uri="{FF2B5EF4-FFF2-40B4-BE49-F238E27FC236}">
                  <a16:creationId xmlns:a16="http://schemas.microsoft.com/office/drawing/2014/main" id="{6B4A5B8B-0B91-F487-BE95-289E6382F4EF}"/>
                </a:ext>
              </a:extLst>
            </p:cNvPr>
            <p:cNvSpPr>
              <a:spLocks noChangeArrowheads="1"/>
            </p:cNvSpPr>
            <p:nvPr/>
          </p:nvSpPr>
          <p:spPr bwMode="auto">
            <a:xfrm>
              <a:off x="4999458" y="4405912"/>
              <a:ext cx="26060" cy="260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4" name="Oval 159">
              <a:extLst>
                <a:ext uri="{FF2B5EF4-FFF2-40B4-BE49-F238E27FC236}">
                  <a16:creationId xmlns:a16="http://schemas.microsoft.com/office/drawing/2014/main" id="{352E6765-0583-F0C9-B4DC-B398A3B5B5D6}"/>
                </a:ext>
              </a:extLst>
            </p:cNvPr>
            <p:cNvSpPr>
              <a:spLocks noChangeArrowheads="1"/>
            </p:cNvSpPr>
            <p:nvPr/>
          </p:nvSpPr>
          <p:spPr bwMode="auto">
            <a:xfrm>
              <a:off x="5055588" y="4405912"/>
              <a:ext cx="26060" cy="260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5" name="Rectangle 160">
              <a:extLst>
                <a:ext uri="{FF2B5EF4-FFF2-40B4-BE49-F238E27FC236}">
                  <a16:creationId xmlns:a16="http://schemas.microsoft.com/office/drawing/2014/main" id="{258A571D-C13C-A18D-532F-4B7701FB1412}"/>
                </a:ext>
              </a:extLst>
            </p:cNvPr>
            <p:cNvSpPr>
              <a:spLocks noChangeArrowheads="1"/>
            </p:cNvSpPr>
            <p:nvPr/>
          </p:nvSpPr>
          <p:spPr bwMode="auto">
            <a:xfrm>
              <a:off x="4808015" y="3829575"/>
              <a:ext cx="85198" cy="307714"/>
            </a:xfrm>
            <a:prstGeom prst="rect">
              <a:avLst/>
            </a:prstGeom>
            <a:solidFill>
              <a:srgbClr val="2C42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6" name="Rectangle 161">
              <a:extLst>
                <a:ext uri="{FF2B5EF4-FFF2-40B4-BE49-F238E27FC236}">
                  <a16:creationId xmlns:a16="http://schemas.microsoft.com/office/drawing/2014/main" id="{82C075E9-0B02-7455-D36F-66C2A567087A}"/>
                </a:ext>
              </a:extLst>
            </p:cNvPr>
            <p:cNvSpPr>
              <a:spLocks noChangeArrowheads="1"/>
            </p:cNvSpPr>
            <p:nvPr/>
          </p:nvSpPr>
          <p:spPr bwMode="auto">
            <a:xfrm>
              <a:off x="4808015" y="3829575"/>
              <a:ext cx="85198" cy="3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7" name="Rectangle 162">
              <a:extLst>
                <a:ext uri="{FF2B5EF4-FFF2-40B4-BE49-F238E27FC236}">
                  <a16:creationId xmlns:a16="http://schemas.microsoft.com/office/drawing/2014/main" id="{4E566DB4-7E7C-1386-CAFF-5CFEB960C829}"/>
                </a:ext>
              </a:extLst>
            </p:cNvPr>
            <p:cNvSpPr>
              <a:spLocks noChangeArrowheads="1"/>
            </p:cNvSpPr>
            <p:nvPr/>
          </p:nvSpPr>
          <p:spPr bwMode="auto">
            <a:xfrm>
              <a:off x="4838084" y="3847617"/>
              <a:ext cx="21049" cy="134311"/>
            </a:xfrm>
            <a:prstGeom prst="rect">
              <a:avLst/>
            </a:prstGeom>
            <a:solidFill>
              <a:srgbClr val="00C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8" name="Rectangle 163">
              <a:extLst>
                <a:ext uri="{FF2B5EF4-FFF2-40B4-BE49-F238E27FC236}">
                  <a16:creationId xmlns:a16="http://schemas.microsoft.com/office/drawing/2014/main" id="{2B652CEA-704D-6CA8-FD50-C4592F37FFA1}"/>
                </a:ext>
              </a:extLst>
            </p:cNvPr>
            <p:cNvSpPr>
              <a:spLocks noChangeArrowheads="1"/>
            </p:cNvSpPr>
            <p:nvPr/>
          </p:nvSpPr>
          <p:spPr bwMode="auto">
            <a:xfrm>
              <a:off x="4838084" y="3847617"/>
              <a:ext cx="21049" cy="13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29" name="Rectangle 164">
              <a:extLst>
                <a:ext uri="{FF2B5EF4-FFF2-40B4-BE49-F238E27FC236}">
                  <a16:creationId xmlns:a16="http://schemas.microsoft.com/office/drawing/2014/main" id="{84103877-8F9A-49E8-7973-1C21ED6BD2DE}"/>
                </a:ext>
              </a:extLst>
            </p:cNvPr>
            <p:cNvSpPr>
              <a:spLocks noChangeArrowheads="1"/>
            </p:cNvSpPr>
            <p:nvPr/>
          </p:nvSpPr>
          <p:spPr bwMode="auto">
            <a:xfrm>
              <a:off x="4808015" y="3994959"/>
              <a:ext cx="85198" cy="48112"/>
            </a:xfrm>
            <a:prstGeom prst="rect">
              <a:avLst/>
            </a:pr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0" name="Rectangle 165">
              <a:extLst>
                <a:ext uri="{FF2B5EF4-FFF2-40B4-BE49-F238E27FC236}">
                  <a16:creationId xmlns:a16="http://schemas.microsoft.com/office/drawing/2014/main" id="{EF5A67FB-5472-9847-EEF9-A93E1FB8C1FC}"/>
                </a:ext>
              </a:extLst>
            </p:cNvPr>
            <p:cNvSpPr>
              <a:spLocks noChangeArrowheads="1"/>
            </p:cNvSpPr>
            <p:nvPr/>
          </p:nvSpPr>
          <p:spPr bwMode="auto">
            <a:xfrm>
              <a:off x="4808015" y="3994959"/>
              <a:ext cx="85198" cy="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1" name="Rectangle 166">
              <a:extLst>
                <a:ext uri="{FF2B5EF4-FFF2-40B4-BE49-F238E27FC236}">
                  <a16:creationId xmlns:a16="http://schemas.microsoft.com/office/drawing/2014/main" id="{A84B0FE2-05F2-31EC-B1F6-239298F61C87}"/>
                </a:ext>
              </a:extLst>
            </p:cNvPr>
            <p:cNvSpPr>
              <a:spLocks noChangeArrowheads="1"/>
            </p:cNvSpPr>
            <p:nvPr/>
          </p:nvSpPr>
          <p:spPr bwMode="auto">
            <a:xfrm>
              <a:off x="4808015" y="4057103"/>
              <a:ext cx="85198" cy="46107"/>
            </a:xfrm>
            <a:prstGeom prst="rect">
              <a:avLst/>
            </a:pr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2" name="Rectangle 167">
              <a:extLst>
                <a:ext uri="{FF2B5EF4-FFF2-40B4-BE49-F238E27FC236}">
                  <a16:creationId xmlns:a16="http://schemas.microsoft.com/office/drawing/2014/main" id="{E2C98762-6A68-3C56-9B3C-27F3CC4BD896}"/>
                </a:ext>
              </a:extLst>
            </p:cNvPr>
            <p:cNvSpPr>
              <a:spLocks noChangeArrowheads="1"/>
            </p:cNvSpPr>
            <p:nvPr/>
          </p:nvSpPr>
          <p:spPr bwMode="auto">
            <a:xfrm>
              <a:off x="4808015" y="4057103"/>
              <a:ext cx="85198" cy="4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3" name="Rectangle 168">
              <a:extLst>
                <a:ext uri="{FF2B5EF4-FFF2-40B4-BE49-F238E27FC236}">
                  <a16:creationId xmlns:a16="http://schemas.microsoft.com/office/drawing/2014/main" id="{F0366B23-70AF-8AD2-25BF-A671091DAD9C}"/>
                </a:ext>
              </a:extLst>
            </p:cNvPr>
            <p:cNvSpPr>
              <a:spLocks noChangeArrowheads="1"/>
            </p:cNvSpPr>
            <p:nvPr/>
          </p:nvSpPr>
          <p:spPr bwMode="auto">
            <a:xfrm>
              <a:off x="4893212" y="3882699"/>
              <a:ext cx="46107" cy="254590"/>
            </a:xfrm>
            <a:prstGeom prst="rect">
              <a:avLst/>
            </a:prstGeom>
            <a:solidFill>
              <a:srgbClr val="80C568"/>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4" name="Rectangle 169">
              <a:extLst>
                <a:ext uri="{FF2B5EF4-FFF2-40B4-BE49-F238E27FC236}">
                  <a16:creationId xmlns:a16="http://schemas.microsoft.com/office/drawing/2014/main" id="{364EC2D1-6279-519D-8975-A70F1B19833D}"/>
                </a:ext>
              </a:extLst>
            </p:cNvPr>
            <p:cNvSpPr>
              <a:spLocks noChangeArrowheads="1"/>
            </p:cNvSpPr>
            <p:nvPr/>
          </p:nvSpPr>
          <p:spPr bwMode="auto">
            <a:xfrm>
              <a:off x="4893212" y="3882699"/>
              <a:ext cx="46107" cy="25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5" name="Rectangle 170">
              <a:extLst>
                <a:ext uri="{FF2B5EF4-FFF2-40B4-BE49-F238E27FC236}">
                  <a16:creationId xmlns:a16="http://schemas.microsoft.com/office/drawing/2014/main" id="{FF305B0E-98A9-BA43-AD7F-A2863A3E817D}"/>
                </a:ext>
              </a:extLst>
            </p:cNvPr>
            <p:cNvSpPr>
              <a:spLocks noChangeArrowheads="1"/>
            </p:cNvSpPr>
            <p:nvPr/>
          </p:nvSpPr>
          <p:spPr bwMode="auto">
            <a:xfrm>
              <a:off x="4908247" y="3906754"/>
              <a:ext cx="18042" cy="206479"/>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6" name="Rectangle 171">
              <a:extLst>
                <a:ext uri="{FF2B5EF4-FFF2-40B4-BE49-F238E27FC236}">
                  <a16:creationId xmlns:a16="http://schemas.microsoft.com/office/drawing/2014/main" id="{D1AEBB09-C326-3F7F-7F68-5EEDB2E5C598}"/>
                </a:ext>
              </a:extLst>
            </p:cNvPr>
            <p:cNvSpPr>
              <a:spLocks noChangeArrowheads="1"/>
            </p:cNvSpPr>
            <p:nvPr/>
          </p:nvSpPr>
          <p:spPr bwMode="auto">
            <a:xfrm>
              <a:off x="4908247" y="3906754"/>
              <a:ext cx="18042" cy="20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7" name="Rectangle 172">
              <a:extLst>
                <a:ext uri="{FF2B5EF4-FFF2-40B4-BE49-F238E27FC236}">
                  <a16:creationId xmlns:a16="http://schemas.microsoft.com/office/drawing/2014/main" id="{150E0C38-F225-EA31-889D-E4D15A2157CB}"/>
                </a:ext>
              </a:extLst>
            </p:cNvPr>
            <p:cNvSpPr>
              <a:spLocks noChangeArrowheads="1"/>
            </p:cNvSpPr>
            <p:nvPr/>
          </p:nvSpPr>
          <p:spPr bwMode="auto">
            <a:xfrm>
              <a:off x="4939319" y="3852629"/>
              <a:ext cx="50116" cy="284660"/>
            </a:xfrm>
            <a:prstGeom prst="rect">
              <a:avLst/>
            </a:prstGeom>
            <a:solidFill>
              <a:srgbClr val="69CB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8" name="Rectangle 173">
              <a:extLst>
                <a:ext uri="{FF2B5EF4-FFF2-40B4-BE49-F238E27FC236}">
                  <a16:creationId xmlns:a16="http://schemas.microsoft.com/office/drawing/2014/main" id="{71D2CD46-F1EF-13A9-53B1-F9C22C8F7319}"/>
                </a:ext>
              </a:extLst>
            </p:cNvPr>
            <p:cNvSpPr>
              <a:spLocks noChangeArrowheads="1"/>
            </p:cNvSpPr>
            <p:nvPr/>
          </p:nvSpPr>
          <p:spPr bwMode="auto">
            <a:xfrm>
              <a:off x="4939319" y="3852629"/>
              <a:ext cx="50116" cy="2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39" name="Oval 174">
              <a:extLst>
                <a:ext uri="{FF2B5EF4-FFF2-40B4-BE49-F238E27FC236}">
                  <a16:creationId xmlns:a16="http://schemas.microsoft.com/office/drawing/2014/main" id="{1B122B14-AFB0-201E-CC4E-1B32E3941B57}"/>
                </a:ext>
              </a:extLst>
            </p:cNvPr>
            <p:cNvSpPr>
              <a:spLocks noChangeArrowheads="1"/>
            </p:cNvSpPr>
            <p:nvPr/>
          </p:nvSpPr>
          <p:spPr bwMode="auto">
            <a:xfrm>
              <a:off x="4950344" y="4105215"/>
              <a:ext cx="26060" cy="2104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0" name="Oval 175">
              <a:extLst>
                <a:ext uri="{FF2B5EF4-FFF2-40B4-BE49-F238E27FC236}">
                  <a16:creationId xmlns:a16="http://schemas.microsoft.com/office/drawing/2014/main" id="{43A1DDC2-B213-0241-A533-3756D0FE406A}"/>
                </a:ext>
              </a:extLst>
            </p:cNvPr>
            <p:cNvSpPr>
              <a:spLocks noChangeArrowheads="1"/>
            </p:cNvSpPr>
            <p:nvPr/>
          </p:nvSpPr>
          <p:spPr bwMode="auto">
            <a:xfrm>
              <a:off x="4950344" y="4077149"/>
              <a:ext cx="26060" cy="2104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1" name="Rectangle 176">
              <a:extLst>
                <a:ext uri="{FF2B5EF4-FFF2-40B4-BE49-F238E27FC236}">
                  <a16:creationId xmlns:a16="http://schemas.microsoft.com/office/drawing/2014/main" id="{8DC16D1E-0865-C965-CA5F-98433670F5D2}"/>
                </a:ext>
              </a:extLst>
            </p:cNvPr>
            <p:cNvSpPr>
              <a:spLocks noChangeArrowheads="1"/>
            </p:cNvSpPr>
            <p:nvPr/>
          </p:nvSpPr>
          <p:spPr bwMode="auto">
            <a:xfrm>
              <a:off x="4960368" y="3852629"/>
              <a:ext cx="8019" cy="2014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2" name="Rectangle 177">
              <a:extLst>
                <a:ext uri="{FF2B5EF4-FFF2-40B4-BE49-F238E27FC236}">
                  <a16:creationId xmlns:a16="http://schemas.microsoft.com/office/drawing/2014/main" id="{A4B6D2FD-2D23-B463-3AD6-C21755ED1A80}"/>
                </a:ext>
              </a:extLst>
            </p:cNvPr>
            <p:cNvSpPr>
              <a:spLocks noChangeArrowheads="1"/>
            </p:cNvSpPr>
            <p:nvPr/>
          </p:nvSpPr>
          <p:spPr bwMode="auto">
            <a:xfrm>
              <a:off x="4960368" y="3852629"/>
              <a:ext cx="8019" cy="20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3" name="Freeform 178">
              <a:extLst>
                <a:ext uri="{FF2B5EF4-FFF2-40B4-BE49-F238E27FC236}">
                  <a16:creationId xmlns:a16="http://schemas.microsoft.com/office/drawing/2014/main" id="{29DDB9E8-FC5D-50F2-9335-CB73C21E0CA9}"/>
                </a:ext>
              </a:extLst>
            </p:cNvPr>
            <p:cNvSpPr>
              <a:spLocks noEditPoints="1"/>
            </p:cNvSpPr>
            <p:nvPr/>
          </p:nvSpPr>
          <p:spPr bwMode="auto">
            <a:xfrm>
              <a:off x="4808015" y="3829575"/>
              <a:ext cx="85198" cy="307714"/>
            </a:xfrm>
            <a:custGeom>
              <a:avLst/>
              <a:gdLst>
                <a:gd name="T0" fmla="*/ 10 w 85"/>
                <a:gd name="T1" fmla="*/ 273 h 307"/>
                <a:gd name="T2" fmla="*/ 0 w 85"/>
                <a:gd name="T3" fmla="*/ 273 h 307"/>
                <a:gd name="T4" fmla="*/ 0 w 85"/>
                <a:gd name="T5" fmla="*/ 307 h 307"/>
                <a:gd name="T6" fmla="*/ 10 w 85"/>
                <a:gd name="T7" fmla="*/ 273 h 307"/>
                <a:gd name="T8" fmla="*/ 26 w 85"/>
                <a:gd name="T9" fmla="*/ 213 h 307"/>
                <a:gd name="T10" fmla="*/ 0 w 85"/>
                <a:gd name="T11" fmla="*/ 213 h 307"/>
                <a:gd name="T12" fmla="*/ 0 w 85"/>
                <a:gd name="T13" fmla="*/ 227 h 307"/>
                <a:gd name="T14" fmla="*/ 23 w 85"/>
                <a:gd name="T15" fmla="*/ 227 h 307"/>
                <a:gd name="T16" fmla="*/ 26 w 85"/>
                <a:gd name="T17" fmla="*/ 213 h 307"/>
                <a:gd name="T18" fmla="*/ 85 w 85"/>
                <a:gd name="T19" fmla="*/ 0 h 307"/>
                <a:gd name="T20" fmla="*/ 0 w 85"/>
                <a:gd name="T21" fmla="*/ 0 h 307"/>
                <a:gd name="T22" fmla="*/ 0 w 85"/>
                <a:gd name="T23" fmla="*/ 165 h 307"/>
                <a:gd name="T24" fmla="*/ 39 w 85"/>
                <a:gd name="T25" fmla="*/ 165 h 307"/>
                <a:gd name="T26" fmla="*/ 43 w 85"/>
                <a:gd name="T27" fmla="*/ 152 h 307"/>
                <a:gd name="T28" fmla="*/ 30 w 85"/>
                <a:gd name="T29" fmla="*/ 152 h 307"/>
                <a:gd name="T30" fmla="*/ 30 w 85"/>
                <a:gd name="T31" fmla="*/ 18 h 307"/>
                <a:gd name="T32" fmla="*/ 51 w 85"/>
                <a:gd name="T33" fmla="*/ 18 h 307"/>
                <a:gd name="T34" fmla="*/ 51 w 85"/>
                <a:gd name="T35" fmla="*/ 123 h 307"/>
                <a:gd name="T36" fmla="*/ 85 w 85"/>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307">
                  <a:moveTo>
                    <a:pt x="10" y="273"/>
                  </a:moveTo>
                  <a:lnTo>
                    <a:pt x="0" y="273"/>
                  </a:lnTo>
                  <a:lnTo>
                    <a:pt x="0" y="307"/>
                  </a:lnTo>
                  <a:lnTo>
                    <a:pt x="10" y="273"/>
                  </a:lnTo>
                  <a:close/>
                  <a:moveTo>
                    <a:pt x="26" y="213"/>
                  </a:moveTo>
                  <a:lnTo>
                    <a:pt x="0" y="213"/>
                  </a:lnTo>
                  <a:lnTo>
                    <a:pt x="0" y="227"/>
                  </a:lnTo>
                  <a:lnTo>
                    <a:pt x="23" y="227"/>
                  </a:lnTo>
                  <a:lnTo>
                    <a:pt x="26" y="213"/>
                  </a:lnTo>
                  <a:close/>
                  <a:moveTo>
                    <a:pt x="85" y="0"/>
                  </a:moveTo>
                  <a:lnTo>
                    <a:pt x="0" y="0"/>
                  </a:lnTo>
                  <a:lnTo>
                    <a:pt x="0" y="165"/>
                  </a:lnTo>
                  <a:lnTo>
                    <a:pt x="39" y="165"/>
                  </a:lnTo>
                  <a:lnTo>
                    <a:pt x="43" y="152"/>
                  </a:lnTo>
                  <a:lnTo>
                    <a:pt x="30" y="152"/>
                  </a:lnTo>
                  <a:lnTo>
                    <a:pt x="30" y="18"/>
                  </a:lnTo>
                  <a:lnTo>
                    <a:pt x="51" y="18"/>
                  </a:lnTo>
                  <a:lnTo>
                    <a:pt x="51" y="123"/>
                  </a:lnTo>
                  <a:lnTo>
                    <a:pt x="85" y="0"/>
                  </a:lnTo>
                  <a:close/>
                </a:path>
              </a:pathLst>
            </a:custGeom>
            <a:solidFill>
              <a:srgbClr val="283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4" name="Freeform 179">
              <a:extLst>
                <a:ext uri="{FF2B5EF4-FFF2-40B4-BE49-F238E27FC236}">
                  <a16:creationId xmlns:a16="http://schemas.microsoft.com/office/drawing/2014/main" id="{2F7F0C69-42E5-47D6-E933-2B6F4BC7F646}"/>
                </a:ext>
              </a:extLst>
            </p:cNvPr>
            <p:cNvSpPr>
              <a:spLocks noEditPoints="1"/>
            </p:cNvSpPr>
            <p:nvPr/>
          </p:nvSpPr>
          <p:spPr bwMode="auto">
            <a:xfrm>
              <a:off x="4808015" y="3829575"/>
              <a:ext cx="85198" cy="307714"/>
            </a:xfrm>
            <a:custGeom>
              <a:avLst/>
              <a:gdLst>
                <a:gd name="T0" fmla="*/ 10 w 85"/>
                <a:gd name="T1" fmla="*/ 273 h 307"/>
                <a:gd name="T2" fmla="*/ 0 w 85"/>
                <a:gd name="T3" fmla="*/ 273 h 307"/>
                <a:gd name="T4" fmla="*/ 0 w 85"/>
                <a:gd name="T5" fmla="*/ 307 h 307"/>
                <a:gd name="T6" fmla="*/ 10 w 85"/>
                <a:gd name="T7" fmla="*/ 273 h 307"/>
                <a:gd name="T8" fmla="*/ 26 w 85"/>
                <a:gd name="T9" fmla="*/ 213 h 307"/>
                <a:gd name="T10" fmla="*/ 0 w 85"/>
                <a:gd name="T11" fmla="*/ 213 h 307"/>
                <a:gd name="T12" fmla="*/ 0 w 85"/>
                <a:gd name="T13" fmla="*/ 227 h 307"/>
                <a:gd name="T14" fmla="*/ 23 w 85"/>
                <a:gd name="T15" fmla="*/ 227 h 307"/>
                <a:gd name="T16" fmla="*/ 26 w 85"/>
                <a:gd name="T17" fmla="*/ 213 h 307"/>
                <a:gd name="T18" fmla="*/ 85 w 85"/>
                <a:gd name="T19" fmla="*/ 0 h 307"/>
                <a:gd name="T20" fmla="*/ 0 w 85"/>
                <a:gd name="T21" fmla="*/ 0 h 307"/>
                <a:gd name="T22" fmla="*/ 0 w 85"/>
                <a:gd name="T23" fmla="*/ 165 h 307"/>
                <a:gd name="T24" fmla="*/ 39 w 85"/>
                <a:gd name="T25" fmla="*/ 165 h 307"/>
                <a:gd name="T26" fmla="*/ 43 w 85"/>
                <a:gd name="T27" fmla="*/ 152 h 307"/>
                <a:gd name="T28" fmla="*/ 30 w 85"/>
                <a:gd name="T29" fmla="*/ 152 h 307"/>
                <a:gd name="T30" fmla="*/ 30 w 85"/>
                <a:gd name="T31" fmla="*/ 18 h 307"/>
                <a:gd name="T32" fmla="*/ 51 w 85"/>
                <a:gd name="T33" fmla="*/ 18 h 307"/>
                <a:gd name="T34" fmla="*/ 51 w 85"/>
                <a:gd name="T35" fmla="*/ 123 h 307"/>
                <a:gd name="T36" fmla="*/ 85 w 85"/>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307">
                  <a:moveTo>
                    <a:pt x="10" y="273"/>
                  </a:moveTo>
                  <a:lnTo>
                    <a:pt x="0" y="273"/>
                  </a:lnTo>
                  <a:lnTo>
                    <a:pt x="0" y="307"/>
                  </a:lnTo>
                  <a:lnTo>
                    <a:pt x="10" y="273"/>
                  </a:lnTo>
                  <a:moveTo>
                    <a:pt x="26" y="213"/>
                  </a:moveTo>
                  <a:lnTo>
                    <a:pt x="0" y="213"/>
                  </a:lnTo>
                  <a:lnTo>
                    <a:pt x="0" y="227"/>
                  </a:lnTo>
                  <a:lnTo>
                    <a:pt x="23" y="227"/>
                  </a:lnTo>
                  <a:lnTo>
                    <a:pt x="26" y="213"/>
                  </a:lnTo>
                  <a:moveTo>
                    <a:pt x="85" y="0"/>
                  </a:moveTo>
                  <a:lnTo>
                    <a:pt x="0" y="0"/>
                  </a:lnTo>
                  <a:lnTo>
                    <a:pt x="0" y="165"/>
                  </a:lnTo>
                  <a:lnTo>
                    <a:pt x="39" y="165"/>
                  </a:lnTo>
                  <a:lnTo>
                    <a:pt x="43" y="152"/>
                  </a:lnTo>
                  <a:lnTo>
                    <a:pt x="30" y="152"/>
                  </a:lnTo>
                  <a:lnTo>
                    <a:pt x="30" y="18"/>
                  </a:lnTo>
                  <a:lnTo>
                    <a:pt x="51" y="18"/>
                  </a:lnTo>
                  <a:lnTo>
                    <a:pt x="51" y="123"/>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5" name="Freeform 180">
              <a:extLst>
                <a:ext uri="{FF2B5EF4-FFF2-40B4-BE49-F238E27FC236}">
                  <a16:creationId xmlns:a16="http://schemas.microsoft.com/office/drawing/2014/main" id="{BA1A4471-3E99-1C9B-3B56-09A7D143C334}"/>
                </a:ext>
              </a:extLst>
            </p:cNvPr>
            <p:cNvSpPr>
              <a:spLocks/>
            </p:cNvSpPr>
            <p:nvPr/>
          </p:nvSpPr>
          <p:spPr bwMode="auto">
            <a:xfrm>
              <a:off x="4838084" y="3847617"/>
              <a:ext cx="21049" cy="134311"/>
            </a:xfrm>
            <a:custGeom>
              <a:avLst/>
              <a:gdLst>
                <a:gd name="T0" fmla="*/ 21 w 21"/>
                <a:gd name="T1" fmla="*/ 0 h 134"/>
                <a:gd name="T2" fmla="*/ 0 w 21"/>
                <a:gd name="T3" fmla="*/ 0 h 134"/>
                <a:gd name="T4" fmla="*/ 0 w 21"/>
                <a:gd name="T5" fmla="*/ 134 h 134"/>
                <a:gd name="T6" fmla="*/ 13 w 21"/>
                <a:gd name="T7" fmla="*/ 134 h 134"/>
                <a:gd name="T8" fmla="*/ 21 w 21"/>
                <a:gd name="T9" fmla="*/ 105 h 134"/>
                <a:gd name="T10" fmla="*/ 21 w 21"/>
                <a:gd name="T11" fmla="*/ 0 h 134"/>
              </a:gdLst>
              <a:ahLst/>
              <a:cxnLst>
                <a:cxn ang="0">
                  <a:pos x="T0" y="T1"/>
                </a:cxn>
                <a:cxn ang="0">
                  <a:pos x="T2" y="T3"/>
                </a:cxn>
                <a:cxn ang="0">
                  <a:pos x="T4" y="T5"/>
                </a:cxn>
                <a:cxn ang="0">
                  <a:pos x="T6" y="T7"/>
                </a:cxn>
                <a:cxn ang="0">
                  <a:pos x="T8" y="T9"/>
                </a:cxn>
                <a:cxn ang="0">
                  <a:pos x="T10" y="T11"/>
                </a:cxn>
              </a:cxnLst>
              <a:rect l="0" t="0" r="r" b="b"/>
              <a:pathLst>
                <a:path w="21" h="134">
                  <a:moveTo>
                    <a:pt x="21" y="0"/>
                  </a:moveTo>
                  <a:lnTo>
                    <a:pt x="0" y="0"/>
                  </a:lnTo>
                  <a:lnTo>
                    <a:pt x="0" y="134"/>
                  </a:lnTo>
                  <a:lnTo>
                    <a:pt x="13" y="134"/>
                  </a:lnTo>
                  <a:lnTo>
                    <a:pt x="21" y="105"/>
                  </a:lnTo>
                  <a:lnTo>
                    <a:pt x="21" y="0"/>
                  </a:lnTo>
                  <a:close/>
                </a:path>
              </a:pathLst>
            </a:cu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6" name="Freeform 181">
              <a:extLst>
                <a:ext uri="{FF2B5EF4-FFF2-40B4-BE49-F238E27FC236}">
                  <a16:creationId xmlns:a16="http://schemas.microsoft.com/office/drawing/2014/main" id="{D3F5DDC6-83D6-33CC-2F2E-DD0C66A52181}"/>
                </a:ext>
              </a:extLst>
            </p:cNvPr>
            <p:cNvSpPr>
              <a:spLocks/>
            </p:cNvSpPr>
            <p:nvPr/>
          </p:nvSpPr>
          <p:spPr bwMode="auto">
            <a:xfrm>
              <a:off x="4838084" y="3847617"/>
              <a:ext cx="21049" cy="134311"/>
            </a:xfrm>
            <a:custGeom>
              <a:avLst/>
              <a:gdLst>
                <a:gd name="T0" fmla="*/ 21 w 21"/>
                <a:gd name="T1" fmla="*/ 0 h 134"/>
                <a:gd name="T2" fmla="*/ 0 w 21"/>
                <a:gd name="T3" fmla="*/ 0 h 134"/>
                <a:gd name="T4" fmla="*/ 0 w 21"/>
                <a:gd name="T5" fmla="*/ 134 h 134"/>
                <a:gd name="T6" fmla="*/ 13 w 21"/>
                <a:gd name="T7" fmla="*/ 134 h 134"/>
                <a:gd name="T8" fmla="*/ 21 w 21"/>
                <a:gd name="T9" fmla="*/ 105 h 134"/>
                <a:gd name="T10" fmla="*/ 21 w 21"/>
                <a:gd name="T11" fmla="*/ 0 h 134"/>
              </a:gdLst>
              <a:ahLst/>
              <a:cxnLst>
                <a:cxn ang="0">
                  <a:pos x="T0" y="T1"/>
                </a:cxn>
                <a:cxn ang="0">
                  <a:pos x="T2" y="T3"/>
                </a:cxn>
                <a:cxn ang="0">
                  <a:pos x="T4" y="T5"/>
                </a:cxn>
                <a:cxn ang="0">
                  <a:pos x="T6" y="T7"/>
                </a:cxn>
                <a:cxn ang="0">
                  <a:pos x="T8" y="T9"/>
                </a:cxn>
                <a:cxn ang="0">
                  <a:pos x="T10" y="T11"/>
                </a:cxn>
              </a:cxnLst>
              <a:rect l="0" t="0" r="r" b="b"/>
              <a:pathLst>
                <a:path w="21" h="134">
                  <a:moveTo>
                    <a:pt x="21" y="0"/>
                  </a:moveTo>
                  <a:lnTo>
                    <a:pt x="0" y="0"/>
                  </a:lnTo>
                  <a:lnTo>
                    <a:pt x="0" y="134"/>
                  </a:lnTo>
                  <a:lnTo>
                    <a:pt x="13" y="134"/>
                  </a:lnTo>
                  <a:lnTo>
                    <a:pt x="21" y="10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7" name="Freeform 182">
              <a:extLst>
                <a:ext uri="{FF2B5EF4-FFF2-40B4-BE49-F238E27FC236}">
                  <a16:creationId xmlns:a16="http://schemas.microsoft.com/office/drawing/2014/main" id="{B5ADA582-7363-A258-D774-8A084D7CAC62}"/>
                </a:ext>
              </a:extLst>
            </p:cNvPr>
            <p:cNvSpPr>
              <a:spLocks/>
            </p:cNvSpPr>
            <p:nvPr/>
          </p:nvSpPr>
          <p:spPr bwMode="auto">
            <a:xfrm>
              <a:off x="4808015" y="3994959"/>
              <a:ext cx="39091" cy="48112"/>
            </a:xfrm>
            <a:custGeom>
              <a:avLst/>
              <a:gdLst>
                <a:gd name="T0" fmla="*/ 39 w 39"/>
                <a:gd name="T1" fmla="*/ 0 h 48"/>
                <a:gd name="T2" fmla="*/ 0 w 39"/>
                <a:gd name="T3" fmla="*/ 0 h 48"/>
                <a:gd name="T4" fmla="*/ 0 w 39"/>
                <a:gd name="T5" fmla="*/ 48 h 48"/>
                <a:gd name="T6" fmla="*/ 26 w 39"/>
                <a:gd name="T7" fmla="*/ 48 h 48"/>
                <a:gd name="T8" fmla="*/ 39 w 39"/>
                <a:gd name="T9" fmla="*/ 0 h 48"/>
              </a:gdLst>
              <a:ahLst/>
              <a:cxnLst>
                <a:cxn ang="0">
                  <a:pos x="T0" y="T1"/>
                </a:cxn>
                <a:cxn ang="0">
                  <a:pos x="T2" y="T3"/>
                </a:cxn>
                <a:cxn ang="0">
                  <a:pos x="T4" y="T5"/>
                </a:cxn>
                <a:cxn ang="0">
                  <a:pos x="T6" y="T7"/>
                </a:cxn>
                <a:cxn ang="0">
                  <a:pos x="T8" y="T9"/>
                </a:cxn>
              </a:cxnLst>
              <a:rect l="0" t="0" r="r" b="b"/>
              <a:pathLst>
                <a:path w="39" h="48">
                  <a:moveTo>
                    <a:pt x="39" y="0"/>
                  </a:moveTo>
                  <a:lnTo>
                    <a:pt x="0" y="0"/>
                  </a:lnTo>
                  <a:lnTo>
                    <a:pt x="0" y="48"/>
                  </a:lnTo>
                  <a:lnTo>
                    <a:pt x="26" y="48"/>
                  </a:lnTo>
                  <a:lnTo>
                    <a:pt x="39" y="0"/>
                  </a:lnTo>
                  <a:close/>
                </a:path>
              </a:pathLst>
            </a:custGeom>
            <a:solidFill>
              <a:srgbClr val="1BCCD4">
                <a:lumMod val="60000"/>
                <a:lumOff val="40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8" name="Freeform 183">
              <a:extLst>
                <a:ext uri="{FF2B5EF4-FFF2-40B4-BE49-F238E27FC236}">
                  <a16:creationId xmlns:a16="http://schemas.microsoft.com/office/drawing/2014/main" id="{FFF8B9D0-95DC-A493-E9F9-DC3D018BF523}"/>
                </a:ext>
              </a:extLst>
            </p:cNvPr>
            <p:cNvSpPr>
              <a:spLocks/>
            </p:cNvSpPr>
            <p:nvPr/>
          </p:nvSpPr>
          <p:spPr bwMode="auto">
            <a:xfrm>
              <a:off x="4808015" y="3994959"/>
              <a:ext cx="39091" cy="48112"/>
            </a:xfrm>
            <a:custGeom>
              <a:avLst/>
              <a:gdLst>
                <a:gd name="T0" fmla="*/ 39 w 39"/>
                <a:gd name="T1" fmla="*/ 0 h 48"/>
                <a:gd name="T2" fmla="*/ 0 w 39"/>
                <a:gd name="T3" fmla="*/ 0 h 48"/>
                <a:gd name="T4" fmla="*/ 0 w 39"/>
                <a:gd name="T5" fmla="*/ 48 h 48"/>
                <a:gd name="T6" fmla="*/ 26 w 39"/>
                <a:gd name="T7" fmla="*/ 48 h 48"/>
                <a:gd name="T8" fmla="*/ 39 w 39"/>
                <a:gd name="T9" fmla="*/ 0 h 48"/>
              </a:gdLst>
              <a:ahLst/>
              <a:cxnLst>
                <a:cxn ang="0">
                  <a:pos x="T0" y="T1"/>
                </a:cxn>
                <a:cxn ang="0">
                  <a:pos x="T2" y="T3"/>
                </a:cxn>
                <a:cxn ang="0">
                  <a:pos x="T4" y="T5"/>
                </a:cxn>
                <a:cxn ang="0">
                  <a:pos x="T6" y="T7"/>
                </a:cxn>
                <a:cxn ang="0">
                  <a:pos x="T8" y="T9"/>
                </a:cxn>
              </a:cxnLst>
              <a:rect l="0" t="0" r="r" b="b"/>
              <a:pathLst>
                <a:path w="39" h="48">
                  <a:moveTo>
                    <a:pt x="39" y="0"/>
                  </a:moveTo>
                  <a:lnTo>
                    <a:pt x="0" y="0"/>
                  </a:lnTo>
                  <a:lnTo>
                    <a:pt x="0" y="48"/>
                  </a:lnTo>
                  <a:lnTo>
                    <a:pt x="26"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49" name="Freeform 184">
              <a:extLst>
                <a:ext uri="{FF2B5EF4-FFF2-40B4-BE49-F238E27FC236}">
                  <a16:creationId xmlns:a16="http://schemas.microsoft.com/office/drawing/2014/main" id="{03293A2B-3FCB-1847-FDAB-C42A6EB8BA1B}"/>
                </a:ext>
              </a:extLst>
            </p:cNvPr>
            <p:cNvSpPr>
              <a:spLocks/>
            </p:cNvSpPr>
            <p:nvPr/>
          </p:nvSpPr>
          <p:spPr bwMode="auto">
            <a:xfrm>
              <a:off x="4808015" y="4057103"/>
              <a:ext cx="23054" cy="46107"/>
            </a:xfrm>
            <a:custGeom>
              <a:avLst/>
              <a:gdLst>
                <a:gd name="T0" fmla="*/ 23 w 23"/>
                <a:gd name="T1" fmla="*/ 0 h 46"/>
                <a:gd name="T2" fmla="*/ 0 w 23"/>
                <a:gd name="T3" fmla="*/ 0 h 46"/>
                <a:gd name="T4" fmla="*/ 0 w 23"/>
                <a:gd name="T5" fmla="*/ 46 h 46"/>
                <a:gd name="T6" fmla="*/ 10 w 23"/>
                <a:gd name="T7" fmla="*/ 46 h 46"/>
                <a:gd name="T8" fmla="*/ 23 w 23"/>
                <a:gd name="T9" fmla="*/ 0 h 46"/>
              </a:gdLst>
              <a:ahLst/>
              <a:cxnLst>
                <a:cxn ang="0">
                  <a:pos x="T0" y="T1"/>
                </a:cxn>
                <a:cxn ang="0">
                  <a:pos x="T2" y="T3"/>
                </a:cxn>
                <a:cxn ang="0">
                  <a:pos x="T4" y="T5"/>
                </a:cxn>
                <a:cxn ang="0">
                  <a:pos x="T6" y="T7"/>
                </a:cxn>
                <a:cxn ang="0">
                  <a:pos x="T8" y="T9"/>
                </a:cxn>
              </a:cxnLst>
              <a:rect l="0" t="0" r="r" b="b"/>
              <a:pathLst>
                <a:path w="23" h="46">
                  <a:moveTo>
                    <a:pt x="23" y="0"/>
                  </a:moveTo>
                  <a:lnTo>
                    <a:pt x="0" y="0"/>
                  </a:lnTo>
                  <a:lnTo>
                    <a:pt x="0" y="46"/>
                  </a:lnTo>
                  <a:lnTo>
                    <a:pt x="10" y="46"/>
                  </a:lnTo>
                  <a:lnTo>
                    <a:pt x="23" y="0"/>
                  </a:lnTo>
                  <a:close/>
                </a:path>
              </a:pathLst>
            </a:custGeom>
            <a:solidFill>
              <a:srgbClr val="1BCCD4">
                <a:lumMod val="60000"/>
                <a:lumOff val="40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0" name="Freeform 185">
              <a:extLst>
                <a:ext uri="{FF2B5EF4-FFF2-40B4-BE49-F238E27FC236}">
                  <a16:creationId xmlns:a16="http://schemas.microsoft.com/office/drawing/2014/main" id="{0441A73A-D920-2759-F5A1-EEB42674DC2B}"/>
                </a:ext>
              </a:extLst>
            </p:cNvPr>
            <p:cNvSpPr>
              <a:spLocks/>
            </p:cNvSpPr>
            <p:nvPr/>
          </p:nvSpPr>
          <p:spPr bwMode="auto">
            <a:xfrm>
              <a:off x="4808015" y="4057103"/>
              <a:ext cx="23054" cy="46107"/>
            </a:xfrm>
            <a:custGeom>
              <a:avLst/>
              <a:gdLst>
                <a:gd name="T0" fmla="*/ 23 w 23"/>
                <a:gd name="T1" fmla="*/ 0 h 46"/>
                <a:gd name="T2" fmla="*/ 0 w 23"/>
                <a:gd name="T3" fmla="*/ 0 h 46"/>
                <a:gd name="T4" fmla="*/ 0 w 23"/>
                <a:gd name="T5" fmla="*/ 46 h 46"/>
                <a:gd name="T6" fmla="*/ 10 w 23"/>
                <a:gd name="T7" fmla="*/ 46 h 46"/>
                <a:gd name="T8" fmla="*/ 23 w 23"/>
                <a:gd name="T9" fmla="*/ 0 h 46"/>
              </a:gdLst>
              <a:ahLst/>
              <a:cxnLst>
                <a:cxn ang="0">
                  <a:pos x="T0" y="T1"/>
                </a:cxn>
                <a:cxn ang="0">
                  <a:pos x="T2" y="T3"/>
                </a:cxn>
                <a:cxn ang="0">
                  <a:pos x="T4" y="T5"/>
                </a:cxn>
                <a:cxn ang="0">
                  <a:pos x="T6" y="T7"/>
                </a:cxn>
                <a:cxn ang="0">
                  <a:pos x="T8" y="T9"/>
                </a:cxn>
              </a:cxnLst>
              <a:rect l="0" t="0" r="r" b="b"/>
              <a:pathLst>
                <a:path w="23" h="46">
                  <a:moveTo>
                    <a:pt x="23" y="0"/>
                  </a:moveTo>
                  <a:lnTo>
                    <a:pt x="0" y="0"/>
                  </a:lnTo>
                  <a:lnTo>
                    <a:pt x="0" y="46"/>
                  </a:lnTo>
                  <a:lnTo>
                    <a:pt x="10" y="46"/>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1" name="Freeform 186">
              <a:extLst>
                <a:ext uri="{FF2B5EF4-FFF2-40B4-BE49-F238E27FC236}">
                  <a16:creationId xmlns:a16="http://schemas.microsoft.com/office/drawing/2014/main" id="{804524AC-E679-44EB-9DCE-E549B955A7C2}"/>
                </a:ext>
              </a:extLst>
            </p:cNvPr>
            <p:cNvSpPr>
              <a:spLocks/>
            </p:cNvSpPr>
            <p:nvPr/>
          </p:nvSpPr>
          <p:spPr bwMode="auto">
            <a:xfrm>
              <a:off x="4893212" y="3882699"/>
              <a:ext cx="46107" cy="254590"/>
            </a:xfrm>
            <a:custGeom>
              <a:avLst/>
              <a:gdLst>
                <a:gd name="T0" fmla="*/ 46 w 46"/>
                <a:gd name="T1" fmla="*/ 0 h 254"/>
                <a:gd name="T2" fmla="*/ 0 w 46"/>
                <a:gd name="T3" fmla="*/ 0 h 254"/>
                <a:gd name="T4" fmla="*/ 0 w 46"/>
                <a:gd name="T5" fmla="*/ 254 h 254"/>
                <a:gd name="T6" fmla="*/ 15 w 46"/>
                <a:gd name="T7" fmla="*/ 179 h 254"/>
                <a:gd name="T8" fmla="*/ 15 w 46"/>
                <a:gd name="T9" fmla="*/ 24 h 254"/>
                <a:gd name="T10" fmla="*/ 33 w 46"/>
                <a:gd name="T11" fmla="*/ 24 h 254"/>
                <a:gd name="T12" fmla="*/ 33 w 46"/>
                <a:gd name="T13" fmla="*/ 80 h 254"/>
                <a:gd name="T14" fmla="*/ 46 w 46"/>
                <a:gd name="T15" fmla="*/ 3 h 254"/>
                <a:gd name="T16" fmla="*/ 46 w 46"/>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4">
                  <a:moveTo>
                    <a:pt x="46" y="0"/>
                  </a:moveTo>
                  <a:lnTo>
                    <a:pt x="0" y="0"/>
                  </a:lnTo>
                  <a:lnTo>
                    <a:pt x="0" y="254"/>
                  </a:lnTo>
                  <a:lnTo>
                    <a:pt x="15" y="179"/>
                  </a:lnTo>
                  <a:lnTo>
                    <a:pt x="15" y="24"/>
                  </a:lnTo>
                  <a:lnTo>
                    <a:pt x="33" y="24"/>
                  </a:lnTo>
                  <a:lnTo>
                    <a:pt x="33" y="80"/>
                  </a:lnTo>
                  <a:lnTo>
                    <a:pt x="46" y="3"/>
                  </a:lnTo>
                  <a:lnTo>
                    <a:pt x="46" y="0"/>
                  </a:lnTo>
                  <a:close/>
                </a:path>
              </a:pathLst>
            </a:custGeom>
            <a:solidFill>
              <a:srgbClr val="80C568"/>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2" name="Freeform 187">
              <a:extLst>
                <a:ext uri="{FF2B5EF4-FFF2-40B4-BE49-F238E27FC236}">
                  <a16:creationId xmlns:a16="http://schemas.microsoft.com/office/drawing/2014/main" id="{5383E239-B59C-C1A1-4DC0-0C083F889417}"/>
                </a:ext>
              </a:extLst>
            </p:cNvPr>
            <p:cNvSpPr>
              <a:spLocks/>
            </p:cNvSpPr>
            <p:nvPr/>
          </p:nvSpPr>
          <p:spPr bwMode="auto">
            <a:xfrm>
              <a:off x="4893212" y="3882699"/>
              <a:ext cx="46107" cy="254590"/>
            </a:xfrm>
            <a:custGeom>
              <a:avLst/>
              <a:gdLst>
                <a:gd name="T0" fmla="*/ 46 w 46"/>
                <a:gd name="T1" fmla="*/ 0 h 254"/>
                <a:gd name="T2" fmla="*/ 0 w 46"/>
                <a:gd name="T3" fmla="*/ 0 h 254"/>
                <a:gd name="T4" fmla="*/ 0 w 46"/>
                <a:gd name="T5" fmla="*/ 254 h 254"/>
                <a:gd name="T6" fmla="*/ 15 w 46"/>
                <a:gd name="T7" fmla="*/ 179 h 254"/>
                <a:gd name="T8" fmla="*/ 15 w 46"/>
                <a:gd name="T9" fmla="*/ 24 h 254"/>
                <a:gd name="T10" fmla="*/ 33 w 46"/>
                <a:gd name="T11" fmla="*/ 24 h 254"/>
                <a:gd name="T12" fmla="*/ 33 w 46"/>
                <a:gd name="T13" fmla="*/ 80 h 254"/>
                <a:gd name="T14" fmla="*/ 46 w 46"/>
                <a:gd name="T15" fmla="*/ 3 h 254"/>
                <a:gd name="T16" fmla="*/ 46 w 46"/>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4">
                  <a:moveTo>
                    <a:pt x="46" y="0"/>
                  </a:moveTo>
                  <a:lnTo>
                    <a:pt x="0" y="0"/>
                  </a:lnTo>
                  <a:lnTo>
                    <a:pt x="0" y="254"/>
                  </a:lnTo>
                  <a:lnTo>
                    <a:pt x="15" y="179"/>
                  </a:lnTo>
                  <a:lnTo>
                    <a:pt x="15" y="24"/>
                  </a:lnTo>
                  <a:lnTo>
                    <a:pt x="33" y="24"/>
                  </a:lnTo>
                  <a:lnTo>
                    <a:pt x="33" y="80"/>
                  </a:lnTo>
                  <a:lnTo>
                    <a:pt x="46" y="3"/>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3" name="Freeform 188">
              <a:extLst>
                <a:ext uri="{FF2B5EF4-FFF2-40B4-BE49-F238E27FC236}">
                  <a16:creationId xmlns:a16="http://schemas.microsoft.com/office/drawing/2014/main" id="{8FBC43CC-DEE5-73D3-6D2B-DBCEB42715A8}"/>
                </a:ext>
              </a:extLst>
            </p:cNvPr>
            <p:cNvSpPr>
              <a:spLocks/>
            </p:cNvSpPr>
            <p:nvPr/>
          </p:nvSpPr>
          <p:spPr bwMode="auto">
            <a:xfrm>
              <a:off x="4908247" y="3906754"/>
              <a:ext cx="18042" cy="155360"/>
            </a:xfrm>
            <a:custGeom>
              <a:avLst/>
              <a:gdLst>
                <a:gd name="T0" fmla="*/ 18 w 18"/>
                <a:gd name="T1" fmla="*/ 0 h 155"/>
                <a:gd name="T2" fmla="*/ 0 w 18"/>
                <a:gd name="T3" fmla="*/ 0 h 155"/>
                <a:gd name="T4" fmla="*/ 0 w 18"/>
                <a:gd name="T5" fmla="*/ 155 h 155"/>
                <a:gd name="T6" fmla="*/ 18 w 18"/>
                <a:gd name="T7" fmla="*/ 56 h 155"/>
                <a:gd name="T8" fmla="*/ 18 w 18"/>
                <a:gd name="T9" fmla="*/ 0 h 155"/>
              </a:gdLst>
              <a:ahLst/>
              <a:cxnLst>
                <a:cxn ang="0">
                  <a:pos x="T0" y="T1"/>
                </a:cxn>
                <a:cxn ang="0">
                  <a:pos x="T2" y="T3"/>
                </a:cxn>
                <a:cxn ang="0">
                  <a:pos x="T4" y="T5"/>
                </a:cxn>
                <a:cxn ang="0">
                  <a:pos x="T6" y="T7"/>
                </a:cxn>
                <a:cxn ang="0">
                  <a:pos x="T8" y="T9"/>
                </a:cxn>
              </a:cxnLst>
              <a:rect l="0" t="0" r="r" b="b"/>
              <a:pathLst>
                <a:path w="18" h="155">
                  <a:moveTo>
                    <a:pt x="18" y="0"/>
                  </a:moveTo>
                  <a:lnTo>
                    <a:pt x="0" y="0"/>
                  </a:lnTo>
                  <a:lnTo>
                    <a:pt x="0" y="155"/>
                  </a:lnTo>
                  <a:lnTo>
                    <a:pt x="18" y="56"/>
                  </a:lnTo>
                  <a:lnTo>
                    <a:pt x="18" y="0"/>
                  </a:lnTo>
                  <a:close/>
                </a:path>
              </a:pathLst>
            </a:custGeom>
            <a:solidFill>
              <a:srgbClr val="E5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4" name="Freeform 189">
              <a:extLst>
                <a:ext uri="{FF2B5EF4-FFF2-40B4-BE49-F238E27FC236}">
                  <a16:creationId xmlns:a16="http://schemas.microsoft.com/office/drawing/2014/main" id="{922B5349-1AD1-843B-2BCC-63DD29BBABAC}"/>
                </a:ext>
              </a:extLst>
            </p:cNvPr>
            <p:cNvSpPr>
              <a:spLocks/>
            </p:cNvSpPr>
            <p:nvPr/>
          </p:nvSpPr>
          <p:spPr bwMode="auto">
            <a:xfrm>
              <a:off x="4908247" y="3906754"/>
              <a:ext cx="18042" cy="155360"/>
            </a:xfrm>
            <a:custGeom>
              <a:avLst/>
              <a:gdLst>
                <a:gd name="T0" fmla="*/ 18 w 18"/>
                <a:gd name="T1" fmla="*/ 0 h 155"/>
                <a:gd name="T2" fmla="*/ 0 w 18"/>
                <a:gd name="T3" fmla="*/ 0 h 155"/>
                <a:gd name="T4" fmla="*/ 0 w 18"/>
                <a:gd name="T5" fmla="*/ 155 h 155"/>
                <a:gd name="T6" fmla="*/ 18 w 18"/>
                <a:gd name="T7" fmla="*/ 56 h 155"/>
                <a:gd name="T8" fmla="*/ 18 w 18"/>
                <a:gd name="T9" fmla="*/ 0 h 155"/>
              </a:gdLst>
              <a:ahLst/>
              <a:cxnLst>
                <a:cxn ang="0">
                  <a:pos x="T0" y="T1"/>
                </a:cxn>
                <a:cxn ang="0">
                  <a:pos x="T2" y="T3"/>
                </a:cxn>
                <a:cxn ang="0">
                  <a:pos x="T4" y="T5"/>
                </a:cxn>
                <a:cxn ang="0">
                  <a:pos x="T6" y="T7"/>
                </a:cxn>
                <a:cxn ang="0">
                  <a:pos x="T8" y="T9"/>
                </a:cxn>
              </a:cxnLst>
              <a:rect l="0" t="0" r="r" b="b"/>
              <a:pathLst>
                <a:path w="18" h="155">
                  <a:moveTo>
                    <a:pt x="18" y="0"/>
                  </a:moveTo>
                  <a:lnTo>
                    <a:pt x="0" y="0"/>
                  </a:lnTo>
                  <a:lnTo>
                    <a:pt x="0" y="155"/>
                  </a:lnTo>
                  <a:lnTo>
                    <a:pt x="18" y="56"/>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5" name="Freeform 190">
              <a:extLst>
                <a:ext uri="{FF2B5EF4-FFF2-40B4-BE49-F238E27FC236}">
                  <a16:creationId xmlns:a16="http://schemas.microsoft.com/office/drawing/2014/main" id="{6B447FA3-DB79-9345-AE48-18E111302873}"/>
                </a:ext>
              </a:extLst>
            </p:cNvPr>
            <p:cNvSpPr>
              <a:spLocks noEditPoints="1"/>
            </p:cNvSpPr>
            <p:nvPr/>
          </p:nvSpPr>
          <p:spPr bwMode="auto">
            <a:xfrm>
              <a:off x="4939319" y="3852629"/>
              <a:ext cx="50116" cy="284660"/>
            </a:xfrm>
            <a:custGeom>
              <a:avLst/>
              <a:gdLst>
                <a:gd name="T0" fmla="*/ 21 w 50"/>
                <a:gd name="T1" fmla="*/ 0 h 284"/>
                <a:gd name="T2" fmla="*/ 0 w 50"/>
                <a:gd name="T3" fmla="*/ 0 h 284"/>
                <a:gd name="T4" fmla="*/ 0 w 50"/>
                <a:gd name="T5" fmla="*/ 30 h 284"/>
                <a:gd name="T6" fmla="*/ 0 w 50"/>
                <a:gd name="T7" fmla="*/ 30 h 284"/>
                <a:gd name="T8" fmla="*/ 0 w 50"/>
                <a:gd name="T9" fmla="*/ 33 h 284"/>
                <a:gd name="T10" fmla="*/ 0 w 50"/>
                <a:gd name="T11" fmla="*/ 284 h 284"/>
                <a:gd name="T12" fmla="*/ 21 w 50"/>
                <a:gd name="T13" fmla="*/ 164 h 284"/>
                <a:gd name="T14" fmla="*/ 21 w 50"/>
                <a:gd name="T15" fmla="*/ 0 h 284"/>
                <a:gd name="T16" fmla="*/ 50 w 50"/>
                <a:gd name="T17" fmla="*/ 0 h 284"/>
                <a:gd name="T18" fmla="*/ 29 w 50"/>
                <a:gd name="T19" fmla="*/ 0 h 284"/>
                <a:gd name="T20" fmla="*/ 29 w 50"/>
                <a:gd name="T21" fmla="*/ 120 h 284"/>
                <a:gd name="T22" fmla="*/ 50 w 50"/>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84">
                  <a:moveTo>
                    <a:pt x="21" y="0"/>
                  </a:moveTo>
                  <a:lnTo>
                    <a:pt x="0" y="0"/>
                  </a:lnTo>
                  <a:lnTo>
                    <a:pt x="0" y="30"/>
                  </a:lnTo>
                  <a:lnTo>
                    <a:pt x="0" y="30"/>
                  </a:lnTo>
                  <a:lnTo>
                    <a:pt x="0" y="33"/>
                  </a:lnTo>
                  <a:lnTo>
                    <a:pt x="0" y="284"/>
                  </a:lnTo>
                  <a:lnTo>
                    <a:pt x="21" y="164"/>
                  </a:lnTo>
                  <a:lnTo>
                    <a:pt x="21" y="0"/>
                  </a:lnTo>
                  <a:close/>
                  <a:moveTo>
                    <a:pt x="50" y="0"/>
                  </a:moveTo>
                  <a:lnTo>
                    <a:pt x="29" y="0"/>
                  </a:lnTo>
                  <a:lnTo>
                    <a:pt x="29" y="120"/>
                  </a:lnTo>
                  <a:lnTo>
                    <a:pt x="50" y="0"/>
                  </a:lnTo>
                  <a:close/>
                </a:path>
              </a:pathLst>
            </a:custGeom>
            <a:solidFill>
              <a:srgbClr val="5E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6" name="Freeform 191">
              <a:extLst>
                <a:ext uri="{FF2B5EF4-FFF2-40B4-BE49-F238E27FC236}">
                  <a16:creationId xmlns:a16="http://schemas.microsoft.com/office/drawing/2014/main" id="{09FC7DDB-7EB1-37FE-FFAA-0B6398B1EEAE}"/>
                </a:ext>
              </a:extLst>
            </p:cNvPr>
            <p:cNvSpPr>
              <a:spLocks noEditPoints="1"/>
            </p:cNvSpPr>
            <p:nvPr/>
          </p:nvSpPr>
          <p:spPr bwMode="auto">
            <a:xfrm>
              <a:off x="4939319" y="3852629"/>
              <a:ext cx="50116" cy="284660"/>
            </a:xfrm>
            <a:custGeom>
              <a:avLst/>
              <a:gdLst>
                <a:gd name="T0" fmla="*/ 21 w 50"/>
                <a:gd name="T1" fmla="*/ 0 h 284"/>
                <a:gd name="T2" fmla="*/ 0 w 50"/>
                <a:gd name="T3" fmla="*/ 0 h 284"/>
                <a:gd name="T4" fmla="*/ 0 w 50"/>
                <a:gd name="T5" fmla="*/ 30 h 284"/>
                <a:gd name="T6" fmla="*/ 0 w 50"/>
                <a:gd name="T7" fmla="*/ 30 h 284"/>
                <a:gd name="T8" fmla="*/ 0 w 50"/>
                <a:gd name="T9" fmla="*/ 33 h 284"/>
                <a:gd name="T10" fmla="*/ 0 w 50"/>
                <a:gd name="T11" fmla="*/ 284 h 284"/>
                <a:gd name="T12" fmla="*/ 21 w 50"/>
                <a:gd name="T13" fmla="*/ 164 h 284"/>
                <a:gd name="T14" fmla="*/ 21 w 50"/>
                <a:gd name="T15" fmla="*/ 0 h 284"/>
                <a:gd name="T16" fmla="*/ 50 w 50"/>
                <a:gd name="T17" fmla="*/ 0 h 284"/>
                <a:gd name="T18" fmla="*/ 29 w 50"/>
                <a:gd name="T19" fmla="*/ 0 h 284"/>
                <a:gd name="T20" fmla="*/ 29 w 50"/>
                <a:gd name="T21" fmla="*/ 120 h 284"/>
                <a:gd name="T22" fmla="*/ 50 w 50"/>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84">
                  <a:moveTo>
                    <a:pt x="21" y="0"/>
                  </a:moveTo>
                  <a:lnTo>
                    <a:pt x="0" y="0"/>
                  </a:lnTo>
                  <a:lnTo>
                    <a:pt x="0" y="30"/>
                  </a:lnTo>
                  <a:lnTo>
                    <a:pt x="0" y="30"/>
                  </a:lnTo>
                  <a:lnTo>
                    <a:pt x="0" y="33"/>
                  </a:lnTo>
                  <a:lnTo>
                    <a:pt x="0" y="284"/>
                  </a:lnTo>
                  <a:lnTo>
                    <a:pt x="21" y="164"/>
                  </a:lnTo>
                  <a:lnTo>
                    <a:pt x="21" y="0"/>
                  </a:lnTo>
                  <a:moveTo>
                    <a:pt x="50" y="0"/>
                  </a:moveTo>
                  <a:lnTo>
                    <a:pt x="29" y="0"/>
                  </a:lnTo>
                  <a:lnTo>
                    <a:pt x="29" y="120"/>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7" name="Freeform 192">
              <a:extLst>
                <a:ext uri="{FF2B5EF4-FFF2-40B4-BE49-F238E27FC236}">
                  <a16:creationId xmlns:a16="http://schemas.microsoft.com/office/drawing/2014/main" id="{2E098918-D04A-9696-329F-7E61F44E45D4}"/>
                </a:ext>
              </a:extLst>
            </p:cNvPr>
            <p:cNvSpPr>
              <a:spLocks/>
            </p:cNvSpPr>
            <p:nvPr/>
          </p:nvSpPr>
          <p:spPr bwMode="auto">
            <a:xfrm>
              <a:off x="4960368" y="3852629"/>
              <a:ext cx="8019" cy="164381"/>
            </a:xfrm>
            <a:custGeom>
              <a:avLst/>
              <a:gdLst>
                <a:gd name="T0" fmla="*/ 8 w 8"/>
                <a:gd name="T1" fmla="*/ 0 h 164"/>
                <a:gd name="T2" fmla="*/ 0 w 8"/>
                <a:gd name="T3" fmla="*/ 0 h 164"/>
                <a:gd name="T4" fmla="*/ 0 w 8"/>
                <a:gd name="T5" fmla="*/ 164 h 164"/>
                <a:gd name="T6" fmla="*/ 8 w 8"/>
                <a:gd name="T7" fmla="*/ 120 h 164"/>
                <a:gd name="T8" fmla="*/ 8 w 8"/>
                <a:gd name="T9" fmla="*/ 0 h 164"/>
              </a:gdLst>
              <a:ahLst/>
              <a:cxnLst>
                <a:cxn ang="0">
                  <a:pos x="T0" y="T1"/>
                </a:cxn>
                <a:cxn ang="0">
                  <a:pos x="T2" y="T3"/>
                </a:cxn>
                <a:cxn ang="0">
                  <a:pos x="T4" y="T5"/>
                </a:cxn>
                <a:cxn ang="0">
                  <a:pos x="T6" y="T7"/>
                </a:cxn>
                <a:cxn ang="0">
                  <a:pos x="T8" y="T9"/>
                </a:cxn>
              </a:cxnLst>
              <a:rect l="0" t="0" r="r" b="b"/>
              <a:pathLst>
                <a:path w="8" h="164">
                  <a:moveTo>
                    <a:pt x="8" y="0"/>
                  </a:moveTo>
                  <a:lnTo>
                    <a:pt x="0" y="0"/>
                  </a:lnTo>
                  <a:lnTo>
                    <a:pt x="0" y="164"/>
                  </a:lnTo>
                  <a:lnTo>
                    <a:pt x="8" y="120"/>
                  </a:lnTo>
                  <a:lnTo>
                    <a:pt x="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8" name="Freeform 193">
              <a:extLst>
                <a:ext uri="{FF2B5EF4-FFF2-40B4-BE49-F238E27FC236}">
                  <a16:creationId xmlns:a16="http://schemas.microsoft.com/office/drawing/2014/main" id="{FAD7FC2D-1955-FD2D-F4F4-BD48FDFA1931}"/>
                </a:ext>
              </a:extLst>
            </p:cNvPr>
            <p:cNvSpPr>
              <a:spLocks/>
            </p:cNvSpPr>
            <p:nvPr/>
          </p:nvSpPr>
          <p:spPr bwMode="auto">
            <a:xfrm>
              <a:off x="4960368" y="3852629"/>
              <a:ext cx="8019" cy="164381"/>
            </a:xfrm>
            <a:custGeom>
              <a:avLst/>
              <a:gdLst>
                <a:gd name="T0" fmla="*/ 8 w 8"/>
                <a:gd name="T1" fmla="*/ 0 h 164"/>
                <a:gd name="T2" fmla="*/ 0 w 8"/>
                <a:gd name="T3" fmla="*/ 0 h 164"/>
                <a:gd name="T4" fmla="*/ 0 w 8"/>
                <a:gd name="T5" fmla="*/ 164 h 164"/>
                <a:gd name="T6" fmla="*/ 8 w 8"/>
                <a:gd name="T7" fmla="*/ 120 h 164"/>
                <a:gd name="T8" fmla="*/ 8 w 8"/>
                <a:gd name="T9" fmla="*/ 0 h 164"/>
              </a:gdLst>
              <a:ahLst/>
              <a:cxnLst>
                <a:cxn ang="0">
                  <a:pos x="T0" y="T1"/>
                </a:cxn>
                <a:cxn ang="0">
                  <a:pos x="T2" y="T3"/>
                </a:cxn>
                <a:cxn ang="0">
                  <a:pos x="T4" y="T5"/>
                </a:cxn>
                <a:cxn ang="0">
                  <a:pos x="T6" y="T7"/>
                </a:cxn>
                <a:cxn ang="0">
                  <a:pos x="T8" y="T9"/>
                </a:cxn>
              </a:cxnLst>
              <a:rect l="0" t="0" r="r" b="b"/>
              <a:pathLst>
                <a:path w="8" h="164">
                  <a:moveTo>
                    <a:pt x="8" y="0"/>
                  </a:moveTo>
                  <a:lnTo>
                    <a:pt x="0" y="0"/>
                  </a:lnTo>
                  <a:lnTo>
                    <a:pt x="0" y="164"/>
                  </a:lnTo>
                  <a:lnTo>
                    <a:pt x="8" y="12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59" name="Freeform 194">
              <a:extLst>
                <a:ext uri="{FF2B5EF4-FFF2-40B4-BE49-F238E27FC236}">
                  <a16:creationId xmlns:a16="http://schemas.microsoft.com/office/drawing/2014/main" id="{04E49E7F-ACB9-D146-DE75-1D13AF246EAD}"/>
                </a:ext>
              </a:extLst>
            </p:cNvPr>
            <p:cNvSpPr>
              <a:spLocks/>
            </p:cNvSpPr>
            <p:nvPr/>
          </p:nvSpPr>
          <p:spPr bwMode="auto">
            <a:xfrm>
              <a:off x="4939319" y="3882699"/>
              <a:ext cx="0" cy="3007"/>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lnTo>
                    <a:pt x="0" y="3"/>
                  </a:lnTo>
                  <a:lnTo>
                    <a:pt x="0" y="0"/>
                  </a:lnTo>
                  <a:close/>
                </a:path>
              </a:pathLst>
            </a:custGeom>
            <a:solidFill>
              <a:srgbClr val="54A3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0" name="Freeform 195">
              <a:extLst>
                <a:ext uri="{FF2B5EF4-FFF2-40B4-BE49-F238E27FC236}">
                  <a16:creationId xmlns:a16="http://schemas.microsoft.com/office/drawing/2014/main" id="{6C7ACA4E-A5C9-68AE-8C26-7BEC522A3466}"/>
                </a:ext>
              </a:extLst>
            </p:cNvPr>
            <p:cNvSpPr>
              <a:spLocks/>
            </p:cNvSpPr>
            <p:nvPr/>
          </p:nvSpPr>
          <p:spPr bwMode="auto">
            <a:xfrm>
              <a:off x="4939319" y="3882699"/>
              <a:ext cx="0" cy="3007"/>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1" name="Freeform 196">
              <a:extLst>
                <a:ext uri="{FF2B5EF4-FFF2-40B4-BE49-F238E27FC236}">
                  <a16:creationId xmlns:a16="http://schemas.microsoft.com/office/drawing/2014/main" id="{A560DF8B-AE67-514D-D41A-BC61F2522105}"/>
                </a:ext>
              </a:extLst>
            </p:cNvPr>
            <p:cNvSpPr>
              <a:spLocks/>
            </p:cNvSpPr>
            <p:nvPr/>
          </p:nvSpPr>
          <p:spPr bwMode="auto">
            <a:xfrm>
              <a:off x="7248671" y="3687245"/>
              <a:ext cx="75175" cy="64149"/>
            </a:xfrm>
            <a:custGeom>
              <a:avLst/>
              <a:gdLst>
                <a:gd name="T0" fmla="*/ 42 w 46"/>
                <a:gd name="T1" fmla="*/ 2 h 39"/>
                <a:gd name="T2" fmla="*/ 46 w 46"/>
                <a:gd name="T3" fmla="*/ 2 h 39"/>
                <a:gd name="T4" fmla="*/ 40 w 46"/>
                <a:gd name="T5" fmla="*/ 0 h 39"/>
                <a:gd name="T6" fmla="*/ 39 w 46"/>
                <a:gd name="T7" fmla="*/ 4 h 39"/>
                <a:gd name="T8" fmla="*/ 1 w 46"/>
                <a:gd name="T9" fmla="*/ 37 h 39"/>
                <a:gd name="T10" fmla="*/ 0 w 46"/>
                <a:gd name="T11" fmla="*/ 39 h 39"/>
                <a:gd name="T12" fmla="*/ 42 w 46"/>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46" h="39">
                  <a:moveTo>
                    <a:pt x="42" y="2"/>
                  </a:moveTo>
                  <a:cubicBezTo>
                    <a:pt x="42" y="2"/>
                    <a:pt x="46" y="2"/>
                    <a:pt x="46" y="2"/>
                  </a:cubicBezTo>
                  <a:cubicBezTo>
                    <a:pt x="40" y="0"/>
                    <a:pt x="40" y="0"/>
                    <a:pt x="40" y="0"/>
                  </a:cubicBezTo>
                  <a:cubicBezTo>
                    <a:pt x="40" y="1"/>
                    <a:pt x="39" y="3"/>
                    <a:pt x="39" y="4"/>
                  </a:cubicBezTo>
                  <a:cubicBezTo>
                    <a:pt x="34" y="22"/>
                    <a:pt x="19" y="35"/>
                    <a:pt x="1" y="37"/>
                  </a:cubicBezTo>
                  <a:cubicBezTo>
                    <a:pt x="0" y="39"/>
                    <a:pt x="0" y="39"/>
                    <a:pt x="0" y="39"/>
                  </a:cubicBezTo>
                  <a:cubicBezTo>
                    <a:pt x="20" y="37"/>
                    <a:pt x="36" y="24"/>
                    <a:pt x="4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2" name="Freeform 197">
              <a:extLst>
                <a:ext uri="{FF2B5EF4-FFF2-40B4-BE49-F238E27FC236}">
                  <a16:creationId xmlns:a16="http://schemas.microsoft.com/office/drawing/2014/main" id="{3CAE45CD-C0C6-2BEA-7F9C-4194A6DD3D27}"/>
                </a:ext>
              </a:extLst>
            </p:cNvPr>
            <p:cNvSpPr>
              <a:spLocks/>
            </p:cNvSpPr>
            <p:nvPr/>
          </p:nvSpPr>
          <p:spPr bwMode="auto">
            <a:xfrm>
              <a:off x="7222611" y="3735357"/>
              <a:ext cx="39091" cy="37086"/>
            </a:xfrm>
            <a:custGeom>
              <a:avLst/>
              <a:gdLst>
                <a:gd name="T0" fmla="*/ 22 w 24"/>
                <a:gd name="T1" fmla="*/ 14 h 23"/>
                <a:gd name="T2" fmla="*/ 9 w 24"/>
                <a:gd name="T3" fmla="*/ 22 h 23"/>
                <a:gd name="T4" fmla="*/ 2 w 24"/>
                <a:gd name="T5" fmla="*/ 8 h 23"/>
                <a:gd name="T6" fmla="*/ 15 w 24"/>
                <a:gd name="T7" fmla="*/ 1 h 23"/>
                <a:gd name="T8" fmla="*/ 22 w 24"/>
                <a:gd name="T9" fmla="*/ 14 h 23"/>
              </a:gdLst>
              <a:ahLst/>
              <a:cxnLst>
                <a:cxn ang="0">
                  <a:pos x="T0" y="T1"/>
                </a:cxn>
                <a:cxn ang="0">
                  <a:pos x="T2" y="T3"/>
                </a:cxn>
                <a:cxn ang="0">
                  <a:pos x="T4" y="T5"/>
                </a:cxn>
                <a:cxn ang="0">
                  <a:pos x="T6" y="T7"/>
                </a:cxn>
                <a:cxn ang="0">
                  <a:pos x="T8" y="T9"/>
                </a:cxn>
              </a:cxnLst>
              <a:rect l="0" t="0" r="r" b="b"/>
              <a:pathLst>
                <a:path w="24" h="23">
                  <a:moveTo>
                    <a:pt x="22" y="14"/>
                  </a:moveTo>
                  <a:cubicBezTo>
                    <a:pt x="21" y="20"/>
                    <a:pt x="15" y="23"/>
                    <a:pt x="9" y="22"/>
                  </a:cubicBezTo>
                  <a:cubicBezTo>
                    <a:pt x="4" y="20"/>
                    <a:pt x="0" y="14"/>
                    <a:pt x="2" y="8"/>
                  </a:cubicBezTo>
                  <a:cubicBezTo>
                    <a:pt x="4" y="3"/>
                    <a:pt x="9" y="0"/>
                    <a:pt x="15" y="1"/>
                  </a:cubicBezTo>
                  <a:cubicBezTo>
                    <a:pt x="21" y="3"/>
                    <a:pt x="24" y="9"/>
                    <a:pt x="22"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3" name="Freeform 198">
              <a:extLst>
                <a:ext uri="{FF2B5EF4-FFF2-40B4-BE49-F238E27FC236}">
                  <a16:creationId xmlns:a16="http://schemas.microsoft.com/office/drawing/2014/main" id="{C52384E6-D3F4-2F4D-0AE1-09EE0B232F97}"/>
                </a:ext>
              </a:extLst>
            </p:cNvPr>
            <p:cNvSpPr>
              <a:spLocks/>
            </p:cNvSpPr>
            <p:nvPr/>
          </p:nvSpPr>
          <p:spPr bwMode="auto">
            <a:xfrm>
              <a:off x="7106342" y="3518855"/>
              <a:ext cx="215500" cy="110256"/>
            </a:xfrm>
            <a:custGeom>
              <a:avLst/>
              <a:gdLst>
                <a:gd name="T0" fmla="*/ 66 w 132"/>
                <a:gd name="T1" fmla="*/ 0 h 67"/>
                <a:gd name="T2" fmla="*/ 0 w 132"/>
                <a:gd name="T3" fmla="*/ 67 h 67"/>
                <a:gd name="T4" fmla="*/ 9 w 132"/>
                <a:gd name="T5" fmla="*/ 67 h 67"/>
                <a:gd name="T6" fmla="*/ 66 w 132"/>
                <a:gd name="T7" fmla="*/ 10 h 67"/>
                <a:gd name="T8" fmla="*/ 123 w 132"/>
                <a:gd name="T9" fmla="*/ 67 h 67"/>
                <a:gd name="T10" fmla="*/ 132 w 132"/>
                <a:gd name="T11" fmla="*/ 67 h 67"/>
                <a:gd name="T12" fmla="*/ 66 w 132"/>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32" h="67">
                  <a:moveTo>
                    <a:pt x="66" y="0"/>
                  </a:moveTo>
                  <a:cubicBezTo>
                    <a:pt x="29" y="0"/>
                    <a:pt x="0" y="30"/>
                    <a:pt x="0" y="67"/>
                  </a:cubicBezTo>
                  <a:cubicBezTo>
                    <a:pt x="9" y="67"/>
                    <a:pt x="9" y="67"/>
                    <a:pt x="9" y="67"/>
                  </a:cubicBezTo>
                  <a:cubicBezTo>
                    <a:pt x="9" y="35"/>
                    <a:pt x="35" y="10"/>
                    <a:pt x="66" y="10"/>
                  </a:cubicBezTo>
                  <a:cubicBezTo>
                    <a:pt x="97" y="10"/>
                    <a:pt x="123" y="35"/>
                    <a:pt x="123" y="67"/>
                  </a:cubicBezTo>
                  <a:cubicBezTo>
                    <a:pt x="132" y="67"/>
                    <a:pt x="132" y="67"/>
                    <a:pt x="132" y="67"/>
                  </a:cubicBezTo>
                  <a:cubicBezTo>
                    <a:pt x="132" y="30"/>
                    <a:pt x="103" y="0"/>
                    <a:pt x="6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4" name="Freeform 199">
              <a:extLst>
                <a:ext uri="{FF2B5EF4-FFF2-40B4-BE49-F238E27FC236}">
                  <a16:creationId xmlns:a16="http://schemas.microsoft.com/office/drawing/2014/main" id="{67D66DA3-D0DD-937D-2752-65BA1B62E220}"/>
                </a:ext>
              </a:extLst>
            </p:cNvPr>
            <p:cNvSpPr>
              <a:spLocks/>
            </p:cNvSpPr>
            <p:nvPr/>
          </p:nvSpPr>
          <p:spPr bwMode="auto">
            <a:xfrm>
              <a:off x="7282750" y="3617083"/>
              <a:ext cx="18042" cy="93216"/>
            </a:xfrm>
            <a:custGeom>
              <a:avLst/>
              <a:gdLst>
                <a:gd name="T0" fmla="*/ 0 w 11"/>
                <a:gd name="T1" fmla="*/ 4 h 57"/>
                <a:gd name="T2" fmla="*/ 4 w 11"/>
                <a:gd name="T3" fmla="*/ 0 h 57"/>
                <a:gd name="T4" fmla="*/ 8 w 11"/>
                <a:gd name="T5" fmla="*/ 0 h 57"/>
                <a:gd name="T6" fmla="*/ 11 w 11"/>
                <a:gd name="T7" fmla="*/ 4 h 57"/>
                <a:gd name="T8" fmla="*/ 11 w 11"/>
                <a:gd name="T9" fmla="*/ 53 h 57"/>
                <a:gd name="T10" fmla="*/ 8 w 11"/>
                <a:gd name="T11" fmla="*/ 57 h 57"/>
                <a:gd name="T12" fmla="*/ 4 w 11"/>
                <a:gd name="T13" fmla="*/ 57 h 57"/>
                <a:gd name="T14" fmla="*/ 0 w 11"/>
                <a:gd name="T15" fmla="*/ 53 h 57"/>
                <a:gd name="T16" fmla="*/ 0 w 11"/>
                <a:gd name="T1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7">
                  <a:moveTo>
                    <a:pt x="0" y="4"/>
                  </a:moveTo>
                  <a:cubicBezTo>
                    <a:pt x="0" y="2"/>
                    <a:pt x="2" y="0"/>
                    <a:pt x="4" y="0"/>
                  </a:cubicBezTo>
                  <a:cubicBezTo>
                    <a:pt x="8" y="0"/>
                    <a:pt x="8" y="0"/>
                    <a:pt x="8" y="0"/>
                  </a:cubicBezTo>
                  <a:cubicBezTo>
                    <a:pt x="10" y="0"/>
                    <a:pt x="11" y="2"/>
                    <a:pt x="11" y="4"/>
                  </a:cubicBezTo>
                  <a:cubicBezTo>
                    <a:pt x="11" y="53"/>
                    <a:pt x="11" y="53"/>
                    <a:pt x="11" y="53"/>
                  </a:cubicBezTo>
                  <a:cubicBezTo>
                    <a:pt x="11" y="55"/>
                    <a:pt x="10" y="57"/>
                    <a:pt x="8" y="57"/>
                  </a:cubicBezTo>
                  <a:cubicBezTo>
                    <a:pt x="4" y="57"/>
                    <a:pt x="4" y="57"/>
                    <a:pt x="4" y="57"/>
                  </a:cubicBezTo>
                  <a:cubicBezTo>
                    <a:pt x="2" y="57"/>
                    <a:pt x="0" y="55"/>
                    <a:pt x="0" y="53"/>
                  </a:cubicBezTo>
                  <a:lnTo>
                    <a:pt x="0" y="4"/>
                  </a:lnTo>
                  <a:close/>
                </a:path>
              </a:pathLst>
            </a:custGeom>
            <a:solidFill>
              <a:srgbClr val="1F85C3"/>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5" name="Freeform 200">
              <a:extLst>
                <a:ext uri="{FF2B5EF4-FFF2-40B4-BE49-F238E27FC236}">
                  <a16:creationId xmlns:a16="http://schemas.microsoft.com/office/drawing/2014/main" id="{51A2A432-1177-A089-07A3-F698A38425F0}"/>
                </a:ext>
              </a:extLst>
            </p:cNvPr>
            <p:cNvSpPr>
              <a:spLocks/>
            </p:cNvSpPr>
            <p:nvPr/>
          </p:nvSpPr>
          <p:spPr bwMode="auto">
            <a:xfrm>
              <a:off x="7338881" y="3632118"/>
              <a:ext cx="19044" cy="65151"/>
            </a:xfrm>
            <a:custGeom>
              <a:avLst/>
              <a:gdLst>
                <a:gd name="T0" fmla="*/ 0 w 12"/>
                <a:gd name="T1" fmla="*/ 0 h 40"/>
                <a:gd name="T2" fmla="*/ 12 w 12"/>
                <a:gd name="T3" fmla="*/ 20 h 40"/>
                <a:gd name="T4" fmla="*/ 0 w 12"/>
                <a:gd name="T5" fmla="*/ 40 h 40"/>
                <a:gd name="T6" fmla="*/ 0 w 12"/>
                <a:gd name="T7" fmla="*/ 0 h 40"/>
              </a:gdLst>
              <a:ahLst/>
              <a:cxnLst>
                <a:cxn ang="0">
                  <a:pos x="T0" y="T1"/>
                </a:cxn>
                <a:cxn ang="0">
                  <a:pos x="T2" y="T3"/>
                </a:cxn>
                <a:cxn ang="0">
                  <a:pos x="T4" y="T5"/>
                </a:cxn>
                <a:cxn ang="0">
                  <a:pos x="T6" y="T7"/>
                </a:cxn>
              </a:cxnLst>
              <a:rect l="0" t="0" r="r" b="b"/>
              <a:pathLst>
                <a:path w="12" h="40">
                  <a:moveTo>
                    <a:pt x="0" y="0"/>
                  </a:moveTo>
                  <a:cubicBezTo>
                    <a:pt x="7" y="4"/>
                    <a:pt x="12" y="11"/>
                    <a:pt x="12" y="20"/>
                  </a:cubicBezTo>
                  <a:cubicBezTo>
                    <a:pt x="12" y="29"/>
                    <a:pt x="7" y="36"/>
                    <a:pt x="0" y="40"/>
                  </a:cubicBezTo>
                  <a:lnTo>
                    <a:pt x="0" y="0"/>
                  </a:lnTo>
                  <a:close/>
                </a:path>
              </a:pathLst>
            </a:custGeom>
            <a:solidFill>
              <a:srgbClr val="1F85C3"/>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6" name="Freeform 201">
              <a:extLst>
                <a:ext uri="{FF2B5EF4-FFF2-40B4-BE49-F238E27FC236}">
                  <a16:creationId xmlns:a16="http://schemas.microsoft.com/office/drawing/2014/main" id="{D843632D-4656-85CB-4E91-CD06748C8325}"/>
                </a:ext>
              </a:extLst>
            </p:cNvPr>
            <p:cNvSpPr>
              <a:spLocks/>
            </p:cNvSpPr>
            <p:nvPr/>
          </p:nvSpPr>
          <p:spPr bwMode="auto">
            <a:xfrm>
              <a:off x="7307809" y="3620090"/>
              <a:ext cx="24056" cy="87202"/>
            </a:xfrm>
            <a:custGeom>
              <a:avLst/>
              <a:gdLst>
                <a:gd name="T0" fmla="*/ 15 w 15"/>
                <a:gd name="T1" fmla="*/ 3 h 53"/>
                <a:gd name="T2" fmla="*/ 12 w 15"/>
                <a:gd name="T3" fmla="*/ 0 h 53"/>
                <a:gd name="T4" fmla="*/ 0 w 15"/>
                <a:gd name="T5" fmla="*/ 0 h 53"/>
                <a:gd name="T6" fmla="*/ 0 w 15"/>
                <a:gd name="T7" fmla="*/ 53 h 53"/>
                <a:gd name="T8" fmla="*/ 12 w 15"/>
                <a:gd name="T9" fmla="*/ 53 h 53"/>
                <a:gd name="T10" fmla="*/ 15 w 15"/>
                <a:gd name="T11" fmla="*/ 49 h 53"/>
                <a:gd name="T12" fmla="*/ 15 w 15"/>
                <a:gd name="T13" fmla="*/ 3 h 53"/>
              </a:gdLst>
              <a:ahLst/>
              <a:cxnLst>
                <a:cxn ang="0">
                  <a:pos x="T0" y="T1"/>
                </a:cxn>
                <a:cxn ang="0">
                  <a:pos x="T2" y="T3"/>
                </a:cxn>
                <a:cxn ang="0">
                  <a:pos x="T4" y="T5"/>
                </a:cxn>
                <a:cxn ang="0">
                  <a:pos x="T6" y="T7"/>
                </a:cxn>
                <a:cxn ang="0">
                  <a:pos x="T8" y="T9"/>
                </a:cxn>
                <a:cxn ang="0">
                  <a:pos x="T10" y="T11"/>
                </a:cxn>
                <a:cxn ang="0">
                  <a:pos x="T12" y="T13"/>
                </a:cxn>
              </a:cxnLst>
              <a:rect l="0" t="0" r="r" b="b"/>
              <a:pathLst>
                <a:path w="15" h="53">
                  <a:moveTo>
                    <a:pt x="15" y="3"/>
                  </a:moveTo>
                  <a:cubicBezTo>
                    <a:pt x="15" y="1"/>
                    <a:pt x="14" y="0"/>
                    <a:pt x="12" y="0"/>
                  </a:cubicBezTo>
                  <a:cubicBezTo>
                    <a:pt x="0" y="0"/>
                    <a:pt x="0" y="0"/>
                    <a:pt x="0" y="0"/>
                  </a:cubicBezTo>
                  <a:cubicBezTo>
                    <a:pt x="0" y="53"/>
                    <a:pt x="0" y="53"/>
                    <a:pt x="0" y="53"/>
                  </a:cubicBezTo>
                  <a:cubicBezTo>
                    <a:pt x="12" y="53"/>
                    <a:pt x="12" y="53"/>
                    <a:pt x="12" y="53"/>
                  </a:cubicBezTo>
                  <a:cubicBezTo>
                    <a:pt x="14" y="53"/>
                    <a:pt x="15" y="51"/>
                    <a:pt x="15" y="49"/>
                  </a:cubicBez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7" name="Freeform 202">
              <a:extLst>
                <a:ext uri="{FF2B5EF4-FFF2-40B4-BE49-F238E27FC236}">
                  <a16:creationId xmlns:a16="http://schemas.microsoft.com/office/drawing/2014/main" id="{D865E4E9-9F7D-22C7-C2AC-88097B81BF3C}"/>
                </a:ext>
              </a:extLst>
            </p:cNvPr>
            <p:cNvSpPr>
              <a:spLocks/>
            </p:cNvSpPr>
            <p:nvPr/>
          </p:nvSpPr>
          <p:spPr bwMode="auto">
            <a:xfrm>
              <a:off x="7125386" y="3617083"/>
              <a:ext cx="20046" cy="93216"/>
            </a:xfrm>
            <a:custGeom>
              <a:avLst/>
              <a:gdLst>
                <a:gd name="T0" fmla="*/ 12 w 12"/>
                <a:gd name="T1" fmla="*/ 4 h 57"/>
                <a:gd name="T2" fmla="*/ 8 w 12"/>
                <a:gd name="T3" fmla="*/ 0 h 57"/>
                <a:gd name="T4" fmla="*/ 4 w 12"/>
                <a:gd name="T5" fmla="*/ 0 h 57"/>
                <a:gd name="T6" fmla="*/ 0 w 12"/>
                <a:gd name="T7" fmla="*/ 4 h 57"/>
                <a:gd name="T8" fmla="*/ 0 w 12"/>
                <a:gd name="T9" fmla="*/ 53 h 57"/>
                <a:gd name="T10" fmla="*/ 4 w 12"/>
                <a:gd name="T11" fmla="*/ 57 h 57"/>
                <a:gd name="T12" fmla="*/ 8 w 12"/>
                <a:gd name="T13" fmla="*/ 57 h 57"/>
                <a:gd name="T14" fmla="*/ 12 w 12"/>
                <a:gd name="T15" fmla="*/ 53 h 57"/>
                <a:gd name="T16" fmla="*/ 12 w 12"/>
                <a:gd name="T1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7">
                  <a:moveTo>
                    <a:pt x="12" y="4"/>
                  </a:moveTo>
                  <a:cubicBezTo>
                    <a:pt x="12" y="2"/>
                    <a:pt x="10" y="0"/>
                    <a:pt x="8" y="0"/>
                  </a:cubicBezTo>
                  <a:cubicBezTo>
                    <a:pt x="4" y="0"/>
                    <a:pt x="4" y="0"/>
                    <a:pt x="4" y="0"/>
                  </a:cubicBezTo>
                  <a:cubicBezTo>
                    <a:pt x="2" y="0"/>
                    <a:pt x="0" y="2"/>
                    <a:pt x="0" y="4"/>
                  </a:cubicBezTo>
                  <a:cubicBezTo>
                    <a:pt x="0" y="53"/>
                    <a:pt x="0" y="53"/>
                    <a:pt x="0" y="53"/>
                  </a:cubicBezTo>
                  <a:cubicBezTo>
                    <a:pt x="0" y="55"/>
                    <a:pt x="2" y="57"/>
                    <a:pt x="4" y="57"/>
                  </a:cubicBezTo>
                  <a:cubicBezTo>
                    <a:pt x="8" y="57"/>
                    <a:pt x="8" y="57"/>
                    <a:pt x="8" y="57"/>
                  </a:cubicBezTo>
                  <a:cubicBezTo>
                    <a:pt x="10" y="57"/>
                    <a:pt x="12" y="55"/>
                    <a:pt x="12" y="53"/>
                  </a:cubicBezTo>
                  <a:lnTo>
                    <a:pt x="12" y="4"/>
                  </a:lnTo>
                  <a:close/>
                </a:path>
              </a:pathLst>
            </a:custGeom>
            <a:solidFill>
              <a:srgbClr val="1F85C3"/>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8" name="Freeform 203">
              <a:extLst>
                <a:ext uri="{FF2B5EF4-FFF2-40B4-BE49-F238E27FC236}">
                  <a16:creationId xmlns:a16="http://schemas.microsoft.com/office/drawing/2014/main" id="{9DAF7B03-DC6C-EA97-0474-F4F4A7BA2C5B}"/>
                </a:ext>
              </a:extLst>
            </p:cNvPr>
            <p:cNvSpPr>
              <a:spLocks/>
            </p:cNvSpPr>
            <p:nvPr/>
          </p:nvSpPr>
          <p:spPr bwMode="auto">
            <a:xfrm>
              <a:off x="7070258" y="3632118"/>
              <a:ext cx="19044" cy="65151"/>
            </a:xfrm>
            <a:custGeom>
              <a:avLst/>
              <a:gdLst>
                <a:gd name="T0" fmla="*/ 12 w 12"/>
                <a:gd name="T1" fmla="*/ 0 h 40"/>
                <a:gd name="T2" fmla="*/ 0 w 12"/>
                <a:gd name="T3" fmla="*/ 20 h 40"/>
                <a:gd name="T4" fmla="*/ 12 w 12"/>
                <a:gd name="T5" fmla="*/ 40 h 40"/>
                <a:gd name="T6" fmla="*/ 12 w 12"/>
                <a:gd name="T7" fmla="*/ 0 h 40"/>
              </a:gdLst>
              <a:ahLst/>
              <a:cxnLst>
                <a:cxn ang="0">
                  <a:pos x="T0" y="T1"/>
                </a:cxn>
                <a:cxn ang="0">
                  <a:pos x="T2" y="T3"/>
                </a:cxn>
                <a:cxn ang="0">
                  <a:pos x="T4" y="T5"/>
                </a:cxn>
                <a:cxn ang="0">
                  <a:pos x="T6" y="T7"/>
                </a:cxn>
              </a:cxnLst>
              <a:rect l="0" t="0" r="r" b="b"/>
              <a:pathLst>
                <a:path w="12" h="40">
                  <a:moveTo>
                    <a:pt x="12" y="0"/>
                  </a:moveTo>
                  <a:cubicBezTo>
                    <a:pt x="5" y="4"/>
                    <a:pt x="0" y="11"/>
                    <a:pt x="0" y="20"/>
                  </a:cubicBezTo>
                  <a:cubicBezTo>
                    <a:pt x="0" y="29"/>
                    <a:pt x="5" y="36"/>
                    <a:pt x="12" y="40"/>
                  </a:cubicBezTo>
                  <a:lnTo>
                    <a:pt x="12" y="0"/>
                  </a:lnTo>
                  <a:close/>
                </a:path>
              </a:pathLst>
            </a:custGeom>
            <a:solidFill>
              <a:srgbClr val="1F85C3"/>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69" name="Freeform 204">
              <a:extLst>
                <a:ext uri="{FF2B5EF4-FFF2-40B4-BE49-F238E27FC236}">
                  <a16:creationId xmlns:a16="http://schemas.microsoft.com/office/drawing/2014/main" id="{3F23A9A9-E181-4418-E43A-953A4279480A}"/>
                </a:ext>
              </a:extLst>
            </p:cNvPr>
            <p:cNvSpPr>
              <a:spLocks/>
            </p:cNvSpPr>
            <p:nvPr/>
          </p:nvSpPr>
          <p:spPr bwMode="auto">
            <a:xfrm>
              <a:off x="7096318" y="3620090"/>
              <a:ext cx="24056" cy="87202"/>
            </a:xfrm>
            <a:custGeom>
              <a:avLst/>
              <a:gdLst>
                <a:gd name="T0" fmla="*/ 0 w 15"/>
                <a:gd name="T1" fmla="*/ 3 h 53"/>
                <a:gd name="T2" fmla="*/ 3 w 15"/>
                <a:gd name="T3" fmla="*/ 0 h 53"/>
                <a:gd name="T4" fmla="*/ 15 w 15"/>
                <a:gd name="T5" fmla="*/ 0 h 53"/>
                <a:gd name="T6" fmla="*/ 15 w 15"/>
                <a:gd name="T7" fmla="*/ 53 h 53"/>
                <a:gd name="T8" fmla="*/ 3 w 15"/>
                <a:gd name="T9" fmla="*/ 53 h 53"/>
                <a:gd name="T10" fmla="*/ 0 w 15"/>
                <a:gd name="T11" fmla="*/ 49 h 53"/>
                <a:gd name="T12" fmla="*/ 0 w 15"/>
                <a:gd name="T13" fmla="*/ 3 h 53"/>
              </a:gdLst>
              <a:ahLst/>
              <a:cxnLst>
                <a:cxn ang="0">
                  <a:pos x="T0" y="T1"/>
                </a:cxn>
                <a:cxn ang="0">
                  <a:pos x="T2" y="T3"/>
                </a:cxn>
                <a:cxn ang="0">
                  <a:pos x="T4" y="T5"/>
                </a:cxn>
                <a:cxn ang="0">
                  <a:pos x="T6" y="T7"/>
                </a:cxn>
                <a:cxn ang="0">
                  <a:pos x="T8" y="T9"/>
                </a:cxn>
                <a:cxn ang="0">
                  <a:pos x="T10" y="T11"/>
                </a:cxn>
                <a:cxn ang="0">
                  <a:pos x="T12" y="T13"/>
                </a:cxn>
              </a:cxnLst>
              <a:rect l="0" t="0" r="r" b="b"/>
              <a:pathLst>
                <a:path w="15" h="53">
                  <a:moveTo>
                    <a:pt x="0" y="3"/>
                  </a:moveTo>
                  <a:cubicBezTo>
                    <a:pt x="0" y="1"/>
                    <a:pt x="1" y="0"/>
                    <a:pt x="3" y="0"/>
                  </a:cubicBezTo>
                  <a:cubicBezTo>
                    <a:pt x="15" y="0"/>
                    <a:pt x="15" y="0"/>
                    <a:pt x="15" y="0"/>
                  </a:cubicBezTo>
                  <a:cubicBezTo>
                    <a:pt x="15" y="53"/>
                    <a:pt x="15" y="53"/>
                    <a:pt x="15" y="53"/>
                  </a:cubicBezTo>
                  <a:cubicBezTo>
                    <a:pt x="3" y="53"/>
                    <a:pt x="3" y="53"/>
                    <a:pt x="3" y="53"/>
                  </a:cubicBezTo>
                  <a:cubicBezTo>
                    <a:pt x="1" y="53"/>
                    <a:pt x="0" y="51"/>
                    <a:pt x="0" y="49"/>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0" name="Freeform 206">
              <a:extLst>
                <a:ext uri="{FF2B5EF4-FFF2-40B4-BE49-F238E27FC236}">
                  <a16:creationId xmlns:a16="http://schemas.microsoft.com/office/drawing/2014/main" id="{A0F2990E-757C-2A84-1DDA-EFB7E2F5F0F9}"/>
                </a:ext>
              </a:extLst>
            </p:cNvPr>
            <p:cNvSpPr>
              <a:spLocks/>
            </p:cNvSpPr>
            <p:nvPr/>
          </p:nvSpPr>
          <p:spPr bwMode="auto">
            <a:xfrm>
              <a:off x="7135409" y="3515848"/>
              <a:ext cx="157365" cy="47110"/>
            </a:xfrm>
            <a:custGeom>
              <a:avLst/>
              <a:gdLst>
                <a:gd name="T0" fmla="*/ 48 w 96"/>
                <a:gd name="T1" fmla="*/ 0 h 29"/>
                <a:gd name="T2" fmla="*/ 0 w 96"/>
                <a:gd name="T3" fmla="*/ 20 h 29"/>
                <a:gd name="T4" fmla="*/ 10 w 96"/>
                <a:gd name="T5" fmla="*/ 29 h 29"/>
                <a:gd name="T6" fmla="*/ 10 w 96"/>
                <a:gd name="T7" fmla="*/ 29 h 29"/>
                <a:gd name="T8" fmla="*/ 48 w 96"/>
                <a:gd name="T9" fmla="*/ 14 h 29"/>
                <a:gd name="T10" fmla="*/ 85 w 96"/>
                <a:gd name="T11" fmla="*/ 29 h 29"/>
                <a:gd name="T12" fmla="*/ 86 w 96"/>
                <a:gd name="T13" fmla="*/ 29 h 29"/>
                <a:gd name="T14" fmla="*/ 96 w 96"/>
                <a:gd name="T15" fmla="*/ 20 h 29"/>
                <a:gd name="T16" fmla="*/ 48 w 9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9">
                  <a:moveTo>
                    <a:pt x="48" y="0"/>
                  </a:moveTo>
                  <a:cubicBezTo>
                    <a:pt x="29" y="0"/>
                    <a:pt x="13" y="8"/>
                    <a:pt x="0" y="20"/>
                  </a:cubicBezTo>
                  <a:cubicBezTo>
                    <a:pt x="10" y="29"/>
                    <a:pt x="10" y="29"/>
                    <a:pt x="10" y="29"/>
                  </a:cubicBezTo>
                  <a:cubicBezTo>
                    <a:pt x="10" y="29"/>
                    <a:pt x="10" y="29"/>
                    <a:pt x="10" y="29"/>
                  </a:cubicBezTo>
                  <a:cubicBezTo>
                    <a:pt x="20" y="19"/>
                    <a:pt x="33" y="14"/>
                    <a:pt x="48" y="14"/>
                  </a:cubicBezTo>
                  <a:cubicBezTo>
                    <a:pt x="62" y="14"/>
                    <a:pt x="76" y="19"/>
                    <a:pt x="85" y="29"/>
                  </a:cubicBezTo>
                  <a:cubicBezTo>
                    <a:pt x="86" y="29"/>
                    <a:pt x="86" y="29"/>
                    <a:pt x="86" y="29"/>
                  </a:cubicBezTo>
                  <a:cubicBezTo>
                    <a:pt x="96" y="20"/>
                    <a:pt x="96" y="20"/>
                    <a:pt x="96" y="20"/>
                  </a:cubicBezTo>
                  <a:cubicBezTo>
                    <a:pt x="83" y="8"/>
                    <a:pt x="66" y="0"/>
                    <a:pt x="48" y="0"/>
                  </a:cubicBezTo>
                  <a:close/>
                </a:path>
              </a:pathLst>
            </a:custGeom>
            <a:solidFill>
              <a:srgbClr val="1F85C3"/>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1" name="Freeform 207">
              <a:extLst>
                <a:ext uri="{FF2B5EF4-FFF2-40B4-BE49-F238E27FC236}">
                  <a16:creationId xmlns:a16="http://schemas.microsoft.com/office/drawing/2014/main" id="{05641C04-9C16-8A13-21FD-8FAA3ABB6F3D}"/>
                </a:ext>
              </a:extLst>
            </p:cNvPr>
            <p:cNvSpPr>
              <a:spLocks/>
            </p:cNvSpPr>
            <p:nvPr/>
          </p:nvSpPr>
          <p:spPr bwMode="auto">
            <a:xfrm>
              <a:off x="6536020" y="2282991"/>
              <a:ext cx="125291" cy="110256"/>
            </a:xfrm>
            <a:custGeom>
              <a:avLst/>
              <a:gdLst>
                <a:gd name="T0" fmla="*/ 50 w 76"/>
                <a:gd name="T1" fmla="*/ 54 h 67"/>
                <a:gd name="T2" fmla="*/ 76 w 76"/>
                <a:gd name="T3" fmla="*/ 28 h 67"/>
                <a:gd name="T4" fmla="*/ 38 w 76"/>
                <a:gd name="T5" fmla="*/ 0 h 67"/>
                <a:gd name="T6" fmla="*/ 0 w 76"/>
                <a:gd name="T7" fmla="*/ 28 h 67"/>
                <a:gd name="T8" fmla="*/ 34 w 76"/>
                <a:gd name="T9" fmla="*/ 55 h 67"/>
                <a:gd name="T10" fmla="*/ 34 w 76"/>
                <a:gd name="T11" fmla="*/ 55 h 67"/>
                <a:gd name="T12" fmla="*/ 54 w 76"/>
                <a:gd name="T13" fmla="*/ 67 h 67"/>
                <a:gd name="T14" fmla="*/ 50 w 76"/>
                <a:gd name="T15" fmla="*/ 5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7">
                  <a:moveTo>
                    <a:pt x="50" y="54"/>
                  </a:moveTo>
                  <a:cubicBezTo>
                    <a:pt x="65" y="51"/>
                    <a:pt x="76" y="40"/>
                    <a:pt x="76" y="28"/>
                  </a:cubicBezTo>
                  <a:cubicBezTo>
                    <a:pt x="76" y="12"/>
                    <a:pt x="59" y="0"/>
                    <a:pt x="38" y="0"/>
                  </a:cubicBezTo>
                  <a:cubicBezTo>
                    <a:pt x="17" y="0"/>
                    <a:pt x="0" y="12"/>
                    <a:pt x="0" y="28"/>
                  </a:cubicBezTo>
                  <a:cubicBezTo>
                    <a:pt x="0" y="42"/>
                    <a:pt x="15" y="53"/>
                    <a:pt x="34" y="55"/>
                  </a:cubicBezTo>
                  <a:cubicBezTo>
                    <a:pt x="34" y="55"/>
                    <a:pt x="34" y="55"/>
                    <a:pt x="34" y="55"/>
                  </a:cubicBezTo>
                  <a:cubicBezTo>
                    <a:pt x="34" y="55"/>
                    <a:pt x="43" y="65"/>
                    <a:pt x="54" y="67"/>
                  </a:cubicBezTo>
                  <a:cubicBezTo>
                    <a:pt x="54" y="67"/>
                    <a:pt x="49" y="61"/>
                    <a:pt x="50" y="54"/>
                  </a:cubicBezTo>
                  <a:close/>
                </a:path>
              </a:pathLst>
            </a:custGeom>
            <a:solidFill>
              <a:srgbClr val="119E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2" name="Freeform 208">
              <a:extLst>
                <a:ext uri="{FF2B5EF4-FFF2-40B4-BE49-F238E27FC236}">
                  <a16:creationId xmlns:a16="http://schemas.microsoft.com/office/drawing/2014/main" id="{27FAA5F3-01DE-C529-A214-66C2B0F47B09}"/>
                </a:ext>
              </a:extLst>
            </p:cNvPr>
            <p:cNvSpPr>
              <a:spLocks/>
            </p:cNvSpPr>
            <p:nvPr/>
          </p:nvSpPr>
          <p:spPr bwMode="auto">
            <a:xfrm>
              <a:off x="6612197" y="2404271"/>
              <a:ext cx="42098" cy="42098"/>
            </a:xfrm>
            <a:custGeom>
              <a:avLst/>
              <a:gdLst>
                <a:gd name="T0" fmla="*/ 26 w 26"/>
                <a:gd name="T1" fmla="*/ 5 h 26"/>
                <a:gd name="T2" fmla="*/ 6 w 26"/>
                <a:gd name="T3" fmla="*/ 26 h 26"/>
                <a:gd name="T4" fmla="*/ 2 w 26"/>
                <a:gd name="T5" fmla="*/ 23 h 26"/>
                <a:gd name="T6" fmla="*/ 2 w 26"/>
                <a:gd name="T7" fmla="*/ 16 h 26"/>
                <a:gd name="T8" fmla="*/ 15 w 26"/>
                <a:gd name="T9" fmla="*/ 2 h 26"/>
                <a:gd name="T10" fmla="*/ 22 w 26"/>
                <a:gd name="T11" fmla="*/ 1 h 26"/>
                <a:gd name="T12" fmla="*/ 26 w 26"/>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6" y="5"/>
                  </a:moveTo>
                  <a:cubicBezTo>
                    <a:pt x="6" y="26"/>
                    <a:pt x="6" y="26"/>
                    <a:pt x="6" y="26"/>
                  </a:cubicBezTo>
                  <a:cubicBezTo>
                    <a:pt x="2" y="23"/>
                    <a:pt x="2" y="23"/>
                    <a:pt x="2" y="23"/>
                  </a:cubicBezTo>
                  <a:cubicBezTo>
                    <a:pt x="0" y="21"/>
                    <a:pt x="0" y="18"/>
                    <a:pt x="2" y="16"/>
                  </a:cubicBezTo>
                  <a:cubicBezTo>
                    <a:pt x="15" y="2"/>
                    <a:pt x="15" y="2"/>
                    <a:pt x="15" y="2"/>
                  </a:cubicBezTo>
                  <a:cubicBezTo>
                    <a:pt x="17" y="0"/>
                    <a:pt x="20" y="0"/>
                    <a:pt x="22" y="1"/>
                  </a:cubicBezTo>
                  <a:lnTo>
                    <a:pt x="26" y="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3" name="Freeform 209">
              <a:extLst>
                <a:ext uri="{FF2B5EF4-FFF2-40B4-BE49-F238E27FC236}">
                  <a16:creationId xmlns:a16="http://schemas.microsoft.com/office/drawing/2014/main" id="{5E4C6520-439C-410E-18D6-E4B9F9D76127}"/>
                </a:ext>
              </a:extLst>
            </p:cNvPr>
            <p:cNvSpPr>
              <a:spLocks/>
            </p:cNvSpPr>
            <p:nvPr/>
          </p:nvSpPr>
          <p:spPr bwMode="auto">
            <a:xfrm>
              <a:off x="6703408" y="2303037"/>
              <a:ext cx="42098" cy="44102"/>
            </a:xfrm>
            <a:custGeom>
              <a:avLst/>
              <a:gdLst>
                <a:gd name="T0" fmla="*/ 2 w 26"/>
                <a:gd name="T1" fmla="*/ 24 h 27"/>
                <a:gd name="T2" fmla="*/ 2 w 26"/>
                <a:gd name="T3" fmla="*/ 17 h 27"/>
                <a:gd name="T4" fmla="*/ 15 w 26"/>
                <a:gd name="T5" fmla="*/ 3 h 27"/>
                <a:gd name="T6" fmla="*/ 22 w 26"/>
                <a:gd name="T7" fmla="*/ 2 h 27"/>
                <a:gd name="T8" fmla="*/ 26 w 26"/>
                <a:gd name="T9" fmla="*/ 6 h 27"/>
                <a:gd name="T10" fmla="*/ 6 w 26"/>
                <a:gd name="T11" fmla="*/ 27 h 27"/>
                <a:gd name="T12" fmla="*/ 2 w 26"/>
                <a:gd name="T13" fmla="*/ 24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2" y="24"/>
                  </a:moveTo>
                  <a:cubicBezTo>
                    <a:pt x="0" y="22"/>
                    <a:pt x="0" y="19"/>
                    <a:pt x="2" y="17"/>
                  </a:cubicBezTo>
                  <a:cubicBezTo>
                    <a:pt x="15" y="3"/>
                    <a:pt x="15" y="3"/>
                    <a:pt x="15" y="3"/>
                  </a:cubicBezTo>
                  <a:cubicBezTo>
                    <a:pt x="17" y="1"/>
                    <a:pt x="20" y="0"/>
                    <a:pt x="22" y="2"/>
                  </a:cubicBezTo>
                  <a:cubicBezTo>
                    <a:pt x="26" y="6"/>
                    <a:pt x="26" y="6"/>
                    <a:pt x="26" y="6"/>
                  </a:cubicBezTo>
                  <a:cubicBezTo>
                    <a:pt x="6" y="27"/>
                    <a:pt x="6" y="27"/>
                    <a:pt x="6" y="27"/>
                  </a:cubicBezTo>
                  <a:lnTo>
                    <a:pt x="2" y="2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4" name="Freeform 210">
              <a:extLst>
                <a:ext uri="{FF2B5EF4-FFF2-40B4-BE49-F238E27FC236}">
                  <a16:creationId xmlns:a16="http://schemas.microsoft.com/office/drawing/2014/main" id="{54BDBD90-A1C6-E0B4-B479-60230F83DA72}"/>
                </a:ext>
              </a:extLst>
            </p:cNvPr>
            <p:cNvSpPr>
              <a:spLocks/>
            </p:cNvSpPr>
            <p:nvPr/>
          </p:nvSpPr>
          <p:spPr bwMode="auto">
            <a:xfrm>
              <a:off x="6623222" y="2314062"/>
              <a:ext cx="150348" cy="159370"/>
            </a:xfrm>
            <a:custGeom>
              <a:avLst/>
              <a:gdLst>
                <a:gd name="T0" fmla="*/ 0 w 92"/>
                <a:gd name="T1" fmla="*/ 83 h 97"/>
                <a:gd name="T2" fmla="*/ 20 w 92"/>
                <a:gd name="T3" fmla="*/ 61 h 97"/>
                <a:gd name="T4" fmla="*/ 44 w 92"/>
                <a:gd name="T5" fmla="*/ 48 h 97"/>
                <a:gd name="T6" fmla="*/ 45 w 92"/>
                <a:gd name="T7" fmla="*/ 47 h 97"/>
                <a:gd name="T8" fmla="*/ 45 w 92"/>
                <a:gd name="T9" fmla="*/ 47 h 97"/>
                <a:gd name="T10" fmla="*/ 45 w 92"/>
                <a:gd name="T11" fmla="*/ 47 h 97"/>
                <a:gd name="T12" fmla="*/ 46 w 92"/>
                <a:gd name="T13" fmla="*/ 46 h 97"/>
                <a:gd name="T14" fmla="*/ 57 w 92"/>
                <a:gd name="T15" fmla="*/ 22 h 97"/>
                <a:gd name="T16" fmla="*/ 76 w 92"/>
                <a:gd name="T17" fmla="*/ 0 h 97"/>
                <a:gd name="T18" fmla="*/ 79 w 92"/>
                <a:gd name="T19" fmla="*/ 35 h 97"/>
                <a:gd name="T20" fmla="*/ 59 w 92"/>
                <a:gd name="T21" fmla="*/ 60 h 97"/>
                <a:gd name="T22" fmla="*/ 36 w 92"/>
                <a:gd name="T23" fmla="*/ 82 h 97"/>
                <a:gd name="T24" fmla="*/ 0 w 92"/>
                <a:gd name="T25"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7">
                  <a:moveTo>
                    <a:pt x="0" y="83"/>
                  </a:moveTo>
                  <a:cubicBezTo>
                    <a:pt x="20" y="61"/>
                    <a:pt x="20" y="61"/>
                    <a:pt x="20" y="61"/>
                  </a:cubicBezTo>
                  <a:cubicBezTo>
                    <a:pt x="20" y="61"/>
                    <a:pt x="26" y="67"/>
                    <a:pt x="44" y="48"/>
                  </a:cubicBezTo>
                  <a:cubicBezTo>
                    <a:pt x="44" y="48"/>
                    <a:pt x="44" y="48"/>
                    <a:pt x="45" y="47"/>
                  </a:cubicBezTo>
                  <a:cubicBezTo>
                    <a:pt x="45" y="47"/>
                    <a:pt x="45" y="47"/>
                    <a:pt x="45" y="47"/>
                  </a:cubicBezTo>
                  <a:cubicBezTo>
                    <a:pt x="45" y="47"/>
                    <a:pt x="45" y="47"/>
                    <a:pt x="45" y="47"/>
                  </a:cubicBezTo>
                  <a:cubicBezTo>
                    <a:pt x="45" y="47"/>
                    <a:pt x="45" y="46"/>
                    <a:pt x="46" y="46"/>
                  </a:cubicBezTo>
                  <a:cubicBezTo>
                    <a:pt x="63" y="27"/>
                    <a:pt x="57" y="22"/>
                    <a:pt x="57" y="22"/>
                  </a:cubicBezTo>
                  <a:cubicBezTo>
                    <a:pt x="76" y="0"/>
                    <a:pt x="76" y="0"/>
                    <a:pt x="76" y="0"/>
                  </a:cubicBezTo>
                  <a:cubicBezTo>
                    <a:pt x="92" y="11"/>
                    <a:pt x="84" y="27"/>
                    <a:pt x="79" y="35"/>
                  </a:cubicBezTo>
                  <a:cubicBezTo>
                    <a:pt x="76" y="41"/>
                    <a:pt x="68" y="50"/>
                    <a:pt x="59" y="60"/>
                  </a:cubicBezTo>
                  <a:cubicBezTo>
                    <a:pt x="50" y="70"/>
                    <a:pt x="41" y="78"/>
                    <a:pt x="36" y="82"/>
                  </a:cubicBezTo>
                  <a:cubicBezTo>
                    <a:pt x="28" y="88"/>
                    <a:pt x="13" y="97"/>
                    <a:pt x="0" y="83"/>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5" name="Freeform 211">
              <a:extLst>
                <a:ext uri="{FF2B5EF4-FFF2-40B4-BE49-F238E27FC236}">
                  <a16:creationId xmlns:a16="http://schemas.microsoft.com/office/drawing/2014/main" id="{9E7069E1-DCAE-FD52-314B-873BB3A93A52}"/>
                </a:ext>
              </a:extLst>
            </p:cNvPr>
            <p:cNvSpPr>
              <a:spLocks/>
            </p:cNvSpPr>
            <p:nvPr/>
          </p:nvSpPr>
          <p:spPr bwMode="auto">
            <a:xfrm>
              <a:off x="6634248" y="2464411"/>
              <a:ext cx="53123" cy="35082"/>
            </a:xfrm>
            <a:custGeom>
              <a:avLst/>
              <a:gdLst>
                <a:gd name="T0" fmla="*/ 32 w 32"/>
                <a:gd name="T1" fmla="*/ 17 h 21"/>
                <a:gd name="T2" fmla="*/ 30 w 32"/>
                <a:gd name="T3" fmla="*/ 20 h 21"/>
                <a:gd name="T4" fmla="*/ 20 w 32"/>
                <a:gd name="T5" fmla="*/ 21 h 21"/>
                <a:gd name="T6" fmla="*/ 20 w 32"/>
                <a:gd name="T7" fmla="*/ 21 h 21"/>
                <a:gd name="T8" fmla="*/ 3 w 32"/>
                <a:gd name="T9" fmla="*/ 13 h 21"/>
                <a:gd name="T10" fmla="*/ 0 w 32"/>
                <a:gd name="T11" fmla="*/ 3 h 21"/>
                <a:gd name="T12" fmla="*/ 0 w 32"/>
                <a:gd name="T13" fmla="*/ 3 h 21"/>
                <a:gd name="T14" fmla="*/ 3 w 32"/>
                <a:gd name="T15" fmla="*/ 0 h 21"/>
                <a:gd name="T16" fmla="*/ 6 w 32"/>
                <a:gd name="T17" fmla="*/ 3 h 21"/>
                <a:gd name="T18" fmla="*/ 6 w 32"/>
                <a:gd name="T19" fmla="*/ 3 h 21"/>
                <a:gd name="T20" fmla="*/ 8 w 32"/>
                <a:gd name="T21" fmla="*/ 10 h 21"/>
                <a:gd name="T22" fmla="*/ 20 w 32"/>
                <a:gd name="T23" fmla="*/ 16 h 21"/>
                <a:gd name="T24" fmla="*/ 28 w 32"/>
                <a:gd name="T25" fmla="*/ 15 h 21"/>
                <a:gd name="T26" fmla="*/ 32 w 32"/>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1">
                  <a:moveTo>
                    <a:pt x="32" y="17"/>
                  </a:moveTo>
                  <a:cubicBezTo>
                    <a:pt x="32" y="18"/>
                    <a:pt x="31" y="19"/>
                    <a:pt x="30" y="20"/>
                  </a:cubicBezTo>
                  <a:cubicBezTo>
                    <a:pt x="26" y="21"/>
                    <a:pt x="23" y="21"/>
                    <a:pt x="20" y="21"/>
                  </a:cubicBezTo>
                  <a:cubicBezTo>
                    <a:pt x="20" y="21"/>
                    <a:pt x="20" y="21"/>
                    <a:pt x="20" y="21"/>
                  </a:cubicBezTo>
                  <a:cubicBezTo>
                    <a:pt x="11" y="21"/>
                    <a:pt x="6" y="17"/>
                    <a:pt x="3" y="13"/>
                  </a:cubicBezTo>
                  <a:cubicBezTo>
                    <a:pt x="1" y="8"/>
                    <a:pt x="0" y="4"/>
                    <a:pt x="0" y="3"/>
                  </a:cubicBezTo>
                  <a:cubicBezTo>
                    <a:pt x="0" y="3"/>
                    <a:pt x="0" y="3"/>
                    <a:pt x="0" y="3"/>
                  </a:cubicBezTo>
                  <a:cubicBezTo>
                    <a:pt x="0" y="2"/>
                    <a:pt x="2" y="0"/>
                    <a:pt x="3" y="0"/>
                  </a:cubicBezTo>
                  <a:cubicBezTo>
                    <a:pt x="5" y="1"/>
                    <a:pt x="6" y="2"/>
                    <a:pt x="6" y="3"/>
                  </a:cubicBezTo>
                  <a:cubicBezTo>
                    <a:pt x="6" y="3"/>
                    <a:pt x="6" y="3"/>
                    <a:pt x="6" y="3"/>
                  </a:cubicBezTo>
                  <a:cubicBezTo>
                    <a:pt x="6" y="4"/>
                    <a:pt x="6" y="7"/>
                    <a:pt x="8" y="10"/>
                  </a:cubicBezTo>
                  <a:cubicBezTo>
                    <a:pt x="9" y="13"/>
                    <a:pt x="12" y="16"/>
                    <a:pt x="20" y="16"/>
                  </a:cubicBezTo>
                  <a:cubicBezTo>
                    <a:pt x="22" y="16"/>
                    <a:pt x="25" y="15"/>
                    <a:pt x="28" y="15"/>
                  </a:cubicBezTo>
                  <a:cubicBezTo>
                    <a:pt x="30" y="14"/>
                    <a:pt x="31" y="15"/>
                    <a:pt x="32" y="17"/>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6" name="Freeform 212">
              <a:extLst>
                <a:ext uri="{FF2B5EF4-FFF2-40B4-BE49-F238E27FC236}">
                  <a16:creationId xmlns:a16="http://schemas.microsoft.com/office/drawing/2014/main" id="{A98BB828-A447-3BE7-9F43-112224D249F3}"/>
                </a:ext>
              </a:extLst>
            </p:cNvPr>
            <p:cNvSpPr>
              <a:spLocks/>
            </p:cNvSpPr>
            <p:nvPr/>
          </p:nvSpPr>
          <p:spPr bwMode="auto">
            <a:xfrm>
              <a:off x="6690378" y="2468420"/>
              <a:ext cx="28065" cy="32074"/>
            </a:xfrm>
            <a:custGeom>
              <a:avLst/>
              <a:gdLst>
                <a:gd name="T0" fmla="*/ 16 w 17"/>
                <a:gd name="T1" fmla="*/ 5 h 20"/>
                <a:gd name="T2" fmla="*/ 7 w 17"/>
                <a:gd name="T3" fmla="*/ 19 h 20"/>
                <a:gd name="T4" fmla="*/ 2 w 17"/>
                <a:gd name="T5" fmla="*/ 19 h 20"/>
                <a:gd name="T6" fmla="*/ 1 w 17"/>
                <a:gd name="T7" fmla="*/ 15 h 20"/>
                <a:gd name="T8" fmla="*/ 11 w 17"/>
                <a:gd name="T9" fmla="*/ 2 h 20"/>
                <a:gd name="T10" fmla="*/ 16 w 17"/>
                <a:gd name="T11" fmla="*/ 1 h 20"/>
                <a:gd name="T12" fmla="*/ 16 w 17"/>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16" y="5"/>
                  </a:moveTo>
                  <a:cubicBezTo>
                    <a:pt x="7" y="19"/>
                    <a:pt x="7" y="19"/>
                    <a:pt x="7" y="19"/>
                  </a:cubicBezTo>
                  <a:cubicBezTo>
                    <a:pt x="6" y="20"/>
                    <a:pt x="4" y="20"/>
                    <a:pt x="2" y="19"/>
                  </a:cubicBezTo>
                  <a:cubicBezTo>
                    <a:pt x="1" y="18"/>
                    <a:pt x="0" y="16"/>
                    <a:pt x="1" y="15"/>
                  </a:cubicBezTo>
                  <a:cubicBezTo>
                    <a:pt x="11" y="2"/>
                    <a:pt x="11" y="2"/>
                    <a:pt x="11" y="2"/>
                  </a:cubicBezTo>
                  <a:cubicBezTo>
                    <a:pt x="12" y="0"/>
                    <a:pt x="14" y="0"/>
                    <a:pt x="16" y="1"/>
                  </a:cubicBezTo>
                  <a:cubicBezTo>
                    <a:pt x="17" y="2"/>
                    <a:pt x="17" y="4"/>
                    <a:pt x="16" y="5"/>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7" name="Freeform 213">
              <a:extLst>
                <a:ext uri="{FF2B5EF4-FFF2-40B4-BE49-F238E27FC236}">
                  <a16:creationId xmlns:a16="http://schemas.microsoft.com/office/drawing/2014/main" id="{637441DF-D603-9EB7-AA86-6B765052624F}"/>
                </a:ext>
              </a:extLst>
            </p:cNvPr>
            <p:cNvSpPr>
              <a:spLocks/>
            </p:cNvSpPr>
            <p:nvPr/>
          </p:nvSpPr>
          <p:spPr bwMode="auto">
            <a:xfrm>
              <a:off x="6714433" y="2468420"/>
              <a:ext cx="28065" cy="32074"/>
            </a:xfrm>
            <a:custGeom>
              <a:avLst/>
              <a:gdLst>
                <a:gd name="T0" fmla="*/ 16 w 17"/>
                <a:gd name="T1" fmla="*/ 5 h 20"/>
                <a:gd name="T2" fmla="*/ 7 w 17"/>
                <a:gd name="T3" fmla="*/ 19 h 20"/>
                <a:gd name="T4" fmla="*/ 2 w 17"/>
                <a:gd name="T5" fmla="*/ 19 h 20"/>
                <a:gd name="T6" fmla="*/ 1 w 17"/>
                <a:gd name="T7" fmla="*/ 15 h 20"/>
                <a:gd name="T8" fmla="*/ 11 w 17"/>
                <a:gd name="T9" fmla="*/ 2 h 20"/>
                <a:gd name="T10" fmla="*/ 15 w 17"/>
                <a:gd name="T11" fmla="*/ 1 h 20"/>
                <a:gd name="T12" fmla="*/ 16 w 17"/>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16" y="5"/>
                  </a:moveTo>
                  <a:cubicBezTo>
                    <a:pt x="7" y="19"/>
                    <a:pt x="7" y="19"/>
                    <a:pt x="7" y="19"/>
                  </a:cubicBezTo>
                  <a:cubicBezTo>
                    <a:pt x="5" y="20"/>
                    <a:pt x="3" y="20"/>
                    <a:pt x="2" y="19"/>
                  </a:cubicBezTo>
                  <a:cubicBezTo>
                    <a:pt x="0" y="18"/>
                    <a:pt x="0" y="16"/>
                    <a:pt x="1" y="15"/>
                  </a:cubicBezTo>
                  <a:cubicBezTo>
                    <a:pt x="11" y="2"/>
                    <a:pt x="11" y="2"/>
                    <a:pt x="11" y="2"/>
                  </a:cubicBezTo>
                  <a:cubicBezTo>
                    <a:pt x="12" y="0"/>
                    <a:pt x="14" y="0"/>
                    <a:pt x="15" y="1"/>
                  </a:cubicBezTo>
                  <a:cubicBezTo>
                    <a:pt x="17" y="2"/>
                    <a:pt x="17" y="4"/>
                    <a:pt x="16" y="5"/>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8" name="Freeform 214">
              <a:extLst>
                <a:ext uri="{FF2B5EF4-FFF2-40B4-BE49-F238E27FC236}">
                  <a16:creationId xmlns:a16="http://schemas.microsoft.com/office/drawing/2014/main" id="{4968CAA2-362C-5E05-605D-8F714DC000CB}"/>
                </a:ext>
              </a:extLst>
            </p:cNvPr>
            <p:cNvSpPr>
              <a:spLocks/>
            </p:cNvSpPr>
            <p:nvPr/>
          </p:nvSpPr>
          <p:spPr bwMode="auto">
            <a:xfrm>
              <a:off x="6739491" y="2468420"/>
              <a:ext cx="28065" cy="32074"/>
            </a:xfrm>
            <a:custGeom>
              <a:avLst/>
              <a:gdLst>
                <a:gd name="T0" fmla="*/ 16 w 17"/>
                <a:gd name="T1" fmla="*/ 5 h 20"/>
                <a:gd name="T2" fmla="*/ 6 w 17"/>
                <a:gd name="T3" fmla="*/ 19 h 20"/>
                <a:gd name="T4" fmla="*/ 1 w 17"/>
                <a:gd name="T5" fmla="*/ 19 h 20"/>
                <a:gd name="T6" fmla="*/ 1 w 17"/>
                <a:gd name="T7" fmla="*/ 15 h 20"/>
                <a:gd name="T8" fmla="*/ 10 w 17"/>
                <a:gd name="T9" fmla="*/ 2 h 20"/>
                <a:gd name="T10" fmla="*/ 15 w 17"/>
                <a:gd name="T11" fmla="*/ 1 h 20"/>
                <a:gd name="T12" fmla="*/ 16 w 17"/>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16" y="5"/>
                  </a:moveTo>
                  <a:cubicBezTo>
                    <a:pt x="6" y="19"/>
                    <a:pt x="6" y="19"/>
                    <a:pt x="6" y="19"/>
                  </a:cubicBezTo>
                  <a:cubicBezTo>
                    <a:pt x="5" y="20"/>
                    <a:pt x="3" y="20"/>
                    <a:pt x="1" y="19"/>
                  </a:cubicBezTo>
                  <a:cubicBezTo>
                    <a:pt x="0" y="18"/>
                    <a:pt x="0" y="16"/>
                    <a:pt x="1" y="15"/>
                  </a:cubicBezTo>
                  <a:cubicBezTo>
                    <a:pt x="10" y="2"/>
                    <a:pt x="10" y="2"/>
                    <a:pt x="10" y="2"/>
                  </a:cubicBezTo>
                  <a:cubicBezTo>
                    <a:pt x="11" y="0"/>
                    <a:pt x="13" y="0"/>
                    <a:pt x="15" y="1"/>
                  </a:cubicBezTo>
                  <a:cubicBezTo>
                    <a:pt x="16" y="2"/>
                    <a:pt x="17" y="4"/>
                    <a:pt x="16" y="5"/>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79" name="Freeform 215">
              <a:extLst>
                <a:ext uri="{FF2B5EF4-FFF2-40B4-BE49-F238E27FC236}">
                  <a16:creationId xmlns:a16="http://schemas.microsoft.com/office/drawing/2014/main" id="{CB737537-DF2B-2D5E-5243-52990115BD38}"/>
                </a:ext>
              </a:extLst>
            </p:cNvPr>
            <p:cNvSpPr>
              <a:spLocks/>
            </p:cNvSpPr>
            <p:nvPr/>
          </p:nvSpPr>
          <p:spPr bwMode="auto">
            <a:xfrm>
              <a:off x="6762545" y="2468420"/>
              <a:ext cx="28065" cy="32074"/>
            </a:xfrm>
            <a:custGeom>
              <a:avLst/>
              <a:gdLst>
                <a:gd name="T0" fmla="*/ 16 w 17"/>
                <a:gd name="T1" fmla="*/ 5 h 20"/>
                <a:gd name="T2" fmla="*/ 7 w 17"/>
                <a:gd name="T3" fmla="*/ 19 h 20"/>
                <a:gd name="T4" fmla="*/ 2 w 17"/>
                <a:gd name="T5" fmla="*/ 19 h 20"/>
                <a:gd name="T6" fmla="*/ 1 w 17"/>
                <a:gd name="T7" fmla="*/ 15 h 20"/>
                <a:gd name="T8" fmla="*/ 11 w 17"/>
                <a:gd name="T9" fmla="*/ 2 h 20"/>
                <a:gd name="T10" fmla="*/ 15 w 17"/>
                <a:gd name="T11" fmla="*/ 1 h 20"/>
                <a:gd name="T12" fmla="*/ 16 w 17"/>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16" y="5"/>
                  </a:moveTo>
                  <a:cubicBezTo>
                    <a:pt x="7" y="19"/>
                    <a:pt x="7" y="19"/>
                    <a:pt x="7" y="19"/>
                  </a:cubicBezTo>
                  <a:cubicBezTo>
                    <a:pt x="6" y="20"/>
                    <a:pt x="4" y="20"/>
                    <a:pt x="2" y="19"/>
                  </a:cubicBezTo>
                  <a:cubicBezTo>
                    <a:pt x="1" y="18"/>
                    <a:pt x="0" y="16"/>
                    <a:pt x="1" y="15"/>
                  </a:cubicBezTo>
                  <a:cubicBezTo>
                    <a:pt x="11" y="2"/>
                    <a:pt x="11" y="2"/>
                    <a:pt x="11" y="2"/>
                  </a:cubicBezTo>
                  <a:cubicBezTo>
                    <a:pt x="12" y="0"/>
                    <a:pt x="14" y="0"/>
                    <a:pt x="15" y="1"/>
                  </a:cubicBezTo>
                  <a:cubicBezTo>
                    <a:pt x="17" y="2"/>
                    <a:pt x="17" y="4"/>
                    <a:pt x="16" y="5"/>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0" name="Freeform 216">
              <a:extLst>
                <a:ext uri="{FF2B5EF4-FFF2-40B4-BE49-F238E27FC236}">
                  <a16:creationId xmlns:a16="http://schemas.microsoft.com/office/drawing/2014/main" id="{74D8642B-3B34-778C-23C1-E8C16955E08F}"/>
                </a:ext>
              </a:extLst>
            </p:cNvPr>
            <p:cNvSpPr>
              <a:spLocks noEditPoints="1"/>
            </p:cNvSpPr>
            <p:nvPr/>
          </p:nvSpPr>
          <p:spPr bwMode="auto">
            <a:xfrm>
              <a:off x="6554062" y="2309051"/>
              <a:ext cx="92214" cy="39091"/>
            </a:xfrm>
            <a:custGeom>
              <a:avLst/>
              <a:gdLst>
                <a:gd name="T0" fmla="*/ 56 w 56"/>
                <a:gd name="T1" fmla="*/ 1 h 24"/>
                <a:gd name="T2" fmla="*/ 48 w 56"/>
                <a:gd name="T3" fmla="*/ 19 h 24"/>
                <a:gd name="T4" fmla="*/ 43 w 56"/>
                <a:gd name="T5" fmla="*/ 19 h 24"/>
                <a:gd name="T6" fmla="*/ 47 w 56"/>
                <a:gd name="T7" fmla="*/ 10 h 24"/>
                <a:gd name="T8" fmla="*/ 48 w 56"/>
                <a:gd name="T9" fmla="*/ 8 h 24"/>
                <a:gd name="T10" fmla="*/ 49 w 56"/>
                <a:gd name="T11" fmla="*/ 6 h 24"/>
                <a:gd name="T12" fmla="*/ 43 w 56"/>
                <a:gd name="T13" fmla="*/ 6 h 24"/>
                <a:gd name="T14" fmla="*/ 43 w 56"/>
                <a:gd name="T15" fmla="*/ 1 h 24"/>
                <a:gd name="T16" fmla="*/ 56 w 56"/>
                <a:gd name="T17" fmla="*/ 1 h 24"/>
                <a:gd name="T18" fmla="*/ 11 w 56"/>
                <a:gd name="T19" fmla="*/ 11 h 24"/>
                <a:gd name="T20" fmla="*/ 12 w 56"/>
                <a:gd name="T21" fmla="*/ 7 h 24"/>
                <a:gd name="T22" fmla="*/ 10 w 56"/>
                <a:gd name="T23" fmla="*/ 3 h 24"/>
                <a:gd name="T24" fmla="*/ 6 w 56"/>
                <a:gd name="T25" fmla="*/ 1 h 24"/>
                <a:gd name="T26" fmla="*/ 2 w 56"/>
                <a:gd name="T27" fmla="*/ 3 h 24"/>
                <a:gd name="T28" fmla="*/ 0 w 56"/>
                <a:gd name="T29" fmla="*/ 7 h 24"/>
                <a:gd name="T30" fmla="*/ 0 w 56"/>
                <a:gd name="T31" fmla="*/ 8 h 24"/>
                <a:gd name="T32" fmla="*/ 5 w 56"/>
                <a:gd name="T33" fmla="*/ 8 h 24"/>
                <a:gd name="T34" fmla="*/ 5 w 56"/>
                <a:gd name="T35" fmla="*/ 7 h 24"/>
                <a:gd name="T36" fmla="*/ 5 w 56"/>
                <a:gd name="T37" fmla="*/ 7 h 24"/>
                <a:gd name="T38" fmla="*/ 6 w 56"/>
                <a:gd name="T39" fmla="*/ 5 h 24"/>
                <a:gd name="T40" fmla="*/ 7 w 56"/>
                <a:gd name="T41" fmla="*/ 5 h 24"/>
                <a:gd name="T42" fmla="*/ 7 w 56"/>
                <a:gd name="T43" fmla="*/ 7 h 24"/>
                <a:gd name="T44" fmla="*/ 7 w 56"/>
                <a:gd name="T45" fmla="*/ 9 h 24"/>
                <a:gd name="T46" fmla="*/ 6 w 56"/>
                <a:gd name="T47" fmla="*/ 11 h 24"/>
                <a:gd name="T48" fmla="*/ 4 w 56"/>
                <a:gd name="T49" fmla="*/ 12 h 24"/>
                <a:gd name="T50" fmla="*/ 0 w 56"/>
                <a:gd name="T51" fmla="*/ 19 h 24"/>
                <a:gd name="T52" fmla="*/ 12 w 56"/>
                <a:gd name="T53" fmla="*/ 19 h 24"/>
                <a:gd name="T54" fmla="*/ 12 w 56"/>
                <a:gd name="T55" fmla="*/ 15 h 24"/>
                <a:gd name="T56" fmla="*/ 9 w 56"/>
                <a:gd name="T57" fmla="*/ 15 h 24"/>
                <a:gd name="T58" fmla="*/ 7 w 56"/>
                <a:gd name="T59" fmla="*/ 15 h 24"/>
                <a:gd name="T60" fmla="*/ 9 w 56"/>
                <a:gd name="T61" fmla="*/ 13 h 24"/>
                <a:gd name="T62" fmla="*/ 11 w 56"/>
                <a:gd name="T63" fmla="*/ 11 h 24"/>
                <a:gd name="T64" fmla="*/ 24 w 56"/>
                <a:gd name="T65" fmla="*/ 12 h 24"/>
                <a:gd name="T66" fmla="*/ 26 w 56"/>
                <a:gd name="T67" fmla="*/ 12 h 24"/>
                <a:gd name="T68" fmla="*/ 26 w 56"/>
                <a:gd name="T69" fmla="*/ 15 h 24"/>
                <a:gd name="T70" fmla="*/ 24 w 56"/>
                <a:gd name="T71" fmla="*/ 15 h 24"/>
                <a:gd name="T72" fmla="*/ 24 w 56"/>
                <a:gd name="T73" fmla="*/ 19 h 24"/>
                <a:gd name="T74" fmla="*/ 20 w 56"/>
                <a:gd name="T75" fmla="*/ 19 h 24"/>
                <a:gd name="T76" fmla="*/ 20 w 56"/>
                <a:gd name="T77" fmla="*/ 15 h 24"/>
                <a:gd name="T78" fmla="*/ 13 w 56"/>
                <a:gd name="T79" fmla="*/ 15 h 24"/>
                <a:gd name="T80" fmla="*/ 13 w 56"/>
                <a:gd name="T81" fmla="*/ 12 h 24"/>
                <a:gd name="T82" fmla="*/ 19 w 56"/>
                <a:gd name="T83" fmla="*/ 1 h 24"/>
                <a:gd name="T84" fmla="*/ 24 w 56"/>
                <a:gd name="T85" fmla="*/ 1 h 24"/>
                <a:gd name="T86" fmla="*/ 24 w 56"/>
                <a:gd name="T87" fmla="*/ 12 h 24"/>
                <a:gd name="T88" fmla="*/ 20 w 56"/>
                <a:gd name="T89" fmla="*/ 6 h 24"/>
                <a:gd name="T90" fmla="*/ 19 w 56"/>
                <a:gd name="T91" fmla="*/ 8 h 24"/>
                <a:gd name="T92" fmla="*/ 18 w 56"/>
                <a:gd name="T93" fmla="*/ 10 h 24"/>
                <a:gd name="T94" fmla="*/ 17 w 56"/>
                <a:gd name="T95" fmla="*/ 12 h 24"/>
                <a:gd name="T96" fmla="*/ 20 w 56"/>
                <a:gd name="T97" fmla="*/ 12 h 24"/>
                <a:gd name="T98" fmla="*/ 20 w 56"/>
                <a:gd name="T99" fmla="*/ 8 h 24"/>
                <a:gd name="T100" fmla="*/ 20 w 56"/>
                <a:gd name="T101" fmla="*/ 8 h 24"/>
                <a:gd name="T102" fmla="*/ 20 w 56"/>
                <a:gd name="T103" fmla="*/ 6 h 24"/>
                <a:gd name="T104" fmla="*/ 27 w 56"/>
                <a:gd name="T105" fmla="*/ 23 h 24"/>
                <a:gd name="T106" fmla="*/ 29 w 56"/>
                <a:gd name="T107" fmla="*/ 24 h 24"/>
                <a:gd name="T108" fmla="*/ 41 w 56"/>
                <a:gd name="T109" fmla="*/ 1 h 24"/>
                <a:gd name="T110" fmla="*/ 39 w 56"/>
                <a:gd name="T111" fmla="*/ 0 h 24"/>
                <a:gd name="T112" fmla="*/ 27 w 56"/>
                <a:gd name="T11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24">
                  <a:moveTo>
                    <a:pt x="56" y="1"/>
                  </a:moveTo>
                  <a:cubicBezTo>
                    <a:pt x="48" y="19"/>
                    <a:pt x="48" y="19"/>
                    <a:pt x="48" y="19"/>
                  </a:cubicBezTo>
                  <a:cubicBezTo>
                    <a:pt x="43" y="19"/>
                    <a:pt x="43" y="19"/>
                    <a:pt x="43" y="19"/>
                  </a:cubicBezTo>
                  <a:cubicBezTo>
                    <a:pt x="47" y="10"/>
                    <a:pt x="47" y="10"/>
                    <a:pt x="47" y="10"/>
                  </a:cubicBezTo>
                  <a:cubicBezTo>
                    <a:pt x="47" y="9"/>
                    <a:pt x="48" y="8"/>
                    <a:pt x="48" y="8"/>
                  </a:cubicBezTo>
                  <a:cubicBezTo>
                    <a:pt x="48" y="7"/>
                    <a:pt x="49" y="6"/>
                    <a:pt x="49" y="6"/>
                  </a:cubicBezTo>
                  <a:cubicBezTo>
                    <a:pt x="43" y="6"/>
                    <a:pt x="43" y="6"/>
                    <a:pt x="43" y="6"/>
                  </a:cubicBezTo>
                  <a:cubicBezTo>
                    <a:pt x="43" y="1"/>
                    <a:pt x="43" y="1"/>
                    <a:pt x="43" y="1"/>
                  </a:cubicBezTo>
                  <a:lnTo>
                    <a:pt x="56" y="1"/>
                  </a:lnTo>
                  <a:close/>
                  <a:moveTo>
                    <a:pt x="11" y="11"/>
                  </a:moveTo>
                  <a:cubicBezTo>
                    <a:pt x="11" y="10"/>
                    <a:pt x="12" y="8"/>
                    <a:pt x="12" y="7"/>
                  </a:cubicBezTo>
                  <a:cubicBezTo>
                    <a:pt x="12" y="5"/>
                    <a:pt x="11" y="4"/>
                    <a:pt x="10" y="3"/>
                  </a:cubicBezTo>
                  <a:cubicBezTo>
                    <a:pt x="9" y="2"/>
                    <a:pt x="8" y="1"/>
                    <a:pt x="6" y="1"/>
                  </a:cubicBezTo>
                  <a:cubicBezTo>
                    <a:pt x="4" y="1"/>
                    <a:pt x="3" y="2"/>
                    <a:pt x="2" y="3"/>
                  </a:cubicBezTo>
                  <a:cubicBezTo>
                    <a:pt x="1" y="4"/>
                    <a:pt x="0" y="5"/>
                    <a:pt x="0" y="7"/>
                  </a:cubicBezTo>
                  <a:cubicBezTo>
                    <a:pt x="0" y="8"/>
                    <a:pt x="0" y="8"/>
                    <a:pt x="0" y="8"/>
                  </a:cubicBezTo>
                  <a:cubicBezTo>
                    <a:pt x="5" y="8"/>
                    <a:pt x="5" y="8"/>
                    <a:pt x="5" y="8"/>
                  </a:cubicBezTo>
                  <a:cubicBezTo>
                    <a:pt x="5" y="7"/>
                    <a:pt x="5" y="7"/>
                    <a:pt x="5" y="7"/>
                  </a:cubicBezTo>
                  <a:cubicBezTo>
                    <a:pt x="5" y="7"/>
                    <a:pt x="5" y="7"/>
                    <a:pt x="5" y="7"/>
                  </a:cubicBezTo>
                  <a:cubicBezTo>
                    <a:pt x="5" y="6"/>
                    <a:pt x="5" y="5"/>
                    <a:pt x="6" y="5"/>
                  </a:cubicBezTo>
                  <a:cubicBezTo>
                    <a:pt x="7" y="5"/>
                    <a:pt x="7" y="5"/>
                    <a:pt x="7" y="5"/>
                  </a:cubicBezTo>
                  <a:cubicBezTo>
                    <a:pt x="7" y="6"/>
                    <a:pt x="7" y="6"/>
                    <a:pt x="7" y="7"/>
                  </a:cubicBezTo>
                  <a:cubicBezTo>
                    <a:pt x="7" y="7"/>
                    <a:pt x="7" y="8"/>
                    <a:pt x="7" y="9"/>
                  </a:cubicBezTo>
                  <a:cubicBezTo>
                    <a:pt x="6" y="10"/>
                    <a:pt x="6" y="10"/>
                    <a:pt x="6" y="11"/>
                  </a:cubicBezTo>
                  <a:cubicBezTo>
                    <a:pt x="5" y="11"/>
                    <a:pt x="5" y="12"/>
                    <a:pt x="4" y="12"/>
                  </a:cubicBezTo>
                  <a:cubicBezTo>
                    <a:pt x="0" y="19"/>
                    <a:pt x="0" y="19"/>
                    <a:pt x="0" y="19"/>
                  </a:cubicBezTo>
                  <a:cubicBezTo>
                    <a:pt x="12" y="19"/>
                    <a:pt x="12" y="19"/>
                    <a:pt x="12" y="19"/>
                  </a:cubicBezTo>
                  <a:cubicBezTo>
                    <a:pt x="12" y="15"/>
                    <a:pt x="12" y="15"/>
                    <a:pt x="12" y="15"/>
                  </a:cubicBezTo>
                  <a:cubicBezTo>
                    <a:pt x="11" y="15"/>
                    <a:pt x="10" y="15"/>
                    <a:pt x="9" y="15"/>
                  </a:cubicBezTo>
                  <a:cubicBezTo>
                    <a:pt x="9" y="15"/>
                    <a:pt x="8" y="15"/>
                    <a:pt x="7" y="15"/>
                  </a:cubicBezTo>
                  <a:cubicBezTo>
                    <a:pt x="8" y="14"/>
                    <a:pt x="9" y="14"/>
                    <a:pt x="9" y="13"/>
                  </a:cubicBezTo>
                  <a:cubicBezTo>
                    <a:pt x="10" y="12"/>
                    <a:pt x="10" y="12"/>
                    <a:pt x="11" y="11"/>
                  </a:cubicBezTo>
                  <a:close/>
                  <a:moveTo>
                    <a:pt x="24" y="12"/>
                  </a:moveTo>
                  <a:cubicBezTo>
                    <a:pt x="26" y="12"/>
                    <a:pt x="26" y="12"/>
                    <a:pt x="26" y="12"/>
                  </a:cubicBezTo>
                  <a:cubicBezTo>
                    <a:pt x="26" y="15"/>
                    <a:pt x="26" y="15"/>
                    <a:pt x="26" y="15"/>
                  </a:cubicBezTo>
                  <a:cubicBezTo>
                    <a:pt x="24" y="15"/>
                    <a:pt x="24" y="15"/>
                    <a:pt x="24" y="15"/>
                  </a:cubicBezTo>
                  <a:cubicBezTo>
                    <a:pt x="24" y="19"/>
                    <a:pt x="24" y="19"/>
                    <a:pt x="24" y="19"/>
                  </a:cubicBezTo>
                  <a:cubicBezTo>
                    <a:pt x="20" y="19"/>
                    <a:pt x="20" y="19"/>
                    <a:pt x="20" y="19"/>
                  </a:cubicBezTo>
                  <a:cubicBezTo>
                    <a:pt x="20" y="15"/>
                    <a:pt x="20" y="15"/>
                    <a:pt x="20" y="15"/>
                  </a:cubicBezTo>
                  <a:cubicBezTo>
                    <a:pt x="13" y="15"/>
                    <a:pt x="13" y="15"/>
                    <a:pt x="13" y="15"/>
                  </a:cubicBezTo>
                  <a:cubicBezTo>
                    <a:pt x="13" y="12"/>
                    <a:pt x="13" y="12"/>
                    <a:pt x="13" y="12"/>
                  </a:cubicBezTo>
                  <a:cubicBezTo>
                    <a:pt x="19" y="1"/>
                    <a:pt x="19" y="1"/>
                    <a:pt x="19" y="1"/>
                  </a:cubicBezTo>
                  <a:cubicBezTo>
                    <a:pt x="24" y="1"/>
                    <a:pt x="24" y="1"/>
                    <a:pt x="24" y="1"/>
                  </a:cubicBezTo>
                  <a:lnTo>
                    <a:pt x="24" y="12"/>
                  </a:lnTo>
                  <a:close/>
                  <a:moveTo>
                    <a:pt x="20" y="6"/>
                  </a:moveTo>
                  <a:cubicBezTo>
                    <a:pt x="19" y="8"/>
                    <a:pt x="19" y="8"/>
                    <a:pt x="19" y="8"/>
                  </a:cubicBezTo>
                  <a:cubicBezTo>
                    <a:pt x="19" y="9"/>
                    <a:pt x="19" y="9"/>
                    <a:pt x="18" y="10"/>
                  </a:cubicBezTo>
                  <a:cubicBezTo>
                    <a:pt x="18" y="10"/>
                    <a:pt x="17" y="11"/>
                    <a:pt x="17" y="12"/>
                  </a:cubicBezTo>
                  <a:cubicBezTo>
                    <a:pt x="20" y="12"/>
                    <a:pt x="20" y="12"/>
                    <a:pt x="20" y="12"/>
                  </a:cubicBezTo>
                  <a:cubicBezTo>
                    <a:pt x="20" y="8"/>
                    <a:pt x="20" y="8"/>
                    <a:pt x="20" y="8"/>
                  </a:cubicBezTo>
                  <a:cubicBezTo>
                    <a:pt x="20" y="8"/>
                    <a:pt x="20" y="8"/>
                    <a:pt x="20" y="8"/>
                  </a:cubicBezTo>
                  <a:cubicBezTo>
                    <a:pt x="20" y="7"/>
                    <a:pt x="20" y="7"/>
                    <a:pt x="20" y="6"/>
                  </a:cubicBezTo>
                  <a:close/>
                  <a:moveTo>
                    <a:pt x="27" y="23"/>
                  </a:moveTo>
                  <a:cubicBezTo>
                    <a:pt x="29" y="24"/>
                    <a:pt x="29" y="24"/>
                    <a:pt x="29" y="24"/>
                  </a:cubicBezTo>
                  <a:cubicBezTo>
                    <a:pt x="41" y="1"/>
                    <a:pt x="41" y="1"/>
                    <a:pt x="41" y="1"/>
                  </a:cubicBezTo>
                  <a:cubicBezTo>
                    <a:pt x="39" y="0"/>
                    <a:pt x="39" y="0"/>
                    <a:pt x="39" y="0"/>
                  </a:cubicBezTo>
                  <a:lnTo>
                    <a:pt x="2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1" name="Freeform 217">
              <a:extLst>
                <a:ext uri="{FF2B5EF4-FFF2-40B4-BE49-F238E27FC236}">
                  <a16:creationId xmlns:a16="http://schemas.microsoft.com/office/drawing/2014/main" id="{2FBF4FF1-F00A-FF93-A5AF-14D5423E55FB}"/>
                </a:ext>
              </a:extLst>
            </p:cNvPr>
            <p:cNvSpPr>
              <a:spLocks/>
            </p:cNvSpPr>
            <p:nvPr/>
          </p:nvSpPr>
          <p:spPr bwMode="auto">
            <a:xfrm>
              <a:off x="6113039" y="3942838"/>
              <a:ext cx="192446" cy="481115"/>
            </a:xfrm>
            <a:custGeom>
              <a:avLst/>
              <a:gdLst>
                <a:gd name="T0" fmla="*/ 59 w 118"/>
                <a:gd name="T1" fmla="*/ 294 h 294"/>
                <a:gd name="T2" fmla="*/ 90 w 118"/>
                <a:gd name="T3" fmla="*/ 229 h 294"/>
                <a:gd name="T4" fmla="*/ 118 w 118"/>
                <a:gd name="T5" fmla="*/ 116 h 294"/>
                <a:gd name="T6" fmla="*/ 83 w 118"/>
                <a:gd name="T7" fmla="*/ 0 h 294"/>
                <a:gd name="T8" fmla="*/ 0 w 118"/>
                <a:gd name="T9" fmla="*/ 165 h 294"/>
                <a:gd name="T10" fmla="*/ 59 w 118"/>
                <a:gd name="T11" fmla="*/ 294 h 294"/>
              </a:gdLst>
              <a:ahLst/>
              <a:cxnLst>
                <a:cxn ang="0">
                  <a:pos x="T0" y="T1"/>
                </a:cxn>
                <a:cxn ang="0">
                  <a:pos x="T2" y="T3"/>
                </a:cxn>
                <a:cxn ang="0">
                  <a:pos x="T4" y="T5"/>
                </a:cxn>
                <a:cxn ang="0">
                  <a:pos x="T6" y="T7"/>
                </a:cxn>
                <a:cxn ang="0">
                  <a:pos x="T8" y="T9"/>
                </a:cxn>
                <a:cxn ang="0">
                  <a:pos x="T10" y="T11"/>
                </a:cxn>
              </a:cxnLst>
              <a:rect l="0" t="0" r="r" b="b"/>
              <a:pathLst>
                <a:path w="118" h="294">
                  <a:moveTo>
                    <a:pt x="59" y="294"/>
                  </a:moveTo>
                  <a:cubicBezTo>
                    <a:pt x="59" y="294"/>
                    <a:pt x="75" y="268"/>
                    <a:pt x="90" y="229"/>
                  </a:cubicBezTo>
                  <a:cubicBezTo>
                    <a:pt x="99" y="207"/>
                    <a:pt x="118" y="116"/>
                    <a:pt x="118" y="116"/>
                  </a:cubicBezTo>
                  <a:cubicBezTo>
                    <a:pt x="83" y="0"/>
                    <a:pt x="83" y="0"/>
                    <a:pt x="83" y="0"/>
                  </a:cubicBezTo>
                  <a:cubicBezTo>
                    <a:pt x="0" y="165"/>
                    <a:pt x="0" y="165"/>
                    <a:pt x="0" y="165"/>
                  </a:cubicBezTo>
                  <a:lnTo>
                    <a:pt x="59" y="294"/>
                  </a:lnTo>
                  <a:close/>
                </a:path>
              </a:pathLst>
            </a:custGeom>
            <a:solidFill>
              <a:srgbClr val="FC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2" name="Rectangle 218">
              <a:extLst>
                <a:ext uri="{FF2B5EF4-FFF2-40B4-BE49-F238E27FC236}">
                  <a16:creationId xmlns:a16="http://schemas.microsoft.com/office/drawing/2014/main" id="{C8C75831-2114-0E68-6755-E4B9494DA690}"/>
                </a:ext>
              </a:extLst>
            </p:cNvPr>
            <p:cNvSpPr>
              <a:spLocks noChangeArrowheads="1"/>
            </p:cNvSpPr>
            <p:nvPr/>
          </p:nvSpPr>
          <p:spPr bwMode="auto">
            <a:xfrm>
              <a:off x="5938635" y="4473067"/>
              <a:ext cx="190441" cy="170395"/>
            </a:xfrm>
            <a:prstGeom prst="rect">
              <a:avLst/>
            </a:prstGeom>
            <a:solidFill>
              <a:srgbClr val="FCE5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3" name="Rectangle 219">
              <a:extLst>
                <a:ext uri="{FF2B5EF4-FFF2-40B4-BE49-F238E27FC236}">
                  <a16:creationId xmlns:a16="http://schemas.microsoft.com/office/drawing/2014/main" id="{DCF723E6-8DDA-77E6-5238-DED67D8031C4}"/>
                </a:ext>
              </a:extLst>
            </p:cNvPr>
            <p:cNvSpPr>
              <a:spLocks noChangeArrowheads="1"/>
            </p:cNvSpPr>
            <p:nvPr/>
          </p:nvSpPr>
          <p:spPr bwMode="auto">
            <a:xfrm>
              <a:off x="5880500" y="4715629"/>
              <a:ext cx="320743" cy="504169"/>
            </a:xfrm>
            <a:prstGeom prst="rect">
              <a:avLst/>
            </a:prstGeom>
            <a:solidFill>
              <a:sysClr val="window" lastClr="FFFFFF">
                <a:lumMod val="50000"/>
              </a:sys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4" name="Rectangle 220">
              <a:extLst>
                <a:ext uri="{FF2B5EF4-FFF2-40B4-BE49-F238E27FC236}">
                  <a16:creationId xmlns:a16="http://schemas.microsoft.com/office/drawing/2014/main" id="{3144DE5F-31F3-7F2C-5223-19EA08A345DF}"/>
                </a:ext>
              </a:extLst>
            </p:cNvPr>
            <p:cNvSpPr>
              <a:spLocks noChangeArrowheads="1"/>
            </p:cNvSpPr>
            <p:nvPr/>
          </p:nvSpPr>
          <p:spPr bwMode="auto">
            <a:xfrm>
              <a:off x="5906561" y="4617401"/>
              <a:ext cx="268623" cy="9822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5" name="Freeform 221">
              <a:extLst>
                <a:ext uri="{FF2B5EF4-FFF2-40B4-BE49-F238E27FC236}">
                  <a16:creationId xmlns:a16="http://schemas.microsoft.com/office/drawing/2014/main" id="{57D9D630-3BA7-1F88-4CDB-695B9FA4FF15}"/>
                </a:ext>
              </a:extLst>
            </p:cNvPr>
            <p:cNvSpPr>
              <a:spLocks/>
            </p:cNvSpPr>
            <p:nvPr/>
          </p:nvSpPr>
          <p:spPr bwMode="auto">
            <a:xfrm>
              <a:off x="5821363" y="4152323"/>
              <a:ext cx="379881" cy="333774"/>
            </a:xfrm>
            <a:custGeom>
              <a:avLst/>
              <a:gdLst>
                <a:gd name="T0" fmla="*/ 232 w 232"/>
                <a:gd name="T1" fmla="*/ 154 h 204"/>
                <a:gd name="T2" fmla="*/ 187 w 232"/>
                <a:gd name="T3" fmla="*/ 204 h 204"/>
                <a:gd name="T4" fmla="*/ 45 w 232"/>
                <a:gd name="T5" fmla="*/ 204 h 204"/>
                <a:gd name="T6" fmla="*/ 0 w 232"/>
                <a:gd name="T7" fmla="*/ 154 h 204"/>
                <a:gd name="T8" fmla="*/ 0 w 232"/>
                <a:gd name="T9" fmla="*/ 50 h 204"/>
                <a:gd name="T10" fmla="*/ 45 w 232"/>
                <a:gd name="T11" fmla="*/ 0 h 204"/>
                <a:gd name="T12" fmla="*/ 187 w 232"/>
                <a:gd name="T13" fmla="*/ 0 h 204"/>
                <a:gd name="T14" fmla="*/ 232 w 232"/>
                <a:gd name="T15" fmla="*/ 50 h 204"/>
                <a:gd name="T16" fmla="*/ 232 w 232"/>
                <a:gd name="T17" fmla="*/ 15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04">
                  <a:moveTo>
                    <a:pt x="232" y="154"/>
                  </a:moveTo>
                  <a:cubicBezTo>
                    <a:pt x="232" y="181"/>
                    <a:pt x="212" y="204"/>
                    <a:pt x="187" y="204"/>
                  </a:cubicBezTo>
                  <a:cubicBezTo>
                    <a:pt x="45" y="204"/>
                    <a:pt x="45" y="204"/>
                    <a:pt x="45" y="204"/>
                  </a:cubicBezTo>
                  <a:cubicBezTo>
                    <a:pt x="20" y="204"/>
                    <a:pt x="0" y="181"/>
                    <a:pt x="0" y="154"/>
                  </a:cubicBezTo>
                  <a:cubicBezTo>
                    <a:pt x="0" y="50"/>
                    <a:pt x="0" y="50"/>
                    <a:pt x="0" y="50"/>
                  </a:cubicBezTo>
                  <a:cubicBezTo>
                    <a:pt x="0" y="23"/>
                    <a:pt x="20" y="0"/>
                    <a:pt x="45" y="0"/>
                  </a:cubicBezTo>
                  <a:cubicBezTo>
                    <a:pt x="187" y="0"/>
                    <a:pt x="187" y="0"/>
                    <a:pt x="187" y="0"/>
                  </a:cubicBezTo>
                  <a:cubicBezTo>
                    <a:pt x="212" y="0"/>
                    <a:pt x="232" y="23"/>
                    <a:pt x="232" y="50"/>
                  </a:cubicBezTo>
                  <a:lnTo>
                    <a:pt x="232" y="154"/>
                  </a:lnTo>
                  <a:close/>
                </a:path>
              </a:pathLst>
            </a:custGeom>
            <a:solidFill>
              <a:srgbClr val="FC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6" name="Freeform 222">
              <a:extLst>
                <a:ext uri="{FF2B5EF4-FFF2-40B4-BE49-F238E27FC236}">
                  <a16:creationId xmlns:a16="http://schemas.microsoft.com/office/drawing/2014/main" id="{19ED4494-3B1C-7AB3-E0E2-303AFB3F9962}"/>
                </a:ext>
              </a:extLst>
            </p:cNvPr>
            <p:cNvSpPr>
              <a:spLocks/>
            </p:cNvSpPr>
            <p:nvPr/>
          </p:nvSpPr>
          <p:spPr bwMode="auto">
            <a:xfrm>
              <a:off x="5834394" y="3596034"/>
              <a:ext cx="411955" cy="719668"/>
            </a:xfrm>
            <a:custGeom>
              <a:avLst/>
              <a:gdLst>
                <a:gd name="T0" fmla="*/ 252 w 252"/>
                <a:gd name="T1" fmla="*/ 427 h 440"/>
                <a:gd name="T2" fmla="*/ 239 w 252"/>
                <a:gd name="T3" fmla="*/ 440 h 440"/>
                <a:gd name="T4" fmla="*/ 13 w 252"/>
                <a:gd name="T5" fmla="*/ 440 h 440"/>
                <a:gd name="T6" fmla="*/ 0 w 252"/>
                <a:gd name="T7" fmla="*/ 427 h 440"/>
                <a:gd name="T8" fmla="*/ 0 w 252"/>
                <a:gd name="T9" fmla="*/ 13 h 440"/>
                <a:gd name="T10" fmla="*/ 13 w 252"/>
                <a:gd name="T11" fmla="*/ 0 h 440"/>
                <a:gd name="T12" fmla="*/ 239 w 252"/>
                <a:gd name="T13" fmla="*/ 0 h 440"/>
                <a:gd name="T14" fmla="*/ 252 w 252"/>
                <a:gd name="T15" fmla="*/ 13 h 440"/>
                <a:gd name="T16" fmla="*/ 252 w 252"/>
                <a:gd name="T17" fmla="*/ 42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440">
                  <a:moveTo>
                    <a:pt x="252" y="427"/>
                  </a:moveTo>
                  <a:cubicBezTo>
                    <a:pt x="252" y="434"/>
                    <a:pt x="246" y="440"/>
                    <a:pt x="239" y="440"/>
                  </a:cubicBezTo>
                  <a:cubicBezTo>
                    <a:pt x="13" y="440"/>
                    <a:pt x="13" y="440"/>
                    <a:pt x="13" y="440"/>
                  </a:cubicBezTo>
                  <a:cubicBezTo>
                    <a:pt x="6" y="440"/>
                    <a:pt x="0" y="434"/>
                    <a:pt x="0" y="427"/>
                  </a:cubicBezTo>
                  <a:cubicBezTo>
                    <a:pt x="0" y="13"/>
                    <a:pt x="0" y="13"/>
                    <a:pt x="0" y="13"/>
                  </a:cubicBezTo>
                  <a:cubicBezTo>
                    <a:pt x="0" y="6"/>
                    <a:pt x="6" y="0"/>
                    <a:pt x="13" y="0"/>
                  </a:cubicBezTo>
                  <a:cubicBezTo>
                    <a:pt x="239" y="0"/>
                    <a:pt x="239" y="0"/>
                    <a:pt x="239" y="0"/>
                  </a:cubicBezTo>
                  <a:cubicBezTo>
                    <a:pt x="246" y="0"/>
                    <a:pt x="252" y="6"/>
                    <a:pt x="252" y="13"/>
                  </a:cubicBezTo>
                  <a:lnTo>
                    <a:pt x="252" y="427"/>
                  </a:lnTo>
                  <a:close/>
                </a:path>
              </a:pathLst>
            </a:custGeom>
            <a:solidFill>
              <a:srgbClr val="2A3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7" name="Rectangle 223">
              <a:extLst>
                <a:ext uri="{FF2B5EF4-FFF2-40B4-BE49-F238E27FC236}">
                  <a16:creationId xmlns:a16="http://schemas.microsoft.com/office/drawing/2014/main" id="{500BD502-90C1-BEC3-CEF2-59D9CBE57995}"/>
                </a:ext>
              </a:extLst>
            </p:cNvPr>
            <p:cNvSpPr>
              <a:spLocks noChangeArrowheads="1"/>
            </p:cNvSpPr>
            <p:nvPr/>
          </p:nvSpPr>
          <p:spPr bwMode="auto">
            <a:xfrm>
              <a:off x="5867470" y="3635125"/>
              <a:ext cx="346804" cy="602397"/>
            </a:xfrm>
            <a:prstGeom prst="rect">
              <a:avLst/>
            </a:prstGeom>
            <a:solidFill>
              <a:srgbClr val="1FCA9E"/>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8" name="Freeform 224">
              <a:extLst>
                <a:ext uri="{FF2B5EF4-FFF2-40B4-BE49-F238E27FC236}">
                  <a16:creationId xmlns:a16="http://schemas.microsoft.com/office/drawing/2014/main" id="{FDD2DDE8-27CC-209A-0BD9-D52DBDC6F580}"/>
                </a:ext>
              </a:extLst>
            </p:cNvPr>
            <p:cNvSpPr>
              <a:spLocks/>
            </p:cNvSpPr>
            <p:nvPr/>
          </p:nvSpPr>
          <p:spPr bwMode="auto">
            <a:xfrm>
              <a:off x="5997772" y="4263582"/>
              <a:ext cx="79184" cy="20046"/>
            </a:xfrm>
            <a:custGeom>
              <a:avLst/>
              <a:gdLst>
                <a:gd name="T0" fmla="*/ 48 w 48"/>
                <a:gd name="T1" fmla="*/ 6 h 12"/>
                <a:gd name="T2" fmla="*/ 42 w 48"/>
                <a:gd name="T3" fmla="*/ 12 h 12"/>
                <a:gd name="T4" fmla="*/ 6 w 48"/>
                <a:gd name="T5" fmla="*/ 12 h 12"/>
                <a:gd name="T6" fmla="*/ 0 w 48"/>
                <a:gd name="T7" fmla="*/ 6 h 12"/>
                <a:gd name="T8" fmla="*/ 6 w 48"/>
                <a:gd name="T9" fmla="*/ 0 h 12"/>
                <a:gd name="T10" fmla="*/ 42 w 48"/>
                <a:gd name="T11" fmla="*/ 0 h 12"/>
                <a:gd name="T12" fmla="*/ 48 w 48"/>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8" y="6"/>
                  </a:moveTo>
                  <a:cubicBezTo>
                    <a:pt x="48" y="9"/>
                    <a:pt x="45" y="12"/>
                    <a:pt x="42" y="12"/>
                  </a:cubicBezTo>
                  <a:cubicBezTo>
                    <a:pt x="6" y="12"/>
                    <a:pt x="6" y="12"/>
                    <a:pt x="6" y="12"/>
                  </a:cubicBezTo>
                  <a:cubicBezTo>
                    <a:pt x="3" y="12"/>
                    <a:pt x="0" y="9"/>
                    <a:pt x="0" y="6"/>
                  </a:cubicBezTo>
                  <a:cubicBezTo>
                    <a:pt x="0" y="3"/>
                    <a:pt x="3" y="0"/>
                    <a:pt x="6" y="0"/>
                  </a:cubicBezTo>
                  <a:cubicBezTo>
                    <a:pt x="42" y="0"/>
                    <a:pt x="42" y="0"/>
                    <a:pt x="42" y="0"/>
                  </a:cubicBezTo>
                  <a:cubicBezTo>
                    <a:pt x="45" y="0"/>
                    <a:pt x="48" y="3"/>
                    <a:pt x="48" y="6"/>
                  </a:cubicBezTo>
                  <a:close/>
                </a:path>
              </a:pathLst>
            </a:custGeom>
            <a:solidFill>
              <a:srgbClr val="142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89" name="Freeform 225">
              <a:extLst>
                <a:ext uri="{FF2B5EF4-FFF2-40B4-BE49-F238E27FC236}">
                  <a16:creationId xmlns:a16="http://schemas.microsoft.com/office/drawing/2014/main" id="{7BFB8591-C63E-EF37-9225-B66AB5181143}"/>
                </a:ext>
              </a:extLst>
            </p:cNvPr>
            <p:cNvSpPr>
              <a:spLocks/>
            </p:cNvSpPr>
            <p:nvPr/>
          </p:nvSpPr>
          <p:spPr bwMode="auto">
            <a:xfrm>
              <a:off x="5821363" y="4061112"/>
              <a:ext cx="72167" cy="287667"/>
            </a:xfrm>
            <a:custGeom>
              <a:avLst/>
              <a:gdLst>
                <a:gd name="T0" fmla="*/ 44 w 44"/>
                <a:gd name="T1" fmla="*/ 154 h 176"/>
                <a:gd name="T2" fmla="*/ 22 w 44"/>
                <a:gd name="T3" fmla="*/ 176 h 176"/>
                <a:gd name="T4" fmla="*/ 0 w 44"/>
                <a:gd name="T5" fmla="*/ 154 h 176"/>
                <a:gd name="T6" fmla="*/ 0 w 44"/>
                <a:gd name="T7" fmla="*/ 22 h 176"/>
                <a:gd name="T8" fmla="*/ 22 w 44"/>
                <a:gd name="T9" fmla="*/ 0 h 176"/>
                <a:gd name="T10" fmla="*/ 44 w 44"/>
                <a:gd name="T11" fmla="*/ 22 h 176"/>
                <a:gd name="T12" fmla="*/ 44 w 44"/>
                <a:gd name="T13" fmla="*/ 154 h 176"/>
              </a:gdLst>
              <a:ahLst/>
              <a:cxnLst>
                <a:cxn ang="0">
                  <a:pos x="T0" y="T1"/>
                </a:cxn>
                <a:cxn ang="0">
                  <a:pos x="T2" y="T3"/>
                </a:cxn>
                <a:cxn ang="0">
                  <a:pos x="T4" y="T5"/>
                </a:cxn>
                <a:cxn ang="0">
                  <a:pos x="T6" y="T7"/>
                </a:cxn>
                <a:cxn ang="0">
                  <a:pos x="T8" y="T9"/>
                </a:cxn>
                <a:cxn ang="0">
                  <a:pos x="T10" y="T11"/>
                </a:cxn>
                <a:cxn ang="0">
                  <a:pos x="T12" y="T13"/>
                </a:cxn>
              </a:cxnLst>
              <a:rect l="0" t="0" r="r" b="b"/>
              <a:pathLst>
                <a:path w="44" h="176">
                  <a:moveTo>
                    <a:pt x="44" y="154"/>
                  </a:moveTo>
                  <a:cubicBezTo>
                    <a:pt x="44" y="166"/>
                    <a:pt x="34" y="176"/>
                    <a:pt x="22" y="176"/>
                  </a:cubicBezTo>
                  <a:cubicBezTo>
                    <a:pt x="10" y="176"/>
                    <a:pt x="0" y="166"/>
                    <a:pt x="0" y="154"/>
                  </a:cubicBezTo>
                  <a:cubicBezTo>
                    <a:pt x="0" y="22"/>
                    <a:pt x="0" y="22"/>
                    <a:pt x="0" y="22"/>
                  </a:cubicBezTo>
                  <a:cubicBezTo>
                    <a:pt x="0" y="10"/>
                    <a:pt x="10" y="0"/>
                    <a:pt x="22" y="0"/>
                  </a:cubicBezTo>
                  <a:cubicBezTo>
                    <a:pt x="34" y="0"/>
                    <a:pt x="44" y="10"/>
                    <a:pt x="44" y="22"/>
                  </a:cubicBezTo>
                  <a:lnTo>
                    <a:pt x="44" y="154"/>
                  </a:lnTo>
                  <a:close/>
                </a:path>
              </a:pathLst>
            </a:custGeom>
            <a:solidFill>
              <a:srgbClr val="FC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0" name="Freeform 226">
              <a:extLst>
                <a:ext uri="{FF2B5EF4-FFF2-40B4-BE49-F238E27FC236}">
                  <a16:creationId xmlns:a16="http://schemas.microsoft.com/office/drawing/2014/main" id="{8ADF2B18-9F34-83C4-A211-4223BA3EFECC}"/>
                </a:ext>
              </a:extLst>
            </p:cNvPr>
            <p:cNvSpPr>
              <a:spLocks/>
            </p:cNvSpPr>
            <p:nvPr/>
          </p:nvSpPr>
          <p:spPr bwMode="auto">
            <a:xfrm>
              <a:off x="5827377" y="4074142"/>
              <a:ext cx="66153" cy="45105"/>
            </a:xfrm>
            <a:custGeom>
              <a:avLst/>
              <a:gdLst>
                <a:gd name="T0" fmla="*/ 40 w 40"/>
                <a:gd name="T1" fmla="*/ 28 h 28"/>
                <a:gd name="T2" fmla="*/ 40 w 40"/>
                <a:gd name="T3" fmla="*/ 23 h 28"/>
                <a:gd name="T4" fmla="*/ 40 w 40"/>
                <a:gd name="T5" fmla="*/ 19 h 28"/>
                <a:gd name="T6" fmla="*/ 23 w 40"/>
                <a:gd name="T7" fmla="*/ 0 h 28"/>
                <a:gd name="T8" fmla="*/ 21 w 40"/>
                <a:gd name="T9" fmla="*/ 0 h 28"/>
                <a:gd name="T10" fmla="*/ 0 w 40"/>
                <a:gd name="T11" fmla="*/ 19 h 28"/>
                <a:gd name="T12" fmla="*/ 0 w 40"/>
                <a:gd name="T13" fmla="*/ 23 h 28"/>
                <a:gd name="T14" fmla="*/ 4 w 40"/>
                <a:gd name="T15" fmla="*/ 28 h 28"/>
                <a:gd name="T16" fmla="*/ 40 w 40"/>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8">
                  <a:moveTo>
                    <a:pt x="40" y="28"/>
                  </a:moveTo>
                  <a:cubicBezTo>
                    <a:pt x="40" y="24"/>
                    <a:pt x="40" y="23"/>
                    <a:pt x="40" y="23"/>
                  </a:cubicBezTo>
                  <a:cubicBezTo>
                    <a:pt x="40" y="19"/>
                    <a:pt x="40" y="19"/>
                    <a:pt x="40" y="19"/>
                  </a:cubicBezTo>
                  <a:cubicBezTo>
                    <a:pt x="40" y="7"/>
                    <a:pt x="32" y="0"/>
                    <a:pt x="23" y="0"/>
                  </a:cubicBezTo>
                  <a:cubicBezTo>
                    <a:pt x="21" y="0"/>
                    <a:pt x="21" y="0"/>
                    <a:pt x="21" y="0"/>
                  </a:cubicBezTo>
                  <a:cubicBezTo>
                    <a:pt x="12" y="0"/>
                    <a:pt x="0" y="7"/>
                    <a:pt x="0" y="19"/>
                  </a:cubicBezTo>
                  <a:cubicBezTo>
                    <a:pt x="0" y="23"/>
                    <a:pt x="0" y="23"/>
                    <a:pt x="0" y="23"/>
                  </a:cubicBezTo>
                  <a:cubicBezTo>
                    <a:pt x="0" y="23"/>
                    <a:pt x="4" y="24"/>
                    <a:pt x="4" y="28"/>
                  </a:cubicBezTo>
                  <a:lnTo>
                    <a:pt x="4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1" name="Freeform 227">
              <a:extLst>
                <a:ext uri="{FF2B5EF4-FFF2-40B4-BE49-F238E27FC236}">
                  <a16:creationId xmlns:a16="http://schemas.microsoft.com/office/drawing/2014/main" id="{5B00D903-518B-944E-9B4A-B18D626BDF21}"/>
                </a:ext>
              </a:extLst>
            </p:cNvPr>
            <p:cNvSpPr>
              <a:spLocks/>
            </p:cNvSpPr>
            <p:nvPr/>
          </p:nvSpPr>
          <p:spPr bwMode="auto">
            <a:xfrm>
              <a:off x="6114042" y="3942838"/>
              <a:ext cx="188437" cy="114265"/>
            </a:xfrm>
            <a:custGeom>
              <a:avLst/>
              <a:gdLst>
                <a:gd name="T0" fmla="*/ 84 w 115"/>
                <a:gd name="T1" fmla="*/ 4 h 70"/>
                <a:gd name="T2" fmla="*/ 112 w 115"/>
                <a:gd name="T3" fmla="*/ 19 h 70"/>
                <a:gd name="T4" fmla="*/ 112 w 115"/>
                <a:gd name="T5" fmla="*/ 20 h 70"/>
                <a:gd name="T6" fmla="*/ 97 w 115"/>
                <a:gd name="T7" fmla="*/ 47 h 70"/>
                <a:gd name="T8" fmla="*/ 32 w 115"/>
                <a:gd name="T9" fmla="*/ 67 h 70"/>
                <a:gd name="T10" fmla="*/ 4 w 115"/>
                <a:gd name="T11" fmla="*/ 52 h 70"/>
                <a:gd name="T12" fmla="*/ 4 w 115"/>
                <a:gd name="T13" fmla="*/ 51 h 70"/>
                <a:gd name="T14" fmla="*/ 19 w 115"/>
                <a:gd name="T15" fmla="*/ 23 h 70"/>
                <a:gd name="T16" fmla="*/ 84 w 115"/>
                <a:gd name="T17"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70">
                  <a:moveTo>
                    <a:pt x="84" y="4"/>
                  </a:moveTo>
                  <a:cubicBezTo>
                    <a:pt x="96" y="0"/>
                    <a:pt x="108" y="7"/>
                    <a:pt x="112" y="19"/>
                  </a:cubicBezTo>
                  <a:cubicBezTo>
                    <a:pt x="112" y="20"/>
                    <a:pt x="112" y="20"/>
                    <a:pt x="112" y="20"/>
                  </a:cubicBezTo>
                  <a:cubicBezTo>
                    <a:pt x="115" y="32"/>
                    <a:pt x="109" y="44"/>
                    <a:pt x="97" y="47"/>
                  </a:cubicBezTo>
                  <a:cubicBezTo>
                    <a:pt x="32" y="67"/>
                    <a:pt x="32" y="67"/>
                    <a:pt x="32" y="67"/>
                  </a:cubicBezTo>
                  <a:cubicBezTo>
                    <a:pt x="20" y="70"/>
                    <a:pt x="8" y="64"/>
                    <a:pt x="4" y="52"/>
                  </a:cubicBezTo>
                  <a:cubicBezTo>
                    <a:pt x="4" y="51"/>
                    <a:pt x="4" y="51"/>
                    <a:pt x="4" y="51"/>
                  </a:cubicBezTo>
                  <a:cubicBezTo>
                    <a:pt x="0" y="39"/>
                    <a:pt x="7" y="27"/>
                    <a:pt x="19" y="23"/>
                  </a:cubicBezTo>
                  <a:lnTo>
                    <a:pt x="84" y="4"/>
                  </a:lnTo>
                  <a:close/>
                </a:path>
              </a:pathLst>
            </a:custGeom>
            <a:solidFill>
              <a:srgbClr val="FC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2" name="Freeform 228">
              <a:extLst>
                <a:ext uri="{FF2B5EF4-FFF2-40B4-BE49-F238E27FC236}">
                  <a16:creationId xmlns:a16="http://schemas.microsoft.com/office/drawing/2014/main" id="{A3D962BB-E34F-8553-9711-8D88BA07246A}"/>
                </a:ext>
              </a:extLst>
            </p:cNvPr>
            <p:cNvSpPr>
              <a:spLocks/>
            </p:cNvSpPr>
            <p:nvPr/>
          </p:nvSpPr>
          <p:spPr bwMode="auto">
            <a:xfrm>
              <a:off x="6124065" y="3983933"/>
              <a:ext cx="57133" cy="64149"/>
            </a:xfrm>
            <a:custGeom>
              <a:avLst/>
              <a:gdLst>
                <a:gd name="T0" fmla="*/ 24 w 35"/>
                <a:gd name="T1" fmla="*/ 0 h 39"/>
                <a:gd name="T2" fmla="*/ 22 w 35"/>
                <a:gd name="T3" fmla="*/ 1 h 39"/>
                <a:gd name="T4" fmla="*/ 19 w 35"/>
                <a:gd name="T5" fmla="*/ 2 h 39"/>
                <a:gd name="T6" fmla="*/ 3 w 35"/>
                <a:gd name="T7" fmla="*/ 24 h 39"/>
                <a:gd name="T8" fmla="*/ 3 w 35"/>
                <a:gd name="T9" fmla="*/ 26 h 39"/>
                <a:gd name="T10" fmla="*/ 29 w 35"/>
                <a:gd name="T11" fmla="*/ 36 h 39"/>
                <a:gd name="T12" fmla="*/ 32 w 35"/>
                <a:gd name="T13" fmla="*/ 35 h 39"/>
                <a:gd name="T14" fmla="*/ 35 w 35"/>
                <a:gd name="T15" fmla="*/ 34 h 39"/>
                <a:gd name="T16" fmla="*/ 24 w 3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9">
                  <a:moveTo>
                    <a:pt x="24" y="0"/>
                  </a:moveTo>
                  <a:cubicBezTo>
                    <a:pt x="22" y="1"/>
                    <a:pt x="23" y="1"/>
                    <a:pt x="22" y="1"/>
                  </a:cubicBezTo>
                  <a:cubicBezTo>
                    <a:pt x="19" y="2"/>
                    <a:pt x="19" y="2"/>
                    <a:pt x="19" y="2"/>
                  </a:cubicBezTo>
                  <a:cubicBezTo>
                    <a:pt x="7" y="5"/>
                    <a:pt x="0" y="15"/>
                    <a:pt x="3" y="24"/>
                  </a:cubicBezTo>
                  <a:cubicBezTo>
                    <a:pt x="3" y="26"/>
                    <a:pt x="3" y="26"/>
                    <a:pt x="3" y="26"/>
                  </a:cubicBezTo>
                  <a:cubicBezTo>
                    <a:pt x="6" y="35"/>
                    <a:pt x="17" y="39"/>
                    <a:pt x="29" y="36"/>
                  </a:cubicBezTo>
                  <a:cubicBezTo>
                    <a:pt x="32" y="35"/>
                    <a:pt x="32" y="35"/>
                    <a:pt x="32" y="35"/>
                  </a:cubicBezTo>
                  <a:cubicBezTo>
                    <a:pt x="33" y="35"/>
                    <a:pt x="32" y="35"/>
                    <a:pt x="35" y="34"/>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3" name="Freeform 229">
              <a:extLst>
                <a:ext uri="{FF2B5EF4-FFF2-40B4-BE49-F238E27FC236}">
                  <a16:creationId xmlns:a16="http://schemas.microsoft.com/office/drawing/2014/main" id="{0DFFF1C9-D6B6-C13F-AD4F-946657B6E8BE}"/>
                </a:ext>
              </a:extLst>
            </p:cNvPr>
            <p:cNvSpPr>
              <a:spLocks/>
            </p:cNvSpPr>
            <p:nvPr/>
          </p:nvSpPr>
          <p:spPr bwMode="auto">
            <a:xfrm>
              <a:off x="6122060" y="4021019"/>
              <a:ext cx="186432" cy="126293"/>
            </a:xfrm>
            <a:custGeom>
              <a:avLst/>
              <a:gdLst>
                <a:gd name="T0" fmla="*/ 80 w 114"/>
                <a:gd name="T1" fmla="*/ 5 h 77"/>
                <a:gd name="T2" fmla="*/ 109 w 114"/>
                <a:gd name="T3" fmla="*/ 17 h 77"/>
                <a:gd name="T4" fmla="*/ 110 w 114"/>
                <a:gd name="T5" fmla="*/ 18 h 77"/>
                <a:gd name="T6" fmla="*/ 97 w 114"/>
                <a:gd name="T7" fmla="*/ 47 h 77"/>
                <a:gd name="T8" fmla="*/ 34 w 114"/>
                <a:gd name="T9" fmla="*/ 72 h 77"/>
                <a:gd name="T10" fmla="*/ 5 w 114"/>
                <a:gd name="T11" fmla="*/ 60 h 77"/>
                <a:gd name="T12" fmla="*/ 5 w 114"/>
                <a:gd name="T13" fmla="*/ 59 h 77"/>
                <a:gd name="T14" fmla="*/ 17 w 114"/>
                <a:gd name="T15" fmla="*/ 30 h 77"/>
                <a:gd name="T16" fmla="*/ 80 w 114"/>
                <a:gd name="T17"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77">
                  <a:moveTo>
                    <a:pt x="80" y="5"/>
                  </a:moveTo>
                  <a:cubicBezTo>
                    <a:pt x="92" y="0"/>
                    <a:pt x="105" y="6"/>
                    <a:pt x="109" y="17"/>
                  </a:cubicBezTo>
                  <a:cubicBezTo>
                    <a:pt x="110" y="18"/>
                    <a:pt x="110" y="18"/>
                    <a:pt x="110" y="18"/>
                  </a:cubicBezTo>
                  <a:cubicBezTo>
                    <a:pt x="114" y="29"/>
                    <a:pt x="109" y="42"/>
                    <a:pt x="97" y="47"/>
                  </a:cubicBezTo>
                  <a:cubicBezTo>
                    <a:pt x="34" y="72"/>
                    <a:pt x="34" y="72"/>
                    <a:pt x="34" y="72"/>
                  </a:cubicBezTo>
                  <a:cubicBezTo>
                    <a:pt x="23" y="77"/>
                    <a:pt x="10" y="71"/>
                    <a:pt x="5" y="60"/>
                  </a:cubicBezTo>
                  <a:cubicBezTo>
                    <a:pt x="5" y="59"/>
                    <a:pt x="5" y="59"/>
                    <a:pt x="5" y="59"/>
                  </a:cubicBezTo>
                  <a:cubicBezTo>
                    <a:pt x="0" y="48"/>
                    <a:pt x="6" y="35"/>
                    <a:pt x="17" y="30"/>
                  </a:cubicBezTo>
                  <a:lnTo>
                    <a:pt x="80" y="5"/>
                  </a:lnTo>
                  <a:close/>
                </a:path>
              </a:pathLst>
            </a:custGeom>
            <a:solidFill>
              <a:srgbClr val="FC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4" name="Freeform 230">
              <a:extLst>
                <a:ext uri="{FF2B5EF4-FFF2-40B4-BE49-F238E27FC236}">
                  <a16:creationId xmlns:a16="http://schemas.microsoft.com/office/drawing/2014/main" id="{B21A9107-4CC8-7D2B-EA99-0031E80CA1E0}"/>
                </a:ext>
              </a:extLst>
            </p:cNvPr>
            <p:cNvSpPr>
              <a:spLocks/>
            </p:cNvSpPr>
            <p:nvPr/>
          </p:nvSpPr>
          <p:spPr bwMode="auto">
            <a:xfrm>
              <a:off x="6132083" y="4072138"/>
              <a:ext cx="59137" cy="64149"/>
            </a:xfrm>
            <a:custGeom>
              <a:avLst/>
              <a:gdLst>
                <a:gd name="T0" fmla="*/ 23 w 36"/>
                <a:gd name="T1" fmla="*/ 0 h 39"/>
                <a:gd name="T2" fmla="*/ 21 w 36"/>
                <a:gd name="T3" fmla="*/ 1 h 39"/>
                <a:gd name="T4" fmla="*/ 18 w 36"/>
                <a:gd name="T5" fmla="*/ 2 h 39"/>
                <a:gd name="T6" fmla="*/ 4 w 36"/>
                <a:gd name="T7" fmla="*/ 26 h 39"/>
                <a:gd name="T8" fmla="*/ 4 w 36"/>
                <a:gd name="T9" fmla="*/ 27 h 39"/>
                <a:gd name="T10" fmla="*/ 31 w 36"/>
                <a:gd name="T11" fmla="*/ 35 h 39"/>
                <a:gd name="T12" fmla="*/ 34 w 36"/>
                <a:gd name="T13" fmla="*/ 34 h 39"/>
                <a:gd name="T14" fmla="*/ 36 w 36"/>
                <a:gd name="T15" fmla="*/ 33 h 39"/>
                <a:gd name="T16" fmla="*/ 23 w 3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23" y="0"/>
                  </a:moveTo>
                  <a:cubicBezTo>
                    <a:pt x="21" y="1"/>
                    <a:pt x="21" y="1"/>
                    <a:pt x="21" y="1"/>
                  </a:cubicBezTo>
                  <a:cubicBezTo>
                    <a:pt x="18" y="2"/>
                    <a:pt x="18" y="2"/>
                    <a:pt x="18" y="2"/>
                  </a:cubicBezTo>
                  <a:cubicBezTo>
                    <a:pt x="6" y="7"/>
                    <a:pt x="0" y="17"/>
                    <a:pt x="4" y="26"/>
                  </a:cubicBezTo>
                  <a:cubicBezTo>
                    <a:pt x="4" y="27"/>
                    <a:pt x="4" y="27"/>
                    <a:pt x="4" y="27"/>
                  </a:cubicBezTo>
                  <a:cubicBezTo>
                    <a:pt x="8" y="36"/>
                    <a:pt x="20" y="39"/>
                    <a:pt x="31" y="35"/>
                  </a:cubicBezTo>
                  <a:cubicBezTo>
                    <a:pt x="34" y="34"/>
                    <a:pt x="34" y="34"/>
                    <a:pt x="34" y="34"/>
                  </a:cubicBezTo>
                  <a:cubicBezTo>
                    <a:pt x="34" y="33"/>
                    <a:pt x="34" y="34"/>
                    <a:pt x="36" y="33"/>
                  </a:cubicBez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5" name="Freeform 231">
              <a:extLst>
                <a:ext uri="{FF2B5EF4-FFF2-40B4-BE49-F238E27FC236}">
                  <a16:creationId xmlns:a16="http://schemas.microsoft.com/office/drawing/2014/main" id="{2243FE62-833C-9A32-C8A1-6F4626C5254F}"/>
                </a:ext>
              </a:extLst>
            </p:cNvPr>
            <p:cNvSpPr>
              <a:spLocks/>
            </p:cNvSpPr>
            <p:nvPr/>
          </p:nvSpPr>
          <p:spPr bwMode="auto">
            <a:xfrm>
              <a:off x="6132083" y="4100203"/>
              <a:ext cx="180418" cy="139323"/>
            </a:xfrm>
            <a:custGeom>
              <a:avLst/>
              <a:gdLst>
                <a:gd name="T0" fmla="*/ 74 w 110"/>
                <a:gd name="T1" fmla="*/ 6 h 85"/>
                <a:gd name="T2" fmla="*/ 104 w 110"/>
                <a:gd name="T3" fmla="*/ 14 h 85"/>
                <a:gd name="T4" fmla="*/ 104 w 110"/>
                <a:gd name="T5" fmla="*/ 15 h 85"/>
                <a:gd name="T6" fmla="*/ 96 w 110"/>
                <a:gd name="T7" fmla="*/ 45 h 85"/>
                <a:gd name="T8" fmla="*/ 37 w 110"/>
                <a:gd name="T9" fmla="*/ 79 h 85"/>
                <a:gd name="T10" fmla="*/ 6 w 110"/>
                <a:gd name="T11" fmla="*/ 70 h 85"/>
                <a:gd name="T12" fmla="*/ 6 w 110"/>
                <a:gd name="T13" fmla="*/ 70 h 85"/>
                <a:gd name="T14" fmla="*/ 14 w 110"/>
                <a:gd name="T15" fmla="*/ 39 h 85"/>
                <a:gd name="T16" fmla="*/ 74 w 110"/>
                <a:gd name="T17"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5">
                  <a:moveTo>
                    <a:pt x="74" y="6"/>
                  </a:moveTo>
                  <a:cubicBezTo>
                    <a:pt x="84" y="0"/>
                    <a:pt x="98" y="3"/>
                    <a:pt x="104" y="14"/>
                  </a:cubicBezTo>
                  <a:cubicBezTo>
                    <a:pt x="104" y="15"/>
                    <a:pt x="104" y="15"/>
                    <a:pt x="104" y="15"/>
                  </a:cubicBezTo>
                  <a:cubicBezTo>
                    <a:pt x="110" y="26"/>
                    <a:pt x="107" y="39"/>
                    <a:pt x="96" y="45"/>
                  </a:cubicBezTo>
                  <a:cubicBezTo>
                    <a:pt x="37" y="79"/>
                    <a:pt x="37" y="79"/>
                    <a:pt x="37" y="79"/>
                  </a:cubicBezTo>
                  <a:cubicBezTo>
                    <a:pt x="26" y="85"/>
                    <a:pt x="12" y="81"/>
                    <a:pt x="6" y="70"/>
                  </a:cubicBezTo>
                  <a:cubicBezTo>
                    <a:pt x="6" y="70"/>
                    <a:pt x="6" y="70"/>
                    <a:pt x="6" y="70"/>
                  </a:cubicBezTo>
                  <a:cubicBezTo>
                    <a:pt x="0" y="59"/>
                    <a:pt x="4" y="45"/>
                    <a:pt x="14" y="39"/>
                  </a:cubicBezTo>
                  <a:lnTo>
                    <a:pt x="74" y="6"/>
                  </a:lnTo>
                  <a:close/>
                </a:path>
              </a:pathLst>
            </a:custGeom>
            <a:solidFill>
              <a:srgbClr val="FC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6" name="Freeform 232">
              <a:extLst>
                <a:ext uri="{FF2B5EF4-FFF2-40B4-BE49-F238E27FC236}">
                  <a16:creationId xmlns:a16="http://schemas.microsoft.com/office/drawing/2014/main" id="{011CE380-777E-760E-B646-B9B92B690FE8}"/>
                </a:ext>
              </a:extLst>
            </p:cNvPr>
            <p:cNvSpPr>
              <a:spLocks/>
            </p:cNvSpPr>
            <p:nvPr/>
          </p:nvSpPr>
          <p:spPr bwMode="auto">
            <a:xfrm>
              <a:off x="6142107" y="4162347"/>
              <a:ext cx="62144" cy="65151"/>
            </a:xfrm>
            <a:custGeom>
              <a:avLst/>
              <a:gdLst>
                <a:gd name="T0" fmla="*/ 20 w 38"/>
                <a:gd name="T1" fmla="*/ 0 h 40"/>
                <a:gd name="T2" fmla="*/ 18 w 38"/>
                <a:gd name="T3" fmla="*/ 2 h 40"/>
                <a:gd name="T4" fmla="*/ 15 w 38"/>
                <a:gd name="T5" fmla="*/ 3 h 40"/>
                <a:gd name="T6" fmla="*/ 4 w 38"/>
                <a:gd name="T7" fmla="*/ 29 h 40"/>
                <a:gd name="T8" fmla="*/ 5 w 38"/>
                <a:gd name="T9" fmla="*/ 30 h 40"/>
                <a:gd name="T10" fmla="*/ 32 w 38"/>
                <a:gd name="T11" fmla="*/ 34 h 40"/>
                <a:gd name="T12" fmla="*/ 35 w 38"/>
                <a:gd name="T13" fmla="*/ 32 h 40"/>
                <a:gd name="T14" fmla="*/ 38 w 38"/>
                <a:gd name="T15" fmla="*/ 31 h 40"/>
                <a:gd name="T16" fmla="*/ 20 w 3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20" y="0"/>
                  </a:moveTo>
                  <a:cubicBezTo>
                    <a:pt x="18" y="2"/>
                    <a:pt x="18" y="1"/>
                    <a:pt x="18" y="2"/>
                  </a:cubicBezTo>
                  <a:cubicBezTo>
                    <a:pt x="15" y="3"/>
                    <a:pt x="15" y="3"/>
                    <a:pt x="15" y="3"/>
                  </a:cubicBezTo>
                  <a:cubicBezTo>
                    <a:pt x="4" y="9"/>
                    <a:pt x="0" y="21"/>
                    <a:pt x="4" y="29"/>
                  </a:cubicBezTo>
                  <a:cubicBezTo>
                    <a:pt x="5" y="30"/>
                    <a:pt x="5" y="30"/>
                    <a:pt x="5" y="30"/>
                  </a:cubicBezTo>
                  <a:cubicBezTo>
                    <a:pt x="10" y="38"/>
                    <a:pt x="22" y="40"/>
                    <a:pt x="32" y="34"/>
                  </a:cubicBezTo>
                  <a:cubicBezTo>
                    <a:pt x="35" y="32"/>
                    <a:pt x="35" y="32"/>
                    <a:pt x="35" y="32"/>
                  </a:cubicBezTo>
                  <a:cubicBezTo>
                    <a:pt x="36" y="32"/>
                    <a:pt x="35" y="33"/>
                    <a:pt x="38" y="31"/>
                  </a:cubicBez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7" name="Freeform 233">
              <a:extLst>
                <a:ext uri="{FF2B5EF4-FFF2-40B4-BE49-F238E27FC236}">
                  <a16:creationId xmlns:a16="http://schemas.microsoft.com/office/drawing/2014/main" id="{C767FBF9-D70D-857D-DC12-AF083E7516D6}"/>
                </a:ext>
              </a:extLst>
            </p:cNvPr>
            <p:cNvSpPr>
              <a:spLocks/>
            </p:cNvSpPr>
            <p:nvPr/>
          </p:nvSpPr>
          <p:spPr bwMode="auto">
            <a:xfrm>
              <a:off x="6028844" y="3789482"/>
              <a:ext cx="129300" cy="147342"/>
            </a:xfrm>
            <a:custGeom>
              <a:avLst/>
              <a:gdLst>
                <a:gd name="T0" fmla="*/ 79 w 79"/>
                <a:gd name="T1" fmla="*/ 21 h 90"/>
                <a:gd name="T2" fmla="*/ 79 w 79"/>
                <a:gd name="T3" fmla="*/ 47 h 90"/>
                <a:gd name="T4" fmla="*/ 58 w 79"/>
                <a:gd name="T5" fmla="*/ 68 h 90"/>
                <a:gd name="T6" fmla="*/ 38 w 79"/>
                <a:gd name="T7" fmla="*/ 68 h 90"/>
                <a:gd name="T8" fmla="*/ 51 w 79"/>
                <a:gd name="T9" fmla="*/ 90 h 90"/>
                <a:gd name="T10" fmla="*/ 22 w 79"/>
                <a:gd name="T11" fmla="*/ 75 h 90"/>
                <a:gd name="T12" fmla="*/ 22 w 79"/>
                <a:gd name="T13" fmla="*/ 75 h 90"/>
                <a:gd name="T14" fmla="*/ 30 w 79"/>
                <a:gd name="T15" fmla="*/ 52 h 90"/>
                <a:gd name="T16" fmla="*/ 16 w 79"/>
                <a:gd name="T17" fmla="*/ 22 h 90"/>
                <a:gd name="T18" fmla="*/ 0 w 79"/>
                <a:gd name="T19" fmla="*/ 13 h 90"/>
                <a:gd name="T20" fmla="*/ 20 w 79"/>
                <a:gd name="T21" fmla="*/ 0 h 90"/>
                <a:gd name="T22" fmla="*/ 58 w 79"/>
                <a:gd name="T23" fmla="*/ 0 h 90"/>
                <a:gd name="T24" fmla="*/ 79 w 79"/>
                <a:gd name="T25"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79" y="21"/>
                  </a:moveTo>
                  <a:cubicBezTo>
                    <a:pt x="79" y="47"/>
                    <a:pt x="79" y="47"/>
                    <a:pt x="79" y="47"/>
                  </a:cubicBezTo>
                  <a:cubicBezTo>
                    <a:pt x="79" y="58"/>
                    <a:pt x="69" y="68"/>
                    <a:pt x="58" y="68"/>
                  </a:cubicBezTo>
                  <a:cubicBezTo>
                    <a:pt x="38" y="68"/>
                    <a:pt x="38" y="68"/>
                    <a:pt x="38" y="68"/>
                  </a:cubicBezTo>
                  <a:cubicBezTo>
                    <a:pt x="36" y="80"/>
                    <a:pt x="51" y="90"/>
                    <a:pt x="51" y="90"/>
                  </a:cubicBezTo>
                  <a:cubicBezTo>
                    <a:pt x="38" y="86"/>
                    <a:pt x="29" y="81"/>
                    <a:pt x="22" y="75"/>
                  </a:cubicBezTo>
                  <a:cubicBezTo>
                    <a:pt x="22" y="75"/>
                    <a:pt x="22" y="75"/>
                    <a:pt x="22" y="75"/>
                  </a:cubicBezTo>
                  <a:cubicBezTo>
                    <a:pt x="27" y="68"/>
                    <a:pt x="30" y="60"/>
                    <a:pt x="30" y="52"/>
                  </a:cubicBezTo>
                  <a:cubicBezTo>
                    <a:pt x="30" y="40"/>
                    <a:pt x="24" y="29"/>
                    <a:pt x="16" y="22"/>
                  </a:cubicBezTo>
                  <a:cubicBezTo>
                    <a:pt x="11" y="18"/>
                    <a:pt x="6" y="15"/>
                    <a:pt x="0" y="13"/>
                  </a:cubicBezTo>
                  <a:cubicBezTo>
                    <a:pt x="3" y="5"/>
                    <a:pt x="11" y="0"/>
                    <a:pt x="20" y="0"/>
                  </a:cubicBezTo>
                  <a:cubicBezTo>
                    <a:pt x="58" y="0"/>
                    <a:pt x="58" y="0"/>
                    <a:pt x="58" y="0"/>
                  </a:cubicBezTo>
                  <a:cubicBezTo>
                    <a:pt x="69" y="0"/>
                    <a:pt x="79" y="10"/>
                    <a:pt x="79" y="21"/>
                  </a:cubicBezTo>
                  <a:close/>
                </a:path>
              </a:pathLst>
            </a:custGeom>
            <a:solidFill>
              <a:srgbClr val="119E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8" name="Freeform 234">
              <a:extLst>
                <a:ext uri="{FF2B5EF4-FFF2-40B4-BE49-F238E27FC236}">
                  <a16:creationId xmlns:a16="http://schemas.microsoft.com/office/drawing/2014/main" id="{F70111EF-16E2-6EFD-4E35-319804CAB38B}"/>
                </a:ext>
              </a:extLst>
            </p:cNvPr>
            <p:cNvSpPr>
              <a:spLocks/>
            </p:cNvSpPr>
            <p:nvPr/>
          </p:nvSpPr>
          <p:spPr bwMode="auto">
            <a:xfrm>
              <a:off x="5919591" y="3810531"/>
              <a:ext cx="145337" cy="155360"/>
            </a:xfrm>
            <a:custGeom>
              <a:avLst/>
              <a:gdLst>
                <a:gd name="T0" fmla="*/ 45 w 89"/>
                <a:gd name="T1" fmla="*/ 0 h 95"/>
                <a:gd name="T2" fmla="*/ 0 w 89"/>
                <a:gd name="T3" fmla="*/ 39 h 95"/>
                <a:gd name="T4" fmla="*/ 45 w 89"/>
                <a:gd name="T5" fmla="*/ 77 h 95"/>
                <a:gd name="T6" fmla="*/ 49 w 89"/>
                <a:gd name="T7" fmla="*/ 77 h 95"/>
                <a:gd name="T8" fmla="*/ 37 w 89"/>
                <a:gd name="T9" fmla="*/ 95 h 95"/>
                <a:gd name="T10" fmla="*/ 82 w 89"/>
                <a:gd name="T11" fmla="*/ 60 h 95"/>
                <a:gd name="T12" fmla="*/ 89 w 89"/>
                <a:gd name="T13" fmla="*/ 39 h 95"/>
                <a:gd name="T14" fmla="*/ 45 w 89"/>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95">
                  <a:moveTo>
                    <a:pt x="45" y="0"/>
                  </a:moveTo>
                  <a:cubicBezTo>
                    <a:pt x="20" y="0"/>
                    <a:pt x="0" y="17"/>
                    <a:pt x="0" y="39"/>
                  </a:cubicBezTo>
                  <a:cubicBezTo>
                    <a:pt x="0" y="60"/>
                    <a:pt x="20" y="77"/>
                    <a:pt x="45" y="77"/>
                  </a:cubicBezTo>
                  <a:cubicBezTo>
                    <a:pt x="46" y="77"/>
                    <a:pt x="48" y="77"/>
                    <a:pt x="49" y="77"/>
                  </a:cubicBezTo>
                  <a:cubicBezTo>
                    <a:pt x="49" y="87"/>
                    <a:pt x="37" y="95"/>
                    <a:pt x="37" y="95"/>
                  </a:cubicBezTo>
                  <a:cubicBezTo>
                    <a:pt x="66" y="85"/>
                    <a:pt x="78" y="68"/>
                    <a:pt x="82" y="60"/>
                  </a:cubicBezTo>
                  <a:cubicBezTo>
                    <a:pt x="87" y="54"/>
                    <a:pt x="89" y="47"/>
                    <a:pt x="89" y="39"/>
                  </a:cubicBezTo>
                  <a:cubicBezTo>
                    <a:pt x="89" y="17"/>
                    <a:pt x="69" y="0"/>
                    <a:pt x="45" y="0"/>
                  </a:cubicBezTo>
                  <a:close/>
                </a:path>
              </a:pathLst>
            </a:custGeom>
            <a:solidFill>
              <a:srgbClr val="1F85C3"/>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199" name="Oval 235">
              <a:extLst>
                <a:ext uri="{FF2B5EF4-FFF2-40B4-BE49-F238E27FC236}">
                  <a16:creationId xmlns:a16="http://schemas.microsoft.com/office/drawing/2014/main" id="{BD12A92D-C763-305A-913E-F63212F49A2B}"/>
                </a:ext>
              </a:extLst>
            </p:cNvPr>
            <p:cNvSpPr>
              <a:spLocks noChangeArrowheads="1"/>
            </p:cNvSpPr>
            <p:nvPr/>
          </p:nvSpPr>
          <p:spPr bwMode="auto">
            <a:xfrm>
              <a:off x="5943647" y="3864657"/>
              <a:ext cx="18042" cy="180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0" name="Oval 236">
              <a:extLst>
                <a:ext uri="{FF2B5EF4-FFF2-40B4-BE49-F238E27FC236}">
                  <a16:creationId xmlns:a16="http://schemas.microsoft.com/office/drawing/2014/main" id="{04BB059B-E5FF-C0A7-4BD1-1D5AB6A193A5}"/>
                </a:ext>
              </a:extLst>
            </p:cNvPr>
            <p:cNvSpPr>
              <a:spLocks noChangeArrowheads="1"/>
            </p:cNvSpPr>
            <p:nvPr/>
          </p:nvSpPr>
          <p:spPr bwMode="auto">
            <a:xfrm>
              <a:off x="5983739" y="3864657"/>
              <a:ext cx="17040" cy="180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1" name="Oval 237">
              <a:extLst>
                <a:ext uri="{FF2B5EF4-FFF2-40B4-BE49-F238E27FC236}">
                  <a16:creationId xmlns:a16="http://schemas.microsoft.com/office/drawing/2014/main" id="{9AE0206D-72F8-B57C-9F1E-D48A322EC27D}"/>
                </a:ext>
              </a:extLst>
            </p:cNvPr>
            <p:cNvSpPr>
              <a:spLocks noChangeArrowheads="1"/>
            </p:cNvSpPr>
            <p:nvPr/>
          </p:nvSpPr>
          <p:spPr bwMode="auto">
            <a:xfrm>
              <a:off x="6022830" y="3864657"/>
              <a:ext cx="18042" cy="180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2" name="Freeform 238">
              <a:extLst>
                <a:ext uri="{FF2B5EF4-FFF2-40B4-BE49-F238E27FC236}">
                  <a16:creationId xmlns:a16="http://schemas.microsoft.com/office/drawing/2014/main" id="{F751D133-D816-EC48-76F3-D25CB4CDFBE5}"/>
                </a:ext>
              </a:extLst>
            </p:cNvPr>
            <p:cNvSpPr>
              <a:spLocks/>
            </p:cNvSpPr>
            <p:nvPr/>
          </p:nvSpPr>
          <p:spPr bwMode="auto">
            <a:xfrm>
              <a:off x="6109030" y="3870671"/>
              <a:ext cx="188437" cy="116270"/>
            </a:xfrm>
            <a:custGeom>
              <a:avLst/>
              <a:gdLst>
                <a:gd name="T0" fmla="*/ 83 w 115"/>
                <a:gd name="T1" fmla="*/ 3 h 71"/>
                <a:gd name="T2" fmla="*/ 111 w 115"/>
                <a:gd name="T3" fmla="*/ 18 h 71"/>
                <a:gd name="T4" fmla="*/ 111 w 115"/>
                <a:gd name="T5" fmla="*/ 19 h 71"/>
                <a:gd name="T6" fmla="*/ 96 w 115"/>
                <a:gd name="T7" fmla="*/ 47 h 71"/>
                <a:gd name="T8" fmla="*/ 32 w 115"/>
                <a:gd name="T9" fmla="*/ 67 h 71"/>
                <a:gd name="T10" fmla="*/ 4 w 115"/>
                <a:gd name="T11" fmla="*/ 53 h 71"/>
                <a:gd name="T12" fmla="*/ 3 w 115"/>
                <a:gd name="T13" fmla="*/ 52 h 71"/>
                <a:gd name="T14" fmla="*/ 18 w 115"/>
                <a:gd name="T15" fmla="*/ 24 h 71"/>
                <a:gd name="T16" fmla="*/ 83 w 115"/>
                <a:gd name="T17"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71">
                  <a:moveTo>
                    <a:pt x="83" y="3"/>
                  </a:moveTo>
                  <a:cubicBezTo>
                    <a:pt x="95" y="0"/>
                    <a:pt x="107" y="6"/>
                    <a:pt x="111" y="18"/>
                  </a:cubicBezTo>
                  <a:cubicBezTo>
                    <a:pt x="111" y="19"/>
                    <a:pt x="111" y="19"/>
                    <a:pt x="111" y="19"/>
                  </a:cubicBezTo>
                  <a:cubicBezTo>
                    <a:pt x="115" y="31"/>
                    <a:pt x="108" y="43"/>
                    <a:pt x="96" y="47"/>
                  </a:cubicBezTo>
                  <a:cubicBezTo>
                    <a:pt x="32" y="67"/>
                    <a:pt x="32" y="67"/>
                    <a:pt x="32" y="67"/>
                  </a:cubicBezTo>
                  <a:cubicBezTo>
                    <a:pt x="20" y="71"/>
                    <a:pt x="7" y="64"/>
                    <a:pt x="4" y="53"/>
                  </a:cubicBezTo>
                  <a:cubicBezTo>
                    <a:pt x="3" y="52"/>
                    <a:pt x="3" y="52"/>
                    <a:pt x="3" y="52"/>
                  </a:cubicBezTo>
                  <a:cubicBezTo>
                    <a:pt x="0" y="40"/>
                    <a:pt x="6" y="27"/>
                    <a:pt x="18" y="24"/>
                  </a:cubicBezTo>
                  <a:lnTo>
                    <a:pt x="83" y="3"/>
                  </a:lnTo>
                  <a:close/>
                </a:path>
              </a:pathLst>
            </a:custGeom>
            <a:solidFill>
              <a:srgbClr val="FC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3" name="Freeform 239">
              <a:extLst>
                <a:ext uri="{FF2B5EF4-FFF2-40B4-BE49-F238E27FC236}">
                  <a16:creationId xmlns:a16="http://schemas.microsoft.com/office/drawing/2014/main" id="{F5B60B53-87DF-22A5-9A32-5A77FA8644BD}"/>
                </a:ext>
              </a:extLst>
            </p:cNvPr>
            <p:cNvSpPr>
              <a:spLocks/>
            </p:cNvSpPr>
            <p:nvPr/>
          </p:nvSpPr>
          <p:spPr bwMode="auto">
            <a:xfrm>
              <a:off x="6122060" y="3903747"/>
              <a:ext cx="57133" cy="65151"/>
            </a:xfrm>
            <a:custGeom>
              <a:avLst/>
              <a:gdLst>
                <a:gd name="T0" fmla="*/ 24 w 35"/>
                <a:gd name="T1" fmla="*/ 0 h 40"/>
                <a:gd name="T2" fmla="*/ 22 w 35"/>
                <a:gd name="T3" fmla="*/ 1 h 40"/>
                <a:gd name="T4" fmla="*/ 18 w 35"/>
                <a:gd name="T5" fmla="*/ 2 h 40"/>
                <a:gd name="T6" fmla="*/ 3 w 35"/>
                <a:gd name="T7" fmla="*/ 25 h 40"/>
                <a:gd name="T8" fmla="*/ 3 w 35"/>
                <a:gd name="T9" fmla="*/ 26 h 40"/>
                <a:gd name="T10" fmla="*/ 29 w 35"/>
                <a:gd name="T11" fmla="*/ 36 h 40"/>
                <a:gd name="T12" fmla="*/ 32 w 35"/>
                <a:gd name="T13" fmla="*/ 35 h 40"/>
                <a:gd name="T14" fmla="*/ 35 w 35"/>
                <a:gd name="T15" fmla="*/ 34 h 40"/>
                <a:gd name="T16" fmla="*/ 24 w 3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0">
                  <a:moveTo>
                    <a:pt x="24" y="0"/>
                  </a:moveTo>
                  <a:cubicBezTo>
                    <a:pt x="22" y="1"/>
                    <a:pt x="22" y="1"/>
                    <a:pt x="22" y="1"/>
                  </a:cubicBezTo>
                  <a:cubicBezTo>
                    <a:pt x="18" y="2"/>
                    <a:pt x="18" y="2"/>
                    <a:pt x="18" y="2"/>
                  </a:cubicBezTo>
                  <a:cubicBezTo>
                    <a:pt x="7" y="6"/>
                    <a:pt x="0" y="16"/>
                    <a:pt x="3" y="25"/>
                  </a:cubicBezTo>
                  <a:cubicBezTo>
                    <a:pt x="3" y="26"/>
                    <a:pt x="3" y="26"/>
                    <a:pt x="3" y="26"/>
                  </a:cubicBezTo>
                  <a:cubicBezTo>
                    <a:pt x="6" y="35"/>
                    <a:pt x="17" y="40"/>
                    <a:pt x="29" y="36"/>
                  </a:cubicBezTo>
                  <a:cubicBezTo>
                    <a:pt x="32" y="35"/>
                    <a:pt x="32" y="35"/>
                    <a:pt x="32" y="35"/>
                  </a:cubicBezTo>
                  <a:cubicBezTo>
                    <a:pt x="33" y="35"/>
                    <a:pt x="32" y="35"/>
                    <a:pt x="35" y="34"/>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4" name="Oval 240">
              <a:extLst>
                <a:ext uri="{FF2B5EF4-FFF2-40B4-BE49-F238E27FC236}">
                  <a16:creationId xmlns:a16="http://schemas.microsoft.com/office/drawing/2014/main" id="{B7E96428-92A0-D170-A6AC-3958E2BBE2DB}"/>
                </a:ext>
              </a:extLst>
            </p:cNvPr>
            <p:cNvSpPr>
              <a:spLocks noChangeArrowheads="1"/>
            </p:cNvSpPr>
            <p:nvPr/>
          </p:nvSpPr>
          <p:spPr bwMode="auto">
            <a:xfrm>
              <a:off x="6121058" y="4661504"/>
              <a:ext cx="31072" cy="310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5" name="Oval 241">
              <a:extLst>
                <a:ext uri="{FF2B5EF4-FFF2-40B4-BE49-F238E27FC236}">
                  <a16:creationId xmlns:a16="http://schemas.microsoft.com/office/drawing/2014/main" id="{42DBC13D-9EA8-D949-FF9A-9BCAE76CBE52}"/>
                </a:ext>
              </a:extLst>
            </p:cNvPr>
            <p:cNvSpPr>
              <a:spLocks noChangeArrowheads="1"/>
            </p:cNvSpPr>
            <p:nvPr/>
          </p:nvSpPr>
          <p:spPr bwMode="auto">
            <a:xfrm>
              <a:off x="6881821" y="2445367"/>
              <a:ext cx="507176" cy="507176"/>
            </a:xfrm>
            <a:prstGeom prst="ellipse">
              <a:avLst/>
            </a:prstGeom>
            <a:solidFill>
              <a:srgbClr val="F56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6" name="Freeform 242">
              <a:extLst>
                <a:ext uri="{FF2B5EF4-FFF2-40B4-BE49-F238E27FC236}">
                  <a16:creationId xmlns:a16="http://schemas.microsoft.com/office/drawing/2014/main" id="{B357700E-506F-2C57-D0D2-C2DD6A036A34}"/>
                </a:ext>
              </a:extLst>
            </p:cNvPr>
            <p:cNvSpPr>
              <a:spLocks noEditPoints="1"/>
            </p:cNvSpPr>
            <p:nvPr/>
          </p:nvSpPr>
          <p:spPr bwMode="auto">
            <a:xfrm>
              <a:off x="6847742" y="2410285"/>
              <a:ext cx="575334" cy="576336"/>
            </a:xfrm>
            <a:custGeom>
              <a:avLst/>
              <a:gdLst>
                <a:gd name="T0" fmla="*/ 176 w 352"/>
                <a:gd name="T1" fmla="*/ 352 h 352"/>
                <a:gd name="T2" fmla="*/ 0 w 352"/>
                <a:gd name="T3" fmla="*/ 176 h 352"/>
                <a:gd name="T4" fmla="*/ 176 w 352"/>
                <a:gd name="T5" fmla="*/ 0 h 352"/>
                <a:gd name="T6" fmla="*/ 352 w 352"/>
                <a:gd name="T7" fmla="*/ 176 h 352"/>
                <a:gd name="T8" fmla="*/ 176 w 352"/>
                <a:gd name="T9" fmla="*/ 352 h 352"/>
                <a:gd name="T10" fmla="*/ 176 w 352"/>
                <a:gd name="T11" fmla="*/ 9 h 352"/>
                <a:gd name="T12" fmla="*/ 10 w 352"/>
                <a:gd name="T13" fmla="*/ 176 h 352"/>
                <a:gd name="T14" fmla="*/ 176 w 352"/>
                <a:gd name="T15" fmla="*/ 343 h 352"/>
                <a:gd name="T16" fmla="*/ 343 w 352"/>
                <a:gd name="T17" fmla="*/ 176 h 352"/>
                <a:gd name="T18" fmla="*/ 176 w 352"/>
                <a:gd name="T19" fmla="*/ 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352"/>
                  </a:moveTo>
                  <a:cubicBezTo>
                    <a:pt x="79" y="352"/>
                    <a:pt x="0" y="273"/>
                    <a:pt x="0" y="176"/>
                  </a:cubicBezTo>
                  <a:cubicBezTo>
                    <a:pt x="0" y="79"/>
                    <a:pt x="79" y="0"/>
                    <a:pt x="176" y="0"/>
                  </a:cubicBezTo>
                  <a:cubicBezTo>
                    <a:pt x="273" y="0"/>
                    <a:pt x="352" y="79"/>
                    <a:pt x="352" y="176"/>
                  </a:cubicBezTo>
                  <a:cubicBezTo>
                    <a:pt x="352" y="273"/>
                    <a:pt x="273" y="352"/>
                    <a:pt x="176" y="352"/>
                  </a:cubicBezTo>
                  <a:close/>
                  <a:moveTo>
                    <a:pt x="176" y="9"/>
                  </a:moveTo>
                  <a:cubicBezTo>
                    <a:pt x="84" y="9"/>
                    <a:pt x="10" y="84"/>
                    <a:pt x="10" y="176"/>
                  </a:cubicBezTo>
                  <a:cubicBezTo>
                    <a:pt x="10" y="268"/>
                    <a:pt x="84" y="343"/>
                    <a:pt x="176" y="343"/>
                  </a:cubicBezTo>
                  <a:cubicBezTo>
                    <a:pt x="268" y="343"/>
                    <a:pt x="343" y="268"/>
                    <a:pt x="343" y="176"/>
                  </a:cubicBezTo>
                  <a:cubicBezTo>
                    <a:pt x="343" y="84"/>
                    <a:pt x="268" y="9"/>
                    <a:pt x="176" y="9"/>
                  </a:cubicBezTo>
                  <a:close/>
                </a:path>
              </a:pathLst>
            </a:cu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7" name="Oval 243">
              <a:extLst>
                <a:ext uri="{FF2B5EF4-FFF2-40B4-BE49-F238E27FC236}">
                  <a16:creationId xmlns:a16="http://schemas.microsoft.com/office/drawing/2014/main" id="{12AA4978-AA3B-AE70-3C06-277EB3606C17}"/>
                </a:ext>
              </a:extLst>
            </p:cNvPr>
            <p:cNvSpPr>
              <a:spLocks noChangeArrowheads="1"/>
            </p:cNvSpPr>
            <p:nvPr/>
          </p:nvSpPr>
          <p:spPr bwMode="auto">
            <a:xfrm>
              <a:off x="6881821" y="2445367"/>
              <a:ext cx="507176" cy="507176"/>
            </a:xfrm>
            <a:prstGeom prst="ellipse">
              <a:avLst/>
            </a:pr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8" name="Rectangle 244">
              <a:extLst>
                <a:ext uri="{FF2B5EF4-FFF2-40B4-BE49-F238E27FC236}">
                  <a16:creationId xmlns:a16="http://schemas.microsoft.com/office/drawing/2014/main" id="{D1A93668-CA66-F463-D1E6-9DC937E44338}"/>
                </a:ext>
              </a:extLst>
            </p:cNvPr>
            <p:cNvSpPr>
              <a:spLocks noChangeArrowheads="1"/>
            </p:cNvSpPr>
            <p:nvPr/>
          </p:nvSpPr>
          <p:spPr bwMode="auto">
            <a:xfrm>
              <a:off x="7094314" y="2769117"/>
              <a:ext cx="85198" cy="87202"/>
            </a:xfrm>
            <a:prstGeom prst="rect">
              <a:avLst/>
            </a:prstGeom>
            <a:solidFill>
              <a:srgbClr val="D9A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09" name="Freeform 245">
              <a:extLst>
                <a:ext uri="{FF2B5EF4-FFF2-40B4-BE49-F238E27FC236}">
                  <a16:creationId xmlns:a16="http://schemas.microsoft.com/office/drawing/2014/main" id="{366FCA67-3379-4769-A4D8-7387FC51E884}"/>
                </a:ext>
              </a:extLst>
            </p:cNvPr>
            <p:cNvSpPr>
              <a:spLocks/>
            </p:cNvSpPr>
            <p:nvPr/>
          </p:nvSpPr>
          <p:spPr bwMode="auto">
            <a:xfrm>
              <a:off x="7135409" y="2817229"/>
              <a:ext cx="167388" cy="155360"/>
            </a:xfrm>
            <a:custGeom>
              <a:avLst/>
              <a:gdLst>
                <a:gd name="T0" fmla="*/ 26 w 102"/>
                <a:gd name="T1" fmla="*/ 0 h 95"/>
                <a:gd name="T2" fmla="*/ 35 w 102"/>
                <a:gd name="T3" fmla="*/ 0 h 95"/>
                <a:gd name="T4" fmla="*/ 81 w 102"/>
                <a:gd name="T5" fmla="*/ 19 h 95"/>
                <a:gd name="T6" fmla="*/ 102 w 102"/>
                <a:gd name="T7" fmla="*/ 95 h 95"/>
                <a:gd name="T8" fmla="*/ 70 w 102"/>
                <a:gd name="T9" fmla="*/ 95 h 95"/>
                <a:gd name="T10" fmla="*/ 0 w 102"/>
                <a:gd name="T11" fmla="*/ 95 h 95"/>
                <a:gd name="T12" fmla="*/ 0 w 102"/>
                <a:gd name="T13" fmla="*/ 33 h 95"/>
                <a:gd name="T14" fmla="*/ 0 w 102"/>
                <a:gd name="T15" fmla="*/ 19 h 95"/>
                <a:gd name="T16" fmla="*/ 26 w 102"/>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95">
                  <a:moveTo>
                    <a:pt x="26" y="0"/>
                  </a:moveTo>
                  <a:cubicBezTo>
                    <a:pt x="35" y="0"/>
                    <a:pt x="35" y="0"/>
                    <a:pt x="35" y="0"/>
                  </a:cubicBezTo>
                  <a:cubicBezTo>
                    <a:pt x="51" y="4"/>
                    <a:pt x="69" y="6"/>
                    <a:pt x="81" y="19"/>
                  </a:cubicBezTo>
                  <a:cubicBezTo>
                    <a:pt x="89" y="27"/>
                    <a:pt x="102" y="95"/>
                    <a:pt x="102" y="95"/>
                  </a:cubicBezTo>
                  <a:cubicBezTo>
                    <a:pt x="70" y="95"/>
                    <a:pt x="70" y="95"/>
                    <a:pt x="70" y="95"/>
                  </a:cubicBezTo>
                  <a:cubicBezTo>
                    <a:pt x="0" y="95"/>
                    <a:pt x="0" y="95"/>
                    <a:pt x="0" y="95"/>
                  </a:cubicBezTo>
                  <a:cubicBezTo>
                    <a:pt x="0" y="33"/>
                    <a:pt x="0" y="33"/>
                    <a:pt x="0" y="33"/>
                  </a:cubicBezTo>
                  <a:cubicBezTo>
                    <a:pt x="0" y="19"/>
                    <a:pt x="0" y="19"/>
                    <a:pt x="0" y="19"/>
                  </a:cubicBezTo>
                  <a:cubicBezTo>
                    <a:pt x="15" y="19"/>
                    <a:pt x="26" y="10"/>
                    <a:pt x="26" y="0"/>
                  </a:cubicBez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0" name="Freeform 246">
              <a:extLst>
                <a:ext uri="{FF2B5EF4-FFF2-40B4-BE49-F238E27FC236}">
                  <a16:creationId xmlns:a16="http://schemas.microsoft.com/office/drawing/2014/main" id="{81AF362E-7A93-3EFE-95C2-20732E3697FE}"/>
                </a:ext>
              </a:extLst>
            </p:cNvPr>
            <p:cNvSpPr>
              <a:spLocks/>
            </p:cNvSpPr>
            <p:nvPr/>
          </p:nvSpPr>
          <p:spPr bwMode="auto">
            <a:xfrm>
              <a:off x="6970026" y="2817229"/>
              <a:ext cx="165384" cy="155360"/>
            </a:xfrm>
            <a:custGeom>
              <a:avLst/>
              <a:gdLst>
                <a:gd name="T0" fmla="*/ 75 w 101"/>
                <a:gd name="T1" fmla="*/ 0 h 95"/>
                <a:gd name="T2" fmla="*/ 67 w 101"/>
                <a:gd name="T3" fmla="*/ 0 h 95"/>
                <a:gd name="T4" fmla="*/ 20 w 101"/>
                <a:gd name="T5" fmla="*/ 19 h 95"/>
                <a:gd name="T6" fmla="*/ 0 w 101"/>
                <a:gd name="T7" fmla="*/ 95 h 95"/>
                <a:gd name="T8" fmla="*/ 31 w 101"/>
                <a:gd name="T9" fmla="*/ 95 h 95"/>
                <a:gd name="T10" fmla="*/ 101 w 101"/>
                <a:gd name="T11" fmla="*/ 95 h 95"/>
                <a:gd name="T12" fmla="*/ 101 w 101"/>
                <a:gd name="T13" fmla="*/ 33 h 95"/>
                <a:gd name="T14" fmla="*/ 101 w 101"/>
                <a:gd name="T15" fmla="*/ 19 h 95"/>
                <a:gd name="T16" fmla="*/ 75 w 101"/>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5">
                  <a:moveTo>
                    <a:pt x="75" y="0"/>
                  </a:moveTo>
                  <a:cubicBezTo>
                    <a:pt x="67" y="0"/>
                    <a:pt x="67" y="0"/>
                    <a:pt x="67" y="0"/>
                  </a:cubicBezTo>
                  <a:cubicBezTo>
                    <a:pt x="50" y="4"/>
                    <a:pt x="32" y="6"/>
                    <a:pt x="20" y="19"/>
                  </a:cubicBezTo>
                  <a:cubicBezTo>
                    <a:pt x="13" y="27"/>
                    <a:pt x="0" y="95"/>
                    <a:pt x="0" y="95"/>
                  </a:cubicBezTo>
                  <a:cubicBezTo>
                    <a:pt x="31" y="95"/>
                    <a:pt x="31" y="95"/>
                    <a:pt x="31" y="95"/>
                  </a:cubicBezTo>
                  <a:cubicBezTo>
                    <a:pt x="101" y="95"/>
                    <a:pt x="101" y="95"/>
                    <a:pt x="101" y="95"/>
                  </a:cubicBezTo>
                  <a:cubicBezTo>
                    <a:pt x="101" y="33"/>
                    <a:pt x="101" y="33"/>
                    <a:pt x="101" y="33"/>
                  </a:cubicBezTo>
                  <a:cubicBezTo>
                    <a:pt x="101" y="19"/>
                    <a:pt x="101" y="19"/>
                    <a:pt x="101" y="19"/>
                  </a:cubicBezTo>
                  <a:cubicBezTo>
                    <a:pt x="87" y="19"/>
                    <a:pt x="75" y="10"/>
                    <a:pt x="75" y="0"/>
                  </a:cubicBez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1" name="Freeform 247">
              <a:extLst>
                <a:ext uri="{FF2B5EF4-FFF2-40B4-BE49-F238E27FC236}">
                  <a16:creationId xmlns:a16="http://schemas.microsoft.com/office/drawing/2014/main" id="{0069EBB8-5F90-EBC4-14E0-B40DA0D36558}"/>
                </a:ext>
              </a:extLst>
            </p:cNvPr>
            <p:cNvSpPr>
              <a:spLocks/>
            </p:cNvSpPr>
            <p:nvPr/>
          </p:nvSpPr>
          <p:spPr bwMode="auto">
            <a:xfrm>
              <a:off x="7137414" y="2520541"/>
              <a:ext cx="106246" cy="264613"/>
            </a:xfrm>
            <a:custGeom>
              <a:avLst/>
              <a:gdLst>
                <a:gd name="T0" fmla="*/ 0 w 65"/>
                <a:gd name="T1" fmla="*/ 0 h 162"/>
                <a:gd name="T2" fmla="*/ 65 w 65"/>
                <a:gd name="T3" fmla="*/ 76 h 162"/>
                <a:gd name="T4" fmla="*/ 46 w 65"/>
                <a:gd name="T5" fmla="*/ 143 h 162"/>
                <a:gd name="T6" fmla="*/ 0 w 65"/>
                <a:gd name="T7" fmla="*/ 162 h 162"/>
                <a:gd name="T8" fmla="*/ 0 w 65"/>
                <a:gd name="T9" fmla="*/ 0 h 162"/>
              </a:gdLst>
              <a:ahLst/>
              <a:cxnLst>
                <a:cxn ang="0">
                  <a:pos x="T0" y="T1"/>
                </a:cxn>
                <a:cxn ang="0">
                  <a:pos x="T2" y="T3"/>
                </a:cxn>
                <a:cxn ang="0">
                  <a:pos x="T4" y="T5"/>
                </a:cxn>
                <a:cxn ang="0">
                  <a:pos x="T6" y="T7"/>
                </a:cxn>
                <a:cxn ang="0">
                  <a:pos x="T8" y="T9"/>
                </a:cxn>
              </a:cxnLst>
              <a:rect l="0" t="0" r="r" b="b"/>
              <a:pathLst>
                <a:path w="65" h="162">
                  <a:moveTo>
                    <a:pt x="0" y="0"/>
                  </a:moveTo>
                  <a:cubicBezTo>
                    <a:pt x="25" y="0"/>
                    <a:pt x="65" y="13"/>
                    <a:pt x="65" y="76"/>
                  </a:cubicBezTo>
                  <a:cubicBezTo>
                    <a:pt x="65" y="112"/>
                    <a:pt x="52" y="136"/>
                    <a:pt x="46" y="143"/>
                  </a:cubicBezTo>
                  <a:cubicBezTo>
                    <a:pt x="41" y="149"/>
                    <a:pt x="13" y="162"/>
                    <a:pt x="0" y="162"/>
                  </a:cubicBezTo>
                  <a:cubicBezTo>
                    <a:pt x="0" y="98"/>
                    <a:pt x="0" y="0"/>
                    <a:pt x="0" y="0"/>
                  </a:cubicBezTo>
                  <a:close/>
                </a:path>
              </a:pathLst>
            </a:custGeom>
            <a:solidFill>
              <a:srgbClr val="F2D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2" name="Freeform 248">
              <a:extLst>
                <a:ext uri="{FF2B5EF4-FFF2-40B4-BE49-F238E27FC236}">
                  <a16:creationId xmlns:a16="http://schemas.microsoft.com/office/drawing/2014/main" id="{4DE4DC61-CD47-AE44-B709-1AA3C60B7EDD}"/>
                </a:ext>
              </a:extLst>
            </p:cNvPr>
            <p:cNvSpPr>
              <a:spLocks/>
            </p:cNvSpPr>
            <p:nvPr/>
          </p:nvSpPr>
          <p:spPr bwMode="auto">
            <a:xfrm>
              <a:off x="7217600" y="2634806"/>
              <a:ext cx="47110" cy="62144"/>
            </a:xfrm>
            <a:custGeom>
              <a:avLst/>
              <a:gdLst>
                <a:gd name="T0" fmla="*/ 28 w 29"/>
                <a:gd name="T1" fmla="*/ 21 h 38"/>
                <a:gd name="T2" fmla="*/ 17 w 29"/>
                <a:gd name="T3" fmla="*/ 1 h 38"/>
                <a:gd name="T4" fmla="*/ 1 w 29"/>
                <a:gd name="T5" fmla="*/ 17 h 38"/>
                <a:gd name="T6" fmla="*/ 13 w 29"/>
                <a:gd name="T7" fmla="*/ 37 h 38"/>
                <a:gd name="T8" fmla="*/ 28 w 29"/>
                <a:gd name="T9" fmla="*/ 21 h 38"/>
              </a:gdLst>
              <a:ahLst/>
              <a:cxnLst>
                <a:cxn ang="0">
                  <a:pos x="T0" y="T1"/>
                </a:cxn>
                <a:cxn ang="0">
                  <a:pos x="T2" y="T3"/>
                </a:cxn>
                <a:cxn ang="0">
                  <a:pos x="T4" y="T5"/>
                </a:cxn>
                <a:cxn ang="0">
                  <a:pos x="T6" y="T7"/>
                </a:cxn>
                <a:cxn ang="0">
                  <a:pos x="T8" y="T9"/>
                </a:cxn>
              </a:cxnLst>
              <a:rect l="0" t="0" r="r" b="b"/>
              <a:pathLst>
                <a:path w="29" h="38">
                  <a:moveTo>
                    <a:pt x="28" y="21"/>
                  </a:moveTo>
                  <a:cubicBezTo>
                    <a:pt x="29" y="11"/>
                    <a:pt x="24" y="2"/>
                    <a:pt x="17" y="1"/>
                  </a:cubicBezTo>
                  <a:cubicBezTo>
                    <a:pt x="9" y="0"/>
                    <a:pt x="2" y="7"/>
                    <a:pt x="1" y="17"/>
                  </a:cubicBezTo>
                  <a:cubicBezTo>
                    <a:pt x="0" y="28"/>
                    <a:pt x="5" y="36"/>
                    <a:pt x="13" y="37"/>
                  </a:cubicBezTo>
                  <a:cubicBezTo>
                    <a:pt x="20" y="38"/>
                    <a:pt x="27" y="31"/>
                    <a:pt x="28" y="21"/>
                  </a:cubicBezTo>
                  <a:close/>
                </a:path>
              </a:pathLst>
            </a:custGeom>
            <a:solidFill>
              <a:srgbClr val="F2D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3" name="Freeform 249">
              <a:extLst>
                <a:ext uri="{FF2B5EF4-FFF2-40B4-BE49-F238E27FC236}">
                  <a16:creationId xmlns:a16="http://schemas.microsoft.com/office/drawing/2014/main" id="{8E011795-8F9E-D74B-E25C-16AD925217F4}"/>
                </a:ext>
              </a:extLst>
            </p:cNvPr>
            <p:cNvSpPr>
              <a:spLocks/>
            </p:cNvSpPr>
            <p:nvPr/>
          </p:nvSpPr>
          <p:spPr bwMode="auto">
            <a:xfrm>
              <a:off x="7031168" y="2520541"/>
              <a:ext cx="106246" cy="264613"/>
            </a:xfrm>
            <a:custGeom>
              <a:avLst/>
              <a:gdLst>
                <a:gd name="T0" fmla="*/ 65 w 65"/>
                <a:gd name="T1" fmla="*/ 0 h 162"/>
                <a:gd name="T2" fmla="*/ 0 w 65"/>
                <a:gd name="T3" fmla="*/ 76 h 162"/>
                <a:gd name="T4" fmla="*/ 18 w 65"/>
                <a:gd name="T5" fmla="*/ 143 h 162"/>
                <a:gd name="T6" fmla="*/ 65 w 65"/>
                <a:gd name="T7" fmla="*/ 162 h 162"/>
                <a:gd name="T8" fmla="*/ 65 w 65"/>
                <a:gd name="T9" fmla="*/ 0 h 162"/>
              </a:gdLst>
              <a:ahLst/>
              <a:cxnLst>
                <a:cxn ang="0">
                  <a:pos x="T0" y="T1"/>
                </a:cxn>
                <a:cxn ang="0">
                  <a:pos x="T2" y="T3"/>
                </a:cxn>
                <a:cxn ang="0">
                  <a:pos x="T4" y="T5"/>
                </a:cxn>
                <a:cxn ang="0">
                  <a:pos x="T6" y="T7"/>
                </a:cxn>
                <a:cxn ang="0">
                  <a:pos x="T8" y="T9"/>
                </a:cxn>
              </a:cxnLst>
              <a:rect l="0" t="0" r="r" b="b"/>
              <a:pathLst>
                <a:path w="65" h="162">
                  <a:moveTo>
                    <a:pt x="65" y="0"/>
                  </a:moveTo>
                  <a:cubicBezTo>
                    <a:pt x="40" y="0"/>
                    <a:pt x="0" y="13"/>
                    <a:pt x="0" y="76"/>
                  </a:cubicBezTo>
                  <a:cubicBezTo>
                    <a:pt x="0" y="112"/>
                    <a:pt x="12" y="136"/>
                    <a:pt x="18" y="143"/>
                  </a:cubicBezTo>
                  <a:cubicBezTo>
                    <a:pt x="23" y="149"/>
                    <a:pt x="51" y="162"/>
                    <a:pt x="65" y="162"/>
                  </a:cubicBezTo>
                  <a:cubicBezTo>
                    <a:pt x="65" y="98"/>
                    <a:pt x="65" y="0"/>
                    <a:pt x="65" y="0"/>
                  </a:cubicBezTo>
                  <a:close/>
                </a:path>
              </a:pathLst>
            </a:custGeom>
            <a:solidFill>
              <a:srgbClr val="F2D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4" name="Freeform 250">
              <a:extLst>
                <a:ext uri="{FF2B5EF4-FFF2-40B4-BE49-F238E27FC236}">
                  <a16:creationId xmlns:a16="http://schemas.microsoft.com/office/drawing/2014/main" id="{79AA5AF6-8991-5444-C0B1-657F56006544}"/>
                </a:ext>
              </a:extLst>
            </p:cNvPr>
            <p:cNvSpPr>
              <a:spLocks/>
            </p:cNvSpPr>
            <p:nvPr/>
          </p:nvSpPr>
          <p:spPr bwMode="auto">
            <a:xfrm>
              <a:off x="7008114" y="2634806"/>
              <a:ext cx="47110" cy="62144"/>
            </a:xfrm>
            <a:custGeom>
              <a:avLst/>
              <a:gdLst>
                <a:gd name="T0" fmla="*/ 1 w 29"/>
                <a:gd name="T1" fmla="*/ 21 h 38"/>
                <a:gd name="T2" fmla="*/ 13 w 29"/>
                <a:gd name="T3" fmla="*/ 1 h 38"/>
                <a:gd name="T4" fmla="*/ 28 w 29"/>
                <a:gd name="T5" fmla="*/ 17 h 38"/>
                <a:gd name="T6" fmla="*/ 17 w 29"/>
                <a:gd name="T7" fmla="*/ 37 h 38"/>
                <a:gd name="T8" fmla="*/ 1 w 29"/>
                <a:gd name="T9" fmla="*/ 21 h 38"/>
              </a:gdLst>
              <a:ahLst/>
              <a:cxnLst>
                <a:cxn ang="0">
                  <a:pos x="T0" y="T1"/>
                </a:cxn>
                <a:cxn ang="0">
                  <a:pos x="T2" y="T3"/>
                </a:cxn>
                <a:cxn ang="0">
                  <a:pos x="T4" y="T5"/>
                </a:cxn>
                <a:cxn ang="0">
                  <a:pos x="T6" y="T7"/>
                </a:cxn>
                <a:cxn ang="0">
                  <a:pos x="T8" y="T9"/>
                </a:cxn>
              </a:cxnLst>
              <a:rect l="0" t="0" r="r" b="b"/>
              <a:pathLst>
                <a:path w="29" h="38">
                  <a:moveTo>
                    <a:pt x="1" y="21"/>
                  </a:moveTo>
                  <a:cubicBezTo>
                    <a:pt x="0" y="11"/>
                    <a:pt x="5" y="2"/>
                    <a:pt x="13" y="1"/>
                  </a:cubicBezTo>
                  <a:cubicBezTo>
                    <a:pt x="20" y="0"/>
                    <a:pt x="27" y="7"/>
                    <a:pt x="28" y="17"/>
                  </a:cubicBezTo>
                  <a:cubicBezTo>
                    <a:pt x="29" y="28"/>
                    <a:pt x="24" y="36"/>
                    <a:pt x="17" y="37"/>
                  </a:cubicBezTo>
                  <a:cubicBezTo>
                    <a:pt x="9" y="38"/>
                    <a:pt x="2" y="31"/>
                    <a:pt x="1" y="21"/>
                  </a:cubicBezTo>
                  <a:close/>
                </a:path>
              </a:pathLst>
            </a:custGeom>
            <a:solidFill>
              <a:srgbClr val="F2D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5" name="Freeform 251">
              <a:extLst>
                <a:ext uri="{FF2B5EF4-FFF2-40B4-BE49-F238E27FC236}">
                  <a16:creationId xmlns:a16="http://schemas.microsoft.com/office/drawing/2014/main" id="{49FD06EE-D99B-7AAB-F29A-0E41ECB22C51}"/>
                </a:ext>
              </a:extLst>
            </p:cNvPr>
            <p:cNvSpPr>
              <a:spLocks/>
            </p:cNvSpPr>
            <p:nvPr/>
          </p:nvSpPr>
          <p:spPr bwMode="auto">
            <a:xfrm>
              <a:off x="7101330" y="2733034"/>
              <a:ext cx="70163" cy="13031"/>
            </a:xfrm>
            <a:custGeom>
              <a:avLst/>
              <a:gdLst>
                <a:gd name="T0" fmla="*/ 22 w 43"/>
                <a:gd name="T1" fmla="*/ 8 h 8"/>
                <a:gd name="T2" fmla="*/ 43 w 43"/>
                <a:gd name="T3" fmla="*/ 0 h 8"/>
                <a:gd name="T4" fmla="*/ 0 w 43"/>
                <a:gd name="T5" fmla="*/ 0 h 8"/>
                <a:gd name="T6" fmla="*/ 22 w 43"/>
                <a:gd name="T7" fmla="*/ 8 h 8"/>
              </a:gdLst>
              <a:ahLst/>
              <a:cxnLst>
                <a:cxn ang="0">
                  <a:pos x="T0" y="T1"/>
                </a:cxn>
                <a:cxn ang="0">
                  <a:pos x="T2" y="T3"/>
                </a:cxn>
                <a:cxn ang="0">
                  <a:pos x="T4" y="T5"/>
                </a:cxn>
                <a:cxn ang="0">
                  <a:pos x="T6" y="T7"/>
                </a:cxn>
              </a:cxnLst>
              <a:rect l="0" t="0" r="r" b="b"/>
              <a:pathLst>
                <a:path w="43" h="8">
                  <a:moveTo>
                    <a:pt x="22" y="8"/>
                  </a:moveTo>
                  <a:cubicBezTo>
                    <a:pt x="33" y="8"/>
                    <a:pt x="43" y="4"/>
                    <a:pt x="43" y="0"/>
                  </a:cubicBezTo>
                  <a:cubicBezTo>
                    <a:pt x="0" y="0"/>
                    <a:pt x="0" y="0"/>
                    <a:pt x="0" y="0"/>
                  </a:cubicBezTo>
                  <a:cubicBezTo>
                    <a:pt x="0" y="4"/>
                    <a:pt x="10" y="8"/>
                    <a:pt x="2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6" name="Freeform 252">
              <a:extLst>
                <a:ext uri="{FF2B5EF4-FFF2-40B4-BE49-F238E27FC236}">
                  <a16:creationId xmlns:a16="http://schemas.microsoft.com/office/drawing/2014/main" id="{93481BA9-4BBD-C4FA-8C77-1464489D44F4}"/>
                </a:ext>
              </a:extLst>
            </p:cNvPr>
            <p:cNvSpPr>
              <a:spLocks/>
            </p:cNvSpPr>
            <p:nvPr/>
          </p:nvSpPr>
          <p:spPr bwMode="auto">
            <a:xfrm>
              <a:off x="7021144" y="2476439"/>
              <a:ext cx="228530" cy="176409"/>
            </a:xfrm>
            <a:custGeom>
              <a:avLst/>
              <a:gdLst>
                <a:gd name="T0" fmla="*/ 123 w 140"/>
                <a:gd name="T1" fmla="*/ 108 h 108"/>
                <a:gd name="T2" fmla="*/ 137 w 140"/>
                <a:gd name="T3" fmla="*/ 98 h 108"/>
                <a:gd name="T4" fmla="*/ 137 w 140"/>
                <a:gd name="T5" fmla="*/ 98 h 108"/>
                <a:gd name="T6" fmla="*/ 137 w 140"/>
                <a:gd name="T7" fmla="*/ 72 h 108"/>
                <a:gd name="T8" fmla="*/ 139 w 140"/>
                <a:gd name="T9" fmla="*/ 13 h 108"/>
                <a:gd name="T10" fmla="*/ 102 w 140"/>
                <a:gd name="T11" fmla="*/ 25 h 108"/>
                <a:gd name="T12" fmla="*/ 118 w 140"/>
                <a:gd name="T13" fmla="*/ 5 h 108"/>
                <a:gd name="T14" fmla="*/ 70 w 140"/>
                <a:gd name="T15" fmla="*/ 24 h 108"/>
                <a:gd name="T16" fmla="*/ 83 w 140"/>
                <a:gd name="T17" fmla="*/ 4 h 108"/>
                <a:gd name="T18" fmla="*/ 12 w 140"/>
                <a:gd name="T19" fmla="*/ 40 h 108"/>
                <a:gd name="T20" fmla="*/ 3 w 140"/>
                <a:gd name="T21" fmla="*/ 99 h 108"/>
                <a:gd name="T22" fmla="*/ 5 w 140"/>
                <a:gd name="T23" fmla="*/ 98 h 108"/>
                <a:gd name="T24" fmla="*/ 12 w 140"/>
                <a:gd name="T25" fmla="*/ 100 h 108"/>
                <a:gd name="T26" fmla="*/ 12 w 140"/>
                <a:gd name="T27" fmla="*/ 84 h 108"/>
                <a:gd name="T28" fmla="*/ 32 w 140"/>
                <a:gd name="T29" fmla="*/ 54 h 108"/>
                <a:gd name="T30" fmla="*/ 68 w 140"/>
                <a:gd name="T31" fmla="*/ 54 h 108"/>
                <a:gd name="T32" fmla="*/ 105 w 140"/>
                <a:gd name="T33" fmla="*/ 54 h 108"/>
                <a:gd name="T34" fmla="*/ 123 w 140"/>
                <a:gd name="T35" fmla="*/ 83 h 108"/>
                <a:gd name="T36" fmla="*/ 123 w 140"/>
                <a:gd name="T3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23" y="108"/>
                  </a:moveTo>
                  <a:cubicBezTo>
                    <a:pt x="126" y="101"/>
                    <a:pt x="131" y="97"/>
                    <a:pt x="137" y="98"/>
                  </a:cubicBezTo>
                  <a:cubicBezTo>
                    <a:pt x="137" y="98"/>
                    <a:pt x="137" y="98"/>
                    <a:pt x="137" y="98"/>
                  </a:cubicBezTo>
                  <a:cubicBezTo>
                    <a:pt x="139" y="91"/>
                    <a:pt x="140" y="82"/>
                    <a:pt x="137" y="72"/>
                  </a:cubicBezTo>
                  <a:cubicBezTo>
                    <a:pt x="118" y="22"/>
                    <a:pt x="139" y="13"/>
                    <a:pt x="139" y="13"/>
                  </a:cubicBezTo>
                  <a:cubicBezTo>
                    <a:pt x="139" y="13"/>
                    <a:pt x="118" y="12"/>
                    <a:pt x="102" y="25"/>
                  </a:cubicBezTo>
                  <a:cubicBezTo>
                    <a:pt x="114" y="9"/>
                    <a:pt x="118" y="5"/>
                    <a:pt x="118" y="5"/>
                  </a:cubicBezTo>
                  <a:cubicBezTo>
                    <a:pt x="118" y="5"/>
                    <a:pt x="95" y="0"/>
                    <a:pt x="70" y="24"/>
                  </a:cubicBezTo>
                  <a:cubicBezTo>
                    <a:pt x="76" y="11"/>
                    <a:pt x="83" y="4"/>
                    <a:pt x="83" y="4"/>
                  </a:cubicBezTo>
                  <a:cubicBezTo>
                    <a:pt x="83" y="4"/>
                    <a:pt x="30" y="5"/>
                    <a:pt x="12" y="40"/>
                  </a:cubicBezTo>
                  <a:cubicBezTo>
                    <a:pt x="1" y="60"/>
                    <a:pt x="0" y="82"/>
                    <a:pt x="3" y="99"/>
                  </a:cubicBezTo>
                  <a:cubicBezTo>
                    <a:pt x="3" y="98"/>
                    <a:pt x="4" y="98"/>
                    <a:pt x="5" y="98"/>
                  </a:cubicBezTo>
                  <a:cubicBezTo>
                    <a:pt x="7" y="98"/>
                    <a:pt x="10" y="98"/>
                    <a:pt x="12" y="100"/>
                  </a:cubicBezTo>
                  <a:cubicBezTo>
                    <a:pt x="12" y="92"/>
                    <a:pt x="12" y="85"/>
                    <a:pt x="12" y="84"/>
                  </a:cubicBezTo>
                  <a:cubicBezTo>
                    <a:pt x="22" y="80"/>
                    <a:pt x="32" y="75"/>
                    <a:pt x="32" y="54"/>
                  </a:cubicBezTo>
                  <a:cubicBezTo>
                    <a:pt x="55" y="54"/>
                    <a:pt x="68" y="54"/>
                    <a:pt x="68" y="54"/>
                  </a:cubicBezTo>
                  <a:cubicBezTo>
                    <a:pt x="105" y="54"/>
                    <a:pt x="105" y="54"/>
                    <a:pt x="105" y="54"/>
                  </a:cubicBezTo>
                  <a:cubicBezTo>
                    <a:pt x="105" y="54"/>
                    <a:pt x="103" y="77"/>
                    <a:pt x="123" y="83"/>
                  </a:cubicBezTo>
                  <a:cubicBezTo>
                    <a:pt x="123" y="93"/>
                    <a:pt x="123" y="102"/>
                    <a:pt x="123" y="108"/>
                  </a:cubicBezTo>
                  <a:close/>
                </a:path>
              </a:pathLst>
            </a:custGeom>
            <a:solidFill>
              <a:srgbClr val="553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7" name="Freeform 253">
              <a:extLst>
                <a:ext uri="{FF2B5EF4-FFF2-40B4-BE49-F238E27FC236}">
                  <a16:creationId xmlns:a16="http://schemas.microsoft.com/office/drawing/2014/main" id="{D996FF1B-15BD-834F-2142-A0FF3452F8E2}"/>
                </a:ext>
              </a:extLst>
            </p:cNvPr>
            <p:cNvSpPr>
              <a:spLocks/>
            </p:cNvSpPr>
            <p:nvPr/>
          </p:nvSpPr>
          <p:spPr bwMode="auto">
            <a:xfrm>
              <a:off x="7080281" y="2817229"/>
              <a:ext cx="112260" cy="40093"/>
            </a:xfrm>
            <a:custGeom>
              <a:avLst/>
              <a:gdLst>
                <a:gd name="T0" fmla="*/ 34 w 69"/>
                <a:gd name="T1" fmla="*/ 25 h 25"/>
                <a:gd name="T2" fmla="*/ 69 w 69"/>
                <a:gd name="T3" fmla="*/ 0 h 25"/>
                <a:gd name="T4" fmla="*/ 60 w 69"/>
                <a:gd name="T5" fmla="*/ 0 h 25"/>
                <a:gd name="T6" fmla="*/ 34 w 69"/>
                <a:gd name="T7" fmla="*/ 19 h 25"/>
                <a:gd name="T8" fmla="*/ 9 w 69"/>
                <a:gd name="T9" fmla="*/ 0 h 25"/>
                <a:gd name="T10" fmla="*/ 0 w 69"/>
                <a:gd name="T11" fmla="*/ 0 h 25"/>
                <a:gd name="T12" fmla="*/ 34 w 6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69" h="25">
                  <a:moveTo>
                    <a:pt x="34" y="25"/>
                  </a:moveTo>
                  <a:cubicBezTo>
                    <a:pt x="53" y="25"/>
                    <a:pt x="69" y="13"/>
                    <a:pt x="69" y="0"/>
                  </a:cubicBezTo>
                  <a:cubicBezTo>
                    <a:pt x="60" y="0"/>
                    <a:pt x="60" y="0"/>
                    <a:pt x="60" y="0"/>
                  </a:cubicBezTo>
                  <a:cubicBezTo>
                    <a:pt x="60" y="10"/>
                    <a:pt x="49" y="19"/>
                    <a:pt x="34" y="19"/>
                  </a:cubicBezTo>
                  <a:cubicBezTo>
                    <a:pt x="20" y="19"/>
                    <a:pt x="9" y="10"/>
                    <a:pt x="9" y="0"/>
                  </a:cubicBezTo>
                  <a:cubicBezTo>
                    <a:pt x="0" y="0"/>
                    <a:pt x="0" y="0"/>
                    <a:pt x="0" y="0"/>
                  </a:cubicBezTo>
                  <a:cubicBezTo>
                    <a:pt x="0" y="13"/>
                    <a:pt x="15" y="25"/>
                    <a:pt x="34" y="25"/>
                  </a:cubicBezTo>
                  <a:close/>
                </a:path>
              </a:pathLst>
            </a:custGeom>
            <a:solidFill>
              <a:srgbClr val="0F9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8" name="Oval 254">
              <a:extLst>
                <a:ext uri="{FF2B5EF4-FFF2-40B4-BE49-F238E27FC236}">
                  <a16:creationId xmlns:a16="http://schemas.microsoft.com/office/drawing/2014/main" id="{567EFA9C-A4D8-16C4-505F-FA8566DA0564}"/>
                </a:ext>
              </a:extLst>
            </p:cNvPr>
            <p:cNvSpPr>
              <a:spLocks noChangeArrowheads="1"/>
            </p:cNvSpPr>
            <p:nvPr/>
          </p:nvSpPr>
          <p:spPr bwMode="auto">
            <a:xfrm>
              <a:off x="4758900" y="2442360"/>
              <a:ext cx="470090" cy="469087"/>
            </a:xfrm>
            <a:prstGeom prst="ellipse">
              <a:avLst/>
            </a:pr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19" name="Freeform 255">
              <a:extLst>
                <a:ext uri="{FF2B5EF4-FFF2-40B4-BE49-F238E27FC236}">
                  <a16:creationId xmlns:a16="http://schemas.microsoft.com/office/drawing/2014/main" id="{378B0F54-477B-E541-8EDC-85A7CDC6EF13}"/>
                </a:ext>
              </a:extLst>
            </p:cNvPr>
            <p:cNvSpPr>
              <a:spLocks noEditPoints="1"/>
            </p:cNvSpPr>
            <p:nvPr/>
          </p:nvSpPr>
          <p:spPr bwMode="auto">
            <a:xfrm>
              <a:off x="4725824" y="2409283"/>
              <a:ext cx="535241" cy="535241"/>
            </a:xfrm>
            <a:custGeom>
              <a:avLst/>
              <a:gdLst>
                <a:gd name="T0" fmla="*/ 164 w 327"/>
                <a:gd name="T1" fmla="*/ 327 h 327"/>
                <a:gd name="T2" fmla="*/ 0 w 327"/>
                <a:gd name="T3" fmla="*/ 164 h 327"/>
                <a:gd name="T4" fmla="*/ 164 w 327"/>
                <a:gd name="T5" fmla="*/ 0 h 327"/>
                <a:gd name="T6" fmla="*/ 327 w 327"/>
                <a:gd name="T7" fmla="*/ 164 h 327"/>
                <a:gd name="T8" fmla="*/ 164 w 327"/>
                <a:gd name="T9" fmla="*/ 327 h 327"/>
                <a:gd name="T10" fmla="*/ 164 w 327"/>
                <a:gd name="T11" fmla="*/ 9 h 327"/>
                <a:gd name="T12" fmla="*/ 9 w 327"/>
                <a:gd name="T13" fmla="*/ 164 h 327"/>
                <a:gd name="T14" fmla="*/ 164 w 327"/>
                <a:gd name="T15" fmla="*/ 318 h 327"/>
                <a:gd name="T16" fmla="*/ 318 w 327"/>
                <a:gd name="T17" fmla="*/ 164 h 327"/>
                <a:gd name="T18" fmla="*/ 164 w 327"/>
                <a:gd name="T19" fmla="*/ 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327">
                  <a:moveTo>
                    <a:pt x="164" y="327"/>
                  </a:moveTo>
                  <a:cubicBezTo>
                    <a:pt x="73" y="327"/>
                    <a:pt x="0" y="254"/>
                    <a:pt x="0" y="164"/>
                  </a:cubicBezTo>
                  <a:cubicBezTo>
                    <a:pt x="0" y="73"/>
                    <a:pt x="73" y="0"/>
                    <a:pt x="164" y="0"/>
                  </a:cubicBezTo>
                  <a:cubicBezTo>
                    <a:pt x="254" y="0"/>
                    <a:pt x="327" y="73"/>
                    <a:pt x="327" y="164"/>
                  </a:cubicBezTo>
                  <a:cubicBezTo>
                    <a:pt x="327" y="254"/>
                    <a:pt x="254" y="327"/>
                    <a:pt x="164" y="327"/>
                  </a:cubicBezTo>
                  <a:close/>
                  <a:moveTo>
                    <a:pt x="164" y="9"/>
                  </a:moveTo>
                  <a:cubicBezTo>
                    <a:pt x="78" y="9"/>
                    <a:pt x="9" y="78"/>
                    <a:pt x="9" y="164"/>
                  </a:cubicBezTo>
                  <a:cubicBezTo>
                    <a:pt x="9" y="249"/>
                    <a:pt x="78" y="318"/>
                    <a:pt x="164" y="318"/>
                  </a:cubicBezTo>
                  <a:cubicBezTo>
                    <a:pt x="249" y="318"/>
                    <a:pt x="318" y="249"/>
                    <a:pt x="318" y="164"/>
                  </a:cubicBezTo>
                  <a:cubicBezTo>
                    <a:pt x="318" y="78"/>
                    <a:pt x="249" y="9"/>
                    <a:pt x="164" y="9"/>
                  </a:cubicBezTo>
                  <a:close/>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0" name="Freeform 256">
              <a:extLst>
                <a:ext uri="{FF2B5EF4-FFF2-40B4-BE49-F238E27FC236}">
                  <a16:creationId xmlns:a16="http://schemas.microsoft.com/office/drawing/2014/main" id="{6B78B7B6-A9DF-63DE-D2CF-9BE8C0AE2C8E}"/>
                </a:ext>
              </a:extLst>
            </p:cNvPr>
            <p:cNvSpPr>
              <a:spLocks/>
            </p:cNvSpPr>
            <p:nvPr/>
          </p:nvSpPr>
          <p:spPr bwMode="auto">
            <a:xfrm>
              <a:off x="4878177" y="2520541"/>
              <a:ext cx="237551" cy="264613"/>
            </a:xfrm>
            <a:custGeom>
              <a:avLst/>
              <a:gdLst>
                <a:gd name="T0" fmla="*/ 145 w 145"/>
                <a:gd name="T1" fmla="*/ 125 h 162"/>
                <a:gd name="T2" fmla="*/ 73 w 145"/>
                <a:gd name="T3" fmla="*/ 143 h 162"/>
                <a:gd name="T4" fmla="*/ 0 w 145"/>
                <a:gd name="T5" fmla="*/ 125 h 162"/>
                <a:gd name="T6" fmla="*/ 0 w 145"/>
                <a:gd name="T7" fmla="*/ 66 h 162"/>
                <a:gd name="T8" fmla="*/ 73 w 145"/>
                <a:gd name="T9" fmla="*/ 0 h 162"/>
                <a:gd name="T10" fmla="*/ 145 w 145"/>
                <a:gd name="T11" fmla="*/ 66 h 162"/>
                <a:gd name="T12" fmla="*/ 145 w 145"/>
                <a:gd name="T13" fmla="*/ 125 h 162"/>
              </a:gdLst>
              <a:ahLst/>
              <a:cxnLst>
                <a:cxn ang="0">
                  <a:pos x="T0" y="T1"/>
                </a:cxn>
                <a:cxn ang="0">
                  <a:pos x="T2" y="T3"/>
                </a:cxn>
                <a:cxn ang="0">
                  <a:pos x="T4" y="T5"/>
                </a:cxn>
                <a:cxn ang="0">
                  <a:pos x="T6" y="T7"/>
                </a:cxn>
                <a:cxn ang="0">
                  <a:pos x="T8" y="T9"/>
                </a:cxn>
                <a:cxn ang="0">
                  <a:pos x="T10" y="T11"/>
                </a:cxn>
                <a:cxn ang="0">
                  <a:pos x="T12" y="T13"/>
                </a:cxn>
              </a:cxnLst>
              <a:rect l="0" t="0" r="r" b="b"/>
              <a:pathLst>
                <a:path w="145" h="162">
                  <a:moveTo>
                    <a:pt x="145" y="125"/>
                  </a:moveTo>
                  <a:cubicBezTo>
                    <a:pt x="145" y="162"/>
                    <a:pt x="113" y="143"/>
                    <a:pt x="73" y="143"/>
                  </a:cubicBezTo>
                  <a:cubicBezTo>
                    <a:pt x="32" y="143"/>
                    <a:pt x="0" y="162"/>
                    <a:pt x="0" y="125"/>
                  </a:cubicBezTo>
                  <a:cubicBezTo>
                    <a:pt x="0" y="66"/>
                    <a:pt x="0" y="66"/>
                    <a:pt x="0" y="66"/>
                  </a:cubicBezTo>
                  <a:cubicBezTo>
                    <a:pt x="0" y="29"/>
                    <a:pt x="32" y="0"/>
                    <a:pt x="73" y="0"/>
                  </a:cubicBezTo>
                  <a:cubicBezTo>
                    <a:pt x="113" y="0"/>
                    <a:pt x="145" y="29"/>
                    <a:pt x="145" y="66"/>
                  </a:cubicBezTo>
                  <a:lnTo>
                    <a:pt x="145" y="12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1" name="Oval 257">
              <a:extLst>
                <a:ext uri="{FF2B5EF4-FFF2-40B4-BE49-F238E27FC236}">
                  <a16:creationId xmlns:a16="http://schemas.microsoft.com/office/drawing/2014/main" id="{6C476C38-2D31-B017-CB3F-FEBC09F0E01D}"/>
                </a:ext>
              </a:extLst>
            </p:cNvPr>
            <p:cNvSpPr>
              <a:spLocks noChangeArrowheads="1"/>
            </p:cNvSpPr>
            <p:nvPr/>
          </p:nvSpPr>
          <p:spPr bwMode="auto">
            <a:xfrm>
              <a:off x="4877175" y="2518536"/>
              <a:ext cx="241560" cy="22151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2" name="Freeform 258">
              <a:extLst>
                <a:ext uri="{FF2B5EF4-FFF2-40B4-BE49-F238E27FC236}">
                  <a16:creationId xmlns:a16="http://schemas.microsoft.com/office/drawing/2014/main" id="{2D729778-EDC7-3D75-4886-9494CBF19584}"/>
                </a:ext>
              </a:extLst>
            </p:cNvPr>
            <p:cNvSpPr>
              <a:spLocks/>
            </p:cNvSpPr>
            <p:nvPr/>
          </p:nvSpPr>
          <p:spPr bwMode="auto">
            <a:xfrm>
              <a:off x="4957360" y="2784152"/>
              <a:ext cx="81189" cy="184428"/>
            </a:xfrm>
            <a:custGeom>
              <a:avLst/>
              <a:gdLst>
                <a:gd name="T0" fmla="*/ 81 w 81"/>
                <a:gd name="T1" fmla="*/ 80 h 184"/>
                <a:gd name="T2" fmla="*/ 41 w 81"/>
                <a:gd name="T3" fmla="*/ 184 h 184"/>
                <a:gd name="T4" fmla="*/ 0 w 81"/>
                <a:gd name="T5" fmla="*/ 80 h 184"/>
                <a:gd name="T6" fmla="*/ 0 w 81"/>
                <a:gd name="T7" fmla="*/ 0 h 184"/>
                <a:gd name="T8" fmla="*/ 81 w 81"/>
                <a:gd name="T9" fmla="*/ 0 h 184"/>
                <a:gd name="T10" fmla="*/ 81 w 81"/>
                <a:gd name="T11" fmla="*/ 80 h 184"/>
              </a:gdLst>
              <a:ahLst/>
              <a:cxnLst>
                <a:cxn ang="0">
                  <a:pos x="T0" y="T1"/>
                </a:cxn>
                <a:cxn ang="0">
                  <a:pos x="T2" y="T3"/>
                </a:cxn>
                <a:cxn ang="0">
                  <a:pos x="T4" y="T5"/>
                </a:cxn>
                <a:cxn ang="0">
                  <a:pos x="T6" y="T7"/>
                </a:cxn>
                <a:cxn ang="0">
                  <a:pos x="T8" y="T9"/>
                </a:cxn>
                <a:cxn ang="0">
                  <a:pos x="T10" y="T11"/>
                </a:cxn>
              </a:cxnLst>
              <a:rect l="0" t="0" r="r" b="b"/>
              <a:pathLst>
                <a:path w="81" h="184">
                  <a:moveTo>
                    <a:pt x="81" y="80"/>
                  </a:moveTo>
                  <a:lnTo>
                    <a:pt x="41" y="184"/>
                  </a:lnTo>
                  <a:lnTo>
                    <a:pt x="0" y="80"/>
                  </a:lnTo>
                  <a:lnTo>
                    <a:pt x="0" y="0"/>
                  </a:lnTo>
                  <a:lnTo>
                    <a:pt x="81" y="0"/>
                  </a:lnTo>
                  <a:lnTo>
                    <a:pt x="81" y="80"/>
                  </a:lnTo>
                  <a:close/>
                </a:path>
              </a:pathLst>
            </a:custGeom>
            <a:solidFill>
              <a:srgbClr val="EAC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3" name="Freeform 259">
              <a:extLst>
                <a:ext uri="{FF2B5EF4-FFF2-40B4-BE49-F238E27FC236}">
                  <a16:creationId xmlns:a16="http://schemas.microsoft.com/office/drawing/2014/main" id="{FE511729-E13B-C262-C014-288E6D9FECB3}"/>
                </a:ext>
              </a:extLst>
            </p:cNvPr>
            <p:cNvSpPr>
              <a:spLocks/>
            </p:cNvSpPr>
            <p:nvPr/>
          </p:nvSpPr>
          <p:spPr bwMode="auto">
            <a:xfrm>
              <a:off x="4896219" y="2559632"/>
              <a:ext cx="102237" cy="245570"/>
            </a:xfrm>
            <a:custGeom>
              <a:avLst/>
              <a:gdLst>
                <a:gd name="T0" fmla="*/ 62 w 62"/>
                <a:gd name="T1" fmla="*/ 0 h 150"/>
                <a:gd name="T2" fmla="*/ 0 w 62"/>
                <a:gd name="T3" fmla="*/ 71 h 150"/>
                <a:gd name="T4" fmla="*/ 19 w 62"/>
                <a:gd name="T5" fmla="*/ 126 h 150"/>
                <a:gd name="T6" fmla="*/ 62 w 62"/>
                <a:gd name="T7" fmla="*/ 150 h 150"/>
                <a:gd name="T8" fmla="*/ 62 w 62"/>
                <a:gd name="T9" fmla="*/ 0 h 150"/>
              </a:gdLst>
              <a:ahLst/>
              <a:cxnLst>
                <a:cxn ang="0">
                  <a:pos x="T0" y="T1"/>
                </a:cxn>
                <a:cxn ang="0">
                  <a:pos x="T2" y="T3"/>
                </a:cxn>
                <a:cxn ang="0">
                  <a:pos x="T4" y="T5"/>
                </a:cxn>
                <a:cxn ang="0">
                  <a:pos x="T6" y="T7"/>
                </a:cxn>
                <a:cxn ang="0">
                  <a:pos x="T8" y="T9"/>
                </a:cxn>
              </a:cxnLst>
              <a:rect l="0" t="0" r="r" b="b"/>
              <a:pathLst>
                <a:path w="62" h="150">
                  <a:moveTo>
                    <a:pt x="62" y="0"/>
                  </a:moveTo>
                  <a:cubicBezTo>
                    <a:pt x="38" y="0"/>
                    <a:pt x="0" y="13"/>
                    <a:pt x="0" y="71"/>
                  </a:cubicBezTo>
                  <a:cubicBezTo>
                    <a:pt x="0" y="105"/>
                    <a:pt x="14" y="120"/>
                    <a:pt x="19" y="126"/>
                  </a:cubicBezTo>
                  <a:cubicBezTo>
                    <a:pt x="24" y="132"/>
                    <a:pt x="49" y="150"/>
                    <a:pt x="62" y="150"/>
                  </a:cubicBezTo>
                  <a:cubicBezTo>
                    <a:pt x="62" y="91"/>
                    <a:pt x="62" y="0"/>
                    <a:pt x="62" y="0"/>
                  </a:cubicBezTo>
                  <a:close/>
                </a:path>
              </a:pathLst>
            </a:custGeom>
            <a:solidFill>
              <a:srgbClr val="F2D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4" name="Freeform 260">
              <a:extLst>
                <a:ext uri="{FF2B5EF4-FFF2-40B4-BE49-F238E27FC236}">
                  <a16:creationId xmlns:a16="http://schemas.microsoft.com/office/drawing/2014/main" id="{8836CA38-63DE-3483-E329-38FFCE791B61}"/>
                </a:ext>
              </a:extLst>
            </p:cNvPr>
            <p:cNvSpPr>
              <a:spLocks/>
            </p:cNvSpPr>
            <p:nvPr/>
          </p:nvSpPr>
          <p:spPr bwMode="auto">
            <a:xfrm>
              <a:off x="4875170" y="2665878"/>
              <a:ext cx="44102" cy="59137"/>
            </a:xfrm>
            <a:custGeom>
              <a:avLst/>
              <a:gdLst>
                <a:gd name="T0" fmla="*/ 1 w 27"/>
                <a:gd name="T1" fmla="*/ 20 h 36"/>
                <a:gd name="T2" fmla="*/ 12 w 27"/>
                <a:gd name="T3" fmla="*/ 1 h 36"/>
                <a:gd name="T4" fmla="*/ 26 w 27"/>
                <a:gd name="T5" fmla="*/ 17 h 36"/>
                <a:gd name="T6" fmla="*/ 15 w 27"/>
                <a:gd name="T7" fmla="*/ 35 h 36"/>
                <a:gd name="T8" fmla="*/ 1 w 27"/>
                <a:gd name="T9" fmla="*/ 20 h 36"/>
              </a:gdLst>
              <a:ahLst/>
              <a:cxnLst>
                <a:cxn ang="0">
                  <a:pos x="T0" y="T1"/>
                </a:cxn>
                <a:cxn ang="0">
                  <a:pos x="T2" y="T3"/>
                </a:cxn>
                <a:cxn ang="0">
                  <a:pos x="T4" y="T5"/>
                </a:cxn>
                <a:cxn ang="0">
                  <a:pos x="T6" y="T7"/>
                </a:cxn>
                <a:cxn ang="0">
                  <a:pos x="T8" y="T9"/>
                </a:cxn>
              </a:cxnLst>
              <a:rect l="0" t="0" r="r" b="b"/>
              <a:pathLst>
                <a:path w="27" h="36">
                  <a:moveTo>
                    <a:pt x="1" y="20"/>
                  </a:moveTo>
                  <a:cubicBezTo>
                    <a:pt x="0" y="10"/>
                    <a:pt x="5" y="2"/>
                    <a:pt x="12" y="1"/>
                  </a:cubicBezTo>
                  <a:cubicBezTo>
                    <a:pt x="19" y="0"/>
                    <a:pt x="25" y="7"/>
                    <a:pt x="26" y="17"/>
                  </a:cubicBezTo>
                  <a:cubicBezTo>
                    <a:pt x="27" y="26"/>
                    <a:pt x="23" y="34"/>
                    <a:pt x="15" y="35"/>
                  </a:cubicBezTo>
                  <a:cubicBezTo>
                    <a:pt x="8" y="36"/>
                    <a:pt x="2" y="29"/>
                    <a:pt x="1" y="20"/>
                  </a:cubicBezTo>
                  <a:close/>
                </a:path>
              </a:pathLst>
            </a:custGeom>
            <a:solidFill>
              <a:srgbClr val="F2D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5" name="Freeform 261">
              <a:extLst>
                <a:ext uri="{FF2B5EF4-FFF2-40B4-BE49-F238E27FC236}">
                  <a16:creationId xmlns:a16="http://schemas.microsoft.com/office/drawing/2014/main" id="{5C9B6FA3-0850-865C-341B-EAA7F11513EC}"/>
                </a:ext>
              </a:extLst>
            </p:cNvPr>
            <p:cNvSpPr>
              <a:spLocks/>
            </p:cNvSpPr>
            <p:nvPr/>
          </p:nvSpPr>
          <p:spPr bwMode="auto">
            <a:xfrm>
              <a:off x="4998456" y="2559632"/>
              <a:ext cx="101235" cy="245570"/>
            </a:xfrm>
            <a:custGeom>
              <a:avLst/>
              <a:gdLst>
                <a:gd name="T0" fmla="*/ 0 w 62"/>
                <a:gd name="T1" fmla="*/ 0 h 150"/>
                <a:gd name="T2" fmla="*/ 62 w 62"/>
                <a:gd name="T3" fmla="*/ 71 h 150"/>
                <a:gd name="T4" fmla="*/ 42 w 62"/>
                <a:gd name="T5" fmla="*/ 126 h 150"/>
                <a:gd name="T6" fmla="*/ 0 w 62"/>
                <a:gd name="T7" fmla="*/ 150 h 150"/>
                <a:gd name="T8" fmla="*/ 0 w 62"/>
                <a:gd name="T9" fmla="*/ 0 h 150"/>
              </a:gdLst>
              <a:ahLst/>
              <a:cxnLst>
                <a:cxn ang="0">
                  <a:pos x="T0" y="T1"/>
                </a:cxn>
                <a:cxn ang="0">
                  <a:pos x="T2" y="T3"/>
                </a:cxn>
                <a:cxn ang="0">
                  <a:pos x="T4" y="T5"/>
                </a:cxn>
                <a:cxn ang="0">
                  <a:pos x="T6" y="T7"/>
                </a:cxn>
                <a:cxn ang="0">
                  <a:pos x="T8" y="T9"/>
                </a:cxn>
              </a:cxnLst>
              <a:rect l="0" t="0" r="r" b="b"/>
              <a:pathLst>
                <a:path w="62" h="150">
                  <a:moveTo>
                    <a:pt x="0" y="0"/>
                  </a:moveTo>
                  <a:cubicBezTo>
                    <a:pt x="24" y="0"/>
                    <a:pt x="62" y="13"/>
                    <a:pt x="62" y="71"/>
                  </a:cubicBezTo>
                  <a:cubicBezTo>
                    <a:pt x="62" y="105"/>
                    <a:pt x="47" y="120"/>
                    <a:pt x="42" y="126"/>
                  </a:cubicBezTo>
                  <a:cubicBezTo>
                    <a:pt x="37" y="132"/>
                    <a:pt x="12" y="150"/>
                    <a:pt x="0" y="150"/>
                  </a:cubicBezTo>
                  <a:cubicBezTo>
                    <a:pt x="0" y="91"/>
                    <a:pt x="0" y="0"/>
                    <a:pt x="0" y="0"/>
                  </a:cubicBezTo>
                  <a:close/>
                </a:path>
              </a:pathLst>
            </a:custGeom>
            <a:solidFill>
              <a:srgbClr val="F2D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6" name="Freeform 262">
              <a:extLst>
                <a:ext uri="{FF2B5EF4-FFF2-40B4-BE49-F238E27FC236}">
                  <a16:creationId xmlns:a16="http://schemas.microsoft.com/office/drawing/2014/main" id="{40062FB3-00E5-7236-3D80-74035F8DFBD0}"/>
                </a:ext>
              </a:extLst>
            </p:cNvPr>
            <p:cNvSpPr>
              <a:spLocks/>
            </p:cNvSpPr>
            <p:nvPr/>
          </p:nvSpPr>
          <p:spPr bwMode="auto">
            <a:xfrm>
              <a:off x="5074633" y="2665878"/>
              <a:ext cx="46107" cy="59137"/>
            </a:xfrm>
            <a:custGeom>
              <a:avLst/>
              <a:gdLst>
                <a:gd name="T0" fmla="*/ 27 w 28"/>
                <a:gd name="T1" fmla="*/ 20 h 36"/>
                <a:gd name="T2" fmla="*/ 16 w 28"/>
                <a:gd name="T3" fmla="*/ 1 h 36"/>
                <a:gd name="T4" fmla="*/ 1 w 28"/>
                <a:gd name="T5" fmla="*/ 17 h 36"/>
                <a:gd name="T6" fmla="*/ 12 w 28"/>
                <a:gd name="T7" fmla="*/ 35 h 36"/>
                <a:gd name="T8" fmla="*/ 27 w 28"/>
                <a:gd name="T9" fmla="*/ 20 h 36"/>
              </a:gdLst>
              <a:ahLst/>
              <a:cxnLst>
                <a:cxn ang="0">
                  <a:pos x="T0" y="T1"/>
                </a:cxn>
                <a:cxn ang="0">
                  <a:pos x="T2" y="T3"/>
                </a:cxn>
                <a:cxn ang="0">
                  <a:pos x="T4" y="T5"/>
                </a:cxn>
                <a:cxn ang="0">
                  <a:pos x="T6" y="T7"/>
                </a:cxn>
                <a:cxn ang="0">
                  <a:pos x="T8" y="T9"/>
                </a:cxn>
              </a:cxnLst>
              <a:rect l="0" t="0" r="r" b="b"/>
              <a:pathLst>
                <a:path w="28" h="36">
                  <a:moveTo>
                    <a:pt x="27" y="20"/>
                  </a:moveTo>
                  <a:cubicBezTo>
                    <a:pt x="28" y="10"/>
                    <a:pt x="23" y="2"/>
                    <a:pt x="16" y="1"/>
                  </a:cubicBezTo>
                  <a:cubicBezTo>
                    <a:pt x="9" y="0"/>
                    <a:pt x="2" y="7"/>
                    <a:pt x="1" y="17"/>
                  </a:cubicBezTo>
                  <a:cubicBezTo>
                    <a:pt x="0" y="26"/>
                    <a:pt x="5" y="34"/>
                    <a:pt x="12" y="35"/>
                  </a:cubicBezTo>
                  <a:cubicBezTo>
                    <a:pt x="19" y="36"/>
                    <a:pt x="26" y="29"/>
                    <a:pt x="27" y="20"/>
                  </a:cubicBezTo>
                  <a:close/>
                </a:path>
              </a:pathLst>
            </a:custGeom>
            <a:solidFill>
              <a:srgbClr val="F2D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7" name="Freeform 263">
              <a:extLst>
                <a:ext uri="{FF2B5EF4-FFF2-40B4-BE49-F238E27FC236}">
                  <a16:creationId xmlns:a16="http://schemas.microsoft.com/office/drawing/2014/main" id="{3142B005-3868-1914-61C0-C76E95D638DF}"/>
                </a:ext>
              </a:extLst>
            </p:cNvPr>
            <p:cNvSpPr>
              <a:spLocks/>
            </p:cNvSpPr>
            <p:nvPr/>
          </p:nvSpPr>
          <p:spPr bwMode="auto">
            <a:xfrm>
              <a:off x="4860135" y="2820236"/>
              <a:ext cx="138321" cy="148344"/>
            </a:xfrm>
            <a:custGeom>
              <a:avLst/>
              <a:gdLst>
                <a:gd name="T0" fmla="*/ 84 w 84"/>
                <a:gd name="T1" fmla="*/ 91 h 91"/>
                <a:gd name="T2" fmla="*/ 84 w 84"/>
                <a:gd name="T3" fmla="*/ 30 h 91"/>
                <a:gd name="T4" fmla="*/ 61 w 84"/>
                <a:gd name="T5" fmla="*/ 12 h 91"/>
                <a:gd name="T6" fmla="*/ 59 w 84"/>
                <a:gd name="T7" fmla="*/ 0 h 91"/>
                <a:gd name="T8" fmla="*/ 10 w 84"/>
                <a:gd name="T9" fmla="*/ 26 h 91"/>
                <a:gd name="T10" fmla="*/ 0 w 84"/>
                <a:gd name="T11" fmla="*/ 91 h 91"/>
                <a:gd name="T12" fmla="*/ 84 w 84"/>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84" h="91">
                  <a:moveTo>
                    <a:pt x="84" y="91"/>
                  </a:moveTo>
                  <a:cubicBezTo>
                    <a:pt x="84" y="30"/>
                    <a:pt x="84" y="30"/>
                    <a:pt x="84" y="30"/>
                  </a:cubicBezTo>
                  <a:cubicBezTo>
                    <a:pt x="84" y="30"/>
                    <a:pt x="65" y="26"/>
                    <a:pt x="61" y="12"/>
                  </a:cubicBezTo>
                  <a:cubicBezTo>
                    <a:pt x="59" y="6"/>
                    <a:pt x="59" y="0"/>
                    <a:pt x="59" y="0"/>
                  </a:cubicBezTo>
                  <a:cubicBezTo>
                    <a:pt x="59" y="0"/>
                    <a:pt x="19" y="13"/>
                    <a:pt x="10" y="26"/>
                  </a:cubicBezTo>
                  <a:cubicBezTo>
                    <a:pt x="2" y="46"/>
                    <a:pt x="0" y="91"/>
                    <a:pt x="0" y="91"/>
                  </a:cubicBezTo>
                  <a:lnTo>
                    <a:pt x="84" y="91"/>
                  </a:lnTo>
                  <a:close/>
                </a:path>
              </a:pathLst>
            </a:custGeom>
            <a:solidFill>
              <a:srgbClr val="EAC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8" name="Freeform 264">
              <a:extLst>
                <a:ext uri="{FF2B5EF4-FFF2-40B4-BE49-F238E27FC236}">
                  <a16:creationId xmlns:a16="http://schemas.microsoft.com/office/drawing/2014/main" id="{ABD4EB7C-3F25-D143-EAA8-E49BE817D8EE}"/>
                </a:ext>
              </a:extLst>
            </p:cNvPr>
            <p:cNvSpPr>
              <a:spLocks/>
            </p:cNvSpPr>
            <p:nvPr/>
          </p:nvSpPr>
          <p:spPr bwMode="auto">
            <a:xfrm>
              <a:off x="4998456" y="2820236"/>
              <a:ext cx="135314" cy="148344"/>
            </a:xfrm>
            <a:custGeom>
              <a:avLst/>
              <a:gdLst>
                <a:gd name="T0" fmla="*/ 0 w 83"/>
                <a:gd name="T1" fmla="*/ 91 h 91"/>
                <a:gd name="T2" fmla="*/ 0 w 83"/>
                <a:gd name="T3" fmla="*/ 30 h 91"/>
                <a:gd name="T4" fmla="*/ 22 w 83"/>
                <a:gd name="T5" fmla="*/ 12 h 91"/>
                <a:gd name="T6" fmla="*/ 24 w 83"/>
                <a:gd name="T7" fmla="*/ 0 h 91"/>
                <a:gd name="T8" fmla="*/ 73 w 83"/>
                <a:gd name="T9" fmla="*/ 26 h 91"/>
                <a:gd name="T10" fmla="*/ 83 w 83"/>
                <a:gd name="T11" fmla="*/ 91 h 91"/>
                <a:gd name="T12" fmla="*/ 0 w 83"/>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83" h="91">
                  <a:moveTo>
                    <a:pt x="0" y="91"/>
                  </a:moveTo>
                  <a:cubicBezTo>
                    <a:pt x="0" y="30"/>
                    <a:pt x="0" y="30"/>
                    <a:pt x="0" y="30"/>
                  </a:cubicBezTo>
                  <a:cubicBezTo>
                    <a:pt x="0" y="30"/>
                    <a:pt x="18" y="26"/>
                    <a:pt x="22" y="12"/>
                  </a:cubicBezTo>
                  <a:cubicBezTo>
                    <a:pt x="24" y="6"/>
                    <a:pt x="24" y="0"/>
                    <a:pt x="24" y="0"/>
                  </a:cubicBezTo>
                  <a:cubicBezTo>
                    <a:pt x="24" y="0"/>
                    <a:pt x="64" y="13"/>
                    <a:pt x="73" y="26"/>
                  </a:cubicBezTo>
                  <a:cubicBezTo>
                    <a:pt x="81" y="46"/>
                    <a:pt x="83" y="91"/>
                    <a:pt x="83" y="91"/>
                  </a:cubicBezTo>
                  <a:lnTo>
                    <a:pt x="0" y="91"/>
                  </a:lnTo>
                  <a:close/>
                </a:path>
              </a:pathLst>
            </a:custGeom>
            <a:solidFill>
              <a:srgbClr val="EAC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29" name="Freeform 265">
              <a:extLst>
                <a:ext uri="{FF2B5EF4-FFF2-40B4-BE49-F238E27FC236}">
                  <a16:creationId xmlns:a16="http://schemas.microsoft.com/office/drawing/2014/main" id="{EB6852A3-5EFA-35BA-3093-B1204C6D25BD}"/>
                </a:ext>
              </a:extLst>
            </p:cNvPr>
            <p:cNvSpPr>
              <a:spLocks/>
            </p:cNvSpPr>
            <p:nvPr/>
          </p:nvSpPr>
          <p:spPr bwMode="auto">
            <a:xfrm>
              <a:off x="4970391" y="2753080"/>
              <a:ext cx="55128" cy="19044"/>
            </a:xfrm>
            <a:custGeom>
              <a:avLst/>
              <a:gdLst>
                <a:gd name="T0" fmla="*/ 17 w 34"/>
                <a:gd name="T1" fmla="*/ 12 h 12"/>
                <a:gd name="T2" fmla="*/ 34 w 34"/>
                <a:gd name="T3" fmla="*/ 0 h 12"/>
                <a:gd name="T4" fmla="*/ 0 w 34"/>
                <a:gd name="T5" fmla="*/ 0 h 12"/>
                <a:gd name="T6" fmla="*/ 17 w 34"/>
                <a:gd name="T7" fmla="*/ 12 h 12"/>
              </a:gdLst>
              <a:ahLst/>
              <a:cxnLst>
                <a:cxn ang="0">
                  <a:pos x="T0" y="T1"/>
                </a:cxn>
                <a:cxn ang="0">
                  <a:pos x="T2" y="T3"/>
                </a:cxn>
                <a:cxn ang="0">
                  <a:pos x="T4" y="T5"/>
                </a:cxn>
                <a:cxn ang="0">
                  <a:pos x="T6" y="T7"/>
                </a:cxn>
              </a:cxnLst>
              <a:rect l="0" t="0" r="r" b="b"/>
              <a:pathLst>
                <a:path w="34" h="12">
                  <a:moveTo>
                    <a:pt x="17" y="12"/>
                  </a:moveTo>
                  <a:cubicBezTo>
                    <a:pt x="26" y="12"/>
                    <a:pt x="34" y="6"/>
                    <a:pt x="34" y="0"/>
                  </a:cubicBezTo>
                  <a:cubicBezTo>
                    <a:pt x="0" y="0"/>
                    <a:pt x="0" y="0"/>
                    <a:pt x="0" y="0"/>
                  </a:cubicBezTo>
                  <a:cubicBezTo>
                    <a:pt x="0" y="6"/>
                    <a:pt x="7" y="12"/>
                    <a:pt x="1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0" name="Freeform 266">
              <a:extLst>
                <a:ext uri="{FF2B5EF4-FFF2-40B4-BE49-F238E27FC236}">
                  <a16:creationId xmlns:a16="http://schemas.microsoft.com/office/drawing/2014/main" id="{7A9C5AC5-6EC2-0A41-16BD-EFBB78F64D14}"/>
                </a:ext>
              </a:extLst>
            </p:cNvPr>
            <p:cNvSpPr>
              <a:spLocks/>
            </p:cNvSpPr>
            <p:nvPr/>
          </p:nvSpPr>
          <p:spPr bwMode="auto">
            <a:xfrm>
              <a:off x="4872163" y="2531567"/>
              <a:ext cx="189439" cy="157365"/>
            </a:xfrm>
            <a:custGeom>
              <a:avLst/>
              <a:gdLst>
                <a:gd name="T0" fmla="*/ 73 w 116"/>
                <a:gd name="T1" fmla="*/ 0 h 96"/>
                <a:gd name="T2" fmla="*/ 16 w 116"/>
                <a:gd name="T3" fmla="*/ 52 h 96"/>
                <a:gd name="T4" fmla="*/ 30 w 116"/>
                <a:gd name="T5" fmla="*/ 96 h 96"/>
                <a:gd name="T6" fmla="*/ 30 w 116"/>
                <a:gd name="T7" fmla="*/ 86 h 96"/>
                <a:gd name="T8" fmla="*/ 64 w 116"/>
                <a:gd name="T9" fmla="*/ 63 h 96"/>
                <a:gd name="T10" fmla="*/ 103 w 116"/>
                <a:gd name="T11" fmla="*/ 39 h 96"/>
                <a:gd name="T12" fmla="*/ 73 w 116"/>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16" h="96">
                  <a:moveTo>
                    <a:pt x="73" y="0"/>
                  </a:moveTo>
                  <a:cubicBezTo>
                    <a:pt x="29" y="0"/>
                    <a:pt x="16" y="35"/>
                    <a:pt x="16" y="52"/>
                  </a:cubicBezTo>
                  <a:cubicBezTo>
                    <a:pt x="0" y="72"/>
                    <a:pt x="17" y="90"/>
                    <a:pt x="30" y="96"/>
                  </a:cubicBezTo>
                  <a:cubicBezTo>
                    <a:pt x="30" y="92"/>
                    <a:pt x="30" y="91"/>
                    <a:pt x="30" y="86"/>
                  </a:cubicBezTo>
                  <a:cubicBezTo>
                    <a:pt x="30" y="73"/>
                    <a:pt x="43" y="61"/>
                    <a:pt x="64" y="63"/>
                  </a:cubicBezTo>
                  <a:cubicBezTo>
                    <a:pt x="82" y="65"/>
                    <a:pt x="94" y="55"/>
                    <a:pt x="103" y="39"/>
                  </a:cubicBezTo>
                  <a:cubicBezTo>
                    <a:pt x="116" y="18"/>
                    <a:pt x="100" y="0"/>
                    <a:pt x="73"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1" name="Freeform 267">
              <a:extLst>
                <a:ext uri="{FF2B5EF4-FFF2-40B4-BE49-F238E27FC236}">
                  <a16:creationId xmlns:a16="http://schemas.microsoft.com/office/drawing/2014/main" id="{F1A9BBC4-530E-2AC8-DC33-8FB497B0ED9F}"/>
                </a:ext>
              </a:extLst>
            </p:cNvPr>
            <p:cNvSpPr>
              <a:spLocks/>
            </p:cNvSpPr>
            <p:nvPr/>
          </p:nvSpPr>
          <p:spPr bwMode="auto">
            <a:xfrm>
              <a:off x="5038549" y="2543595"/>
              <a:ext cx="75175" cy="124288"/>
            </a:xfrm>
            <a:custGeom>
              <a:avLst/>
              <a:gdLst>
                <a:gd name="T0" fmla="*/ 0 w 46"/>
                <a:gd name="T1" fmla="*/ 26 h 76"/>
                <a:gd name="T2" fmla="*/ 38 w 46"/>
                <a:gd name="T3" fmla="*/ 76 h 76"/>
                <a:gd name="T4" fmla="*/ 38 w 46"/>
                <a:gd name="T5" fmla="*/ 31 h 76"/>
                <a:gd name="T6" fmla="*/ 0 w 46"/>
                <a:gd name="T7" fmla="*/ 0 h 76"/>
                <a:gd name="T8" fmla="*/ 0 w 46"/>
                <a:gd name="T9" fmla="*/ 26 h 76"/>
              </a:gdLst>
              <a:ahLst/>
              <a:cxnLst>
                <a:cxn ang="0">
                  <a:pos x="T0" y="T1"/>
                </a:cxn>
                <a:cxn ang="0">
                  <a:pos x="T2" y="T3"/>
                </a:cxn>
                <a:cxn ang="0">
                  <a:pos x="T4" y="T5"/>
                </a:cxn>
                <a:cxn ang="0">
                  <a:pos x="T6" y="T7"/>
                </a:cxn>
                <a:cxn ang="0">
                  <a:pos x="T8" y="T9"/>
                </a:cxn>
              </a:cxnLst>
              <a:rect l="0" t="0" r="r" b="b"/>
              <a:pathLst>
                <a:path w="46" h="76">
                  <a:moveTo>
                    <a:pt x="0" y="26"/>
                  </a:moveTo>
                  <a:cubicBezTo>
                    <a:pt x="0" y="26"/>
                    <a:pt x="10" y="64"/>
                    <a:pt x="38" y="76"/>
                  </a:cubicBezTo>
                  <a:cubicBezTo>
                    <a:pt x="43" y="42"/>
                    <a:pt x="46" y="49"/>
                    <a:pt x="38" y="31"/>
                  </a:cubicBezTo>
                  <a:cubicBezTo>
                    <a:pt x="30" y="14"/>
                    <a:pt x="0" y="0"/>
                    <a:pt x="0" y="0"/>
                  </a:cubicBezTo>
                  <a:lnTo>
                    <a:pt x="0"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2" name="Freeform 268">
              <a:extLst>
                <a:ext uri="{FF2B5EF4-FFF2-40B4-BE49-F238E27FC236}">
                  <a16:creationId xmlns:a16="http://schemas.microsoft.com/office/drawing/2014/main" id="{5DC689B7-75DD-5A9C-1D4B-E294B9818CE5}"/>
                </a:ext>
              </a:extLst>
            </p:cNvPr>
            <p:cNvSpPr>
              <a:spLocks/>
            </p:cNvSpPr>
            <p:nvPr/>
          </p:nvSpPr>
          <p:spPr bwMode="auto">
            <a:xfrm>
              <a:off x="4860135" y="2820236"/>
              <a:ext cx="138321" cy="148344"/>
            </a:xfrm>
            <a:custGeom>
              <a:avLst/>
              <a:gdLst>
                <a:gd name="T0" fmla="*/ 84 w 84"/>
                <a:gd name="T1" fmla="*/ 91 h 91"/>
                <a:gd name="T2" fmla="*/ 84 w 84"/>
                <a:gd name="T3" fmla="*/ 40 h 91"/>
                <a:gd name="T4" fmla="*/ 59 w 84"/>
                <a:gd name="T5" fmla="*/ 0 h 91"/>
                <a:gd name="T6" fmla="*/ 10 w 84"/>
                <a:gd name="T7" fmla="*/ 26 h 91"/>
                <a:gd name="T8" fmla="*/ 0 w 84"/>
                <a:gd name="T9" fmla="*/ 91 h 91"/>
                <a:gd name="T10" fmla="*/ 84 w 84"/>
                <a:gd name="T11" fmla="*/ 91 h 91"/>
              </a:gdLst>
              <a:ahLst/>
              <a:cxnLst>
                <a:cxn ang="0">
                  <a:pos x="T0" y="T1"/>
                </a:cxn>
                <a:cxn ang="0">
                  <a:pos x="T2" y="T3"/>
                </a:cxn>
                <a:cxn ang="0">
                  <a:pos x="T4" y="T5"/>
                </a:cxn>
                <a:cxn ang="0">
                  <a:pos x="T6" y="T7"/>
                </a:cxn>
                <a:cxn ang="0">
                  <a:pos x="T8" y="T9"/>
                </a:cxn>
                <a:cxn ang="0">
                  <a:pos x="T10" y="T11"/>
                </a:cxn>
              </a:cxnLst>
              <a:rect l="0" t="0" r="r" b="b"/>
              <a:pathLst>
                <a:path w="84" h="91">
                  <a:moveTo>
                    <a:pt x="84" y="91"/>
                  </a:moveTo>
                  <a:cubicBezTo>
                    <a:pt x="84" y="40"/>
                    <a:pt x="84" y="40"/>
                    <a:pt x="84" y="40"/>
                  </a:cubicBezTo>
                  <a:cubicBezTo>
                    <a:pt x="59" y="0"/>
                    <a:pt x="59" y="0"/>
                    <a:pt x="59" y="0"/>
                  </a:cubicBezTo>
                  <a:cubicBezTo>
                    <a:pt x="59" y="0"/>
                    <a:pt x="19" y="13"/>
                    <a:pt x="10" y="26"/>
                  </a:cubicBezTo>
                  <a:cubicBezTo>
                    <a:pt x="2" y="46"/>
                    <a:pt x="0" y="91"/>
                    <a:pt x="0" y="91"/>
                  </a:cubicBezTo>
                  <a:lnTo>
                    <a:pt x="84" y="91"/>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3" name="Freeform 269">
              <a:extLst>
                <a:ext uri="{FF2B5EF4-FFF2-40B4-BE49-F238E27FC236}">
                  <a16:creationId xmlns:a16="http://schemas.microsoft.com/office/drawing/2014/main" id="{161DEF06-931F-9D21-770A-4973D55F82C7}"/>
                </a:ext>
              </a:extLst>
            </p:cNvPr>
            <p:cNvSpPr>
              <a:spLocks/>
            </p:cNvSpPr>
            <p:nvPr/>
          </p:nvSpPr>
          <p:spPr bwMode="auto">
            <a:xfrm>
              <a:off x="4998456" y="2820236"/>
              <a:ext cx="135314" cy="148344"/>
            </a:xfrm>
            <a:custGeom>
              <a:avLst/>
              <a:gdLst>
                <a:gd name="T0" fmla="*/ 0 w 83"/>
                <a:gd name="T1" fmla="*/ 91 h 91"/>
                <a:gd name="T2" fmla="*/ 0 w 83"/>
                <a:gd name="T3" fmla="*/ 40 h 91"/>
                <a:gd name="T4" fmla="*/ 24 w 83"/>
                <a:gd name="T5" fmla="*/ 0 h 91"/>
                <a:gd name="T6" fmla="*/ 73 w 83"/>
                <a:gd name="T7" fmla="*/ 26 h 91"/>
                <a:gd name="T8" fmla="*/ 83 w 83"/>
                <a:gd name="T9" fmla="*/ 91 h 91"/>
                <a:gd name="T10" fmla="*/ 0 w 83"/>
                <a:gd name="T11" fmla="*/ 91 h 91"/>
              </a:gdLst>
              <a:ahLst/>
              <a:cxnLst>
                <a:cxn ang="0">
                  <a:pos x="T0" y="T1"/>
                </a:cxn>
                <a:cxn ang="0">
                  <a:pos x="T2" y="T3"/>
                </a:cxn>
                <a:cxn ang="0">
                  <a:pos x="T4" y="T5"/>
                </a:cxn>
                <a:cxn ang="0">
                  <a:pos x="T6" y="T7"/>
                </a:cxn>
                <a:cxn ang="0">
                  <a:pos x="T8" y="T9"/>
                </a:cxn>
                <a:cxn ang="0">
                  <a:pos x="T10" y="T11"/>
                </a:cxn>
              </a:cxnLst>
              <a:rect l="0" t="0" r="r" b="b"/>
              <a:pathLst>
                <a:path w="83" h="91">
                  <a:moveTo>
                    <a:pt x="0" y="91"/>
                  </a:moveTo>
                  <a:cubicBezTo>
                    <a:pt x="0" y="40"/>
                    <a:pt x="0" y="40"/>
                    <a:pt x="0" y="40"/>
                  </a:cubicBezTo>
                  <a:cubicBezTo>
                    <a:pt x="24" y="0"/>
                    <a:pt x="24" y="0"/>
                    <a:pt x="24" y="0"/>
                  </a:cubicBezTo>
                  <a:cubicBezTo>
                    <a:pt x="24" y="0"/>
                    <a:pt x="64" y="13"/>
                    <a:pt x="73" y="26"/>
                  </a:cubicBezTo>
                  <a:cubicBezTo>
                    <a:pt x="81" y="46"/>
                    <a:pt x="83" y="91"/>
                    <a:pt x="83" y="91"/>
                  </a:cubicBezTo>
                  <a:lnTo>
                    <a:pt x="0" y="91"/>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4" name="Freeform 270">
              <a:extLst>
                <a:ext uri="{FF2B5EF4-FFF2-40B4-BE49-F238E27FC236}">
                  <a16:creationId xmlns:a16="http://schemas.microsoft.com/office/drawing/2014/main" id="{FB8D4B8A-827E-37B8-5282-E404E1656EB2}"/>
                </a:ext>
              </a:extLst>
            </p:cNvPr>
            <p:cNvSpPr>
              <a:spLocks/>
            </p:cNvSpPr>
            <p:nvPr/>
          </p:nvSpPr>
          <p:spPr bwMode="auto">
            <a:xfrm>
              <a:off x="4921277" y="2820236"/>
              <a:ext cx="77179" cy="75175"/>
            </a:xfrm>
            <a:custGeom>
              <a:avLst/>
              <a:gdLst>
                <a:gd name="T0" fmla="*/ 77 w 77"/>
                <a:gd name="T1" fmla="*/ 65 h 75"/>
                <a:gd name="T2" fmla="*/ 36 w 77"/>
                <a:gd name="T3" fmla="*/ 0 h 75"/>
                <a:gd name="T4" fmla="*/ 0 w 77"/>
                <a:gd name="T5" fmla="*/ 11 h 75"/>
                <a:gd name="T6" fmla="*/ 31 w 77"/>
                <a:gd name="T7" fmla="*/ 75 h 75"/>
                <a:gd name="T8" fmla="*/ 77 w 77"/>
                <a:gd name="T9" fmla="*/ 65 h 75"/>
              </a:gdLst>
              <a:ahLst/>
              <a:cxnLst>
                <a:cxn ang="0">
                  <a:pos x="T0" y="T1"/>
                </a:cxn>
                <a:cxn ang="0">
                  <a:pos x="T2" y="T3"/>
                </a:cxn>
                <a:cxn ang="0">
                  <a:pos x="T4" y="T5"/>
                </a:cxn>
                <a:cxn ang="0">
                  <a:pos x="T6" y="T7"/>
                </a:cxn>
                <a:cxn ang="0">
                  <a:pos x="T8" y="T9"/>
                </a:cxn>
              </a:cxnLst>
              <a:rect l="0" t="0" r="r" b="b"/>
              <a:pathLst>
                <a:path w="77" h="75">
                  <a:moveTo>
                    <a:pt x="77" y="65"/>
                  </a:moveTo>
                  <a:lnTo>
                    <a:pt x="36" y="0"/>
                  </a:lnTo>
                  <a:lnTo>
                    <a:pt x="0" y="11"/>
                  </a:lnTo>
                  <a:lnTo>
                    <a:pt x="31" y="75"/>
                  </a:lnTo>
                  <a:lnTo>
                    <a:pt x="77"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5" name="Freeform 271">
              <a:extLst>
                <a:ext uri="{FF2B5EF4-FFF2-40B4-BE49-F238E27FC236}">
                  <a16:creationId xmlns:a16="http://schemas.microsoft.com/office/drawing/2014/main" id="{538C2155-AF89-88F3-1090-2E5900445EAA}"/>
                </a:ext>
              </a:extLst>
            </p:cNvPr>
            <p:cNvSpPr>
              <a:spLocks/>
            </p:cNvSpPr>
            <p:nvPr/>
          </p:nvSpPr>
          <p:spPr bwMode="auto">
            <a:xfrm>
              <a:off x="4998456" y="2820236"/>
              <a:ext cx="75175" cy="75175"/>
            </a:xfrm>
            <a:custGeom>
              <a:avLst/>
              <a:gdLst>
                <a:gd name="T0" fmla="*/ 0 w 75"/>
                <a:gd name="T1" fmla="*/ 65 h 75"/>
                <a:gd name="T2" fmla="*/ 39 w 75"/>
                <a:gd name="T3" fmla="*/ 0 h 75"/>
                <a:gd name="T4" fmla="*/ 75 w 75"/>
                <a:gd name="T5" fmla="*/ 11 h 75"/>
                <a:gd name="T6" fmla="*/ 44 w 75"/>
                <a:gd name="T7" fmla="*/ 75 h 75"/>
                <a:gd name="T8" fmla="*/ 0 w 75"/>
                <a:gd name="T9" fmla="*/ 65 h 75"/>
              </a:gdLst>
              <a:ahLst/>
              <a:cxnLst>
                <a:cxn ang="0">
                  <a:pos x="T0" y="T1"/>
                </a:cxn>
                <a:cxn ang="0">
                  <a:pos x="T2" y="T3"/>
                </a:cxn>
                <a:cxn ang="0">
                  <a:pos x="T4" y="T5"/>
                </a:cxn>
                <a:cxn ang="0">
                  <a:pos x="T6" y="T7"/>
                </a:cxn>
                <a:cxn ang="0">
                  <a:pos x="T8" y="T9"/>
                </a:cxn>
              </a:cxnLst>
              <a:rect l="0" t="0" r="r" b="b"/>
              <a:pathLst>
                <a:path w="75" h="75">
                  <a:moveTo>
                    <a:pt x="0" y="65"/>
                  </a:moveTo>
                  <a:lnTo>
                    <a:pt x="39" y="0"/>
                  </a:lnTo>
                  <a:lnTo>
                    <a:pt x="75" y="11"/>
                  </a:lnTo>
                  <a:lnTo>
                    <a:pt x="44" y="75"/>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grpSp>
    </p:spTree>
    <p:extLst>
      <p:ext uri="{BB962C8B-B14F-4D97-AF65-F5344CB8AC3E}">
        <p14:creationId xmlns:p14="http://schemas.microsoft.com/office/powerpoint/2010/main" val="167769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DEAC8F4-EAFE-B0AC-C5DF-94AA8F62DBC1}"/>
              </a:ext>
            </a:extLst>
          </p:cNvPr>
          <p:cNvSpPr txBox="1">
            <a:spLocks/>
          </p:cNvSpPr>
          <p:nvPr/>
        </p:nvSpPr>
        <p:spPr>
          <a:xfrm>
            <a:off x="514350" y="350044"/>
            <a:ext cx="7886700"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rgbClr val="2A4CAC"/>
                </a:solidFill>
                <a:latin typeface="Oswald Light" panose="02000506000000020004"/>
                <a:ea typeface="+mj-ea"/>
                <a:cs typeface="+mj-cs"/>
              </a:defRPr>
            </a:lvl1pPr>
          </a:lstStyle>
          <a:p>
            <a:pPr defTabSz="685800">
              <a:defRPr/>
            </a:pPr>
            <a:r>
              <a:rPr lang="en-US" sz="2400" dirty="0"/>
              <a:t>Why Does This Matter to Us?</a:t>
            </a:r>
          </a:p>
        </p:txBody>
      </p:sp>
      <p:grpSp>
        <p:nvGrpSpPr>
          <p:cNvPr id="21" name="Group 20">
            <a:extLst>
              <a:ext uri="{FF2B5EF4-FFF2-40B4-BE49-F238E27FC236}">
                <a16:creationId xmlns:a16="http://schemas.microsoft.com/office/drawing/2014/main" id="{2518A2E0-F645-F30D-BC2F-13C2950B2F20}"/>
              </a:ext>
            </a:extLst>
          </p:cNvPr>
          <p:cNvGrpSpPr/>
          <p:nvPr/>
        </p:nvGrpSpPr>
        <p:grpSpPr>
          <a:xfrm>
            <a:off x="491695" y="2488060"/>
            <a:ext cx="2801492" cy="1389632"/>
            <a:chOff x="4238767" y="3156330"/>
            <a:chExt cx="3735322" cy="1852842"/>
          </a:xfrm>
        </p:grpSpPr>
        <p:sp>
          <p:nvSpPr>
            <p:cNvPr id="22" name="Freeform 359">
              <a:extLst>
                <a:ext uri="{FF2B5EF4-FFF2-40B4-BE49-F238E27FC236}">
                  <a16:creationId xmlns:a16="http://schemas.microsoft.com/office/drawing/2014/main" id="{0E12B09B-7280-025B-33B6-D5FB6780028C}"/>
                </a:ext>
              </a:extLst>
            </p:cNvPr>
            <p:cNvSpPr>
              <a:spLocks/>
            </p:cNvSpPr>
            <p:nvPr/>
          </p:nvSpPr>
          <p:spPr bwMode="auto">
            <a:xfrm>
              <a:off x="4419880" y="3660153"/>
              <a:ext cx="3373095" cy="1349019"/>
            </a:xfrm>
            <a:custGeom>
              <a:avLst/>
              <a:gdLst>
                <a:gd name="T0" fmla="*/ 1956 w 1958"/>
                <a:gd name="T1" fmla="*/ 6 h 783"/>
                <a:gd name="T2" fmla="*/ 1950 w 1958"/>
                <a:gd name="T3" fmla="*/ 29 h 783"/>
                <a:gd name="T4" fmla="*/ 1937 w 1958"/>
                <a:gd name="T5" fmla="*/ 53 h 783"/>
                <a:gd name="T6" fmla="*/ 1908 w 1958"/>
                <a:gd name="T7" fmla="*/ 82 h 783"/>
                <a:gd name="T8" fmla="*/ 1865 w 1958"/>
                <a:gd name="T9" fmla="*/ 112 h 783"/>
                <a:gd name="T10" fmla="*/ 1823 w 1958"/>
                <a:gd name="T11" fmla="*/ 134 h 783"/>
                <a:gd name="T12" fmla="*/ 1772 w 1958"/>
                <a:gd name="T13" fmla="*/ 155 h 783"/>
                <a:gd name="T14" fmla="*/ 1711 w 1958"/>
                <a:gd name="T15" fmla="*/ 176 h 783"/>
                <a:gd name="T16" fmla="*/ 1623 w 1958"/>
                <a:gd name="T17" fmla="*/ 200 h 783"/>
                <a:gd name="T18" fmla="*/ 1528 w 1958"/>
                <a:gd name="T19" fmla="*/ 220 h 783"/>
                <a:gd name="T20" fmla="*/ 1446 w 1958"/>
                <a:gd name="T21" fmla="*/ 234 h 783"/>
                <a:gd name="T22" fmla="*/ 1318 w 1958"/>
                <a:gd name="T23" fmla="*/ 250 h 783"/>
                <a:gd name="T24" fmla="*/ 1189 w 1958"/>
                <a:gd name="T25" fmla="*/ 260 h 783"/>
                <a:gd name="T26" fmla="*/ 1011 w 1958"/>
                <a:gd name="T27" fmla="*/ 267 h 783"/>
                <a:gd name="T28" fmla="*/ 905 w 1958"/>
                <a:gd name="T29" fmla="*/ 266 h 783"/>
                <a:gd name="T30" fmla="*/ 796 w 1958"/>
                <a:gd name="T31" fmla="*/ 263 h 783"/>
                <a:gd name="T32" fmla="*/ 686 w 1958"/>
                <a:gd name="T33" fmla="*/ 255 h 783"/>
                <a:gd name="T34" fmla="*/ 581 w 1958"/>
                <a:gd name="T35" fmla="*/ 245 h 783"/>
                <a:gd name="T36" fmla="*/ 474 w 1958"/>
                <a:gd name="T37" fmla="*/ 230 h 783"/>
                <a:gd name="T38" fmla="*/ 365 w 1958"/>
                <a:gd name="T39" fmla="*/ 210 h 783"/>
                <a:gd name="T40" fmla="*/ 277 w 1958"/>
                <a:gd name="T41" fmla="*/ 188 h 783"/>
                <a:gd name="T42" fmla="*/ 208 w 1958"/>
                <a:gd name="T43" fmla="*/ 167 h 783"/>
                <a:gd name="T44" fmla="*/ 150 w 1958"/>
                <a:gd name="T45" fmla="*/ 145 h 783"/>
                <a:gd name="T46" fmla="*/ 102 w 1958"/>
                <a:gd name="T47" fmla="*/ 122 h 783"/>
                <a:gd name="T48" fmla="*/ 61 w 1958"/>
                <a:gd name="T49" fmla="*/ 97 h 783"/>
                <a:gd name="T50" fmla="*/ 32 w 1958"/>
                <a:gd name="T51" fmla="*/ 72 h 783"/>
                <a:gd name="T52" fmla="*/ 12 w 1958"/>
                <a:gd name="T53" fmla="*/ 45 h 783"/>
                <a:gd name="T54" fmla="*/ 2 w 1958"/>
                <a:gd name="T55" fmla="*/ 20 h 783"/>
                <a:gd name="T56" fmla="*/ 2 w 1958"/>
                <a:gd name="T57" fmla="*/ 533 h 783"/>
                <a:gd name="T58" fmla="*/ 11 w 1958"/>
                <a:gd name="T59" fmla="*/ 558 h 783"/>
                <a:gd name="T60" fmla="*/ 32 w 1958"/>
                <a:gd name="T61" fmla="*/ 586 h 783"/>
                <a:gd name="T62" fmla="*/ 59 w 1958"/>
                <a:gd name="T63" fmla="*/ 610 h 783"/>
                <a:gd name="T64" fmla="*/ 100 w 1958"/>
                <a:gd name="T65" fmla="*/ 636 h 783"/>
                <a:gd name="T66" fmla="*/ 146 w 1958"/>
                <a:gd name="T67" fmla="*/ 659 h 783"/>
                <a:gd name="T68" fmla="*/ 207 w 1958"/>
                <a:gd name="T69" fmla="*/ 683 h 783"/>
                <a:gd name="T70" fmla="*/ 261 w 1958"/>
                <a:gd name="T71" fmla="*/ 700 h 783"/>
                <a:gd name="T72" fmla="*/ 335 w 1958"/>
                <a:gd name="T73" fmla="*/ 719 h 783"/>
                <a:gd name="T74" fmla="*/ 420 w 1958"/>
                <a:gd name="T75" fmla="*/ 737 h 783"/>
                <a:gd name="T76" fmla="*/ 505 w 1958"/>
                <a:gd name="T77" fmla="*/ 751 h 783"/>
                <a:gd name="T78" fmla="*/ 603 w 1958"/>
                <a:gd name="T79" fmla="*/ 763 h 783"/>
                <a:gd name="T80" fmla="*/ 679 w 1958"/>
                <a:gd name="T81" fmla="*/ 771 h 783"/>
                <a:gd name="T82" fmla="*/ 765 w 1958"/>
                <a:gd name="T83" fmla="*/ 777 h 783"/>
                <a:gd name="T84" fmla="*/ 848 w 1958"/>
                <a:gd name="T85" fmla="*/ 781 h 783"/>
                <a:gd name="T86" fmla="*/ 934 w 1958"/>
                <a:gd name="T87" fmla="*/ 783 h 783"/>
                <a:gd name="T88" fmla="*/ 1065 w 1958"/>
                <a:gd name="T89" fmla="*/ 782 h 783"/>
                <a:gd name="T90" fmla="*/ 1190 w 1958"/>
                <a:gd name="T91" fmla="*/ 776 h 783"/>
                <a:gd name="T92" fmla="*/ 1286 w 1958"/>
                <a:gd name="T93" fmla="*/ 769 h 783"/>
                <a:gd name="T94" fmla="*/ 1431 w 1958"/>
                <a:gd name="T95" fmla="*/ 752 h 783"/>
                <a:gd name="T96" fmla="*/ 1507 w 1958"/>
                <a:gd name="T97" fmla="*/ 740 h 783"/>
                <a:gd name="T98" fmla="*/ 1583 w 1958"/>
                <a:gd name="T99" fmla="*/ 725 h 783"/>
                <a:gd name="T100" fmla="*/ 1667 w 1958"/>
                <a:gd name="T101" fmla="*/ 705 h 783"/>
                <a:gd name="T102" fmla="*/ 1742 w 1958"/>
                <a:gd name="T103" fmla="*/ 682 h 783"/>
                <a:gd name="T104" fmla="*/ 1785 w 1958"/>
                <a:gd name="T105" fmla="*/ 667 h 783"/>
                <a:gd name="T106" fmla="*/ 1832 w 1958"/>
                <a:gd name="T107" fmla="*/ 646 h 783"/>
                <a:gd name="T108" fmla="*/ 1867 w 1958"/>
                <a:gd name="T109" fmla="*/ 628 h 783"/>
                <a:gd name="T110" fmla="*/ 1901 w 1958"/>
                <a:gd name="T111" fmla="*/ 605 h 783"/>
                <a:gd name="T112" fmla="*/ 1927 w 1958"/>
                <a:gd name="T113" fmla="*/ 583 h 783"/>
                <a:gd name="T114" fmla="*/ 1945 w 1958"/>
                <a:gd name="T115" fmla="*/ 559 h 783"/>
                <a:gd name="T116" fmla="*/ 1954 w 1958"/>
                <a:gd name="T117" fmla="*/ 54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8" h="783">
                  <a:moveTo>
                    <a:pt x="1956" y="529"/>
                  </a:moveTo>
                  <a:cubicBezTo>
                    <a:pt x="1956" y="529"/>
                    <a:pt x="1957" y="528"/>
                    <a:pt x="1957" y="528"/>
                  </a:cubicBezTo>
                  <a:cubicBezTo>
                    <a:pt x="1957" y="526"/>
                    <a:pt x="1957" y="524"/>
                    <a:pt x="1957" y="522"/>
                  </a:cubicBezTo>
                  <a:cubicBezTo>
                    <a:pt x="1957" y="522"/>
                    <a:pt x="1957" y="522"/>
                    <a:pt x="1957" y="522"/>
                  </a:cubicBezTo>
                  <a:cubicBezTo>
                    <a:pt x="1957" y="520"/>
                    <a:pt x="1958" y="519"/>
                    <a:pt x="1958" y="518"/>
                  </a:cubicBezTo>
                  <a:cubicBezTo>
                    <a:pt x="1958" y="517"/>
                    <a:pt x="1958" y="517"/>
                    <a:pt x="1958" y="516"/>
                  </a:cubicBezTo>
                  <a:cubicBezTo>
                    <a:pt x="1957" y="344"/>
                    <a:pt x="1957" y="172"/>
                    <a:pt x="1956" y="0"/>
                  </a:cubicBezTo>
                  <a:cubicBezTo>
                    <a:pt x="1956" y="2"/>
                    <a:pt x="1956" y="4"/>
                    <a:pt x="1956" y="6"/>
                  </a:cubicBezTo>
                  <a:cubicBezTo>
                    <a:pt x="1956" y="6"/>
                    <a:pt x="1956" y="6"/>
                    <a:pt x="1956" y="6"/>
                  </a:cubicBezTo>
                  <a:cubicBezTo>
                    <a:pt x="1956" y="8"/>
                    <a:pt x="1956" y="10"/>
                    <a:pt x="1955" y="12"/>
                  </a:cubicBezTo>
                  <a:cubicBezTo>
                    <a:pt x="1955" y="12"/>
                    <a:pt x="1955" y="13"/>
                    <a:pt x="1955" y="13"/>
                  </a:cubicBezTo>
                  <a:cubicBezTo>
                    <a:pt x="1955" y="14"/>
                    <a:pt x="1955" y="16"/>
                    <a:pt x="1954" y="17"/>
                  </a:cubicBezTo>
                  <a:cubicBezTo>
                    <a:pt x="1954" y="18"/>
                    <a:pt x="1954" y="18"/>
                    <a:pt x="1954" y="19"/>
                  </a:cubicBezTo>
                  <a:cubicBezTo>
                    <a:pt x="1954" y="20"/>
                    <a:pt x="1953" y="22"/>
                    <a:pt x="1952" y="24"/>
                  </a:cubicBezTo>
                  <a:cubicBezTo>
                    <a:pt x="1952" y="25"/>
                    <a:pt x="1952" y="25"/>
                    <a:pt x="1952" y="25"/>
                  </a:cubicBezTo>
                  <a:cubicBezTo>
                    <a:pt x="1952" y="26"/>
                    <a:pt x="1951" y="28"/>
                    <a:pt x="1950" y="29"/>
                  </a:cubicBezTo>
                  <a:cubicBezTo>
                    <a:pt x="1950" y="30"/>
                    <a:pt x="1950" y="30"/>
                    <a:pt x="1950" y="31"/>
                  </a:cubicBezTo>
                  <a:cubicBezTo>
                    <a:pt x="1949" y="33"/>
                    <a:pt x="1948" y="34"/>
                    <a:pt x="1947" y="36"/>
                  </a:cubicBezTo>
                  <a:cubicBezTo>
                    <a:pt x="1947" y="37"/>
                    <a:pt x="1947" y="37"/>
                    <a:pt x="1947" y="37"/>
                  </a:cubicBezTo>
                  <a:cubicBezTo>
                    <a:pt x="1946" y="38"/>
                    <a:pt x="1945" y="40"/>
                    <a:pt x="1944" y="42"/>
                  </a:cubicBezTo>
                  <a:cubicBezTo>
                    <a:pt x="1944" y="42"/>
                    <a:pt x="1944" y="42"/>
                    <a:pt x="1944" y="43"/>
                  </a:cubicBezTo>
                  <a:cubicBezTo>
                    <a:pt x="1943" y="45"/>
                    <a:pt x="1941" y="46"/>
                    <a:pt x="1940" y="48"/>
                  </a:cubicBezTo>
                  <a:cubicBezTo>
                    <a:pt x="1940" y="49"/>
                    <a:pt x="1940" y="49"/>
                    <a:pt x="1940" y="49"/>
                  </a:cubicBezTo>
                  <a:cubicBezTo>
                    <a:pt x="1939" y="50"/>
                    <a:pt x="1938" y="51"/>
                    <a:pt x="1937" y="53"/>
                  </a:cubicBezTo>
                  <a:cubicBezTo>
                    <a:pt x="1936" y="54"/>
                    <a:pt x="1934" y="56"/>
                    <a:pt x="1933" y="58"/>
                  </a:cubicBezTo>
                  <a:cubicBezTo>
                    <a:pt x="1933" y="58"/>
                    <a:pt x="1932" y="59"/>
                    <a:pt x="1932" y="60"/>
                  </a:cubicBezTo>
                  <a:cubicBezTo>
                    <a:pt x="1930" y="62"/>
                    <a:pt x="1928" y="64"/>
                    <a:pt x="1925" y="66"/>
                  </a:cubicBezTo>
                  <a:cubicBezTo>
                    <a:pt x="1924" y="67"/>
                    <a:pt x="1924" y="67"/>
                    <a:pt x="1924" y="67"/>
                  </a:cubicBezTo>
                  <a:cubicBezTo>
                    <a:pt x="1923" y="69"/>
                    <a:pt x="1921" y="71"/>
                    <a:pt x="1919" y="73"/>
                  </a:cubicBezTo>
                  <a:cubicBezTo>
                    <a:pt x="1918" y="74"/>
                    <a:pt x="1917" y="75"/>
                    <a:pt x="1916" y="75"/>
                  </a:cubicBezTo>
                  <a:cubicBezTo>
                    <a:pt x="1915" y="77"/>
                    <a:pt x="1913" y="78"/>
                    <a:pt x="1911" y="80"/>
                  </a:cubicBezTo>
                  <a:cubicBezTo>
                    <a:pt x="1910" y="81"/>
                    <a:pt x="1909" y="81"/>
                    <a:pt x="1908" y="82"/>
                  </a:cubicBezTo>
                  <a:cubicBezTo>
                    <a:pt x="1907" y="84"/>
                    <a:pt x="1905" y="85"/>
                    <a:pt x="1903" y="87"/>
                  </a:cubicBezTo>
                  <a:cubicBezTo>
                    <a:pt x="1902" y="88"/>
                    <a:pt x="1901" y="88"/>
                    <a:pt x="1900" y="89"/>
                  </a:cubicBezTo>
                  <a:cubicBezTo>
                    <a:pt x="1897" y="91"/>
                    <a:pt x="1894" y="93"/>
                    <a:pt x="1891" y="95"/>
                  </a:cubicBezTo>
                  <a:cubicBezTo>
                    <a:pt x="1890" y="96"/>
                    <a:pt x="1890" y="96"/>
                    <a:pt x="1890" y="96"/>
                  </a:cubicBezTo>
                  <a:cubicBezTo>
                    <a:pt x="1887" y="98"/>
                    <a:pt x="1884" y="100"/>
                    <a:pt x="1881" y="102"/>
                  </a:cubicBezTo>
                  <a:cubicBezTo>
                    <a:pt x="1880" y="103"/>
                    <a:pt x="1879" y="103"/>
                    <a:pt x="1878" y="104"/>
                  </a:cubicBezTo>
                  <a:cubicBezTo>
                    <a:pt x="1876" y="106"/>
                    <a:pt x="1873" y="107"/>
                    <a:pt x="1871" y="109"/>
                  </a:cubicBezTo>
                  <a:cubicBezTo>
                    <a:pt x="1869" y="110"/>
                    <a:pt x="1867" y="111"/>
                    <a:pt x="1865" y="112"/>
                  </a:cubicBezTo>
                  <a:cubicBezTo>
                    <a:pt x="1865" y="112"/>
                    <a:pt x="1864" y="113"/>
                    <a:pt x="1864" y="113"/>
                  </a:cubicBezTo>
                  <a:cubicBezTo>
                    <a:pt x="1861" y="114"/>
                    <a:pt x="1858" y="116"/>
                    <a:pt x="1855" y="118"/>
                  </a:cubicBezTo>
                  <a:cubicBezTo>
                    <a:pt x="1854" y="118"/>
                    <a:pt x="1854" y="118"/>
                    <a:pt x="1853" y="119"/>
                  </a:cubicBezTo>
                  <a:cubicBezTo>
                    <a:pt x="1851" y="120"/>
                    <a:pt x="1848" y="122"/>
                    <a:pt x="1845" y="123"/>
                  </a:cubicBezTo>
                  <a:cubicBezTo>
                    <a:pt x="1844" y="123"/>
                    <a:pt x="1844" y="124"/>
                    <a:pt x="1844" y="124"/>
                  </a:cubicBezTo>
                  <a:cubicBezTo>
                    <a:pt x="1840" y="126"/>
                    <a:pt x="1837" y="127"/>
                    <a:pt x="1834" y="129"/>
                  </a:cubicBezTo>
                  <a:cubicBezTo>
                    <a:pt x="1833" y="129"/>
                    <a:pt x="1832" y="129"/>
                    <a:pt x="1832" y="130"/>
                  </a:cubicBezTo>
                  <a:cubicBezTo>
                    <a:pt x="1829" y="131"/>
                    <a:pt x="1826" y="133"/>
                    <a:pt x="1823" y="134"/>
                  </a:cubicBezTo>
                  <a:cubicBezTo>
                    <a:pt x="1822" y="134"/>
                    <a:pt x="1821" y="135"/>
                    <a:pt x="1821" y="135"/>
                  </a:cubicBezTo>
                  <a:cubicBezTo>
                    <a:pt x="1817" y="136"/>
                    <a:pt x="1814" y="138"/>
                    <a:pt x="1810" y="140"/>
                  </a:cubicBezTo>
                  <a:cubicBezTo>
                    <a:pt x="1809" y="140"/>
                    <a:pt x="1808" y="140"/>
                    <a:pt x="1807" y="141"/>
                  </a:cubicBezTo>
                  <a:cubicBezTo>
                    <a:pt x="1805" y="142"/>
                    <a:pt x="1802" y="143"/>
                    <a:pt x="1799" y="145"/>
                  </a:cubicBezTo>
                  <a:cubicBezTo>
                    <a:pt x="1798" y="145"/>
                    <a:pt x="1797" y="145"/>
                    <a:pt x="1795" y="146"/>
                  </a:cubicBezTo>
                  <a:cubicBezTo>
                    <a:pt x="1792" y="147"/>
                    <a:pt x="1788" y="149"/>
                    <a:pt x="1784" y="151"/>
                  </a:cubicBezTo>
                  <a:cubicBezTo>
                    <a:pt x="1783" y="151"/>
                    <a:pt x="1783" y="151"/>
                    <a:pt x="1783" y="151"/>
                  </a:cubicBezTo>
                  <a:cubicBezTo>
                    <a:pt x="1779" y="152"/>
                    <a:pt x="1776" y="154"/>
                    <a:pt x="1772" y="155"/>
                  </a:cubicBezTo>
                  <a:cubicBezTo>
                    <a:pt x="1770" y="156"/>
                    <a:pt x="1769" y="156"/>
                    <a:pt x="1767" y="157"/>
                  </a:cubicBezTo>
                  <a:cubicBezTo>
                    <a:pt x="1765" y="158"/>
                    <a:pt x="1762" y="159"/>
                    <a:pt x="1759" y="160"/>
                  </a:cubicBezTo>
                  <a:cubicBezTo>
                    <a:pt x="1757" y="161"/>
                    <a:pt x="1756" y="161"/>
                    <a:pt x="1754" y="162"/>
                  </a:cubicBezTo>
                  <a:cubicBezTo>
                    <a:pt x="1751" y="163"/>
                    <a:pt x="1748" y="164"/>
                    <a:pt x="1744" y="165"/>
                  </a:cubicBezTo>
                  <a:cubicBezTo>
                    <a:pt x="1743" y="166"/>
                    <a:pt x="1742" y="166"/>
                    <a:pt x="1741" y="166"/>
                  </a:cubicBezTo>
                  <a:cubicBezTo>
                    <a:pt x="1736" y="168"/>
                    <a:pt x="1732" y="169"/>
                    <a:pt x="1727" y="171"/>
                  </a:cubicBezTo>
                  <a:cubicBezTo>
                    <a:pt x="1723" y="172"/>
                    <a:pt x="1719" y="173"/>
                    <a:pt x="1715" y="175"/>
                  </a:cubicBezTo>
                  <a:cubicBezTo>
                    <a:pt x="1714" y="175"/>
                    <a:pt x="1712" y="176"/>
                    <a:pt x="1711" y="176"/>
                  </a:cubicBezTo>
                  <a:cubicBezTo>
                    <a:pt x="1706" y="178"/>
                    <a:pt x="1700" y="179"/>
                    <a:pt x="1694" y="181"/>
                  </a:cubicBezTo>
                  <a:cubicBezTo>
                    <a:pt x="1689" y="182"/>
                    <a:pt x="1684" y="184"/>
                    <a:pt x="1679" y="185"/>
                  </a:cubicBezTo>
                  <a:cubicBezTo>
                    <a:pt x="1677" y="186"/>
                    <a:pt x="1675" y="186"/>
                    <a:pt x="1673" y="187"/>
                  </a:cubicBezTo>
                  <a:cubicBezTo>
                    <a:pt x="1670" y="188"/>
                    <a:pt x="1666" y="189"/>
                    <a:pt x="1663" y="190"/>
                  </a:cubicBezTo>
                  <a:cubicBezTo>
                    <a:pt x="1659" y="191"/>
                    <a:pt x="1654" y="192"/>
                    <a:pt x="1650" y="193"/>
                  </a:cubicBezTo>
                  <a:cubicBezTo>
                    <a:pt x="1648" y="194"/>
                    <a:pt x="1646" y="194"/>
                    <a:pt x="1643" y="195"/>
                  </a:cubicBezTo>
                  <a:cubicBezTo>
                    <a:pt x="1638" y="196"/>
                    <a:pt x="1633" y="198"/>
                    <a:pt x="1627" y="199"/>
                  </a:cubicBezTo>
                  <a:cubicBezTo>
                    <a:pt x="1626" y="199"/>
                    <a:pt x="1625" y="199"/>
                    <a:pt x="1623" y="200"/>
                  </a:cubicBezTo>
                  <a:cubicBezTo>
                    <a:pt x="1617" y="201"/>
                    <a:pt x="1610" y="203"/>
                    <a:pt x="1603" y="205"/>
                  </a:cubicBezTo>
                  <a:cubicBezTo>
                    <a:pt x="1602" y="205"/>
                    <a:pt x="1600" y="205"/>
                    <a:pt x="1599" y="205"/>
                  </a:cubicBezTo>
                  <a:cubicBezTo>
                    <a:pt x="1593" y="207"/>
                    <a:pt x="1588" y="208"/>
                    <a:pt x="1582" y="209"/>
                  </a:cubicBezTo>
                  <a:cubicBezTo>
                    <a:pt x="1579" y="210"/>
                    <a:pt x="1575" y="211"/>
                    <a:pt x="1572" y="211"/>
                  </a:cubicBezTo>
                  <a:cubicBezTo>
                    <a:pt x="1569" y="212"/>
                    <a:pt x="1567" y="212"/>
                    <a:pt x="1564" y="213"/>
                  </a:cubicBezTo>
                  <a:cubicBezTo>
                    <a:pt x="1560" y="214"/>
                    <a:pt x="1556" y="215"/>
                    <a:pt x="1552" y="215"/>
                  </a:cubicBezTo>
                  <a:cubicBezTo>
                    <a:pt x="1550" y="216"/>
                    <a:pt x="1547" y="216"/>
                    <a:pt x="1545" y="217"/>
                  </a:cubicBezTo>
                  <a:cubicBezTo>
                    <a:pt x="1539" y="218"/>
                    <a:pt x="1534" y="219"/>
                    <a:pt x="1528" y="220"/>
                  </a:cubicBezTo>
                  <a:cubicBezTo>
                    <a:pt x="1526" y="220"/>
                    <a:pt x="1525" y="221"/>
                    <a:pt x="1523" y="221"/>
                  </a:cubicBezTo>
                  <a:cubicBezTo>
                    <a:pt x="1518" y="222"/>
                    <a:pt x="1512" y="223"/>
                    <a:pt x="1506" y="224"/>
                  </a:cubicBezTo>
                  <a:cubicBezTo>
                    <a:pt x="1504" y="224"/>
                    <a:pt x="1501" y="225"/>
                    <a:pt x="1499" y="225"/>
                  </a:cubicBezTo>
                  <a:cubicBezTo>
                    <a:pt x="1495" y="226"/>
                    <a:pt x="1491" y="227"/>
                    <a:pt x="1487" y="227"/>
                  </a:cubicBezTo>
                  <a:cubicBezTo>
                    <a:pt x="1484" y="228"/>
                    <a:pt x="1481" y="228"/>
                    <a:pt x="1478" y="229"/>
                  </a:cubicBezTo>
                  <a:cubicBezTo>
                    <a:pt x="1474" y="229"/>
                    <a:pt x="1470" y="230"/>
                    <a:pt x="1467" y="231"/>
                  </a:cubicBezTo>
                  <a:cubicBezTo>
                    <a:pt x="1464" y="231"/>
                    <a:pt x="1461" y="231"/>
                    <a:pt x="1458" y="232"/>
                  </a:cubicBezTo>
                  <a:cubicBezTo>
                    <a:pt x="1454" y="232"/>
                    <a:pt x="1450" y="233"/>
                    <a:pt x="1446" y="234"/>
                  </a:cubicBezTo>
                  <a:cubicBezTo>
                    <a:pt x="1443" y="234"/>
                    <a:pt x="1440" y="235"/>
                    <a:pt x="1438" y="235"/>
                  </a:cubicBezTo>
                  <a:cubicBezTo>
                    <a:pt x="1434" y="235"/>
                    <a:pt x="1431" y="236"/>
                    <a:pt x="1427" y="236"/>
                  </a:cubicBezTo>
                  <a:cubicBezTo>
                    <a:pt x="1417" y="238"/>
                    <a:pt x="1407" y="239"/>
                    <a:pt x="1396" y="241"/>
                  </a:cubicBezTo>
                  <a:cubicBezTo>
                    <a:pt x="1394" y="241"/>
                    <a:pt x="1392" y="241"/>
                    <a:pt x="1390" y="241"/>
                  </a:cubicBezTo>
                  <a:cubicBezTo>
                    <a:pt x="1380" y="243"/>
                    <a:pt x="1369" y="244"/>
                    <a:pt x="1358" y="245"/>
                  </a:cubicBezTo>
                  <a:cubicBezTo>
                    <a:pt x="1357" y="245"/>
                    <a:pt x="1357" y="245"/>
                    <a:pt x="1357" y="245"/>
                  </a:cubicBezTo>
                  <a:cubicBezTo>
                    <a:pt x="1346" y="247"/>
                    <a:pt x="1335" y="248"/>
                    <a:pt x="1324" y="249"/>
                  </a:cubicBezTo>
                  <a:cubicBezTo>
                    <a:pt x="1322" y="249"/>
                    <a:pt x="1320" y="250"/>
                    <a:pt x="1318" y="250"/>
                  </a:cubicBezTo>
                  <a:cubicBezTo>
                    <a:pt x="1307" y="251"/>
                    <a:pt x="1296" y="252"/>
                    <a:pt x="1285" y="253"/>
                  </a:cubicBezTo>
                  <a:cubicBezTo>
                    <a:pt x="1283" y="253"/>
                    <a:pt x="1280" y="253"/>
                    <a:pt x="1277" y="254"/>
                  </a:cubicBezTo>
                  <a:cubicBezTo>
                    <a:pt x="1271" y="254"/>
                    <a:pt x="1265" y="255"/>
                    <a:pt x="1258" y="255"/>
                  </a:cubicBezTo>
                  <a:cubicBezTo>
                    <a:pt x="1256" y="255"/>
                    <a:pt x="1253" y="256"/>
                    <a:pt x="1250" y="256"/>
                  </a:cubicBezTo>
                  <a:cubicBezTo>
                    <a:pt x="1242" y="256"/>
                    <a:pt x="1234" y="257"/>
                    <a:pt x="1226" y="258"/>
                  </a:cubicBezTo>
                  <a:cubicBezTo>
                    <a:pt x="1225" y="258"/>
                    <a:pt x="1224" y="258"/>
                    <a:pt x="1223" y="258"/>
                  </a:cubicBezTo>
                  <a:cubicBezTo>
                    <a:pt x="1214" y="259"/>
                    <a:pt x="1205" y="259"/>
                    <a:pt x="1196" y="260"/>
                  </a:cubicBezTo>
                  <a:cubicBezTo>
                    <a:pt x="1194" y="260"/>
                    <a:pt x="1191" y="260"/>
                    <a:pt x="1189" y="260"/>
                  </a:cubicBezTo>
                  <a:cubicBezTo>
                    <a:pt x="1182" y="261"/>
                    <a:pt x="1176" y="261"/>
                    <a:pt x="1169" y="261"/>
                  </a:cubicBezTo>
                  <a:cubicBezTo>
                    <a:pt x="1166" y="262"/>
                    <a:pt x="1163" y="262"/>
                    <a:pt x="1161" y="262"/>
                  </a:cubicBezTo>
                  <a:cubicBezTo>
                    <a:pt x="1141" y="263"/>
                    <a:pt x="1120" y="264"/>
                    <a:pt x="1100" y="265"/>
                  </a:cubicBezTo>
                  <a:cubicBezTo>
                    <a:pt x="1097" y="265"/>
                    <a:pt x="1094" y="265"/>
                    <a:pt x="1091" y="265"/>
                  </a:cubicBezTo>
                  <a:cubicBezTo>
                    <a:pt x="1085" y="265"/>
                    <a:pt x="1079" y="265"/>
                    <a:pt x="1072" y="265"/>
                  </a:cubicBezTo>
                  <a:cubicBezTo>
                    <a:pt x="1069" y="265"/>
                    <a:pt x="1067" y="266"/>
                    <a:pt x="1064" y="266"/>
                  </a:cubicBezTo>
                  <a:cubicBezTo>
                    <a:pt x="1055" y="266"/>
                    <a:pt x="1046" y="266"/>
                    <a:pt x="1037" y="266"/>
                  </a:cubicBezTo>
                  <a:cubicBezTo>
                    <a:pt x="1028" y="266"/>
                    <a:pt x="1019" y="267"/>
                    <a:pt x="1011" y="267"/>
                  </a:cubicBezTo>
                  <a:cubicBezTo>
                    <a:pt x="1008" y="267"/>
                    <a:pt x="1006" y="267"/>
                    <a:pt x="1003" y="267"/>
                  </a:cubicBezTo>
                  <a:cubicBezTo>
                    <a:pt x="997" y="267"/>
                    <a:pt x="991" y="267"/>
                    <a:pt x="985" y="267"/>
                  </a:cubicBezTo>
                  <a:cubicBezTo>
                    <a:pt x="981" y="267"/>
                    <a:pt x="978" y="267"/>
                    <a:pt x="975" y="267"/>
                  </a:cubicBezTo>
                  <a:cubicBezTo>
                    <a:pt x="970" y="267"/>
                    <a:pt x="964" y="267"/>
                    <a:pt x="959" y="267"/>
                  </a:cubicBezTo>
                  <a:cubicBezTo>
                    <a:pt x="956" y="267"/>
                    <a:pt x="952" y="267"/>
                    <a:pt x="949" y="267"/>
                  </a:cubicBezTo>
                  <a:cubicBezTo>
                    <a:pt x="944" y="267"/>
                    <a:pt x="938" y="267"/>
                    <a:pt x="932" y="267"/>
                  </a:cubicBezTo>
                  <a:cubicBezTo>
                    <a:pt x="929" y="267"/>
                    <a:pt x="926" y="267"/>
                    <a:pt x="923" y="267"/>
                  </a:cubicBezTo>
                  <a:cubicBezTo>
                    <a:pt x="917" y="266"/>
                    <a:pt x="911" y="266"/>
                    <a:pt x="905" y="266"/>
                  </a:cubicBezTo>
                  <a:cubicBezTo>
                    <a:pt x="903" y="266"/>
                    <a:pt x="900" y="266"/>
                    <a:pt x="898" y="266"/>
                  </a:cubicBezTo>
                  <a:cubicBezTo>
                    <a:pt x="889" y="266"/>
                    <a:pt x="881" y="266"/>
                    <a:pt x="872" y="266"/>
                  </a:cubicBezTo>
                  <a:cubicBezTo>
                    <a:pt x="871" y="266"/>
                    <a:pt x="869" y="265"/>
                    <a:pt x="867" y="265"/>
                  </a:cubicBezTo>
                  <a:cubicBezTo>
                    <a:pt x="860" y="265"/>
                    <a:pt x="854" y="265"/>
                    <a:pt x="847" y="265"/>
                  </a:cubicBezTo>
                  <a:cubicBezTo>
                    <a:pt x="844" y="265"/>
                    <a:pt x="841" y="265"/>
                    <a:pt x="838" y="264"/>
                  </a:cubicBezTo>
                  <a:cubicBezTo>
                    <a:pt x="832" y="264"/>
                    <a:pt x="827" y="264"/>
                    <a:pt x="821" y="264"/>
                  </a:cubicBezTo>
                  <a:cubicBezTo>
                    <a:pt x="818" y="264"/>
                    <a:pt x="815" y="264"/>
                    <a:pt x="812" y="263"/>
                  </a:cubicBezTo>
                  <a:cubicBezTo>
                    <a:pt x="807" y="263"/>
                    <a:pt x="801" y="263"/>
                    <a:pt x="796" y="263"/>
                  </a:cubicBezTo>
                  <a:cubicBezTo>
                    <a:pt x="793" y="262"/>
                    <a:pt x="789" y="262"/>
                    <a:pt x="786" y="262"/>
                  </a:cubicBezTo>
                  <a:cubicBezTo>
                    <a:pt x="781" y="262"/>
                    <a:pt x="775" y="262"/>
                    <a:pt x="770" y="261"/>
                  </a:cubicBezTo>
                  <a:cubicBezTo>
                    <a:pt x="767" y="261"/>
                    <a:pt x="764" y="261"/>
                    <a:pt x="761" y="261"/>
                  </a:cubicBezTo>
                  <a:cubicBezTo>
                    <a:pt x="755" y="260"/>
                    <a:pt x="749" y="260"/>
                    <a:pt x="743" y="260"/>
                  </a:cubicBezTo>
                  <a:cubicBezTo>
                    <a:pt x="740" y="259"/>
                    <a:pt x="738" y="259"/>
                    <a:pt x="736" y="259"/>
                  </a:cubicBezTo>
                  <a:cubicBezTo>
                    <a:pt x="727" y="259"/>
                    <a:pt x="719" y="258"/>
                    <a:pt x="710" y="257"/>
                  </a:cubicBezTo>
                  <a:cubicBezTo>
                    <a:pt x="710" y="257"/>
                    <a:pt x="710" y="257"/>
                    <a:pt x="710" y="257"/>
                  </a:cubicBezTo>
                  <a:cubicBezTo>
                    <a:pt x="702" y="257"/>
                    <a:pt x="694" y="256"/>
                    <a:pt x="686" y="255"/>
                  </a:cubicBezTo>
                  <a:cubicBezTo>
                    <a:pt x="683" y="255"/>
                    <a:pt x="680" y="255"/>
                    <a:pt x="677" y="255"/>
                  </a:cubicBezTo>
                  <a:cubicBezTo>
                    <a:pt x="672" y="254"/>
                    <a:pt x="666" y="254"/>
                    <a:pt x="661" y="253"/>
                  </a:cubicBezTo>
                  <a:cubicBezTo>
                    <a:pt x="658" y="253"/>
                    <a:pt x="655" y="253"/>
                    <a:pt x="652" y="252"/>
                  </a:cubicBezTo>
                  <a:cubicBezTo>
                    <a:pt x="646" y="252"/>
                    <a:pt x="641" y="251"/>
                    <a:pt x="636" y="251"/>
                  </a:cubicBezTo>
                  <a:cubicBezTo>
                    <a:pt x="633" y="251"/>
                    <a:pt x="630" y="250"/>
                    <a:pt x="627" y="250"/>
                  </a:cubicBezTo>
                  <a:cubicBezTo>
                    <a:pt x="621" y="249"/>
                    <a:pt x="616" y="249"/>
                    <a:pt x="611" y="248"/>
                  </a:cubicBezTo>
                  <a:cubicBezTo>
                    <a:pt x="608" y="248"/>
                    <a:pt x="605" y="248"/>
                    <a:pt x="602" y="247"/>
                  </a:cubicBezTo>
                  <a:cubicBezTo>
                    <a:pt x="595" y="247"/>
                    <a:pt x="588" y="246"/>
                    <a:pt x="581" y="245"/>
                  </a:cubicBezTo>
                  <a:cubicBezTo>
                    <a:pt x="580" y="245"/>
                    <a:pt x="579" y="245"/>
                    <a:pt x="578" y="245"/>
                  </a:cubicBezTo>
                  <a:cubicBezTo>
                    <a:pt x="569" y="244"/>
                    <a:pt x="561" y="243"/>
                    <a:pt x="553" y="242"/>
                  </a:cubicBezTo>
                  <a:cubicBezTo>
                    <a:pt x="551" y="241"/>
                    <a:pt x="550" y="241"/>
                    <a:pt x="548" y="241"/>
                  </a:cubicBezTo>
                  <a:cubicBezTo>
                    <a:pt x="541" y="240"/>
                    <a:pt x="535" y="239"/>
                    <a:pt x="528" y="238"/>
                  </a:cubicBezTo>
                  <a:cubicBezTo>
                    <a:pt x="526" y="238"/>
                    <a:pt x="523" y="238"/>
                    <a:pt x="520" y="237"/>
                  </a:cubicBezTo>
                  <a:cubicBezTo>
                    <a:pt x="515" y="236"/>
                    <a:pt x="509" y="236"/>
                    <a:pt x="504" y="235"/>
                  </a:cubicBezTo>
                  <a:cubicBezTo>
                    <a:pt x="501" y="234"/>
                    <a:pt x="498" y="234"/>
                    <a:pt x="496" y="234"/>
                  </a:cubicBezTo>
                  <a:cubicBezTo>
                    <a:pt x="488" y="232"/>
                    <a:pt x="481" y="231"/>
                    <a:pt x="474" y="230"/>
                  </a:cubicBezTo>
                  <a:cubicBezTo>
                    <a:pt x="473" y="230"/>
                    <a:pt x="472" y="230"/>
                    <a:pt x="471" y="230"/>
                  </a:cubicBezTo>
                  <a:cubicBezTo>
                    <a:pt x="463" y="228"/>
                    <a:pt x="454" y="227"/>
                    <a:pt x="446" y="226"/>
                  </a:cubicBezTo>
                  <a:cubicBezTo>
                    <a:pt x="444" y="225"/>
                    <a:pt x="442" y="225"/>
                    <a:pt x="440" y="224"/>
                  </a:cubicBezTo>
                  <a:cubicBezTo>
                    <a:pt x="433" y="223"/>
                    <a:pt x="426" y="222"/>
                    <a:pt x="419" y="221"/>
                  </a:cubicBezTo>
                  <a:cubicBezTo>
                    <a:pt x="417" y="220"/>
                    <a:pt x="415" y="220"/>
                    <a:pt x="413" y="219"/>
                  </a:cubicBezTo>
                  <a:cubicBezTo>
                    <a:pt x="404" y="218"/>
                    <a:pt x="395" y="216"/>
                    <a:pt x="387" y="214"/>
                  </a:cubicBezTo>
                  <a:cubicBezTo>
                    <a:pt x="381" y="213"/>
                    <a:pt x="375" y="212"/>
                    <a:pt x="370" y="211"/>
                  </a:cubicBezTo>
                  <a:cubicBezTo>
                    <a:pt x="368" y="210"/>
                    <a:pt x="367" y="210"/>
                    <a:pt x="365" y="210"/>
                  </a:cubicBezTo>
                  <a:cubicBezTo>
                    <a:pt x="361" y="209"/>
                    <a:pt x="356" y="208"/>
                    <a:pt x="352" y="207"/>
                  </a:cubicBezTo>
                  <a:cubicBezTo>
                    <a:pt x="350" y="206"/>
                    <a:pt x="348" y="206"/>
                    <a:pt x="346" y="205"/>
                  </a:cubicBezTo>
                  <a:cubicBezTo>
                    <a:pt x="342" y="205"/>
                    <a:pt x="338" y="204"/>
                    <a:pt x="334" y="203"/>
                  </a:cubicBezTo>
                  <a:cubicBezTo>
                    <a:pt x="332" y="202"/>
                    <a:pt x="330" y="202"/>
                    <a:pt x="327" y="201"/>
                  </a:cubicBezTo>
                  <a:cubicBezTo>
                    <a:pt x="322" y="200"/>
                    <a:pt x="317" y="199"/>
                    <a:pt x="312" y="197"/>
                  </a:cubicBezTo>
                  <a:cubicBezTo>
                    <a:pt x="306" y="196"/>
                    <a:pt x="300" y="194"/>
                    <a:pt x="294" y="193"/>
                  </a:cubicBezTo>
                  <a:cubicBezTo>
                    <a:pt x="292" y="192"/>
                    <a:pt x="290" y="192"/>
                    <a:pt x="289" y="191"/>
                  </a:cubicBezTo>
                  <a:cubicBezTo>
                    <a:pt x="285" y="190"/>
                    <a:pt x="281" y="189"/>
                    <a:pt x="277" y="188"/>
                  </a:cubicBezTo>
                  <a:cubicBezTo>
                    <a:pt x="275" y="188"/>
                    <a:pt x="273" y="187"/>
                    <a:pt x="271" y="187"/>
                  </a:cubicBezTo>
                  <a:cubicBezTo>
                    <a:pt x="267" y="186"/>
                    <a:pt x="264" y="185"/>
                    <a:pt x="260" y="184"/>
                  </a:cubicBezTo>
                  <a:cubicBezTo>
                    <a:pt x="258" y="183"/>
                    <a:pt x="256" y="182"/>
                    <a:pt x="254" y="182"/>
                  </a:cubicBezTo>
                  <a:cubicBezTo>
                    <a:pt x="251" y="181"/>
                    <a:pt x="247" y="180"/>
                    <a:pt x="244" y="179"/>
                  </a:cubicBezTo>
                  <a:cubicBezTo>
                    <a:pt x="242" y="178"/>
                    <a:pt x="240" y="177"/>
                    <a:pt x="237" y="177"/>
                  </a:cubicBezTo>
                  <a:cubicBezTo>
                    <a:pt x="234" y="176"/>
                    <a:pt x="230" y="175"/>
                    <a:pt x="227" y="173"/>
                  </a:cubicBezTo>
                  <a:cubicBezTo>
                    <a:pt x="225" y="173"/>
                    <a:pt x="223" y="172"/>
                    <a:pt x="222" y="172"/>
                  </a:cubicBezTo>
                  <a:cubicBezTo>
                    <a:pt x="217" y="170"/>
                    <a:pt x="213" y="169"/>
                    <a:pt x="208" y="167"/>
                  </a:cubicBezTo>
                  <a:cubicBezTo>
                    <a:pt x="208" y="167"/>
                    <a:pt x="207" y="167"/>
                    <a:pt x="206" y="167"/>
                  </a:cubicBezTo>
                  <a:cubicBezTo>
                    <a:pt x="201" y="165"/>
                    <a:pt x="196" y="163"/>
                    <a:pt x="192" y="161"/>
                  </a:cubicBezTo>
                  <a:cubicBezTo>
                    <a:pt x="190" y="161"/>
                    <a:pt x="188" y="160"/>
                    <a:pt x="187" y="160"/>
                  </a:cubicBezTo>
                  <a:cubicBezTo>
                    <a:pt x="184" y="158"/>
                    <a:pt x="180" y="157"/>
                    <a:pt x="177" y="156"/>
                  </a:cubicBezTo>
                  <a:cubicBezTo>
                    <a:pt x="175" y="155"/>
                    <a:pt x="174" y="155"/>
                    <a:pt x="172" y="154"/>
                  </a:cubicBezTo>
                  <a:cubicBezTo>
                    <a:pt x="169" y="153"/>
                    <a:pt x="166" y="152"/>
                    <a:pt x="164" y="151"/>
                  </a:cubicBezTo>
                  <a:cubicBezTo>
                    <a:pt x="162" y="150"/>
                    <a:pt x="160" y="149"/>
                    <a:pt x="158" y="148"/>
                  </a:cubicBezTo>
                  <a:cubicBezTo>
                    <a:pt x="155" y="147"/>
                    <a:pt x="153" y="146"/>
                    <a:pt x="150" y="145"/>
                  </a:cubicBezTo>
                  <a:cubicBezTo>
                    <a:pt x="149" y="144"/>
                    <a:pt x="147" y="144"/>
                    <a:pt x="145" y="143"/>
                  </a:cubicBezTo>
                  <a:cubicBezTo>
                    <a:pt x="143" y="142"/>
                    <a:pt x="140" y="141"/>
                    <a:pt x="138" y="140"/>
                  </a:cubicBezTo>
                  <a:cubicBezTo>
                    <a:pt x="136" y="139"/>
                    <a:pt x="134" y="138"/>
                    <a:pt x="133" y="137"/>
                  </a:cubicBezTo>
                  <a:cubicBezTo>
                    <a:pt x="130" y="136"/>
                    <a:pt x="128" y="135"/>
                    <a:pt x="126" y="134"/>
                  </a:cubicBezTo>
                  <a:cubicBezTo>
                    <a:pt x="124" y="133"/>
                    <a:pt x="122" y="132"/>
                    <a:pt x="121" y="132"/>
                  </a:cubicBezTo>
                  <a:cubicBezTo>
                    <a:pt x="118" y="130"/>
                    <a:pt x="116" y="129"/>
                    <a:pt x="114" y="128"/>
                  </a:cubicBezTo>
                  <a:cubicBezTo>
                    <a:pt x="112" y="127"/>
                    <a:pt x="111" y="127"/>
                    <a:pt x="109" y="126"/>
                  </a:cubicBezTo>
                  <a:cubicBezTo>
                    <a:pt x="107" y="125"/>
                    <a:pt x="104" y="123"/>
                    <a:pt x="102" y="122"/>
                  </a:cubicBezTo>
                  <a:cubicBezTo>
                    <a:pt x="101" y="121"/>
                    <a:pt x="100" y="121"/>
                    <a:pt x="99" y="120"/>
                  </a:cubicBezTo>
                  <a:cubicBezTo>
                    <a:pt x="95" y="118"/>
                    <a:pt x="92" y="116"/>
                    <a:pt x="89" y="114"/>
                  </a:cubicBezTo>
                  <a:cubicBezTo>
                    <a:pt x="88" y="114"/>
                    <a:pt x="87" y="114"/>
                    <a:pt x="87" y="113"/>
                  </a:cubicBezTo>
                  <a:cubicBezTo>
                    <a:pt x="84" y="112"/>
                    <a:pt x="82" y="110"/>
                    <a:pt x="79" y="109"/>
                  </a:cubicBezTo>
                  <a:cubicBezTo>
                    <a:pt x="78" y="108"/>
                    <a:pt x="77" y="107"/>
                    <a:pt x="76" y="107"/>
                  </a:cubicBezTo>
                  <a:cubicBezTo>
                    <a:pt x="74" y="105"/>
                    <a:pt x="72" y="104"/>
                    <a:pt x="70" y="103"/>
                  </a:cubicBezTo>
                  <a:cubicBezTo>
                    <a:pt x="69" y="102"/>
                    <a:pt x="68" y="101"/>
                    <a:pt x="66" y="100"/>
                  </a:cubicBezTo>
                  <a:cubicBezTo>
                    <a:pt x="65" y="99"/>
                    <a:pt x="63" y="98"/>
                    <a:pt x="61" y="97"/>
                  </a:cubicBezTo>
                  <a:cubicBezTo>
                    <a:pt x="60" y="96"/>
                    <a:pt x="59" y="95"/>
                    <a:pt x="58" y="94"/>
                  </a:cubicBezTo>
                  <a:cubicBezTo>
                    <a:pt x="56" y="93"/>
                    <a:pt x="55" y="92"/>
                    <a:pt x="53" y="91"/>
                  </a:cubicBezTo>
                  <a:cubicBezTo>
                    <a:pt x="52" y="90"/>
                    <a:pt x="51" y="89"/>
                    <a:pt x="50" y="88"/>
                  </a:cubicBezTo>
                  <a:cubicBezTo>
                    <a:pt x="49" y="87"/>
                    <a:pt x="47" y="86"/>
                    <a:pt x="46" y="85"/>
                  </a:cubicBezTo>
                  <a:cubicBezTo>
                    <a:pt x="45" y="84"/>
                    <a:pt x="44" y="83"/>
                    <a:pt x="43" y="82"/>
                  </a:cubicBezTo>
                  <a:cubicBezTo>
                    <a:pt x="42" y="81"/>
                    <a:pt x="40" y="80"/>
                    <a:pt x="39" y="78"/>
                  </a:cubicBezTo>
                  <a:cubicBezTo>
                    <a:pt x="38" y="78"/>
                    <a:pt x="37" y="77"/>
                    <a:pt x="36" y="76"/>
                  </a:cubicBezTo>
                  <a:cubicBezTo>
                    <a:pt x="35" y="75"/>
                    <a:pt x="34" y="73"/>
                    <a:pt x="32" y="72"/>
                  </a:cubicBezTo>
                  <a:cubicBezTo>
                    <a:pt x="32" y="71"/>
                    <a:pt x="31" y="71"/>
                    <a:pt x="30" y="70"/>
                  </a:cubicBezTo>
                  <a:cubicBezTo>
                    <a:pt x="29" y="68"/>
                    <a:pt x="27" y="67"/>
                    <a:pt x="26" y="65"/>
                  </a:cubicBezTo>
                  <a:cubicBezTo>
                    <a:pt x="26" y="65"/>
                    <a:pt x="25" y="64"/>
                    <a:pt x="25" y="64"/>
                  </a:cubicBezTo>
                  <a:cubicBezTo>
                    <a:pt x="23" y="62"/>
                    <a:pt x="21" y="60"/>
                    <a:pt x="20" y="58"/>
                  </a:cubicBezTo>
                  <a:cubicBezTo>
                    <a:pt x="19" y="57"/>
                    <a:pt x="19" y="56"/>
                    <a:pt x="19" y="56"/>
                  </a:cubicBezTo>
                  <a:cubicBezTo>
                    <a:pt x="17" y="54"/>
                    <a:pt x="16" y="53"/>
                    <a:pt x="15" y="51"/>
                  </a:cubicBezTo>
                  <a:cubicBezTo>
                    <a:pt x="15" y="51"/>
                    <a:pt x="14" y="50"/>
                    <a:pt x="14" y="49"/>
                  </a:cubicBezTo>
                  <a:cubicBezTo>
                    <a:pt x="13" y="48"/>
                    <a:pt x="12" y="46"/>
                    <a:pt x="12" y="45"/>
                  </a:cubicBezTo>
                  <a:cubicBezTo>
                    <a:pt x="11" y="44"/>
                    <a:pt x="11" y="43"/>
                    <a:pt x="10" y="43"/>
                  </a:cubicBezTo>
                  <a:cubicBezTo>
                    <a:pt x="9" y="41"/>
                    <a:pt x="9" y="40"/>
                    <a:pt x="8" y="39"/>
                  </a:cubicBezTo>
                  <a:cubicBezTo>
                    <a:pt x="8" y="38"/>
                    <a:pt x="7" y="37"/>
                    <a:pt x="7" y="36"/>
                  </a:cubicBezTo>
                  <a:cubicBezTo>
                    <a:pt x="7" y="35"/>
                    <a:pt x="6" y="34"/>
                    <a:pt x="6" y="32"/>
                  </a:cubicBezTo>
                  <a:cubicBezTo>
                    <a:pt x="5" y="32"/>
                    <a:pt x="5" y="31"/>
                    <a:pt x="5" y="30"/>
                  </a:cubicBezTo>
                  <a:cubicBezTo>
                    <a:pt x="4" y="29"/>
                    <a:pt x="4" y="27"/>
                    <a:pt x="3" y="26"/>
                  </a:cubicBezTo>
                  <a:cubicBezTo>
                    <a:pt x="3" y="25"/>
                    <a:pt x="3" y="24"/>
                    <a:pt x="3" y="24"/>
                  </a:cubicBezTo>
                  <a:cubicBezTo>
                    <a:pt x="2" y="22"/>
                    <a:pt x="2" y="21"/>
                    <a:pt x="2" y="20"/>
                  </a:cubicBezTo>
                  <a:cubicBezTo>
                    <a:pt x="1" y="19"/>
                    <a:pt x="1" y="18"/>
                    <a:pt x="1" y="17"/>
                  </a:cubicBezTo>
                  <a:cubicBezTo>
                    <a:pt x="1" y="16"/>
                    <a:pt x="1" y="14"/>
                    <a:pt x="1" y="13"/>
                  </a:cubicBezTo>
                  <a:cubicBezTo>
                    <a:pt x="0" y="12"/>
                    <a:pt x="0" y="12"/>
                    <a:pt x="0" y="11"/>
                  </a:cubicBezTo>
                  <a:cubicBezTo>
                    <a:pt x="0" y="9"/>
                    <a:pt x="0" y="7"/>
                    <a:pt x="0" y="5"/>
                  </a:cubicBezTo>
                  <a:cubicBezTo>
                    <a:pt x="1" y="521"/>
                    <a:pt x="1" y="521"/>
                    <a:pt x="1" y="521"/>
                  </a:cubicBezTo>
                  <a:cubicBezTo>
                    <a:pt x="1" y="523"/>
                    <a:pt x="1" y="525"/>
                    <a:pt x="1" y="527"/>
                  </a:cubicBezTo>
                  <a:cubicBezTo>
                    <a:pt x="2" y="528"/>
                    <a:pt x="2" y="528"/>
                    <a:pt x="2" y="529"/>
                  </a:cubicBezTo>
                  <a:cubicBezTo>
                    <a:pt x="2" y="530"/>
                    <a:pt x="2" y="532"/>
                    <a:pt x="2" y="533"/>
                  </a:cubicBezTo>
                  <a:cubicBezTo>
                    <a:pt x="2" y="534"/>
                    <a:pt x="3" y="535"/>
                    <a:pt x="3" y="536"/>
                  </a:cubicBezTo>
                  <a:cubicBezTo>
                    <a:pt x="3" y="537"/>
                    <a:pt x="3" y="538"/>
                    <a:pt x="4" y="539"/>
                  </a:cubicBezTo>
                  <a:cubicBezTo>
                    <a:pt x="4" y="540"/>
                    <a:pt x="4" y="541"/>
                    <a:pt x="5" y="542"/>
                  </a:cubicBezTo>
                  <a:cubicBezTo>
                    <a:pt x="5" y="543"/>
                    <a:pt x="5" y="545"/>
                    <a:pt x="6" y="546"/>
                  </a:cubicBezTo>
                  <a:cubicBezTo>
                    <a:pt x="6" y="547"/>
                    <a:pt x="6" y="548"/>
                    <a:pt x="7" y="548"/>
                  </a:cubicBezTo>
                  <a:cubicBezTo>
                    <a:pt x="7" y="550"/>
                    <a:pt x="8" y="551"/>
                    <a:pt x="8" y="552"/>
                  </a:cubicBezTo>
                  <a:cubicBezTo>
                    <a:pt x="9" y="553"/>
                    <a:pt x="9" y="554"/>
                    <a:pt x="9" y="555"/>
                  </a:cubicBezTo>
                  <a:cubicBezTo>
                    <a:pt x="10" y="556"/>
                    <a:pt x="11" y="557"/>
                    <a:pt x="11" y="558"/>
                  </a:cubicBezTo>
                  <a:cubicBezTo>
                    <a:pt x="12" y="559"/>
                    <a:pt x="12" y="560"/>
                    <a:pt x="13" y="561"/>
                  </a:cubicBezTo>
                  <a:cubicBezTo>
                    <a:pt x="14" y="562"/>
                    <a:pt x="14" y="564"/>
                    <a:pt x="15" y="565"/>
                  </a:cubicBezTo>
                  <a:cubicBezTo>
                    <a:pt x="16" y="566"/>
                    <a:pt x="16" y="567"/>
                    <a:pt x="17" y="567"/>
                  </a:cubicBezTo>
                  <a:cubicBezTo>
                    <a:pt x="18" y="569"/>
                    <a:pt x="19" y="570"/>
                    <a:pt x="20" y="572"/>
                  </a:cubicBezTo>
                  <a:cubicBezTo>
                    <a:pt x="20" y="572"/>
                    <a:pt x="21" y="573"/>
                    <a:pt x="21" y="574"/>
                  </a:cubicBezTo>
                  <a:cubicBezTo>
                    <a:pt x="23" y="576"/>
                    <a:pt x="24" y="578"/>
                    <a:pt x="26" y="580"/>
                  </a:cubicBezTo>
                  <a:cubicBezTo>
                    <a:pt x="26" y="580"/>
                    <a:pt x="27" y="581"/>
                    <a:pt x="27" y="581"/>
                  </a:cubicBezTo>
                  <a:cubicBezTo>
                    <a:pt x="29" y="583"/>
                    <a:pt x="30" y="584"/>
                    <a:pt x="32" y="586"/>
                  </a:cubicBezTo>
                  <a:cubicBezTo>
                    <a:pt x="32" y="587"/>
                    <a:pt x="33" y="587"/>
                    <a:pt x="34" y="588"/>
                  </a:cubicBezTo>
                  <a:cubicBezTo>
                    <a:pt x="35" y="589"/>
                    <a:pt x="36" y="591"/>
                    <a:pt x="38" y="592"/>
                  </a:cubicBezTo>
                  <a:cubicBezTo>
                    <a:pt x="38" y="593"/>
                    <a:pt x="39" y="594"/>
                    <a:pt x="40" y="594"/>
                  </a:cubicBezTo>
                  <a:cubicBezTo>
                    <a:pt x="42" y="596"/>
                    <a:pt x="43" y="597"/>
                    <a:pt x="44" y="598"/>
                  </a:cubicBezTo>
                  <a:cubicBezTo>
                    <a:pt x="45" y="599"/>
                    <a:pt x="46" y="600"/>
                    <a:pt x="47" y="601"/>
                  </a:cubicBezTo>
                  <a:cubicBezTo>
                    <a:pt x="49" y="602"/>
                    <a:pt x="50" y="603"/>
                    <a:pt x="51" y="604"/>
                  </a:cubicBezTo>
                  <a:cubicBezTo>
                    <a:pt x="53" y="605"/>
                    <a:pt x="54" y="606"/>
                    <a:pt x="55" y="607"/>
                  </a:cubicBezTo>
                  <a:cubicBezTo>
                    <a:pt x="56" y="608"/>
                    <a:pt x="58" y="609"/>
                    <a:pt x="59" y="610"/>
                  </a:cubicBezTo>
                  <a:cubicBezTo>
                    <a:pt x="60" y="611"/>
                    <a:pt x="62" y="612"/>
                    <a:pt x="63" y="613"/>
                  </a:cubicBezTo>
                  <a:cubicBezTo>
                    <a:pt x="64" y="614"/>
                    <a:pt x="66" y="615"/>
                    <a:pt x="68" y="616"/>
                  </a:cubicBezTo>
                  <a:cubicBezTo>
                    <a:pt x="69" y="617"/>
                    <a:pt x="70" y="618"/>
                    <a:pt x="71" y="619"/>
                  </a:cubicBezTo>
                  <a:cubicBezTo>
                    <a:pt x="73" y="620"/>
                    <a:pt x="75" y="621"/>
                    <a:pt x="77" y="622"/>
                  </a:cubicBezTo>
                  <a:cubicBezTo>
                    <a:pt x="78" y="623"/>
                    <a:pt x="79" y="624"/>
                    <a:pt x="80" y="625"/>
                  </a:cubicBezTo>
                  <a:cubicBezTo>
                    <a:pt x="83" y="626"/>
                    <a:pt x="85" y="628"/>
                    <a:pt x="88" y="629"/>
                  </a:cubicBezTo>
                  <a:cubicBezTo>
                    <a:pt x="89" y="630"/>
                    <a:pt x="89" y="630"/>
                    <a:pt x="90" y="630"/>
                  </a:cubicBezTo>
                  <a:cubicBezTo>
                    <a:pt x="93" y="632"/>
                    <a:pt x="96" y="634"/>
                    <a:pt x="100" y="636"/>
                  </a:cubicBezTo>
                  <a:cubicBezTo>
                    <a:pt x="101" y="637"/>
                    <a:pt x="102" y="637"/>
                    <a:pt x="103" y="638"/>
                  </a:cubicBezTo>
                  <a:cubicBezTo>
                    <a:pt x="106" y="639"/>
                    <a:pt x="108" y="641"/>
                    <a:pt x="111" y="642"/>
                  </a:cubicBezTo>
                  <a:cubicBezTo>
                    <a:pt x="112" y="643"/>
                    <a:pt x="114" y="643"/>
                    <a:pt x="115" y="644"/>
                  </a:cubicBezTo>
                  <a:cubicBezTo>
                    <a:pt x="117" y="645"/>
                    <a:pt x="120" y="646"/>
                    <a:pt x="122" y="648"/>
                  </a:cubicBezTo>
                  <a:cubicBezTo>
                    <a:pt x="124" y="648"/>
                    <a:pt x="125" y="649"/>
                    <a:pt x="127" y="650"/>
                  </a:cubicBezTo>
                  <a:cubicBezTo>
                    <a:pt x="129" y="651"/>
                    <a:pt x="131" y="652"/>
                    <a:pt x="134" y="653"/>
                  </a:cubicBezTo>
                  <a:cubicBezTo>
                    <a:pt x="135" y="654"/>
                    <a:pt x="137" y="655"/>
                    <a:pt x="139" y="656"/>
                  </a:cubicBezTo>
                  <a:cubicBezTo>
                    <a:pt x="141" y="657"/>
                    <a:pt x="144" y="658"/>
                    <a:pt x="146" y="659"/>
                  </a:cubicBezTo>
                  <a:cubicBezTo>
                    <a:pt x="148" y="660"/>
                    <a:pt x="150" y="660"/>
                    <a:pt x="152" y="661"/>
                  </a:cubicBezTo>
                  <a:cubicBezTo>
                    <a:pt x="154" y="662"/>
                    <a:pt x="157" y="663"/>
                    <a:pt x="159" y="664"/>
                  </a:cubicBezTo>
                  <a:cubicBezTo>
                    <a:pt x="161" y="665"/>
                    <a:pt x="163" y="666"/>
                    <a:pt x="165" y="667"/>
                  </a:cubicBezTo>
                  <a:cubicBezTo>
                    <a:pt x="168" y="668"/>
                    <a:pt x="170" y="669"/>
                    <a:pt x="173" y="670"/>
                  </a:cubicBezTo>
                  <a:cubicBezTo>
                    <a:pt x="175" y="671"/>
                    <a:pt x="177" y="671"/>
                    <a:pt x="178" y="672"/>
                  </a:cubicBezTo>
                  <a:cubicBezTo>
                    <a:pt x="182" y="673"/>
                    <a:pt x="185" y="674"/>
                    <a:pt x="188" y="676"/>
                  </a:cubicBezTo>
                  <a:cubicBezTo>
                    <a:pt x="190" y="676"/>
                    <a:pt x="191" y="677"/>
                    <a:pt x="193" y="677"/>
                  </a:cubicBezTo>
                  <a:cubicBezTo>
                    <a:pt x="198" y="679"/>
                    <a:pt x="202" y="681"/>
                    <a:pt x="207" y="683"/>
                  </a:cubicBezTo>
                  <a:cubicBezTo>
                    <a:pt x="208" y="683"/>
                    <a:pt x="208" y="683"/>
                    <a:pt x="209" y="683"/>
                  </a:cubicBezTo>
                  <a:cubicBezTo>
                    <a:pt x="214" y="685"/>
                    <a:pt x="218" y="686"/>
                    <a:pt x="223" y="688"/>
                  </a:cubicBezTo>
                  <a:cubicBezTo>
                    <a:pt x="225" y="688"/>
                    <a:pt x="226" y="689"/>
                    <a:pt x="228" y="689"/>
                  </a:cubicBezTo>
                  <a:cubicBezTo>
                    <a:pt x="232" y="691"/>
                    <a:pt x="235" y="692"/>
                    <a:pt x="239" y="693"/>
                  </a:cubicBezTo>
                  <a:cubicBezTo>
                    <a:pt x="241" y="693"/>
                    <a:pt x="243" y="694"/>
                    <a:pt x="245" y="695"/>
                  </a:cubicBezTo>
                  <a:cubicBezTo>
                    <a:pt x="247" y="695"/>
                    <a:pt x="250" y="696"/>
                    <a:pt x="252" y="697"/>
                  </a:cubicBezTo>
                  <a:cubicBezTo>
                    <a:pt x="253" y="697"/>
                    <a:pt x="254" y="697"/>
                    <a:pt x="255" y="698"/>
                  </a:cubicBezTo>
                  <a:cubicBezTo>
                    <a:pt x="257" y="698"/>
                    <a:pt x="259" y="699"/>
                    <a:pt x="261" y="700"/>
                  </a:cubicBezTo>
                  <a:cubicBezTo>
                    <a:pt x="265" y="701"/>
                    <a:pt x="268" y="702"/>
                    <a:pt x="272" y="703"/>
                  </a:cubicBezTo>
                  <a:cubicBezTo>
                    <a:pt x="274" y="703"/>
                    <a:pt x="276" y="704"/>
                    <a:pt x="278" y="704"/>
                  </a:cubicBezTo>
                  <a:cubicBezTo>
                    <a:pt x="282" y="705"/>
                    <a:pt x="286" y="706"/>
                    <a:pt x="290" y="707"/>
                  </a:cubicBezTo>
                  <a:cubicBezTo>
                    <a:pt x="292" y="708"/>
                    <a:pt x="294" y="708"/>
                    <a:pt x="296" y="709"/>
                  </a:cubicBezTo>
                  <a:cubicBezTo>
                    <a:pt x="301" y="710"/>
                    <a:pt x="307" y="712"/>
                    <a:pt x="313" y="713"/>
                  </a:cubicBezTo>
                  <a:cubicBezTo>
                    <a:pt x="317" y="714"/>
                    <a:pt x="321" y="715"/>
                    <a:pt x="325" y="716"/>
                  </a:cubicBezTo>
                  <a:cubicBezTo>
                    <a:pt x="326" y="717"/>
                    <a:pt x="327" y="717"/>
                    <a:pt x="329" y="717"/>
                  </a:cubicBezTo>
                  <a:cubicBezTo>
                    <a:pt x="331" y="718"/>
                    <a:pt x="333" y="718"/>
                    <a:pt x="335" y="719"/>
                  </a:cubicBezTo>
                  <a:cubicBezTo>
                    <a:pt x="339" y="720"/>
                    <a:pt x="343" y="721"/>
                    <a:pt x="347" y="722"/>
                  </a:cubicBezTo>
                  <a:cubicBezTo>
                    <a:pt x="349" y="722"/>
                    <a:pt x="351" y="722"/>
                    <a:pt x="353" y="723"/>
                  </a:cubicBezTo>
                  <a:cubicBezTo>
                    <a:pt x="358" y="724"/>
                    <a:pt x="362" y="725"/>
                    <a:pt x="367" y="726"/>
                  </a:cubicBezTo>
                  <a:cubicBezTo>
                    <a:pt x="368" y="726"/>
                    <a:pt x="370" y="727"/>
                    <a:pt x="371" y="727"/>
                  </a:cubicBezTo>
                  <a:cubicBezTo>
                    <a:pt x="376" y="728"/>
                    <a:pt x="382" y="729"/>
                    <a:pt x="387" y="730"/>
                  </a:cubicBezTo>
                  <a:cubicBezTo>
                    <a:pt x="388" y="730"/>
                    <a:pt x="388" y="730"/>
                    <a:pt x="388" y="730"/>
                  </a:cubicBezTo>
                  <a:cubicBezTo>
                    <a:pt x="397" y="732"/>
                    <a:pt x="405" y="734"/>
                    <a:pt x="414" y="735"/>
                  </a:cubicBezTo>
                  <a:cubicBezTo>
                    <a:pt x="416" y="736"/>
                    <a:pt x="418" y="736"/>
                    <a:pt x="420" y="737"/>
                  </a:cubicBezTo>
                  <a:cubicBezTo>
                    <a:pt x="427" y="738"/>
                    <a:pt x="434" y="739"/>
                    <a:pt x="441" y="740"/>
                  </a:cubicBezTo>
                  <a:cubicBezTo>
                    <a:pt x="443" y="741"/>
                    <a:pt x="444" y="741"/>
                    <a:pt x="445" y="741"/>
                  </a:cubicBezTo>
                  <a:cubicBezTo>
                    <a:pt x="446" y="741"/>
                    <a:pt x="447" y="741"/>
                    <a:pt x="448" y="742"/>
                  </a:cubicBezTo>
                  <a:cubicBezTo>
                    <a:pt x="456" y="743"/>
                    <a:pt x="464" y="744"/>
                    <a:pt x="472" y="746"/>
                  </a:cubicBezTo>
                  <a:cubicBezTo>
                    <a:pt x="473" y="746"/>
                    <a:pt x="474" y="746"/>
                    <a:pt x="475" y="746"/>
                  </a:cubicBezTo>
                  <a:cubicBezTo>
                    <a:pt x="482" y="747"/>
                    <a:pt x="490" y="748"/>
                    <a:pt x="497" y="750"/>
                  </a:cubicBezTo>
                  <a:cubicBezTo>
                    <a:pt x="498" y="750"/>
                    <a:pt x="499" y="750"/>
                    <a:pt x="500" y="750"/>
                  </a:cubicBezTo>
                  <a:cubicBezTo>
                    <a:pt x="502" y="750"/>
                    <a:pt x="503" y="751"/>
                    <a:pt x="505" y="751"/>
                  </a:cubicBezTo>
                  <a:cubicBezTo>
                    <a:pt x="511" y="752"/>
                    <a:pt x="516" y="752"/>
                    <a:pt x="522" y="753"/>
                  </a:cubicBezTo>
                  <a:cubicBezTo>
                    <a:pt x="524" y="754"/>
                    <a:pt x="527" y="754"/>
                    <a:pt x="530" y="754"/>
                  </a:cubicBezTo>
                  <a:cubicBezTo>
                    <a:pt x="536" y="755"/>
                    <a:pt x="543" y="756"/>
                    <a:pt x="549" y="757"/>
                  </a:cubicBezTo>
                  <a:cubicBezTo>
                    <a:pt x="550" y="757"/>
                    <a:pt x="552" y="757"/>
                    <a:pt x="553" y="757"/>
                  </a:cubicBezTo>
                  <a:cubicBezTo>
                    <a:pt x="553" y="757"/>
                    <a:pt x="554" y="758"/>
                    <a:pt x="554" y="758"/>
                  </a:cubicBezTo>
                  <a:cubicBezTo>
                    <a:pt x="562" y="759"/>
                    <a:pt x="571" y="760"/>
                    <a:pt x="579" y="761"/>
                  </a:cubicBezTo>
                  <a:cubicBezTo>
                    <a:pt x="580" y="761"/>
                    <a:pt x="581" y="761"/>
                    <a:pt x="583" y="761"/>
                  </a:cubicBezTo>
                  <a:cubicBezTo>
                    <a:pt x="589" y="762"/>
                    <a:pt x="596" y="763"/>
                    <a:pt x="603" y="763"/>
                  </a:cubicBezTo>
                  <a:cubicBezTo>
                    <a:pt x="604" y="763"/>
                    <a:pt x="605" y="764"/>
                    <a:pt x="606" y="764"/>
                  </a:cubicBezTo>
                  <a:cubicBezTo>
                    <a:pt x="608" y="764"/>
                    <a:pt x="610" y="764"/>
                    <a:pt x="612" y="764"/>
                  </a:cubicBezTo>
                  <a:cubicBezTo>
                    <a:pt x="617" y="765"/>
                    <a:pt x="623" y="765"/>
                    <a:pt x="628" y="766"/>
                  </a:cubicBezTo>
                  <a:cubicBezTo>
                    <a:pt x="631" y="766"/>
                    <a:pt x="634" y="767"/>
                    <a:pt x="637" y="767"/>
                  </a:cubicBezTo>
                  <a:cubicBezTo>
                    <a:pt x="642" y="767"/>
                    <a:pt x="648" y="768"/>
                    <a:pt x="653" y="768"/>
                  </a:cubicBezTo>
                  <a:cubicBezTo>
                    <a:pt x="655" y="769"/>
                    <a:pt x="657" y="769"/>
                    <a:pt x="659" y="769"/>
                  </a:cubicBezTo>
                  <a:cubicBezTo>
                    <a:pt x="660" y="769"/>
                    <a:pt x="661" y="769"/>
                    <a:pt x="662" y="769"/>
                  </a:cubicBezTo>
                  <a:cubicBezTo>
                    <a:pt x="668" y="770"/>
                    <a:pt x="673" y="770"/>
                    <a:pt x="679" y="771"/>
                  </a:cubicBezTo>
                  <a:cubicBezTo>
                    <a:pt x="681" y="771"/>
                    <a:pt x="684" y="771"/>
                    <a:pt x="687" y="771"/>
                  </a:cubicBezTo>
                  <a:cubicBezTo>
                    <a:pt x="695" y="772"/>
                    <a:pt x="703" y="773"/>
                    <a:pt x="711" y="773"/>
                  </a:cubicBezTo>
                  <a:cubicBezTo>
                    <a:pt x="712" y="773"/>
                    <a:pt x="712" y="773"/>
                    <a:pt x="712" y="773"/>
                  </a:cubicBezTo>
                  <a:cubicBezTo>
                    <a:pt x="712" y="773"/>
                    <a:pt x="712" y="773"/>
                    <a:pt x="712" y="773"/>
                  </a:cubicBezTo>
                  <a:cubicBezTo>
                    <a:pt x="720" y="774"/>
                    <a:pt x="728" y="775"/>
                    <a:pt x="737" y="775"/>
                  </a:cubicBezTo>
                  <a:cubicBezTo>
                    <a:pt x="739" y="775"/>
                    <a:pt x="742" y="775"/>
                    <a:pt x="744" y="776"/>
                  </a:cubicBezTo>
                  <a:cubicBezTo>
                    <a:pt x="750" y="776"/>
                    <a:pt x="756" y="776"/>
                    <a:pt x="762" y="777"/>
                  </a:cubicBezTo>
                  <a:cubicBezTo>
                    <a:pt x="763" y="777"/>
                    <a:pt x="764" y="777"/>
                    <a:pt x="765" y="777"/>
                  </a:cubicBezTo>
                  <a:cubicBezTo>
                    <a:pt x="767" y="777"/>
                    <a:pt x="769" y="777"/>
                    <a:pt x="771" y="777"/>
                  </a:cubicBezTo>
                  <a:cubicBezTo>
                    <a:pt x="776" y="778"/>
                    <a:pt x="782" y="778"/>
                    <a:pt x="787" y="778"/>
                  </a:cubicBezTo>
                  <a:cubicBezTo>
                    <a:pt x="791" y="778"/>
                    <a:pt x="794" y="778"/>
                    <a:pt x="797" y="779"/>
                  </a:cubicBezTo>
                  <a:cubicBezTo>
                    <a:pt x="802" y="779"/>
                    <a:pt x="808" y="779"/>
                    <a:pt x="813" y="779"/>
                  </a:cubicBezTo>
                  <a:cubicBezTo>
                    <a:pt x="815" y="779"/>
                    <a:pt x="817" y="780"/>
                    <a:pt x="819" y="780"/>
                  </a:cubicBezTo>
                  <a:cubicBezTo>
                    <a:pt x="820" y="780"/>
                    <a:pt x="821" y="780"/>
                    <a:pt x="823" y="780"/>
                  </a:cubicBezTo>
                  <a:cubicBezTo>
                    <a:pt x="828" y="780"/>
                    <a:pt x="834" y="780"/>
                    <a:pt x="839" y="780"/>
                  </a:cubicBezTo>
                  <a:cubicBezTo>
                    <a:pt x="842" y="781"/>
                    <a:pt x="845" y="781"/>
                    <a:pt x="848" y="781"/>
                  </a:cubicBezTo>
                  <a:cubicBezTo>
                    <a:pt x="855" y="781"/>
                    <a:pt x="862" y="781"/>
                    <a:pt x="868" y="781"/>
                  </a:cubicBezTo>
                  <a:cubicBezTo>
                    <a:pt x="870" y="781"/>
                    <a:pt x="871" y="781"/>
                    <a:pt x="873" y="782"/>
                  </a:cubicBezTo>
                  <a:cubicBezTo>
                    <a:pt x="874" y="782"/>
                    <a:pt x="874" y="782"/>
                    <a:pt x="874" y="782"/>
                  </a:cubicBezTo>
                  <a:cubicBezTo>
                    <a:pt x="882" y="782"/>
                    <a:pt x="891" y="782"/>
                    <a:pt x="899" y="782"/>
                  </a:cubicBezTo>
                  <a:cubicBezTo>
                    <a:pt x="901" y="782"/>
                    <a:pt x="904" y="782"/>
                    <a:pt x="906" y="782"/>
                  </a:cubicBezTo>
                  <a:cubicBezTo>
                    <a:pt x="912" y="782"/>
                    <a:pt x="919" y="782"/>
                    <a:pt x="925" y="783"/>
                  </a:cubicBezTo>
                  <a:cubicBezTo>
                    <a:pt x="926" y="783"/>
                    <a:pt x="926" y="783"/>
                    <a:pt x="927" y="783"/>
                  </a:cubicBezTo>
                  <a:cubicBezTo>
                    <a:pt x="929" y="783"/>
                    <a:pt x="932" y="783"/>
                    <a:pt x="934" y="783"/>
                  </a:cubicBezTo>
                  <a:cubicBezTo>
                    <a:pt x="939" y="783"/>
                    <a:pt x="945" y="783"/>
                    <a:pt x="950" y="783"/>
                  </a:cubicBezTo>
                  <a:cubicBezTo>
                    <a:pt x="954" y="783"/>
                    <a:pt x="957" y="783"/>
                    <a:pt x="960" y="783"/>
                  </a:cubicBezTo>
                  <a:cubicBezTo>
                    <a:pt x="966" y="783"/>
                    <a:pt x="971" y="783"/>
                    <a:pt x="977" y="783"/>
                  </a:cubicBezTo>
                  <a:cubicBezTo>
                    <a:pt x="978" y="783"/>
                    <a:pt x="980" y="783"/>
                    <a:pt x="982" y="783"/>
                  </a:cubicBezTo>
                  <a:cubicBezTo>
                    <a:pt x="983" y="783"/>
                    <a:pt x="984" y="783"/>
                    <a:pt x="986" y="783"/>
                  </a:cubicBezTo>
                  <a:cubicBezTo>
                    <a:pt x="992" y="783"/>
                    <a:pt x="998" y="783"/>
                    <a:pt x="1004" y="783"/>
                  </a:cubicBezTo>
                  <a:cubicBezTo>
                    <a:pt x="1007" y="783"/>
                    <a:pt x="1009" y="783"/>
                    <a:pt x="1012" y="783"/>
                  </a:cubicBezTo>
                  <a:cubicBezTo>
                    <a:pt x="1030" y="782"/>
                    <a:pt x="1048" y="782"/>
                    <a:pt x="1065" y="782"/>
                  </a:cubicBezTo>
                  <a:cubicBezTo>
                    <a:pt x="1068" y="782"/>
                    <a:pt x="1071" y="781"/>
                    <a:pt x="1073" y="781"/>
                  </a:cubicBezTo>
                  <a:cubicBezTo>
                    <a:pt x="1080" y="781"/>
                    <a:pt x="1086" y="781"/>
                    <a:pt x="1093" y="781"/>
                  </a:cubicBezTo>
                  <a:cubicBezTo>
                    <a:pt x="1094" y="781"/>
                    <a:pt x="1096" y="781"/>
                    <a:pt x="1097" y="781"/>
                  </a:cubicBezTo>
                  <a:cubicBezTo>
                    <a:pt x="1098" y="781"/>
                    <a:pt x="1100" y="781"/>
                    <a:pt x="1101" y="781"/>
                  </a:cubicBezTo>
                  <a:cubicBezTo>
                    <a:pt x="1121" y="780"/>
                    <a:pt x="1142" y="779"/>
                    <a:pt x="1162" y="778"/>
                  </a:cubicBezTo>
                  <a:cubicBezTo>
                    <a:pt x="1163" y="778"/>
                    <a:pt x="1164" y="778"/>
                    <a:pt x="1166" y="778"/>
                  </a:cubicBezTo>
                  <a:cubicBezTo>
                    <a:pt x="1167" y="778"/>
                    <a:pt x="1169" y="777"/>
                    <a:pt x="1170" y="777"/>
                  </a:cubicBezTo>
                  <a:cubicBezTo>
                    <a:pt x="1177" y="777"/>
                    <a:pt x="1184" y="777"/>
                    <a:pt x="1190" y="776"/>
                  </a:cubicBezTo>
                  <a:cubicBezTo>
                    <a:pt x="1193" y="776"/>
                    <a:pt x="1195" y="776"/>
                    <a:pt x="1198" y="776"/>
                  </a:cubicBezTo>
                  <a:cubicBezTo>
                    <a:pt x="1207" y="775"/>
                    <a:pt x="1216" y="775"/>
                    <a:pt x="1225" y="774"/>
                  </a:cubicBezTo>
                  <a:cubicBezTo>
                    <a:pt x="1226" y="774"/>
                    <a:pt x="1226" y="774"/>
                    <a:pt x="1227" y="774"/>
                  </a:cubicBezTo>
                  <a:cubicBezTo>
                    <a:pt x="1235" y="773"/>
                    <a:pt x="1243" y="772"/>
                    <a:pt x="1252" y="772"/>
                  </a:cubicBezTo>
                  <a:cubicBezTo>
                    <a:pt x="1254" y="772"/>
                    <a:pt x="1257" y="771"/>
                    <a:pt x="1259" y="771"/>
                  </a:cubicBezTo>
                  <a:cubicBezTo>
                    <a:pt x="1266" y="771"/>
                    <a:pt x="1272" y="770"/>
                    <a:pt x="1279" y="770"/>
                  </a:cubicBezTo>
                  <a:cubicBezTo>
                    <a:pt x="1281" y="769"/>
                    <a:pt x="1282" y="769"/>
                    <a:pt x="1284" y="769"/>
                  </a:cubicBezTo>
                  <a:cubicBezTo>
                    <a:pt x="1284" y="769"/>
                    <a:pt x="1285" y="769"/>
                    <a:pt x="1286" y="769"/>
                  </a:cubicBezTo>
                  <a:cubicBezTo>
                    <a:pt x="1297" y="768"/>
                    <a:pt x="1308" y="767"/>
                    <a:pt x="1319" y="766"/>
                  </a:cubicBezTo>
                  <a:cubicBezTo>
                    <a:pt x="1321" y="765"/>
                    <a:pt x="1323" y="765"/>
                    <a:pt x="1325" y="765"/>
                  </a:cubicBezTo>
                  <a:cubicBezTo>
                    <a:pt x="1336" y="764"/>
                    <a:pt x="1347" y="763"/>
                    <a:pt x="1359" y="761"/>
                  </a:cubicBezTo>
                  <a:cubicBezTo>
                    <a:pt x="1359" y="761"/>
                    <a:pt x="1359" y="761"/>
                    <a:pt x="1359" y="761"/>
                  </a:cubicBezTo>
                  <a:cubicBezTo>
                    <a:pt x="1370" y="760"/>
                    <a:pt x="1381" y="759"/>
                    <a:pt x="1392" y="757"/>
                  </a:cubicBezTo>
                  <a:cubicBezTo>
                    <a:pt x="1394" y="757"/>
                    <a:pt x="1395" y="757"/>
                    <a:pt x="1397" y="757"/>
                  </a:cubicBezTo>
                  <a:cubicBezTo>
                    <a:pt x="1408" y="755"/>
                    <a:pt x="1418" y="754"/>
                    <a:pt x="1429" y="752"/>
                  </a:cubicBezTo>
                  <a:cubicBezTo>
                    <a:pt x="1430" y="752"/>
                    <a:pt x="1430" y="752"/>
                    <a:pt x="1431" y="752"/>
                  </a:cubicBezTo>
                  <a:cubicBezTo>
                    <a:pt x="1434" y="752"/>
                    <a:pt x="1436" y="751"/>
                    <a:pt x="1439" y="751"/>
                  </a:cubicBezTo>
                  <a:cubicBezTo>
                    <a:pt x="1442" y="750"/>
                    <a:pt x="1445" y="750"/>
                    <a:pt x="1447" y="750"/>
                  </a:cubicBezTo>
                  <a:cubicBezTo>
                    <a:pt x="1451" y="749"/>
                    <a:pt x="1455" y="748"/>
                    <a:pt x="1459" y="748"/>
                  </a:cubicBezTo>
                  <a:cubicBezTo>
                    <a:pt x="1462" y="747"/>
                    <a:pt x="1465" y="747"/>
                    <a:pt x="1468" y="747"/>
                  </a:cubicBezTo>
                  <a:cubicBezTo>
                    <a:pt x="1472" y="746"/>
                    <a:pt x="1476" y="745"/>
                    <a:pt x="1480" y="745"/>
                  </a:cubicBezTo>
                  <a:cubicBezTo>
                    <a:pt x="1482" y="744"/>
                    <a:pt x="1485" y="744"/>
                    <a:pt x="1488" y="743"/>
                  </a:cubicBezTo>
                  <a:cubicBezTo>
                    <a:pt x="1492" y="743"/>
                    <a:pt x="1496" y="742"/>
                    <a:pt x="1500" y="741"/>
                  </a:cubicBezTo>
                  <a:cubicBezTo>
                    <a:pt x="1503" y="741"/>
                    <a:pt x="1505" y="740"/>
                    <a:pt x="1507" y="740"/>
                  </a:cubicBezTo>
                  <a:cubicBezTo>
                    <a:pt x="1513" y="739"/>
                    <a:pt x="1519" y="738"/>
                    <a:pt x="1525" y="737"/>
                  </a:cubicBezTo>
                  <a:cubicBezTo>
                    <a:pt x="1526" y="737"/>
                    <a:pt x="1528" y="736"/>
                    <a:pt x="1529" y="736"/>
                  </a:cubicBezTo>
                  <a:cubicBezTo>
                    <a:pt x="1535" y="735"/>
                    <a:pt x="1540" y="734"/>
                    <a:pt x="1546" y="733"/>
                  </a:cubicBezTo>
                  <a:cubicBezTo>
                    <a:pt x="1549" y="732"/>
                    <a:pt x="1551" y="732"/>
                    <a:pt x="1553" y="731"/>
                  </a:cubicBezTo>
                  <a:cubicBezTo>
                    <a:pt x="1557" y="731"/>
                    <a:pt x="1561" y="730"/>
                    <a:pt x="1565" y="729"/>
                  </a:cubicBezTo>
                  <a:cubicBezTo>
                    <a:pt x="1568" y="728"/>
                    <a:pt x="1571" y="728"/>
                    <a:pt x="1573" y="727"/>
                  </a:cubicBezTo>
                  <a:cubicBezTo>
                    <a:pt x="1576" y="727"/>
                    <a:pt x="1579" y="726"/>
                    <a:pt x="1582" y="726"/>
                  </a:cubicBezTo>
                  <a:cubicBezTo>
                    <a:pt x="1582" y="725"/>
                    <a:pt x="1583" y="725"/>
                    <a:pt x="1583" y="725"/>
                  </a:cubicBezTo>
                  <a:cubicBezTo>
                    <a:pt x="1589" y="724"/>
                    <a:pt x="1594" y="723"/>
                    <a:pt x="1600" y="721"/>
                  </a:cubicBezTo>
                  <a:cubicBezTo>
                    <a:pt x="1601" y="721"/>
                    <a:pt x="1603" y="721"/>
                    <a:pt x="1604" y="721"/>
                  </a:cubicBezTo>
                  <a:cubicBezTo>
                    <a:pt x="1611" y="719"/>
                    <a:pt x="1618" y="717"/>
                    <a:pt x="1625" y="716"/>
                  </a:cubicBezTo>
                  <a:cubicBezTo>
                    <a:pt x="1626" y="715"/>
                    <a:pt x="1627" y="715"/>
                    <a:pt x="1628" y="715"/>
                  </a:cubicBezTo>
                  <a:cubicBezTo>
                    <a:pt x="1634" y="713"/>
                    <a:pt x="1639" y="712"/>
                    <a:pt x="1645" y="711"/>
                  </a:cubicBezTo>
                  <a:cubicBezTo>
                    <a:pt x="1647" y="710"/>
                    <a:pt x="1649" y="710"/>
                    <a:pt x="1651" y="709"/>
                  </a:cubicBezTo>
                  <a:cubicBezTo>
                    <a:pt x="1655" y="708"/>
                    <a:pt x="1660" y="707"/>
                    <a:pt x="1664" y="706"/>
                  </a:cubicBezTo>
                  <a:cubicBezTo>
                    <a:pt x="1665" y="705"/>
                    <a:pt x="1666" y="705"/>
                    <a:pt x="1667" y="705"/>
                  </a:cubicBezTo>
                  <a:cubicBezTo>
                    <a:pt x="1669" y="704"/>
                    <a:pt x="1672" y="704"/>
                    <a:pt x="1674" y="703"/>
                  </a:cubicBezTo>
                  <a:cubicBezTo>
                    <a:pt x="1676" y="702"/>
                    <a:pt x="1678" y="702"/>
                    <a:pt x="1680" y="701"/>
                  </a:cubicBezTo>
                  <a:cubicBezTo>
                    <a:pt x="1685" y="700"/>
                    <a:pt x="1690" y="698"/>
                    <a:pt x="1696" y="697"/>
                  </a:cubicBezTo>
                  <a:cubicBezTo>
                    <a:pt x="1701" y="695"/>
                    <a:pt x="1707" y="694"/>
                    <a:pt x="1712" y="692"/>
                  </a:cubicBezTo>
                  <a:cubicBezTo>
                    <a:pt x="1714" y="691"/>
                    <a:pt x="1715" y="691"/>
                    <a:pt x="1717" y="691"/>
                  </a:cubicBezTo>
                  <a:cubicBezTo>
                    <a:pt x="1721" y="689"/>
                    <a:pt x="1724" y="688"/>
                    <a:pt x="1728" y="687"/>
                  </a:cubicBezTo>
                  <a:cubicBezTo>
                    <a:pt x="1729" y="687"/>
                    <a:pt x="1729" y="687"/>
                    <a:pt x="1729" y="687"/>
                  </a:cubicBezTo>
                  <a:cubicBezTo>
                    <a:pt x="1733" y="685"/>
                    <a:pt x="1738" y="684"/>
                    <a:pt x="1742" y="682"/>
                  </a:cubicBezTo>
                  <a:cubicBezTo>
                    <a:pt x="1743" y="682"/>
                    <a:pt x="1744" y="682"/>
                    <a:pt x="1745" y="681"/>
                  </a:cubicBezTo>
                  <a:cubicBezTo>
                    <a:pt x="1749" y="680"/>
                    <a:pt x="1752" y="679"/>
                    <a:pt x="1755" y="678"/>
                  </a:cubicBezTo>
                  <a:cubicBezTo>
                    <a:pt x="1757" y="677"/>
                    <a:pt x="1758" y="677"/>
                    <a:pt x="1760" y="676"/>
                  </a:cubicBezTo>
                  <a:cubicBezTo>
                    <a:pt x="1763" y="675"/>
                    <a:pt x="1766" y="674"/>
                    <a:pt x="1769" y="673"/>
                  </a:cubicBezTo>
                  <a:cubicBezTo>
                    <a:pt x="1770" y="672"/>
                    <a:pt x="1772" y="672"/>
                    <a:pt x="1773" y="671"/>
                  </a:cubicBezTo>
                  <a:cubicBezTo>
                    <a:pt x="1774" y="671"/>
                    <a:pt x="1775" y="671"/>
                    <a:pt x="1775" y="670"/>
                  </a:cubicBezTo>
                  <a:cubicBezTo>
                    <a:pt x="1778" y="669"/>
                    <a:pt x="1781" y="668"/>
                    <a:pt x="1784" y="667"/>
                  </a:cubicBezTo>
                  <a:cubicBezTo>
                    <a:pt x="1785" y="667"/>
                    <a:pt x="1785" y="667"/>
                    <a:pt x="1785" y="667"/>
                  </a:cubicBezTo>
                  <a:cubicBezTo>
                    <a:pt x="1789" y="665"/>
                    <a:pt x="1793" y="663"/>
                    <a:pt x="1797" y="662"/>
                  </a:cubicBezTo>
                  <a:cubicBezTo>
                    <a:pt x="1798" y="661"/>
                    <a:pt x="1799" y="661"/>
                    <a:pt x="1800" y="661"/>
                  </a:cubicBezTo>
                  <a:cubicBezTo>
                    <a:pt x="1803" y="659"/>
                    <a:pt x="1806" y="658"/>
                    <a:pt x="1809" y="657"/>
                  </a:cubicBezTo>
                  <a:cubicBezTo>
                    <a:pt x="1810" y="656"/>
                    <a:pt x="1811" y="656"/>
                    <a:pt x="1812" y="656"/>
                  </a:cubicBezTo>
                  <a:cubicBezTo>
                    <a:pt x="1812" y="655"/>
                    <a:pt x="1812" y="655"/>
                    <a:pt x="1813" y="655"/>
                  </a:cubicBezTo>
                  <a:cubicBezTo>
                    <a:pt x="1816" y="654"/>
                    <a:pt x="1819" y="652"/>
                    <a:pt x="1822" y="651"/>
                  </a:cubicBezTo>
                  <a:cubicBezTo>
                    <a:pt x="1823" y="651"/>
                    <a:pt x="1823" y="650"/>
                    <a:pt x="1824" y="650"/>
                  </a:cubicBezTo>
                  <a:cubicBezTo>
                    <a:pt x="1827" y="649"/>
                    <a:pt x="1830" y="647"/>
                    <a:pt x="1832" y="646"/>
                  </a:cubicBezTo>
                  <a:cubicBezTo>
                    <a:pt x="1833" y="646"/>
                    <a:pt x="1834" y="645"/>
                    <a:pt x="1835" y="645"/>
                  </a:cubicBezTo>
                  <a:cubicBezTo>
                    <a:pt x="1838" y="643"/>
                    <a:pt x="1841" y="642"/>
                    <a:pt x="1844" y="640"/>
                  </a:cubicBezTo>
                  <a:cubicBezTo>
                    <a:pt x="1845" y="640"/>
                    <a:pt x="1845" y="640"/>
                    <a:pt x="1845" y="640"/>
                  </a:cubicBezTo>
                  <a:cubicBezTo>
                    <a:pt x="1845" y="640"/>
                    <a:pt x="1846" y="639"/>
                    <a:pt x="1846" y="639"/>
                  </a:cubicBezTo>
                  <a:cubicBezTo>
                    <a:pt x="1849" y="638"/>
                    <a:pt x="1852" y="636"/>
                    <a:pt x="1854" y="635"/>
                  </a:cubicBezTo>
                  <a:cubicBezTo>
                    <a:pt x="1855" y="634"/>
                    <a:pt x="1856" y="634"/>
                    <a:pt x="1856" y="634"/>
                  </a:cubicBezTo>
                  <a:cubicBezTo>
                    <a:pt x="1859" y="632"/>
                    <a:pt x="1862" y="630"/>
                    <a:pt x="1865" y="629"/>
                  </a:cubicBezTo>
                  <a:cubicBezTo>
                    <a:pt x="1866" y="629"/>
                    <a:pt x="1866" y="628"/>
                    <a:pt x="1867" y="628"/>
                  </a:cubicBezTo>
                  <a:cubicBezTo>
                    <a:pt x="1868" y="627"/>
                    <a:pt x="1869" y="626"/>
                    <a:pt x="1870" y="626"/>
                  </a:cubicBezTo>
                  <a:cubicBezTo>
                    <a:pt x="1871" y="625"/>
                    <a:pt x="1871" y="625"/>
                    <a:pt x="1872" y="625"/>
                  </a:cubicBezTo>
                  <a:cubicBezTo>
                    <a:pt x="1875" y="623"/>
                    <a:pt x="1877" y="622"/>
                    <a:pt x="1879" y="620"/>
                  </a:cubicBezTo>
                  <a:cubicBezTo>
                    <a:pt x="1880" y="619"/>
                    <a:pt x="1882" y="619"/>
                    <a:pt x="1883" y="618"/>
                  </a:cubicBezTo>
                  <a:cubicBezTo>
                    <a:pt x="1886" y="616"/>
                    <a:pt x="1889" y="614"/>
                    <a:pt x="1892" y="612"/>
                  </a:cubicBezTo>
                  <a:cubicBezTo>
                    <a:pt x="1892" y="612"/>
                    <a:pt x="1892" y="612"/>
                    <a:pt x="1892" y="612"/>
                  </a:cubicBezTo>
                  <a:cubicBezTo>
                    <a:pt x="1892" y="611"/>
                    <a:pt x="1892" y="611"/>
                    <a:pt x="1892" y="611"/>
                  </a:cubicBezTo>
                  <a:cubicBezTo>
                    <a:pt x="1895" y="609"/>
                    <a:pt x="1898" y="607"/>
                    <a:pt x="1901" y="605"/>
                  </a:cubicBezTo>
                  <a:cubicBezTo>
                    <a:pt x="1902" y="604"/>
                    <a:pt x="1903" y="604"/>
                    <a:pt x="1904" y="603"/>
                  </a:cubicBezTo>
                  <a:cubicBezTo>
                    <a:pt x="1906" y="601"/>
                    <a:pt x="1908" y="600"/>
                    <a:pt x="1910" y="598"/>
                  </a:cubicBezTo>
                  <a:cubicBezTo>
                    <a:pt x="1910" y="598"/>
                    <a:pt x="1911" y="598"/>
                    <a:pt x="1911" y="597"/>
                  </a:cubicBezTo>
                  <a:cubicBezTo>
                    <a:pt x="1911" y="597"/>
                    <a:pt x="1912" y="596"/>
                    <a:pt x="1912" y="596"/>
                  </a:cubicBezTo>
                  <a:cubicBezTo>
                    <a:pt x="1914" y="594"/>
                    <a:pt x="1916" y="593"/>
                    <a:pt x="1918" y="591"/>
                  </a:cubicBezTo>
                  <a:cubicBezTo>
                    <a:pt x="1918" y="591"/>
                    <a:pt x="1919" y="590"/>
                    <a:pt x="1920" y="589"/>
                  </a:cubicBezTo>
                  <a:cubicBezTo>
                    <a:pt x="1922" y="587"/>
                    <a:pt x="1924" y="585"/>
                    <a:pt x="1926" y="583"/>
                  </a:cubicBezTo>
                  <a:cubicBezTo>
                    <a:pt x="1927" y="583"/>
                    <a:pt x="1927" y="583"/>
                    <a:pt x="1927" y="583"/>
                  </a:cubicBezTo>
                  <a:cubicBezTo>
                    <a:pt x="1927" y="582"/>
                    <a:pt x="1927" y="582"/>
                    <a:pt x="1927" y="582"/>
                  </a:cubicBezTo>
                  <a:cubicBezTo>
                    <a:pt x="1929" y="580"/>
                    <a:pt x="1931" y="578"/>
                    <a:pt x="1933" y="576"/>
                  </a:cubicBezTo>
                  <a:cubicBezTo>
                    <a:pt x="1933" y="575"/>
                    <a:pt x="1934" y="574"/>
                    <a:pt x="1934" y="574"/>
                  </a:cubicBezTo>
                  <a:cubicBezTo>
                    <a:pt x="1936" y="572"/>
                    <a:pt x="1937" y="570"/>
                    <a:pt x="1938" y="569"/>
                  </a:cubicBezTo>
                  <a:cubicBezTo>
                    <a:pt x="1938" y="568"/>
                    <a:pt x="1939" y="568"/>
                    <a:pt x="1939" y="568"/>
                  </a:cubicBezTo>
                  <a:cubicBezTo>
                    <a:pt x="1940" y="567"/>
                    <a:pt x="1940" y="566"/>
                    <a:pt x="1941" y="565"/>
                  </a:cubicBezTo>
                  <a:cubicBezTo>
                    <a:pt x="1942" y="564"/>
                    <a:pt x="1942" y="564"/>
                    <a:pt x="1942" y="564"/>
                  </a:cubicBezTo>
                  <a:cubicBezTo>
                    <a:pt x="1943" y="562"/>
                    <a:pt x="1944" y="561"/>
                    <a:pt x="1945" y="559"/>
                  </a:cubicBezTo>
                  <a:cubicBezTo>
                    <a:pt x="1945" y="558"/>
                    <a:pt x="1945" y="558"/>
                    <a:pt x="1946" y="558"/>
                  </a:cubicBezTo>
                  <a:cubicBezTo>
                    <a:pt x="1947" y="556"/>
                    <a:pt x="1947" y="554"/>
                    <a:pt x="1948" y="553"/>
                  </a:cubicBezTo>
                  <a:cubicBezTo>
                    <a:pt x="1949" y="552"/>
                    <a:pt x="1949" y="552"/>
                    <a:pt x="1949" y="552"/>
                  </a:cubicBezTo>
                  <a:cubicBezTo>
                    <a:pt x="1949" y="552"/>
                    <a:pt x="1949" y="552"/>
                    <a:pt x="1949" y="552"/>
                  </a:cubicBezTo>
                  <a:cubicBezTo>
                    <a:pt x="1950" y="550"/>
                    <a:pt x="1950" y="549"/>
                    <a:pt x="1951" y="547"/>
                  </a:cubicBezTo>
                  <a:cubicBezTo>
                    <a:pt x="1951" y="546"/>
                    <a:pt x="1951" y="546"/>
                    <a:pt x="1952" y="545"/>
                  </a:cubicBezTo>
                  <a:cubicBezTo>
                    <a:pt x="1952" y="544"/>
                    <a:pt x="1953" y="542"/>
                    <a:pt x="1953" y="541"/>
                  </a:cubicBezTo>
                  <a:cubicBezTo>
                    <a:pt x="1954" y="540"/>
                    <a:pt x="1954" y="540"/>
                    <a:pt x="1954" y="540"/>
                  </a:cubicBezTo>
                  <a:cubicBezTo>
                    <a:pt x="1954" y="538"/>
                    <a:pt x="1955" y="537"/>
                    <a:pt x="1955" y="535"/>
                  </a:cubicBezTo>
                  <a:cubicBezTo>
                    <a:pt x="1955" y="535"/>
                    <a:pt x="1955" y="535"/>
                    <a:pt x="1955" y="535"/>
                  </a:cubicBezTo>
                  <a:cubicBezTo>
                    <a:pt x="1955" y="534"/>
                    <a:pt x="1955" y="534"/>
                    <a:pt x="1956" y="533"/>
                  </a:cubicBezTo>
                  <a:cubicBezTo>
                    <a:pt x="1956" y="532"/>
                    <a:pt x="1956" y="530"/>
                    <a:pt x="1956" y="529"/>
                  </a:cubicBezTo>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 name="Freeform 360">
              <a:extLst>
                <a:ext uri="{FF2B5EF4-FFF2-40B4-BE49-F238E27FC236}">
                  <a16:creationId xmlns:a16="http://schemas.microsoft.com/office/drawing/2014/main" id="{578DC8B3-DBBA-2A5D-C6D7-AC49D47E3197}"/>
                </a:ext>
              </a:extLst>
            </p:cNvPr>
            <p:cNvSpPr>
              <a:spLocks/>
            </p:cNvSpPr>
            <p:nvPr/>
          </p:nvSpPr>
          <p:spPr bwMode="auto">
            <a:xfrm>
              <a:off x="4238767" y="3156330"/>
              <a:ext cx="3735322" cy="1013136"/>
            </a:xfrm>
            <a:custGeom>
              <a:avLst/>
              <a:gdLst>
                <a:gd name="T0" fmla="*/ 1750 w 2168"/>
                <a:gd name="T1" fmla="*/ 99 h 588"/>
                <a:gd name="T2" fmla="*/ 1800 w 2168"/>
                <a:gd name="T3" fmla="*/ 473 h 588"/>
                <a:gd name="T4" fmla="*/ 418 w 2168"/>
                <a:gd name="T5" fmla="*/ 489 h 588"/>
                <a:gd name="T6" fmla="*/ 367 w 2168"/>
                <a:gd name="T7" fmla="*/ 116 h 588"/>
                <a:gd name="T8" fmla="*/ 1750 w 2168"/>
                <a:gd name="T9" fmla="*/ 99 h 588"/>
              </a:gdLst>
              <a:ahLst/>
              <a:cxnLst>
                <a:cxn ang="0">
                  <a:pos x="T0" y="T1"/>
                </a:cxn>
                <a:cxn ang="0">
                  <a:pos x="T2" y="T3"/>
                </a:cxn>
                <a:cxn ang="0">
                  <a:pos x="T4" y="T5"/>
                </a:cxn>
                <a:cxn ang="0">
                  <a:pos x="T6" y="T7"/>
                </a:cxn>
                <a:cxn ang="0">
                  <a:pos x="T8" y="T9"/>
                </a:cxn>
              </a:cxnLst>
              <a:rect l="0" t="0" r="r" b="b"/>
              <a:pathLst>
                <a:path w="2168" h="588">
                  <a:moveTo>
                    <a:pt x="1750" y="99"/>
                  </a:moveTo>
                  <a:cubicBezTo>
                    <a:pt x="2146" y="198"/>
                    <a:pt x="2168" y="365"/>
                    <a:pt x="1800" y="473"/>
                  </a:cubicBezTo>
                  <a:cubicBezTo>
                    <a:pt x="1432" y="581"/>
                    <a:pt x="813" y="588"/>
                    <a:pt x="418" y="489"/>
                  </a:cubicBezTo>
                  <a:cubicBezTo>
                    <a:pt x="22" y="391"/>
                    <a:pt x="0" y="223"/>
                    <a:pt x="367" y="116"/>
                  </a:cubicBezTo>
                  <a:cubicBezTo>
                    <a:pt x="735" y="8"/>
                    <a:pt x="1354" y="0"/>
                    <a:pt x="1750" y="99"/>
                  </a:cubicBezTo>
                </a:path>
              </a:pathLst>
            </a:custGeom>
            <a:solidFill>
              <a:srgbClr val="190A6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4" name="Freeform 361">
              <a:extLst>
                <a:ext uri="{FF2B5EF4-FFF2-40B4-BE49-F238E27FC236}">
                  <a16:creationId xmlns:a16="http://schemas.microsoft.com/office/drawing/2014/main" id="{C2732565-0778-935A-CC96-FE92CEE2D215}"/>
                </a:ext>
              </a:extLst>
            </p:cNvPr>
            <p:cNvSpPr>
              <a:spLocks/>
            </p:cNvSpPr>
            <p:nvPr/>
          </p:nvSpPr>
          <p:spPr bwMode="auto">
            <a:xfrm>
              <a:off x="4655876" y="3503189"/>
              <a:ext cx="2881346" cy="508215"/>
            </a:xfrm>
            <a:custGeom>
              <a:avLst/>
              <a:gdLst>
                <a:gd name="T0" fmla="*/ 1517 w 1672"/>
                <a:gd name="T1" fmla="*/ 41 h 295"/>
                <a:gd name="T2" fmla="*/ 1515 w 1672"/>
                <a:gd name="T3" fmla="*/ 50 h 295"/>
                <a:gd name="T4" fmla="*/ 1511 w 1672"/>
                <a:gd name="T5" fmla="*/ 61 h 295"/>
                <a:gd name="T6" fmla="*/ 1506 w 1672"/>
                <a:gd name="T7" fmla="*/ 70 h 295"/>
                <a:gd name="T8" fmla="*/ 1500 w 1672"/>
                <a:gd name="T9" fmla="*/ 77 h 295"/>
                <a:gd name="T10" fmla="*/ 1489 w 1672"/>
                <a:gd name="T11" fmla="*/ 88 h 295"/>
                <a:gd name="T12" fmla="*/ 1478 w 1672"/>
                <a:gd name="T13" fmla="*/ 98 h 295"/>
                <a:gd name="T14" fmla="*/ 1463 w 1672"/>
                <a:gd name="T15" fmla="*/ 108 h 295"/>
                <a:gd name="T16" fmla="*/ 1447 w 1672"/>
                <a:gd name="T17" fmla="*/ 118 h 295"/>
                <a:gd name="T18" fmla="*/ 1432 w 1672"/>
                <a:gd name="T19" fmla="*/ 125 h 295"/>
                <a:gd name="T20" fmla="*/ 1416 w 1672"/>
                <a:gd name="T21" fmla="*/ 133 h 295"/>
                <a:gd name="T22" fmla="*/ 1397 w 1672"/>
                <a:gd name="T23" fmla="*/ 140 h 295"/>
                <a:gd name="T24" fmla="*/ 1378 w 1672"/>
                <a:gd name="T25" fmla="*/ 148 h 295"/>
                <a:gd name="T26" fmla="*/ 1351 w 1672"/>
                <a:gd name="T27" fmla="*/ 157 h 295"/>
                <a:gd name="T28" fmla="*/ 1317 w 1672"/>
                <a:gd name="T29" fmla="*/ 167 h 295"/>
                <a:gd name="T30" fmla="*/ 1287 w 1672"/>
                <a:gd name="T31" fmla="*/ 174 h 295"/>
                <a:gd name="T32" fmla="*/ 1252 w 1672"/>
                <a:gd name="T33" fmla="*/ 182 h 295"/>
                <a:gd name="T34" fmla="*/ 1219 w 1672"/>
                <a:gd name="T35" fmla="*/ 189 h 295"/>
                <a:gd name="T36" fmla="*/ 1179 w 1672"/>
                <a:gd name="T37" fmla="*/ 195 h 295"/>
                <a:gd name="T38" fmla="*/ 1152 w 1672"/>
                <a:gd name="T39" fmla="*/ 199 h 295"/>
                <a:gd name="T40" fmla="*/ 1081 w 1672"/>
                <a:gd name="T41" fmla="*/ 208 h 295"/>
                <a:gd name="T42" fmla="*/ 1036 w 1672"/>
                <a:gd name="T43" fmla="*/ 212 h 295"/>
                <a:gd name="T44" fmla="*/ 988 w 1672"/>
                <a:gd name="T45" fmla="*/ 216 h 295"/>
                <a:gd name="T46" fmla="*/ 924 w 1672"/>
                <a:gd name="T47" fmla="*/ 219 h 295"/>
                <a:gd name="T48" fmla="*/ 860 w 1672"/>
                <a:gd name="T49" fmla="*/ 220 h 295"/>
                <a:gd name="T50" fmla="*/ 829 w 1672"/>
                <a:gd name="T51" fmla="*/ 220 h 295"/>
                <a:gd name="T52" fmla="*/ 792 w 1672"/>
                <a:gd name="T53" fmla="*/ 220 h 295"/>
                <a:gd name="T54" fmla="*/ 752 w 1672"/>
                <a:gd name="T55" fmla="*/ 219 h 295"/>
                <a:gd name="T56" fmla="*/ 717 w 1672"/>
                <a:gd name="T57" fmla="*/ 217 h 295"/>
                <a:gd name="T58" fmla="*/ 680 w 1672"/>
                <a:gd name="T59" fmla="*/ 215 h 295"/>
                <a:gd name="T60" fmla="*/ 641 w 1672"/>
                <a:gd name="T61" fmla="*/ 212 h 295"/>
                <a:gd name="T62" fmla="*/ 607 w 1672"/>
                <a:gd name="T63" fmla="*/ 209 h 295"/>
                <a:gd name="T64" fmla="*/ 569 w 1672"/>
                <a:gd name="T65" fmla="*/ 205 h 295"/>
                <a:gd name="T66" fmla="*/ 533 w 1672"/>
                <a:gd name="T67" fmla="*/ 201 h 295"/>
                <a:gd name="T68" fmla="*/ 495 w 1672"/>
                <a:gd name="T69" fmla="*/ 195 h 295"/>
                <a:gd name="T70" fmla="*/ 457 w 1672"/>
                <a:gd name="T71" fmla="*/ 188 h 295"/>
                <a:gd name="T72" fmla="*/ 421 w 1672"/>
                <a:gd name="T73" fmla="*/ 181 h 295"/>
                <a:gd name="T74" fmla="*/ 392 w 1672"/>
                <a:gd name="T75" fmla="*/ 174 h 295"/>
                <a:gd name="T76" fmla="*/ 355 w 1672"/>
                <a:gd name="T77" fmla="*/ 165 h 295"/>
                <a:gd name="T78" fmla="*/ 332 w 1672"/>
                <a:gd name="T79" fmla="*/ 158 h 295"/>
                <a:gd name="T80" fmla="*/ 301 w 1672"/>
                <a:gd name="T81" fmla="*/ 148 h 295"/>
                <a:gd name="T82" fmla="*/ 278 w 1672"/>
                <a:gd name="T83" fmla="*/ 139 h 295"/>
                <a:gd name="T84" fmla="*/ 255 w 1672"/>
                <a:gd name="T85" fmla="*/ 129 h 295"/>
                <a:gd name="T86" fmla="*/ 237 w 1672"/>
                <a:gd name="T87" fmla="*/ 119 h 295"/>
                <a:gd name="T88" fmla="*/ 217 w 1672"/>
                <a:gd name="T89" fmla="*/ 107 h 295"/>
                <a:gd name="T90" fmla="*/ 203 w 1672"/>
                <a:gd name="T91" fmla="*/ 97 h 295"/>
                <a:gd name="T92" fmla="*/ 191 w 1672"/>
                <a:gd name="T93" fmla="*/ 86 h 295"/>
                <a:gd name="T94" fmla="*/ 182 w 1672"/>
                <a:gd name="T95" fmla="*/ 75 h 295"/>
                <a:gd name="T96" fmla="*/ 174 w 1672"/>
                <a:gd name="T97" fmla="*/ 63 h 295"/>
                <a:gd name="T98" fmla="*/ 171 w 1672"/>
                <a:gd name="T99" fmla="*/ 53 h 295"/>
                <a:gd name="T100" fmla="*/ 169 w 1672"/>
                <a:gd name="T101" fmla="*/ 40 h 295"/>
                <a:gd name="T102" fmla="*/ 1517 w 1672"/>
                <a:gd name="T10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2" h="295">
                  <a:moveTo>
                    <a:pt x="1517" y="0"/>
                  </a:moveTo>
                  <a:cubicBezTo>
                    <a:pt x="1517" y="12"/>
                    <a:pt x="1517" y="24"/>
                    <a:pt x="1517" y="36"/>
                  </a:cubicBezTo>
                  <a:cubicBezTo>
                    <a:pt x="1517" y="37"/>
                    <a:pt x="1517" y="37"/>
                    <a:pt x="1517" y="38"/>
                  </a:cubicBezTo>
                  <a:cubicBezTo>
                    <a:pt x="1517" y="39"/>
                    <a:pt x="1517" y="39"/>
                    <a:pt x="1517" y="40"/>
                  </a:cubicBezTo>
                  <a:cubicBezTo>
                    <a:pt x="1517" y="41"/>
                    <a:pt x="1517" y="41"/>
                    <a:pt x="1517" y="41"/>
                  </a:cubicBezTo>
                  <a:cubicBezTo>
                    <a:pt x="1517" y="42"/>
                    <a:pt x="1516" y="43"/>
                    <a:pt x="1516" y="44"/>
                  </a:cubicBezTo>
                  <a:cubicBezTo>
                    <a:pt x="1516" y="45"/>
                    <a:pt x="1516" y="45"/>
                    <a:pt x="1516" y="45"/>
                  </a:cubicBezTo>
                  <a:cubicBezTo>
                    <a:pt x="1516" y="46"/>
                    <a:pt x="1516" y="47"/>
                    <a:pt x="1515" y="48"/>
                  </a:cubicBezTo>
                  <a:cubicBezTo>
                    <a:pt x="1515" y="49"/>
                    <a:pt x="1515" y="49"/>
                    <a:pt x="1515" y="49"/>
                  </a:cubicBezTo>
                  <a:cubicBezTo>
                    <a:pt x="1515" y="50"/>
                    <a:pt x="1515" y="50"/>
                    <a:pt x="1515" y="50"/>
                  </a:cubicBezTo>
                  <a:cubicBezTo>
                    <a:pt x="1515" y="51"/>
                    <a:pt x="1514" y="52"/>
                    <a:pt x="1514" y="53"/>
                  </a:cubicBezTo>
                  <a:cubicBezTo>
                    <a:pt x="1514" y="54"/>
                    <a:pt x="1514" y="54"/>
                    <a:pt x="1514" y="54"/>
                  </a:cubicBezTo>
                  <a:cubicBezTo>
                    <a:pt x="1514" y="55"/>
                    <a:pt x="1513" y="56"/>
                    <a:pt x="1513" y="57"/>
                  </a:cubicBezTo>
                  <a:cubicBezTo>
                    <a:pt x="1512" y="58"/>
                    <a:pt x="1512" y="58"/>
                    <a:pt x="1512" y="58"/>
                  </a:cubicBezTo>
                  <a:cubicBezTo>
                    <a:pt x="1512" y="59"/>
                    <a:pt x="1511" y="60"/>
                    <a:pt x="1511" y="61"/>
                  </a:cubicBezTo>
                  <a:cubicBezTo>
                    <a:pt x="1511" y="61"/>
                    <a:pt x="1511" y="61"/>
                    <a:pt x="1511" y="61"/>
                  </a:cubicBezTo>
                  <a:cubicBezTo>
                    <a:pt x="1510" y="62"/>
                    <a:pt x="1510" y="62"/>
                    <a:pt x="1510" y="62"/>
                  </a:cubicBezTo>
                  <a:cubicBezTo>
                    <a:pt x="1510" y="63"/>
                    <a:pt x="1509" y="64"/>
                    <a:pt x="1509" y="65"/>
                  </a:cubicBezTo>
                  <a:cubicBezTo>
                    <a:pt x="1508" y="66"/>
                    <a:pt x="1508" y="66"/>
                    <a:pt x="1508" y="66"/>
                  </a:cubicBezTo>
                  <a:cubicBezTo>
                    <a:pt x="1507" y="67"/>
                    <a:pt x="1507" y="68"/>
                    <a:pt x="1506" y="70"/>
                  </a:cubicBezTo>
                  <a:cubicBezTo>
                    <a:pt x="1505" y="70"/>
                    <a:pt x="1505" y="70"/>
                    <a:pt x="1505" y="70"/>
                  </a:cubicBezTo>
                  <a:cubicBezTo>
                    <a:pt x="1505" y="71"/>
                    <a:pt x="1505" y="71"/>
                    <a:pt x="1504" y="72"/>
                  </a:cubicBezTo>
                  <a:cubicBezTo>
                    <a:pt x="1503" y="73"/>
                    <a:pt x="1503" y="73"/>
                    <a:pt x="1503" y="73"/>
                  </a:cubicBezTo>
                  <a:cubicBezTo>
                    <a:pt x="1503" y="74"/>
                    <a:pt x="1502" y="75"/>
                    <a:pt x="1501" y="76"/>
                  </a:cubicBezTo>
                  <a:cubicBezTo>
                    <a:pt x="1500" y="77"/>
                    <a:pt x="1500" y="77"/>
                    <a:pt x="1500" y="77"/>
                  </a:cubicBezTo>
                  <a:cubicBezTo>
                    <a:pt x="1498" y="79"/>
                    <a:pt x="1497" y="81"/>
                    <a:pt x="1496" y="82"/>
                  </a:cubicBezTo>
                  <a:cubicBezTo>
                    <a:pt x="1495" y="82"/>
                    <a:pt x="1495" y="82"/>
                    <a:pt x="1495" y="82"/>
                  </a:cubicBezTo>
                  <a:cubicBezTo>
                    <a:pt x="1495" y="83"/>
                    <a:pt x="1495" y="83"/>
                    <a:pt x="1495" y="83"/>
                  </a:cubicBezTo>
                  <a:cubicBezTo>
                    <a:pt x="1494" y="84"/>
                    <a:pt x="1492" y="85"/>
                    <a:pt x="1491" y="87"/>
                  </a:cubicBezTo>
                  <a:cubicBezTo>
                    <a:pt x="1490" y="87"/>
                    <a:pt x="1490" y="88"/>
                    <a:pt x="1489" y="88"/>
                  </a:cubicBezTo>
                  <a:cubicBezTo>
                    <a:pt x="1488" y="89"/>
                    <a:pt x="1487" y="90"/>
                    <a:pt x="1486" y="91"/>
                  </a:cubicBezTo>
                  <a:cubicBezTo>
                    <a:pt x="1485" y="92"/>
                    <a:pt x="1485" y="92"/>
                    <a:pt x="1485" y="92"/>
                  </a:cubicBezTo>
                  <a:cubicBezTo>
                    <a:pt x="1484" y="93"/>
                    <a:pt x="1484" y="93"/>
                    <a:pt x="1484" y="93"/>
                  </a:cubicBezTo>
                  <a:cubicBezTo>
                    <a:pt x="1482" y="94"/>
                    <a:pt x="1481" y="95"/>
                    <a:pt x="1480" y="96"/>
                  </a:cubicBezTo>
                  <a:cubicBezTo>
                    <a:pt x="1479" y="97"/>
                    <a:pt x="1479" y="97"/>
                    <a:pt x="1478" y="98"/>
                  </a:cubicBezTo>
                  <a:cubicBezTo>
                    <a:pt x="1476" y="99"/>
                    <a:pt x="1474" y="101"/>
                    <a:pt x="1472" y="102"/>
                  </a:cubicBezTo>
                  <a:cubicBezTo>
                    <a:pt x="1472" y="102"/>
                    <a:pt x="1472" y="102"/>
                    <a:pt x="1472" y="102"/>
                  </a:cubicBezTo>
                  <a:cubicBezTo>
                    <a:pt x="1471" y="103"/>
                    <a:pt x="1471" y="103"/>
                    <a:pt x="1471" y="103"/>
                  </a:cubicBezTo>
                  <a:cubicBezTo>
                    <a:pt x="1469" y="104"/>
                    <a:pt x="1467" y="105"/>
                    <a:pt x="1465" y="107"/>
                  </a:cubicBezTo>
                  <a:cubicBezTo>
                    <a:pt x="1464" y="107"/>
                    <a:pt x="1464" y="108"/>
                    <a:pt x="1463" y="108"/>
                  </a:cubicBezTo>
                  <a:cubicBezTo>
                    <a:pt x="1461" y="109"/>
                    <a:pt x="1460" y="110"/>
                    <a:pt x="1458" y="111"/>
                  </a:cubicBezTo>
                  <a:cubicBezTo>
                    <a:pt x="1457" y="112"/>
                    <a:pt x="1457" y="112"/>
                    <a:pt x="1457" y="112"/>
                  </a:cubicBezTo>
                  <a:cubicBezTo>
                    <a:pt x="1456" y="113"/>
                    <a:pt x="1455" y="113"/>
                    <a:pt x="1454" y="113"/>
                  </a:cubicBezTo>
                  <a:cubicBezTo>
                    <a:pt x="1454" y="114"/>
                    <a:pt x="1453" y="114"/>
                    <a:pt x="1453" y="114"/>
                  </a:cubicBezTo>
                  <a:cubicBezTo>
                    <a:pt x="1451" y="115"/>
                    <a:pt x="1449" y="116"/>
                    <a:pt x="1447" y="118"/>
                  </a:cubicBezTo>
                  <a:cubicBezTo>
                    <a:pt x="1447" y="118"/>
                    <a:pt x="1446" y="118"/>
                    <a:pt x="1446" y="118"/>
                  </a:cubicBezTo>
                  <a:cubicBezTo>
                    <a:pt x="1444" y="119"/>
                    <a:pt x="1442" y="120"/>
                    <a:pt x="1440" y="121"/>
                  </a:cubicBezTo>
                  <a:cubicBezTo>
                    <a:pt x="1440" y="121"/>
                    <a:pt x="1439" y="122"/>
                    <a:pt x="1439" y="122"/>
                  </a:cubicBezTo>
                  <a:cubicBezTo>
                    <a:pt x="1439" y="122"/>
                    <a:pt x="1439" y="122"/>
                    <a:pt x="1439" y="122"/>
                  </a:cubicBezTo>
                  <a:cubicBezTo>
                    <a:pt x="1437" y="123"/>
                    <a:pt x="1435" y="124"/>
                    <a:pt x="1432" y="125"/>
                  </a:cubicBezTo>
                  <a:cubicBezTo>
                    <a:pt x="1432" y="125"/>
                    <a:pt x="1431" y="126"/>
                    <a:pt x="1431" y="126"/>
                  </a:cubicBezTo>
                  <a:cubicBezTo>
                    <a:pt x="1429" y="127"/>
                    <a:pt x="1427" y="128"/>
                    <a:pt x="1425" y="129"/>
                  </a:cubicBezTo>
                  <a:cubicBezTo>
                    <a:pt x="1424" y="129"/>
                    <a:pt x="1424" y="129"/>
                    <a:pt x="1423" y="129"/>
                  </a:cubicBezTo>
                  <a:cubicBezTo>
                    <a:pt x="1421" y="130"/>
                    <a:pt x="1419" y="131"/>
                    <a:pt x="1417" y="132"/>
                  </a:cubicBezTo>
                  <a:cubicBezTo>
                    <a:pt x="1416" y="133"/>
                    <a:pt x="1416" y="133"/>
                    <a:pt x="1416" y="133"/>
                  </a:cubicBezTo>
                  <a:cubicBezTo>
                    <a:pt x="1416" y="133"/>
                    <a:pt x="1415" y="133"/>
                    <a:pt x="1414" y="133"/>
                  </a:cubicBezTo>
                  <a:cubicBezTo>
                    <a:pt x="1412" y="134"/>
                    <a:pt x="1410" y="135"/>
                    <a:pt x="1408" y="136"/>
                  </a:cubicBezTo>
                  <a:cubicBezTo>
                    <a:pt x="1408" y="136"/>
                    <a:pt x="1407" y="137"/>
                    <a:pt x="1406" y="137"/>
                  </a:cubicBezTo>
                  <a:cubicBezTo>
                    <a:pt x="1403" y="138"/>
                    <a:pt x="1401" y="139"/>
                    <a:pt x="1398" y="140"/>
                  </a:cubicBezTo>
                  <a:cubicBezTo>
                    <a:pt x="1397" y="140"/>
                    <a:pt x="1397" y="140"/>
                    <a:pt x="1397" y="140"/>
                  </a:cubicBezTo>
                  <a:cubicBezTo>
                    <a:pt x="1395" y="141"/>
                    <a:pt x="1393" y="142"/>
                    <a:pt x="1391" y="143"/>
                  </a:cubicBezTo>
                  <a:cubicBezTo>
                    <a:pt x="1391" y="143"/>
                    <a:pt x="1390" y="143"/>
                    <a:pt x="1390" y="143"/>
                  </a:cubicBezTo>
                  <a:cubicBezTo>
                    <a:pt x="1389" y="144"/>
                    <a:pt x="1388" y="144"/>
                    <a:pt x="1387" y="144"/>
                  </a:cubicBezTo>
                  <a:cubicBezTo>
                    <a:pt x="1385" y="145"/>
                    <a:pt x="1383" y="146"/>
                    <a:pt x="1381" y="147"/>
                  </a:cubicBezTo>
                  <a:cubicBezTo>
                    <a:pt x="1380" y="147"/>
                    <a:pt x="1379" y="147"/>
                    <a:pt x="1378" y="148"/>
                  </a:cubicBezTo>
                  <a:cubicBezTo>
                    <a:pt x="1375" y="149"/>
                    <a:pt x="1373" y="149"/>
                    <a:pt x="1371" y="150"/>
                  </a:cubicBezTo>
                  <a:cubicBezTo>
                    <a:pt x="1370" y="150"/>
                    <a:pt x="1369" y="151"/>
                    <a:pt x="1368" y="151"/>
                  </a:cubicBezTo>
                  <a:cubicBezTo>
                    <a:pt x="1365" y="152"/>
                    <a:pt x="1362" y="153"/>
                    <a:pt x="1359" y="154"/>
                  </a:cubicBezTo>
                  <a:cubicBezTo>
                    <a:pt x="1359" y="154"/>
                    <a:pt x="1359" y="154"/>
                    <a:pt x="1359" y="154"/>
                  </a:cubicBezTo>
                  <a:cubicBezTo>
                    <a:pt x="1356" y="155"/>
                    <a:pt x="1353" y="156"/>
                    <a:pt x="1351" y="157"/>
                  </a:cubicBezTo>
                  <a:cubicBezTo>
                    <a:pt x="1350" y="157"/>
                    <a:pt x="1349" y="157"/>
                    <a:pt x="1348" y="158"/>
                  </a:cubicBezTo>
                  <a:cubicBezTo>
                    <a:pt x="1344" y="159"/>
                    <a:pt x="1340" y="160"/>
                    <a:pt x="1336" y="161"/>
                  </a:cubicBezTo>
                  <a:cubicBezTo>
                    <a:pt x="1333" y="162"/>
                    <a:pt x="1329" y="163"/>
                    <a:pt x="1325" y="164"/>
                  </a:cubicBezTo>
                  <a:cubicBezTo>
                    <a:pt x="1324" y="165"/>
                    <a:pt x="1323" y="165"/>
                    <a:pt x="1321" y="165"/>
                  </a:cubicBezTo>
                  <a:cubicBezTo>
                    <a:pt x="1320" y="166"/>
                    <a:pt x="1318" y="166"/>
                    <a:pt x="1317" y="167"/>
                  </a:cubicBezTo>
                  <a:cubicBezTo>
                    <a:pt x="1316" y="167"/>
                    <a:pt x="1315" y="167"/>
                    <a:pt x="1315" y="167"/>
                  </a:cubicBezTo>
                  <a:cubicBezTo>
                    <a:pt x="1312" y="168"/>
                    <a:pt x="1309" y="169"/>
                    <a:pt x="1306" y="169"/>
                  </a:cubicBezTo>
                  <a:cubicBezTo>
                    <a:pt x="1304" y="170"/>
                    <a:pt x="1303" y="170"/>
                    <a:pt x="1301" y="171"/>
                  </a:cubicBezTo>
                  <a:cubicBezTo>
                    <a:pt x="1297" y="172"/>
                    <a:pt x="1294" y="172"/>
                    <a:pt x="1290" y="173"/>
                  </a:cubicBezTo>
                  <a:cubicBezTo>
                    <a:pt x="1289" y="174"/>
                    <a:pt x="1288" y="174"/>
                    <a:pt x="1287" y="174"/>
                  </a:cubicBezTo>
                  <a:cubicBezTo>
                    <a:pt x="1283" y="175"/>
                    <a:pt x="1278" y="176"/>
                    <a:pt x="1273" y="177"/>
                  </a:cubicBezTo>
                  <a:cubicBezTo>
                    <a:pt x="1272" y="178"/>
                    <a:pt x="1271" y="178"/>
                    <a:pt x="1270" y="178"/>
                  </a:cubicBezTo>
                  <a:cubicBezTo>
                    <a:pt x="1267" y="179"/>
                    <a:pt x="1263" y="180"/>
                    <a:pt x="1259" y="180"/>
                  </a:cubicBezTo>
                  <a:cubicBezTo>
                    <a:pt x="1259" y="181"/>
                    <a:pt x="1258" y="181"/>
                    <a:pt x="1258" y="181"/>
                  </a:cubicBezTo>
                  <a:cubicBezTo>
                    <a:pt x="1256" y="181"/>
                    <a:pt x="1254" y="182"/>
                    <a:pt x="1252" y="182"/>
                  </a:cubicBezTo>
                  <a:cubicBezTo>
                    <a:pt x="1250" y="182"/>
                    <a:pt x="1248" y="183"/>
                    <a:pt x="1246" y="183"/>
                  </a:cubicBezTo>
                  <a:cubicBezTo>
                    <a:pt x="1244" y="184"/>
                    <a:pt x="1241" y="184"/>
                    <a:pt x="1238" y="185"/>
                  </a:cubicBezTo>
                  <a:cubicBezTo>
                    <a:pt x="1237" y="185"/>
                    <a:pt x="1235" y="185"/>
                    <a:pt x="1233" y="186"/>
                  </a:cubicBezTo>
                  <a:cubicBezTo>
                    <a:pt x="1229" y="187"/>
                    <a:pt x="1225" y="187"/>
                    <a:pt x="1221" y="188"/>
                  </a:cubicBezTo>
                  <a:cubicBezTo>
                    <a:pt x="1221" y="188"/>
                    <a:pt x="1220" y="188"/>
                    <a:pt x="1219" y="189"/>
                  </a:cubicBezTo>
                  <a:cubicBezTo>
                    <a:pt x="1215" y="189"/>
                    <a:pt x="1211" y="190"/>
                    <a:pt x="1207" y="191"/>
                  </a:cubicBezTo>
                  <a:cubicBezTo>
                    <a:pt x="1205" y="191"/>
                    <a:pt x="1203" y="191"/>
                    <a:pt x="1202" y="192"/>
                  </a:cubicBezTo>
                  <a:cubicBezTo>
                    <a:pt x="1199" y="192"/>
                    <a:pt x="1196" y="193"/>
                    <a:pt x="1193" y="193"/>
                  </a:cubicBezTo>
                  <a:cubicBezTo>
                    <a:pt x="1191" y="193"/>
                    <a:pt x="1189" y="194"/>
                    <a:pt x="1187" y="194"/>
                  </a:cubicBezTo>
                  <a:cubicBezTo>
                    <a:pt x="1185" y="194"/>
                    <a:pt x="1182" y="195"/>
                    <a:pt x="1179" y="195"/>
                  </a:cubicBezTo>
                  <a:cubicBezTo>
                    <a:pt x="1177" y="196"/>
                    <a:pt x="1175" y="196"/>
                    <a:pt x="1173" y="196"/>
                  </a:cubicBezTo>
                  <a:cubicBezTo>
                    <a:pt x="1171" y="197"/>
                    <a:pt x="1168" y="197"/>
                    <a:pt x="1165" y="197"/>
                  </a:cubicBezTo>
                  <a:cubicBezTo>
                    <a:pt x="1163" y="198"/>
                    <a:pt x="1161" y="198"/>
                    <a:pt x="1159" y="198"/>
                  </a:cubicBezTo>
                  <a:cubicBezTo>
                    <a:pt x="1158" y="199"/>
                    <a:pt x="1156" y="199"/>
                    <a:pt x="1154" y="199"/>
                  </a:cubicBezTo>
                  <a:cubicBezTo>
                    <a:pt x="1154" y="199"/>
                    <a:pt x="1153" y="199"/>
                    <a:pt x="1152" y="199"/>
                  </a:cubicBezTo>
                  <a:cubicBezTo>
                    <a:pt x="1145" y="200"/>
                    <a:pt x="1138" y="201"/>
                    <a:pt x="1131" y="202"/>
                  </a:cubicBezTo>
                  <a:cubicBezTo>
                    <a:pt x="1130" y="202"/>
                    <a:pt x="1128" y="203"/>
                    <a:pt x="1127" y="203"/>
                  </a:cubicBezTo>
                  <a:cubicBezTo>
                    <a:pt x="1119" y="204"/>
                    <a:pt x="1112" y="205"/>
                    <a:pt x="1104" y="205"/>
                  </a:cubicBezTo>
                  <a:cubicBezTo>
                    <a:pt x="1104" y="206"/>
                    <a:pt x="1104" y="206"/>
                    <a:pt x="1104" y="206"/>
                  </a:cubicBezTo>
                  <a:cubicBezTo>
                    <a:pt x="1096" y="206"/>
                    <a:pt x="1089" y="207"/>
                    <a:pt x="1081" y="208"/>
                  </a:cubicBezTo>
                  <a:cubicBezTo>
                    <a:pt x="1079" y="208"/>
                    <a:pt x="1078" y="208"/>
                    <a:pt x="1077" y="208"/>
                  </a:cubicBezTo>
                  <a:cubicBezTo>
                    <a:pt x="1069" y="209"/>
                    <a:pt x="1062" y="210"/>
                    <a:pt x="1054" y="211"/>
                  </a:cubicBezTo>
                  <a:cubicBezTo>
                    <a:pt x="1054" y="211"/>
                    <a:pt x="1053" y="211"/>
                    <a:pt x="1052" y="211"/>
                  </a:cubicBezTo>
                  <a:cubicBezTo>
                    <a:pt x="1051" y="211"/>
                    <a:pt x="1050" y="211"/>
                    <a:pt x="1049" y="211"/>
                  </a:cubicBezTo>
                  <a:cubicBezTo>
                    <a:pt x="1045" y="211"/>
                    <a:pt x="1040" y="212"/>
                    <a:pt x="1036" y="212"/>
                  </a:cubicBezTo>
                  <a:cubicBezTo>
                    <a:pt x="1034" y="212"/>
                    <a:pt x="1032" y="213"/>
                    <a:pt x="1030" y="213"/>
                  </a:cubicBezTo>
                  <a:cubicBezTo>
                    <a:pt x="1025" y="213"/>
                    <a:pt x="1019" y="214"/>
                    <a:pt x="1014" y="214"/>
                  </a:cubicBezTo>
                  <a:cubicBezTo>
                    <a:pt x="1013" y="214"/>
                    <a:pt x="1012" y="214"/>
                    <a:pt x="1012" y="214"/>
                  </a:cubicBezTo>
                  <a:cubicBezTo>
                    <a:pt x="1006" y="215"/>
                    <a:pt x="999" y="215"/>
                    <a:pt x="993" y="215"/>
                  </a:cubicBezTo>
                  <a:cubicBezTo>
                    <a:pt x="991" y="215"/>
                    <a:pt x="990" y="216"/>
                    <a:pt x="988" y="216"/>
                  </a:cubicBezTo>
                  <a:cubicBezTo>
                    <a:pt x="983" y="216"/>
                    <a:pt x="979" y="216"/>
                    <a:pt x="974" y="216"/>
                  </a:cubicBezTo>
                  <a:cubicBezTo>
                    <a:pt x="973" y="217"/>
                    <a:pt x="972" y="217"/>
                    <a:pt x="971" y="217"/>
                  </a:cubicBezTo>
                  <a:cubicBezTo>
                    <a:pt x="970" y="217"/>
                    <a:pt x="969" y="217"/>
                    <a:pt x="969" y="217"/>
                  </a:cubicBezTo>
                  <a:cubicBezTo>
                    <a:pt x="955" y="218"/>
                    <a:pt x="941" y="218"/>
                    <a:pt x="927" y="219"/>
                  </a:cubicBezTo>
                  <a:cubicBezTo>
                    <a:pt x="926" y="219"/>
                    <a:pt x="925" y="219"/>
                    <a:pt x="924" y="219"/>
                  </a:cubicBezTo>
                  <a:cubicBezTo>
                    <a:pt x="923" y="219"/>
                    <a:pt x="922" y="219"/>
                    <a:pt x="921" y="219"/>
                  </a:cubicBezTo>
                  <a:cubicBezTo>
                    <a:pt x="916" y="219"/>
                    <a:pt x="912" y="219"/>
                    <a:pt x="908" y="219"/>
                  </a:cubicBezTo>
                  <a:cubicBezTo>
                    <a:pt x="906" y="219"/>
                    <a:pt x="904" y="219"/>
                    <a:pt x="902" y="219"/>
                  </a:cubicBezTo>
                  <a:cubicBezTo>
                    <a:pt x="890" y="220"/>
                    <a:pt x="878" y="220"/>
                    <a:pt x="865" y="220"/>
                  </a:cubicBezTo>
                  <a:cubicBezTo>
                    <a:pt x="864" y="220"/>
                    <a:pt x="862" y="220"/>
                    <a:pt x="860" y="220"/>
                  </a:cubicBezTo>
                  <a:cubicBezTo>
                    <a:pt x="856" y="220"/>
                    <a:pt x="851" y="220"/>
                    <a:pt x="847" y="220"/>
                  </a:cubicBezTo>
                  <a:cubicBezTo>
                    <a:pt x="846" y="220"/>
                    <a:pt x="845" y="220"/>
                    <a:pt x="845" y="220"/>
                  </a:cubicBezTo>
                  <a:cubicBezTo>
                    <a:pt x="844" y="220"/>
                    <a:pt x="844" y="220"/>
                    <a:pt x="843" y="220"/>
                  </a:cubicBezTo>
                  <a:cubicBezTo>
                    <a:pt x="843" y="220"/>
                    <a:pt x="842" y="220"/>
                    <a:pt x="841" y="220"/>
                  </a:cubicBezTo>
                  <a:cubicBezTo>
                    <a:pt x="837" y="220"/>
                    <a:pt x="833" y="220"/>
                    <a:pt x="829" y="220"/>
                  </a:cubicBezTo>
                  <a:cubicBezTo>
                    <a:pt x="827" y="220"/>
                    <a:pt x="825" y="220"/>
                    <a:pt x="823" y="220"/>
                  </a:cubicBezTo>
                  <a:cubicBezTo>
                    <a:pt x="819" y="220"/>
                    <a:pt x="815" y="220"/>
                    <a:pt x="811" y="220"/>
                  </a:cubicBezTo>
                  <a:cubicBezTo>
                    <a:pt x="810" y="220"/>
                    <a:pt x="808" y="220"/>
                    <a:pt x="807" y="220"/>
                  </a:cubicBezTo>
                  <a:cubicBezTo>
                    <a:pt x="806" y="220"/>
                    <a:pt x="806" y="220"/>
                    <a:pt x="805" y="220"/>
                  </a:cubicBezTo>
                  <a:cubicBezTo>
                    <a:pt x="801" y="220"/>
                    <a:pt x="797" y="220"/>
                    <a:pt x="792" y="220"/>
                  </a:cubicBezTo>
                  <a:cubicBezTo>
                    <a:pt x="791" y="220"/>
                    <a:pt x="789" y="220"/>
                    <a:pt x="787" y="220"/>
                  </a:cubicBezTo>
                  <a:cubicBezTo>
                    <a:pt x="782" y="220"/>
                    <a:pt x="776" y="220"/>
                    <a:pt x="770" y="219"/>
                  </a:cubicBezTo>
                  <a:cubicBezTo>
                    <a:pt x="770" y="219"/>
                    <a:pt x="770" y="219"/>
                    <a:pt x="770" y="219"/>
                  </a:cubicBezTo>
                  <a:cubicBezTo>
                    <a:pt x="768" y="219"/>
                    <a:pt x="767" y="219"/>
                    <a:pt x="766" y="219"/>
                  </a:cubicBezTo>
                  <a:cubicBezTo>
                    <a:pt x="762" y="219"/>
                    <a:pt x="757" y="219"/>
                    <a:pt x="752" y="219"/>
                  </a:cubicBezTo>
                  <a:cubicBezTo>
                    <a:pt x="750" y="219"/>
                    <a:pt x="748" y="219"/>
                    <a:pt x="746" y="219"/>
                  </a:cubicBezTo>
                  <a:cubicBezTo>
                    <a:pt x="742" y="218"/>
                    <a:pt x="739" y="218"/>
                    <a:pt x="735" y="218"/>
                  </a:cubicBezTo>
                  <a:cubicBezTo>
                    <a:pt x="734" y="218"/>
                    <a:pt x="733" y="218"/>
                    <a:pt x="732" y="218"/>
                  </a:cubicBezTo>
                  <a:cubicBezTo>
                    <a:pt x="731" y="218"/>
                    <a:pt x="730" y="218"/>
                    <a:pt x="728" y="218"/>
                  </a:cubicBezTo>
                  <a:cubicBezTo>
                    <a:pt x="725" y="218"/>
                    <a:pt x="721" y="218"/>
                    <a:pt x="717" y="217"/>
                  </a:cubicBezTo>
                  <a:cubicBezTo>
                    <a:pt x="715" y="217"/>
                    <a:pt x="713" y="217"/>
                    <a:pt x="711" y="217"/>
                  </a:cubicBezTo>
                  <a:cubicBezTo>
                    <a:pt x="707" y="217"/>
                    <a:pt x="703" y="217"/>
                    <a:pt x="699" y="216"/>
                  </a:cubicBezTo>
                  <a:cubicBezTo>
                    <a:pt x="698" y="216"/>
                    <a:pt x="696" y="216"/>
                    <a:pt x="695" y="216"/>
                  </a:cubicBezTo>
                  <a:cubicBezTo>
                    <a:pt x="694" y="216"/>
                    <a:pt x="694" y="216"/>
                    <a:pt x="693" y="216"/>
                  </a:cubicBezTo>
                  <a:cubicBezTo>
                    <a:pt x="689" y="216"/>
                    <a:pt x="685" y="216"/>
                    <a:pt x="680" y="215"/>
                  </a:cubicBezTo>
                  <a:cubicBezTo>
                    <a:pt x="679" y="215"/>
                    <a:pt x="677" y="215"/>
                    <a:pt x="676" y="215"/>
                  </a:cubicBezTo>
                  <a:cubicBezTo>
                    <a:pt x="670" y="215"/>
                    <a:pt x="664" y="214"/>
                    <a:pt x="658" y="214"/>
                  </a:cubicBezTo>
                  <a:cubicBezTo>
                    <a:pt x="658" y="214"/>
                    <a:pt x="658" y="214"/>
                    <a:pt x="658" y="214"/>
                  </a:cubicBezTo>
                  <a:cubicBezTo>
                    <a:pt x="658" y="214"/>
                    <a:pt x="658" y="214"/>
                    <a:pt x="658" y="214"/>
                  </a:cubicBezTo>
                  <a:cubicBezTo>
                    <a:pt x="652" y="213"/>
                    <a:pt x="647" y="213"/>
                    <a:pt x="641" y="212"/>
                  </a:cubicBezTo>
                  <a:cubicBezTo>
                    <a:pt x="639" y="212"/>
                    <a:pt x="637" y="212"/>
                    <a:pt x="636" y="212"/>
                  </a:cubicBezTo>
                  <a:cubicBezTo>
                    <a:pt x="632" y="212"/>
                    <a:pt x="628" y="211"/>
                    <a:pt x="624" y="211"/>
                  </a:cubicBezTo>
                  <a:cubicBezTo>
                    <a:pt x="623" y="211"/>
                    <a:pt x="623" y="211"/>
                    <a:pt x="622" y="211"/>
                  </a:cubicBezTo>
                  <a:cubicBezTo>
                    <a:pt x="620" y="211"/>
                    <a:pt x="619" y="210"/>
                    <a:pt x="618" y="210"/>
                  </a:cubicBezTo>
                  <a:cubicBezTo>
                    <a:pt x="614" y="210"/>
                    <a:pt x="611" y="210"/>
                    <a:pt x="607" y="209"/>
                  </a:cubicBezTo>
                  <a:cubicBezTo>
                    <a:pt x="605" y="209"/>
                    <a:pt x="603" y="209"/>
                    <a:pt x="601" y="209"/>
                  </a:cubicBezTo>
                  <a:cubicBezTo>
                    <a:pt x="597" y="208"/>
                    <a:pt x="593" y="208"/>
                    <a:pt x="590" y="208"/>
                  </a:cubicBezTo>
                  <a:cubicBezTo>
                    <a:pt x="588" y="207"/>
                    <a:pt x="587" y="207"/>
                    <a:pt x="585" y="207"/>
                  </a:cubicBezTo>
                  <a:cubicBezTo>
                    <a:pt x="585" y="207"/>
                    <a:pt x="584" y="207"/>
                    <a:pt x="584" y="207"/>
                  </a:cubicBezTo>
                  <a:cubicBezTo>
                    <a:pt x="579" y="206"/>
                    <a:pt x="574" y="206"/>
                    <a:pt x="569" y="205"/>
                  </a:cubicBezTo>
                  <a:cubicBezTo>
                    <a:pt x="569" y="205"/>
                    <a:pt x="568" y="205"/>
                    <a:pt x="567" y="205"/>
                  </a:cubicBezTo>
                  <a:cubicBezTo>
                    <a:pt x="561" y="204"/>
                    <a:pt x="555" y="204"/>
                    <a:pt x="550" y="203"/>
                  </a:cubicBezTo>
                  <a:cubicBezTo>
                    <a:pt x="549" y="203"/>
                    <a:pt x="549" y="203"/>
                    <a:pt x="549" y="203"/>
                  </a:cubicBezTo>
                  <a:cubicBezTo>
                    <a:pt x="548" y="203"/>
                    <a:pt x="547" y="202"/>
                    <a:pt x="546" y="202"/>
                  </a:cubicBezTo>
                  <a:cubicBezTo>
                    <a:pt x="542" y="202"/>
                    <a:pt x="537" y="201"/>
                    <a:pt x="533" y="201"/>
                  </a:cubicBezTo>
                  <a:cubicBezTo>
                    <a:pt x="531" y="200"/>
                    <a:pt x="529" y="200"/>
                    <a:pt x="527" y="200"/>
                  </a:cubicBezTo>
                  <a:cubicBezTo>
                    <a:pt x="524" y="199"/>
                    <a:pt x="520" y="199"/>
                    <a:pt x="516" y="198"/>
                  </a:cubicBezTo>
                  <a:cubicBezTo>
                    <a:pt x="515" y="198"/>
                    <a:pt x="514" y="198"/>
                    <a:pt x="513" y="198"/>
                  </a:cubicBezTo>
                  <a:cubicBezTo>
                    <a:pt x="512" y="198"/>
                    <a:pt x="511" y="197"/>
                    <a:pt x="510" y="197"/>
                  </a:cubicBezTo>
                  <a:cubicBezTo>
                    <a:pt x="505" y="197"/>
                    <a:pt x="500" y="196"/>
                    <a:pt x="495" y="195"/>
                  </a:cubicBezTo>
                  <a:cubicBezTo>
                    <a:pt x="495" y="195"/>
                    <a:pt x="494" y="195"/>
                    <a:pt x="493" y="195"/>
                  </a:cubicBezTo>
                  <a:cubicBezTo>
                    <a:pt x="487" y="194"/>
                    <a:pt x="482" y="193"/>
                    <a:pt x="476" y="192"/>
                  </a:cubicBezTo>
                  <a:cubicBezTo>
                    <a:pt x="476" y="192"/>
                    <a:pt x="475" y="192"/>
                    <a:pt x="475" y="192"/>
                  </a:cubicBezTo>
                  <a:cubicBezTo>
                    <a:pt x="474" y="191"/>
                    <a:pt x="473" y="191"/>
                    <a:pt x="472" y="191"/>
                  </a:cubicBezTo>
                  <a:cubicBezTo>
                    <a:pt x="467" y="190"/>
                    <a:pt x="462" y="189"/>
                    <a:pt x="457" y="188"/>
                  </a:cubicBezTo>
                  <a:cubicBezTo>
                    <a:pt x="456" y="188"/>
                    <a:pt x="455" y="188"/>
                    <a:pt x="453" y="188"/>
                  </a:cubicBezTo>
                  <a:cubicBezTo>
                    <a:pt x="447" y="186"/>
                    <a:pt x="441" y="185"/>
                    <a:pt x="436" y="184"/>
                  </a:cubicBezTo>
                  <a:cubicBezTo>
                    <a:pt x="435" y="184"/>
                    <a:pt x="435" y="184"/>
                    <a:pt x="435" y="184"/>
                  </a:cubicBezTo>
                  <a:cubicBezTo>
                    <a:pt x="431" y="183"/>
                    <a:pt x="427" y="182"/>
                    <a:pt x="424" y="182"/>
                  </a:cubicBezTo>
                  <a:cubicBezTo>
                    <a:pt x="423" y="181"/>
                    <a:pt x="422" y="181"/>
                    <a:pt x="421" y="181"/>
                  </a:cubicBezTo>
                  <a:cubicBezTo>
                    <a:pt x="418" y="180"/>
                    <a:pt x="414" y="180"/>
                    <a:pt x="411" y="179"/>
                  </a:cubicBezTo>
                  <a:cubicBezTo>
                    <a:pt x="410" y="179"/>
                    <a:pt x="408" y="178"/>
                    <a:pt x="407" y="178"/>
                  </a:cubicBezTo>
                  <a:cubicBezTo>
                    <a:pt x="404" y="177"/>
                    <a:pt x="402" y="177"/>
                    <a:pt x="399" y="176"/>
                  </a:cubicBezTo>
                  <a:cubicBezTo>
                    <a:pt x="398" y="176"/>
                    <a:pt x="396" y="175"/>
                    <a:pt x="395" y="175"/>
                  </a:cubicBezTo>
                  <a:cubicBezTo>
                    <a:pt x="394" y="175"/>
                    <a:pt x="393" y="175"/>
                    <a:pt x="392" y="174"/>
                  </a:cubicBezTo>
                  <a:cubicBezTo>
                    <a:pt x="389" y="174"/>
                    <a:pt x="386" y="173"/>
                    <a:pt x="384" y="172"/>
                  </a:cubicBezTo>
                  <a:cubicBezTo>
                    <a:pt x="380" y="171"/>
                    <a:pt x="376" y="170"/>
                    <a:pt x="372" y="169"/>
                  </a:cubicBezTo>
                  <a:cubicBezTo>
                    <a:pt x="370" y="169"/>
                    <a:pt x="369" y="169"/>
                    <a:pt x="368" y="168"/>
                  </a:cubicBezTo>
                  <a:cubicBezTo>
                    <a:pt x="365" y="168"/>
                    <a:pt x="362" y="167"/>
                    <a:pt x="360" y="166"/>
                  </a:cubicBezTo>
                  <a:cubicBezTo>
                    <a:pt x="358" y="166"/>
                    <a:pt x="357" y="165"/>
                    <a:pt x="355" y="165"/>
                  </a:cubicBezTo>
                  <a:cubicBezTo>
                    <a:pt x="353" y="164"/>
                    <a:pt x="350" y="164"/>
                    <a:pt x="348" y="163"/>
                  </a:cubicBezTo>
                  <a:cubicBezTo>
                    <a:pt x="347" y="162"/>
                    <a:pt x="345" y="162"/>
                    <a:pt x="344" y="162"/>
                  </a:cubicBezTo>
                  <a:cubicBezTo>
                    <a:pt x="343" y="161"/>
                    <a:pt x="342" y="161"/>
                    <a:pt x="342" y="161"/>
                  </a:cubicBezTo>
                  <a:cubicBezTo>
                    <a:pt x="340" y="160"/>
                    <a:pt x="338" y="160"/>
                    <a:pt x="337" y="160"/>
                  </a:cubicBezTo>
                  <a:cubicBezTo>
                    <a:pt x="335" y="159"/>
                    <a:pt x="334" y="159"/>
                    <a:pt x="332" y="158"/>
                  </a:cubicBezTo>
                  <a:cubicBezTo>
                    <a:pt x="330" y="157"/>
                    <a:pt x="328" y="157"/>
                    <a:pt x="325" y="156"/>
                  </a:cubicBezTo>
                  <a:cubicBezTo>
                    <a:pt x="324" y="155"/>
                    <a:pt x="323" y="155"/>
                    <a:pt x="321" y="155"/>
                  </a:cubicBezTo>
                  <a:cubicBezTo>
                    <a:pt x="318" y="154"/>
                    <a:pt x="315" y="153"/>
                    <a:pt x="312" y="152"/>
                  </a:cubicBezTo>
                  <a:cubicBezTo>
                    <a:pt x="311" y="151"/>
                    <a:pt x="311" y="151"/>
                    <a:pt x="311" y="151"/>
                  </a:cubicBezTo>
                  <a:cubicBezTo>
                    <a:pt x="307" y="150"/>
                    <a:pt x="304" y="149"/>
                    <a:pt x="301" y="148"/>
                  </a:cubicBezTo>
                  <a:cubicBezTo>
                    <a:pt x="300" y="147"/>
                    <a:pt x="299" y="147"/>
                    <a:pt x="298" y="146"/>
                  </a:cubicBezTo>
                  <a:cubicBezTo>
                    <a:pt x="295" y="146"/>
                    <a:pt x="293" y="145"/>
                    <a:pt x="291" y="144"/>
                  </a:cubicBezTo>
                  <a:cubicBezTo>
                    <a:pt x="290" y="143"/>
                    <a:pt x="288" y="143"/>
                    <a:pt x="287" y="142"/>
                  </a:cubicBezTo>
                  <a:cubicBezTo>
                    <a:pt x="285" y="142"/>
                    <a:pt x="283" y="141"/>
                    <a:pt x="282" y="140"/>
                  </a:cubicBezTo>
                  <a:cubicBezTo>
                    <a:pt x="280" y="140"/>
                    <a:pt x="279" y="139"/>
                    <a:pt x="278" y="139"/>
                  </a:cubicBezTo>
                  <a:cubicBezTo>
                    <a:pt x="276" y="138"/>
                    <a:pt x="274" y="137"/>
                    <a:pt x="272" y="136"/>
                  </a:cubicBezTo>
                  <a:cubicBezTo>
                    <a:pt x="271" y="136"/>
                    <a:pt x="270" y="135"/>
                    <a:pt x="269" y="135"/>
                  </a:cubicBezTo>
                  <a:cubicBezTo>
                    <a:pt x="267" y="134"/>
                    <a:pt x="265" y="133"/>
                    <a:pt x="264" y="133"/>
                  </a:cubicBezTo>
                  <a:cubicBezTo>
                    <a:pt x="262" y="132"/>
                    <a:pt x="261" y="132"/>
                    <a:pt x="260" y="131"/>
                  </a:cubicBezTo>
                  <a:cubicBezTo>
                    <a:pt x="259" y="130"/>
                    <a:pt x="257" y="129"/>
                    <a:pt x="255" y="129"/>
                  </a:cubicBezTo>
                  <a:cubicBezTo>
                    <a:pt x="254" y="128"/>
                    <a:pt x="253" y="128"/>
                    <a:pt x="252" y="127"/>
                  </a:cubicBezTo>
                  <a:cubicBezTo>
                    <a:pt x="250" y="126"/>
                    <a:pt x="249" y="126"/>
                    <a:pt x="247" y="125"/>
                  </a:cubicBezTo>
                  <a:cubicBezTo>
                    <a:pt x="246" y="124"/>
                    <a:pt x="245" y="124"/>
                    <a:pt x="244" y="123"/>
                  </a:cubicBezTo>
                  <a:cubicBezTo>
                    <a:pt x="242" y="122"/>
                    <a:pt x="241" y="121"/>
                    <a:pt x="239" y="120"/>
                  </a:cubicBezTo>
                  <a:cubicBezTo>
                    <a:pt x="238" y="120"/>
                    <a:pt x="238" y="120"/>
                    <a:pt x="237" y="119"/>
                  </a:cubicBezTo>
                  <a:cubicBezTo>
                    <a:pt x="234" y="118"/>
                    <a:pt x="232" y="117"/>
                    <a:pt x="230" y="115"/>
                  </a:cubicBezTo>
                  <a:cubicBezTo>
                    <a:pt x="229" y="115"/>
                    <a:pt x="229" y="115"/>
                    <a:pt x="229" y="115"/>
                  </a:cubicBezTo>
                  <a:cubicBezTo>
                    <a:pt x="227" y="113"/>
                    <a:pt x="225" y="112"/>
                    <a:pt x="223" y="111"/>
                  </a:cubicBezTo>
                  <a:cubicBezTo>
                    <a:pt x="222" y="111"/>
                    <a:pt x="222" y="110"/>
                    <a:pt x="221" y="110"/>
                  </a:cubicBezTo>
                  <a:cubicBezTo>
                    <a:pt x="220" y="109"/>
                    <a:pt x="218" y="108"/>
                    <a:pt x="217" y="107"/>
                  </a:cubicBezTo>
                  <a:cubicBezTo>
                    <a:pt x="216" y="107"/>
                    <a:pt x="215" y="106"/>
                    <a:pt x="215" y="106"/>
                  </a:cubicBezTo>
                  <a:cubicBezTo>
                    <a:pt x="213" y="105"/>
                    <a:pt x="212" y="104"/>
                    <a:pt x="211" y="103"/>
                  </a:cubicBezTo>
                  <a:cubicBezTo>
                    <a:pt x="210" y="102"/>
                    <a:pt x="210" y="102"/>
                    <a:pt x="209" y="101"/>
                  </a:cubicBezTo>
                  <a:cubicBezTo>
                    <a:pt x="208" y="101"/>
                    <a:pt x="207" y="100"/>
                    <a:pt x="206" y="99"/>
                  </a:cubicBezTo>
                  <a:cubicBezTo>
                    <a:pt x="205" y="98"/>
                    <a:pt x="204" y="98"/>
                    <a:pt x="203" y="97"/>
                  </a:cubicBezTo>
                  <a:cubicBezTo>
                    <a:pt x="202" y="96"/>
                    <a:pt x="201" y="96"/>
                    <a:pt x="200" y="95"/>
                  </a:cubicBezTo>
                  <a:cubicBezTo>
                    <a:pt x="200" y="94"/>
                    <a:pt x="199" y="94"/>
                    <a:pt x="198" y="93"/>
                  </a:cubicBezTo>
                  <a:cubicBezTo>
                    <a:pt x="197" y="92"/>
                    <a:pt x="197" y="91"/>
                    <a:pt x="196" y="90"/>
                  </a:cubicBezTo>
                  <a:cubicBezTo>
                    <a:pt x="195" y="90"/>
                    <a:pt x="194" y="89"/>
                    <a:pt x="194" y="89"/>
                  </a:cubicBezTo>
                  <a:cubicBezTo>
                    <a:pt x="193" y="88"/>
                    <a:pt x="192" y="87"/>
                    <a:pt x="191" y="86"/>
                  </a:cubicBezTo>
                  <a:cubicBezTo>
                    <a:pt x="191" y="86"/>
                    <a:pt x="190" y="85"/>
                    <a:pt x="190" y="85"/>
                  </a:cubicBezTo>
                  <a:cubicBezTo>
                    <a:pt x="189" y="83"/>
                    <a:pt x="188" y="82"/>
                    <a:pt x="187" y="81"/>
                  </a:cubicBezTo>
                  <a:cubicBezTo>
                    <a:pt x="186" y="80"/>
                    <a:pt x="186" y="80"/>
                    <a:pt x="186" y="80"/>
                  </a:cubicBezTo>
                  <a:cubicBezTo>
                    <a:pt x="185" y="79"/>
                    <a:pt x="184" y="77"/>
                    <a:pt x="182" y="76"/>
                  </a:cubicBezTo>
                  <a:cubicBezTo>
                    <a:pt x="182" y="76"/>
                    <a:pt x="182" y="75"/>
                    <a:pt x="182" y="75"/>
                  </a:cubicBezTo>
                  <a:cubicBezTo>
                    <a:pt x="181" y="74"/>
                    <a:pt x="180" y="73"/>
                    <a:pt x="179" y="72"/>
                  </a:cubicBezTo>
                  <a:cubicBezTo>
                    <a:pt x="179" y="71"/>
                    <a:pt x="179" y="71"/>
                    <a:pt x="178" y="70"/>
                  </a:cubicBezTo>
                  <a:cubicBezTo>
                    <a:pt x="178" y="69"/>
                    <a:pt x="177" y="68"/>
                    <a:pt x="177" y="67"/>
                  </a:cubicBezTo>
                  <a:cubicBezTo>
                    <a:pt x="176" y="67"/>
                    <a:pt x="176" y="66"/>
                    <a:pt x="176" y="66"/>
                  </a:cubicBezTo>
                  <a:cubicBezTo>
                    <a:pt x="175" y="65"/>
                    <a:pt x="175" y="64"/>
                    <a:pt x="174" y="63"/>
                  </a:cubicBezTo>
                  <a:cubicBezTo>
                    <a:pt x="174" y="63"/>
                    <a:pt x="174" y="62"/>
                    <a:pt x="174" y="61"/>
                  </a:cubicBezTo>
                  <a:cubicBezTo>
                    <a:pt x="173" y="60"/>
                    <a:pt x="173" y="60"/>
                    <a:pt x="173" y="59"/>
                  </a:cubicBezTo>
                  <a:cubicBezTo>
                    <a:pt x="172" y="58"/>
                    <a:pt x="172" y="58"/>
                    <a:pt x="172" y="57"/>
                  </a:cubicBezTo>
                  <a:cubicBezTo>
                    <a:pt x="172" y="56"/>
                    <a:pt x="171" y="55"/>
                    <a:pt x="171" y="54"/>
                  </a:cubicBezTo>
                  <a:cubicBezTo>
                    <a:pt x="171" y="54"/>
                    <a:pt x="171" y="53"/>
                    <a:pt x="171" y="53"/>
                  </a:cubicBezTo>
                  <a:cubicBezTo>
                    <a:pt x="170" y="52"/>
                    <a:pt x="170" y="51"/>
                    <a:pt x="170" y="50"/>
                  </a:cubicBezTo>
                  <a:cubicBezTo>
                    <a:pt x="170" y="49"/>
                    <a:pt x="170" y="49"/>
                    <a:pt x="170" y="48"/>
                  </a:cubicBezTo>
                  <a:cubicBezTo>
                    <a:pt x="169" y="47"/>
                    <a:pt x="169" y="46"/>
                    <a:pt x="169" y="45"/>
                  </a:cubicBezTo>
                  <a:cubicBezTo>
                    <a:pt x="169" y="45"/>
                    <a:pt x="169" y="44"/>
                    <a:pt x="169" y="44"/>
                  </a:cubicBezTo>
                  <a:cubicBezTo>
                    <a:pt x="169" y="42"/>
                    <a:pt x="169" y="41"/>
                    <a:pt x="169" y="40"/>
                  </a:cubicBezTo>
                  <a:cubicBezTo>
                    <a:pt x="169" y="2"/>
                    <a:pt x="169" y="2"/>
                    <a:pt x="169" y="2"/>
                  </a:cubicBezTo>
                  <a:cubicBezTo>
                    <a:pt x="0" y="80"/>
                    <a:pt x="53" y="180"/>
                    <a:pt x="318" y="243"/>
                  </a:cubicBezTo>
                  <a:cubicBezTo>
                    <a:pt x="464" y="278"/>
                    <a:pt x="650" y="295"/>
                    <a:pt x="835" y="295"/>
                  </a:cubicBezTo>
                  <a:cubicBezTo>
                    <a:pt x="1044" y="295"/>
                    <a:pt x="1252" y="273"/>
                    <a:pt x="1405" y="231"/>
                  </a:cubicBezTo>
                  <a:cubicBezTo>
                    <a:pt x="1637" y="166"/>
                    <a:pt x="1672" y="73"/>
                    <a:pt x="1517" y="0"/>
                  </a:cubicBezTo>
                </a:path>
              </a:pathLst>
            </a:custGeom>
            <a:solidFill>
              <a:srgbClr val="80C568">
                <a:lumMod val="60000"/>
                <a:lumOff val="40000"/>
                <a:alpha val="15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grpSp>
      <p:grpSp>
        <p:nvGrpSpPr>
          <p:cNvPr id="25" name="Group 24">
            <a:extLst>
              <a:ext uri="{FF2B5EF4-FFF2-40B4-BE49-F238E27FC236}">
                <a16:creationId xmlns:a16="http://schemas.microsoft.com/office/drawing/2014/main" id="{5CD80D19-EA1A-32B5-5184-C92A1379FCD6}"/>
              </a:ext>
            </a:extLst>
          </p:cNvPr>
          <p:cNvGrpSpPr/>
          <p:nvPr/>
        </p:nvGrpSpPr>
        <p:grpSpPr>
          <a:xfrm>
            <a:off x="927191" y="2103606"/>
            <a:ext cx="1930502" cy="956607"/>
            <a:chOff x="4819427" y="2606404"/>
            <a:chExt cx="2574002" cy="1275476"/>
          </a:xfrm>
        </p:grpSpPr>
        <p:sp>
          <p:nvSpPr>
            <p:cNvPr id="26" name="Freeform 362">
              <a:extLst>
                <a:ext uri="{FF2B5EF4-FFF2-40B4-BE49-F238E27FC236}">
                  <a16:creationId xmlns:a16="http://schemas.microsoft.com/office/drawing/2014/main" id="{D7021DEE-F458-398A-BED9-A3C7DE320942}"/>
                </a:ext>
              </a:extLst>
            </p:cNvPr>
            <p:cNvSpPr>
              <a:spLocks/>
            </p:cNvSpPr>
            <p:nvPr/>
          </p:nvSpPr>
          <p:spPr bwMode="auto">
            <a:xfrm>
              <a:off x="4944560" y="2953263"/>
              <a:ext cx="2324835" cy="928617"/>
            </a:xfrm>
            <a:custGeom>
              <a:avLst/>
              <a:gdLst>
                <a:gd name="T0" fmla="*/ 1348 w 1349"/>
                <a:gd name="T1" fmla="*/ 4 h 539"/>
                <a:gd name="T2" fmla="*/ 1344 w 1349"/>
                <a:gd name="T3" fmla="*/ 20 h 539"/>
                <a:gd name="T4" fmla="*/ 1335 w 1349"/>
                <a:gd name="T5" fmla="*/ 36 h 539"/>
                <a:gd name="T6" fmla="*/ 1315 w 1349"/>
                <a:gd name="T7" fmla="*/ 57 h 539"/>
                <a:gd name="T8" fmla="*/ 1285 w 1349"/>
                <a:gd name="T9" fmla="*/ 77 h 539"/>
                <a:gd name="T10" fmla="*/ 1256 w 1349"/>
                <a:gd name="T11" fmla="*/ 92 h 539"/>
                <a:gd name="T12" fmla="*/ 1221 w 1349"/>
                <a:gd name="T13" fmla="*/ 107 h 539"/>
                <a:gd name="T14" fmla="*/ 1179 w 1349"/>
                <a:gd name="T15" fmla="*/ 121 h 539"/>
                <a:gd name="T16" fmla="*/ 1119 w 1349"/>
                <a:gd name="T17" fmla="*/ 137 h 539"/>
                <a:gd name="T18" fmla="*/ 1053 w 1349"/>
                <a:gd name="T19" fmla="*/ 151 h 539"/>
                <a:gd name="T20" fmla="*/ 996 w 1349"/>
                <a:gd name="T21" fmla="*/ 161 h 539"/>
                <a:gd name="T22" fmla="*/ 908 w 1349"/>
                <a:gd name="T23" fmla="*/ 172 h 539"/>
                <a:gd name="T24" fmla="*/ 819 w 1349"/>
                <a:gd name="T25" fmla="*/ 179 h 539"/>
                <a:gd name="T26" fmla="*/ 696 w 1349"/>
                <a:gd name="T27" fmla="*/ 184 h 539"/>
                <a:gd name="T28" fmla="*/ 624 w 1349"/>
                <a:gd name="T29" fmla="*/ 183 h 539"/>
                <a:gd name="T30" fmla="*/ 548 w 1349"/>
                <a:gd name="T31" fmla="*/ 181 h 539"/>
                <a:gd name="T32" fmla="*/ 472 w 1349"/>
                <a:gd name="T33" fmla="*/ 176 h 539"/>
                <a:gd name="T34" fmla="*/ 400 w 1349"/>
                <a:gd name="T35" fmla="*/ 169 h 539"/>
                <a:gd name="T36" fmla="*/ 326 w 1349"/>
                <a:gd name="T37" fmla="*/ 158 h 539"/>
                <a:gd name="T38" fmla="*/ 252 w 1349"/>
                <a:gd name="T39" fmla="*/ 144 h 539"/>
                <a:gd name="T40" fmla="*/ 191 w 1349"/>
                <a:gd name="T41" fmla="*/ 130 h 539"/>
                <a:gd name="T42" fmla="*/ 143 w 1349"/>
                <a:gd name="T43" fmla="*/ 115 h 539"/>
                <a:gd name="T44" fmla="*/ 104 w 1349"/>
                <a:gd name="T45" fmla="*/ 100 h 539"/>
                <a:gd name="T46" fmla="*/ 70 w 1349"/>
                <a:gd name="T47" fmla="*/ 84 h 539"/>
                <a:gd name="T48" fmla="*/ 42 w 1349"/>
                <a:gd name="T49" fmla="*/ 67 h 539"/>
                <a:gd name="T50" fmla="*/ 22 w 1349"/>
                <a:gd name="T51" fmla="*/ 50 h 539"/>
                <a:gd name="T52" fmla="*/ 8 w 1349"/>
                <a:gd name="T53" fmla="*/ 31 h 539"/>
                <a:gd name="T54" fmla="*/ 1 w 1349"/>
                <a:gd name="T55" fmla="*/ 13 h 539"/>
                <a:gd name="T56" fmla="*/ 2 w 1349"/>
                <a:gd name="T57" fmla="*/ 367 h 539"/>
                <a:gd name="T58" fmla="*/ 8 w 1349"/>
                <a:gd name="T59" fmla="*/ 385 h 539"/>
                <a:gd name="T60" fmla="*/ 22 w 1349"/>
                <a:gd name="T61" fmla="*/ 404 h 539"/>
                <a:gd name="T62" fmla="*/ 41 w 1349"/>
                <a:gd name="T63" fmla="*/ 420 h 539"/>
                <a:gd name="T64" fmla="*/ 69 w 1349"/>
                <a:gd name="T65" fmla="*/ 438 h 539"/>
                <a:gd name="T66" fmla="*/ 101 w 1349"/>
                <a:gd name="T67" fmla="*/ 454 h 539"/>
                <a:gd name="T68" fmla="*/ 143 w 1349"/>
                <a:gd name="T69" fmla="*/ 470 h 539"/>
                <a:gd name="T70" fmla="*/ 180 w 1349"/>
                <a:gd name="T71" fmla="*/ 482 h 539"/>
                <a:gd name="T72" fmla="*/ 231 w 1349"/>
                <a:gd name="T73" fmla="*/ 495 h 539"/>
                <a:gd name="T74" fmla="*/ 289 w 1349"/>
                <a:gd name="T75" fmla="*/ 507 h 539"/>
                <a:gd name="T76" fmla="*/ 348 w 1349"/>
                <a:gd name="T77" fmla="*/ 517 h 539"/>
                <a:gd name="T78" fmla="*/ 416 w 1349"/>
                <a:gd name="T79" fmla="*/ 526 h 539"/>
                <a:gd name="T80" fmla="*/ 468 w 1349"/>
                <a:gd name="T81" fmla="*/ 531 h 539"/>
                <a:gd name="T82" fmla="*/ 527 w 1349"/>
                <a:gd name="T83" fmla="*/ 535 h 539"/>
                <a:gd name="T84" fmla="*/ 584 w 1349"/>
                <a:gd name="T85" fmla="*/ 538 h 539"/>
                <a:gd name="T86" fmla="*/ 643 w 1349"/>
                <a:gd name="T87" fmla="*/ 539 h 539"/>
                <a:gd name="T88" fmla="*/ 734 w 1349"/>
                <a:gd name="T89" fmla="*/ 538 h 539"/>
                <a:gd name="T90" fmla="*/ 820 w 1349"/>
                <a:gd name="T91" fmla="*/ 535 h 539"/>
                <a:gd name="T92" fmla="*/ 886 w 1349"/>
                <a:gd name="T93" fmla="*/ 530 h 539"/>
                <a:gd name="T94" fmla="*/ 986 w 1349"/>
                <a:gd name="T95" fmla="*/ 518 h 539"/>
                <a:gd name="T96" fmla="*/ 1039 w 1349"/>
                <a:gd name="T97" fmla="*/ 510 h 539"/>
                <a:gd name="T98" fmla="*/ 1091 w 1349"/>
                <a:gd name="T99" fmla="*/ 499 h 539"/>
                <a:gd name="T100" fmla="*/ 1149 w 1349"/>
                <a:gd name="T101" fmla="*/ 486 h 539"/>
                <a:gd name="T102" fmla="*/ 1200 w 1349"/>
                <a:gd name="T103" fmla="*/ 470 h 539"/>
                <a:gd name="T104" fmla="*/ 1230 w 1349"/>
                <a:gd name="T105" fmla="*/ 459 h 539"/>
                <a:gd name="T106" fmla="*/ 1263 w 1349"/>
                <a:gd name="T107" fmla="*/ 445 h 539"/>
                <a:gd name="T108" fmla="*/ 1286 w 1349"/>
                <a:gd name="T109" fmla="*/ 432 h 539"/>
                <a:gd name="T110" fmla="*/ 1310 w 1349"/>
                <a:gd name="T111" fmla="*/ 417 h 539"/>
                <a:gd name="T112" fmla="*/ 1327 w 1349"/>
                <a:gd name="T113" fmla="*/ 401 h 539"/>
                <a:gd name="T114" fmla="*/ 1340 w 1349"/>
                <a:gd name="T115" fmla="*/ 385 h 539"/>
                <a:gd name="T116" fmla="*/ 1346 w 1349"/>
                <a:gd name="T117" fmla="*/ 37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9" h="539">
                  <a:moveTo>
                    <a:pt x="1348" y="364"/>
                  </a:moveTo>
                  <a:cubicBezTo>
                    <a:pt x="1348" y="363"/>
                    <a:pt x="1348" y="363"/>
                    <a:pt x="1348" y="363"/>
                  </a:cubicBezTo>
                  <a:cubicBezTo>
                    <a:pt x="1348" y="362"/>
                    <a:pt x="1349" y="361"/>
                    <a:pt x="1349" y="360"/>
                  </a:cubicBezTo>
                  <a:cubicBezTo>
                    <a:pt x="1349" y="359"/>
                    <a:pt x="1349" y="359"/>
                    <a:pt x="1349" y="359"/>
                  </a:cubicBezTo>
                  <a:cubicBezTo>
                    <a:pt x="1349" y="358"/>
                    <a:pt x="1349" y="358"/>
                    <a:pt x="1349" y="357"/>
                  </a:cubicBezTo>
                  <a:cubicBezTo>
                    <a:pt x="1349" y="356"/>
                    <a:pt x="1349" y="356"/>
                    <a:pt x="1349" y="355"/>
                  </a:cubicBezTo>
                  <a:cubicBezTo>
                    <a:pt x="1349" y="237"/>
                    <a:pt x="1348" y="118"/>
                    <a:pt x="1348" y="0"/>
                  </a:cubicBezTo>
                  <a:cubicBezTo>
                    <a:pt x="1348" y="1"/>
                    <a:pt x="1348" y="2"/>
                    <a:pt x="1348" y="4"/>
                  </a:cubicBezTo>
                  <a:cubicBezTo>
                    <a:pt x="1348" y="4"/>
                    <a:pt x="1348" y="4"/>
                    <a:pt x="1348" y="4"/>
                  </a:cubicBezTo>
                  <a:cubicBezTo>
                    <a:pt x="1348" y="5"/>
                    <a:pt x="1348" y="7"/>
                    <a:pt x="1347" y="8"/>
                  </a:cubicBezTo>
                  <a:cubicBezTo>
                    <a:pt x="1347" y="9"/>
                    <a:pt x="1347" y="9"/>
                    <a:pt x="1347" y="9"/>
                  </a:cubicBezTo>
                  <a:cubicBezTo>
                    <a:pt x="1347" y="10"/>
                    <a:pt x="1347" y="11"/>
                    <a:pt x="1347" y="12"/>
                  </a:cubicBezTo>
                  <a:cubicBezTo>
                    <a:pt x="1346" y="13"/>
                    <a:pt x="1346" y="13"/>
                    <a:pt x="1346" y="13"/>
                  </a:cubicBezTo>
                  <a:cubicBezTo>
                    <a:pt x="1346" y="14"/>
                    <a:pt x="1346" y="15"/>
                    <a:pt x="1345" y="16"/>
                  </a:cubicBezTo>
                  <a:cubicBezTo>
                    <a:pt x="1345" y="17"/>
                    <a:pt x="1345" y="17"/>
                    <a:pt x="1345" y="17"/>
                  </a:cubicBezTo>
                  <a:cubicBezTo>
                    <a:pt x="1345" y="18"/>
                    <a:pt x="1344" y="19"/>
                    <a:pt x="1344" y="20"/>
                  </a:cubicBezTo>
                  <a:cubicBezTo>
                    <a:pt x="1343" y="21"/>
                    <a:pt x="1343" y="21"/>
                    <a:pt x="1343" y="21"/>
                  </a:cubicBezTo>
                  <a:cubicBezTo>
                    <a:pt x="1343" y="22"/>
                    <a:pt x="1342" y="24"/>
                    <a:pt x="1342" y="25"/>
                  </a:cubicBezTo>
                  <a:cubicBezTo>
                    <a:pt x="1341" y="25"/>
                    <a:pt x="1341" y="25"/>
                    <a:pt x="1341" y="25"/>
                  </a:cubicBezTo>
                  <a:cubicBezTo>
                    <a:pt x="1341" y="26"/>
                    <a:pt x="1340" y="27"/>
                    <a:pt x="1340" y="28"/>
                  </a:cubicBezTo>
                  <a:cubicBezTo>
                    <a:pt x="1339" y="29"/>
                    <a:pt x="1339" y="29"/>
                    <a:pt x="1339" y="29"/>
                  </a:cubicBezTo>
                  <a:cubicBezTo>
                    <a:pt x="1338" y="31"/>
                    <a:pt x="1338" y="32"/>
                    <a:pt x="1337" y="33"/>
                  </a:cubicBezTo>
                  <a:cubicBezTo>
                    <a:pt x="1336" y="34"/>
                    <a:pt x="1336" y="34"/>
                    <a:pt x="1336" y="34"/>
                  </a:cubicBezTo>
                  <a:cubicBezTo>
                    <a:pt x="1336" y="34"/>
                    <a:pt x="1335" y="35"/>
                    <a:pt x="1335" y="36"/>
                  </a:cubicBezTo>
                  <a:cubicBezTo>
                    <a:pt x="1334" y="37"/>
                    <a:pt x="1333" y="38"/>
                    <a:pt x="1332" y="40"/>
                  </a:cubicBezTo>
                  <a:cubicBezTo>
                    <a:pt x="1332" y="40"/>
                    <a:pt x="1331" y="40"/>
                    <a:pt x="1331" y="41"/>
                  </a:cubicBezTo>
                  <a:cubicBezTo>
                    <a:pt x="1330" y="42"/>
                    <a:pt x="1328" y="44"/>
                    <a:pt x="1327" y="46"/>
                  </a:cubicBezTo>
                  <a:cubicBezTo>
                    <a:pt x="1326" y="46"/>
                    <a:pt x="1326" y="46"/>
                    <a:pt x="1326" y="46"/>
                  </a:cubicBezTo>
                  <a:cubicBezTo>
                    <a:pt x="1325" y="48"/>
                    <a:pt x="1323" y="49"/>
                    <a:pt x="1322" y="50"/>
                  </a:cubicBezTo>
                  <a:cubicBezTo>
                    <a:pt x="1321" y="51"/>
                    <a:pt x="1321" y="51"/>
                    <a:pt x="1320" y="52"/>
                  </a:cubicBezTo>
                  <a:cubicBezTo>
                    <a:pt x="1319" y="53"/>
                    <a:pt x="1318" y="54"/>
                    <a:pt x="1317" y="55"/>
                  </a:cubicBezTo>
                  <a:cubicBezTo>
                    <a:pt x="1316" y="55"/>
                    <a:pt x="1316" y="56"/>
                    <a:pt x="1315" y="57"/>
                  </a:cubicBezTo>
                  <a:cubicBezTo>
                    <a:pt x="1314" y="58"/>
                    <a:pt x="1312" y="59"/>
                    <a:pt x="1311" y="60"/>
                  </a:cubicBezTo>
                  <a:cubicBezTo>
                    <a:pt x="1310" y="60"/>
                    <a:pt x="1310" y="61"/>
                    <a:pt x="1309" y="61"/>
                  </a:cubicBezTo>
                  <a:cubicBezTo>
                    <a:pt x="1307" y="63"/>
                    <a:pt x="1305" y="64"/>
                    <a:pt x="1303" y="66"/>
                  </a:cubicBezTo>
                  <a:cubicBezTo>
                    <a:pt x="1302" y="66"/>
                    <a:pt x="1302" y="66"/>
                    <a:pt x="1302" y="66"/>
                  </a:cubicBezTo>
                  <a:cubicBezTo>
                    <a:pt x="1300" y="67"/>
                    <a:pt x="1298" y="69"/>
                    <a:pt x="1296" y="70"/>
                  </a:cubicBezTo>
                  <a:cubicBezTo>
                    <a:pt x="1296" y="71"/>
                    <a:pt x="1295" y="71"/>
                    <a:pt x="1294" y="72"/>
                  </a:cubicBezTo>
                  <a:cubicBezTo>
                    <a:pt x="1292" y="73"/>
                    <a:pt x="1291" y="74"/>
                    <a:pt x="1289" y="75"/>
                  </a:cubicBezTo>
                  <a:cubicBezTo>
                    <a:pt x="1288" y="75"/>
                    <a:pt x="1287" y="76"/>
                    <a:pt x="1285" y="77"/>
                  </a:cubicBezTo>
                  <a:cubicBezTo>
                    <a:pt x="1285" y="77"/>
                    <a:pt x="1285" y="77"/>
                    <a:pt x="1284" y="78"/>
                  </a:cubicBezTo>
                  <a:cubicBezTo>
                    <a:pt x="1282" y="79"/>
                    <a:pt x="1280" y="80"/>
                    <a:pt x="1278" y="81"/>
                  </a:cubicBezTo>
                  <a:cubicBezTo>
                    <a:pt x="1278" y="81"/>
                    <a:pt x="1277" y="81"/>
                    <a:pt x="1277" y="82"/>
                  </a:cubicBezTo>
                  <a:cubicBezTo>
                    <a:pt x="1275" y="83"/>
                    <a:pt x="1273" y="84"/>
                    <a:pt x="1271" y="85"/>
                  </a:cubicBezTo>
                  <a:cubicBezTo>
                    <a:pt x="1270" y="85"/>
                    <a:pt x="1270" y="85"/>
                    <a:pt x="1270" y="85"/>
                  </a:cubicBezTo>
                  <a:cubicBezTo>
                    <a:pt x="1268" y="86"/>
                    <a:pt x="1266" y="87"/>
                    <a:pt x="1263" y="89"/>
                  </a:cubicBezTo>
                  <a:cubicBezTo>
                    <a:pt x="1263" y="89"/>
                    <a:pt x="1262" y="89"/>
                    <a:pt x="1262" y="89"/>
                  </a:cubicBezTo>
                  <a:cubicBezTo>
                    <a:pt x="1260" y="90"/>
                    <a:pt x="1258" y="91"/>
                    <a:pt x="1256" y="92"/>
                  </a:cubicBezTo>
                  <a:cubicBezTo>
                    <a:pt x="1255" y="92"/>
                    <a:pt x="1255" y="93"/>
                    <a:pt x="1255" y="93"/>
                  </a:cubicBezTo>
                  <a:cubicBezTo>
                    <a:pt x="1252" y="94"/>
                    <a:pt x="1250" y="95"/>
                    <a:pt x="1247" y="96"/>
                  </a:cubicBezTo>
                  <a:cubicBezTo>
                    <a:pt x="1247" y="96"/>
                    <a:pt x="1246" y="97"/>
                    <a:pt x="1245" y="97"/>
                  </a:cubicBezTo>
                  <a:cubicBezTo>
                    <a:pt x="1243" y="98"/>
                    <a:pt x="1241" y="99"/>
                    <a:pt x="1239" y="99"/>
                  </a:cubicBezTo>
                  <a:cubicBezTo>
                    <a:pt x="1239" y="100"/>
                    <a:pt x="1238" y="100"/>
                    <a:pt x="1237" y="100"/>
                  </a:cubicBezTo>
                  <a:cubicBezTo>
                    <a:pt x="1234" y="101"/>
                    <a:pt x="1232" y="103"/>
                    <a:pt x="1229" y="104"/>
                  </a:cubicBezTo>
                  <a:cubicBezTo>
                    <a:pt x="1228" y="104"/>
                    <a:pt x="1228" y="104"/>
                    <a:pt x="1228" y="104"/>
                  </a:cubicBezTo>
                  <a:cubicBezTo>
                    <a:pt x="1226" y="105"/>
                    <a:pt x="1223" y="106"/>
                    <a:pt x="1221" y="107"/>
                  </a:cubicBezTo>
                  <a:cubicBezTo>
                    <a:pt x="1220" y="107"/>
                    <a:pt x="1219" y="108"/>
                    <a:pt x="1218" y="108"/>
                  </a:cubicBezTo>
                  <a:cubicBezTo>
                    <a:pt x="1216" y="109"/>
                    <a:pt x="1214" y="109"/>
                    <a:pt x="1212" y="110"/>
                  </a:cubicBezTo>
                  <a:cubicBezTo>
                    <a:pt x="1211" y="111"/>
                    <a:pt x="1210" y="111"/>
                    <a:pt x="1209" y="111"/>
                  </a:cubicBezTo>
                  <a:cubicBezTo>
                    <a:pt x="1206" y="112"/>
                    <a:pt x="1204" y="113"/>
                    <a:pt x="1202" y="114"/>
                  </a:cubicBezTo>
                  <a:cubicBezTo>
                    <a:pt x="1201" y="114"/>
                    <a:pt x="1200" y="114"/>
                    <a:pt x="1199" y="114"/>
                  </a:cubicBezTo>
                  <a:cubicBezTo>
                    <a:pt x="1196" y="116"/>
                    <a:pt x="1193" y="117"/>
                    <a:pt x="1190" y="118"/>
                  </a:cubicBezTo>
                  <a:cubicBezTo>
                    <a:pt x="1187" y="118"/>
                    <a:pt x="1184" y="119"/>
                    <a:pt x="1182" y="120"/>
                  </a:cubicBezTo>
                  <a:cubicBezTo>
                    <a:pt x="1181" y="120"/>
                    <a:pt x="1180" y="121"/>
                    <a:pt x="1179" y="121"/>
                  </a:cubicBezTo>
                  <a:cubicBezTo>
                    <a:pt x="1175" y="122"/>
                    <a:pt x="1171" y="123"/>
                    <a:pt x="1168" y="125"/>
                  </a:cubicBezTo>
                  <a:cubicBezTo>
                    <a:pt x="1164" y="126"/>
                    <a:pt x="1160" y="127"/>
                    <a:pt x="1157" y="128"/>
                  </a:cubicBezTo>
                  <a:cubicBezTo>
                    <a:pt x="1155" y="128"/>
                    <a:pt x="1154" y="128"/>
                    <a:pt x="1153" y="129"/>
                  </a:cubicBezTo>
                  <a:cubicBezTo>
                    <a:pt x="1150" y="129"/>
                    <a:pt x="1148" y="130"/>
                    <a:pt x="1146" y="131"/>
                  </a:cubicBezTo>
                  <a:cubicBezTo>
                    <a:pt x="1143" y="131"/>
                    <a:pt x="1140" y="132"/>
                    <a:pt x="1137" y="133"/>
                  </a:cubicBezTo>
                  <a:cubicBezTo>
                    <a:pt x="1135" y="133"/>
                    <a:pt x="1134" y="134"/>
                    <a:pt x="1132" y="134"/>
                  </a:cubicBezTo>
                  <a:cubicBezTo>
                    <a:pt x="1129" y="135"/>
                    <a:pt x="1125" y="136"/>
                    <a:pt x="1121" y="137"/>
                  </a:cubicBezTo>
                  <a:cubicBezTo>
                    <a:pt x="1120" y="137"/>
                    <a:pt x="1119" y="137"/>
                    <a:pt x="1119" y="137"/>
                  </a:cubicBezTo>
                  <a:cubicBezTo>
                    <a:pt x="1114" y="139"/>
                    <a:pt x="1109" y="140"/>
                    <a:pt x="1104" y="141"/>
                  </a:cubicBezTo>
                  <a:cubicBezTo>
                    <a:pt x="1103" y="141"/>
                    <a:pt x="1102" y="141"/>
                    <a:pt x="1102" y="141"/>
                  </a:cubicBezTo>
                  <a:cubicBezTo>
                    <a:pt x="1098" y="142"/>
                    <a:pt x="1094" y="143"/>
                    <a:pt x="1090" y="144"/>
                  </a:cubicBezTo>
                  <a:cubicBezTo>
                    <a:pt x="1088" y="144"/>
                    <a:pt x="1086" y="145"/>
                    <a:pt x="1083" y="145"/>
                  </a:cubicBezTo>
                  <a:cubicBezTo>
                    <a:pt x="1081" y="146"/>
                    <a:pt x="1079" y="146"/>
                    <a:pt x="1077" y="147"/>
                  </a:cubicBezTo>
                  <a:cubicBezTo>
                    <a:pt x="1075" y="147"/>
                    <a:pt x="1072" y="148"/>
                    <a:pt x="1070" y="148"/>
                  </a:cubicBezTo>
                  <a:cubicBezTo>
                    <a:pt x="1068" y="149"/>
                    <a:pt x="1066" y="149"/>
                    <a:pt x="1064" y="149"/>
                  </a:cubicBezTo>
                  <a:cubicBezTo>
                    <a:pt x="1061" y="150"/>
                    <a:pt x="1057" y="151"/>
                    <a:pt x="1053" y="151"/>
                  </a:cubicBezTo>
                  <a:cubicBezTo>
                    <a:pt x="1052" y="152"/>
                    <a:pt x="1051" y="152"/>
                    <a:pt x="1049" y="152"/>
                  </a:cubicBezTo>
                  <a:cubicBezTo>
                    <a:pt x="1046" y="153"/>
                    <a:pt x="1042" y="153"/>
                    <a:pt x="1038" y="154"/>
                  </a:cubicBezTo>
                  <a:cubicBezTo>
                    <a:pt x="1036" y="154"/>
                    <a:pt x="1034" y="155"/>
                    <a:pt x="1033" y="155"/>
                  </a:cubicBezTo>
                  <a:cubicBezTo>
                    <a:pt x="1030" y="155"/>
                    <a:pt x="1027" y="156"/>
                    <a:pt x="1024" y="156"/>
                  </a:cubicBezTo>
                  <a:cubicBezTo>
                    <a:pt x="1022" y="157"/>
                    <a:pt x="1020" y="157"/>
                    <a:pt x="1019" y="157"/>
                  </a:cubicBezTo>
                  <a:cubicBezTo>
                    <a:pt x="1016" y="158"/>
                    <a:pt x="1013" y="158"/>
                    <a:pt x="1010" y="159"/>
                  </a:cubicBezTo>
                  <a:cubicBezTo>
                    <a:pt x="1008" y="159"/>
                    <a:pt x="1006" y="159"/>
                    <a:pt x="1004" y="160"/>
                  </a:cubicBezTo>
                  <a:cubicBezTo>
                    <a:pt x="1002" y="160"/>
                    <a:pt x="999" y="160"/>
                    <a:pt x="996" y="161"/>
                  </a:cubicBezTo>
                  <a:cubicBezTo>
                    <a:pt x="994" y="161"/>
                    <a:pt x="992" y="161"/>
                    <a:pt x="990" y="162"/>
                  </a:cubicBezTo>
                  <a:cubicBezTo>
                    <a:pt x="988" y="162"/>
                    <a:pt x="986" y="162"/>
                    <a:pt x="983" y="163"/>
                  </a:cubicBezTo>
                  <a:cubicBezTo>
                    <a:pt x="976" y="164"/>
                    <a:pt x="969" y="165"/>
                    <a:pt x="962" y="166"/>
                  </a:cubicBezTo>
                  <a:cubicBezTo>
                    <a:pt x="961" y="166"/>
                    <a:pt x="959" y="166"/>
                    <a:pt x="958" y="166"/>
                  </a:cubicBezTo>
                  <a:cubicBezTo>
                    <a:pt x="951" y="167"/>
                    <a:pt x="943" y="168"/>
                    <a:pt x="935" y="169"/>
                  </a:cubicBezTo>
                  <a:cubicBezTo>
                    <a:pt x="935" y="169"/>
                    <a:pt x="935" y="169"/>
                    <a:pt x="935" y="169"/>
                  </a:cubicBezTo>
                  <a:cubicBezTo>
                    <a:pt x="928" y="170"/>
                    <a:pt x="920" y="171"/>
                    <a:pt x="912" y="171"/>
                  </a:cubicBezTo>
                  <a:cubicBezTo>
                    <a:pt x="911" y="172"/>
                    <a:pt x="909" y="172"/>
                    <a:pt x="908" y="172"/>
                  </a:cubicBezTo>
                  <a:cubicBezTo>
                    <a:pt x="900" y="173"/>
                    <a:pt x="893" y="173"/>
                    <a:pt x="886" y="174"/>
                  </a:cubicBezTo>
                  <a:cubicBezTo>
                    <a:pt x="884" y="174"/>
                    <a:pt x="882" y="174"/>
                    <a:pt x="880" y="175"/>
                  </a:cubicBezTo>
                  <a:cubicBezTo>
                    <a:pt x="876" y="175"/>
                    <a:pt x="871" y="175"/>
                    <a:pt x="867" y="176"/>
                  </a:cubicBezTo>
                  <a:cubicBezTo>
                    <a:pt x="865" y="176"/>
                    <a:pt x="863" y="176"/>
                    <a:pt x="861" y="176"/>
                  </a:cubicBezTo>
                  <a:cubicBezTo>
                    <a:pt x="856" y="177"/>
                    <a:pt x="850" y="177"/>
                    <a:pt x="845" y="177"/>
                  </a:cubicBezTo>
                  <a:cubicBezTo>
                    <a:pt x="844" y="177"/>
                    <a:pt x="844" y="178"/>
                    <a:pt x="843" y="178"/>
                  </a:cubicBezTo>
                  <a:cubicBezTo>
                    <a:pt x="837" y="178"/>
                    <a:pt x="831" y="178"/>
                    <a:pt x="824" y="179"/>
                  </a:cubicBezTo>
                  <a:cubicBezTo>
                    <a:pt x="823" y="179"/>
                    <a:pt x="821" y="179"/>
                    <a:pt x="819" y="179"/>
                  </a:cubicBezTo>
                  <a:cubicBezTo>
                    <a:pt x="815" y="179"/>
                    <a:pt x="810" y="180"/>
                    <a:pt x="805" y="180"/>
                  </a:cubicBezTo>
                  <a:cubicBezTo>
                    <a:pt x="804" y="180"/>
                    <a:pt x="802" y="180"/>
                    <a:pt x="800" y="180"/>
                  </a:cubicBezTo>
                  <a:cubicBezTo>
                    <a:pt x="786" y="181"/>
                    <a:pt x="772" y="182"/>
                    <a:pt x="758" y="182"/>
                  </a:cubicBezTo>
                  <a:cubicBezTo>
                    <a:pt x="756" y="182"/>
                    <a:pt x="754" y="182"/>
                    <a:pt x="752" y="182"/>
                  </a:cubicBezTo>
                  <a:cubicBezTo>
                    <a:pt x="748" y="182"/>
                    <a:pt x="743" y="183"/>
                    <a:pt x="739" y="183"/>
                  </a:cubicBezTo>
                  <a:cubicBezTo>
                    <a:pt x="737" y="183"/>
                    <a:pt x="735" y="183"/>
                    <a:pt x="733" y="183"/>
                  </a:cubicBezTo>
                  <a:cubicBezTo>
                    <a:pt x="727" y="183"/>
                    <a:pt x="721" y="183"/>
                    <a:pt x="714" y="183"/>
                  </a:cubicBezTo>
                  <a:cubicBezTo>
                    <a:pt x="708" y="183"/>
                    <a:pt x="702" y="184"/>
                    <a:pt x="696" y="184"/>
                  </a:cubicBezTo>
                  <a:cubicBezTo>
                    <a:pt x="695" y="184"/>
                    <a:pt x="693" y="184"/>
                    <a:pt x="691" y="184"/>
                  </a:cubicBezTo>
                  <a:cubicBezTo>
                    <a:pt x="687" y="184"/>
                    <a:pt x="683" y="184"/>
                    <a:pt x="678" y="184"/>
                  </a:cubicBezTo>
                  <a:cubicBezTo>
                    <a:pt x="676" y="184"/>
                    <a:pt x="674" y="184"/>
                    <a:pt x="672" y="184"/>
                  </a:cubicBezTo>
                  <a:cubicBezTo>
                    <a:pt x="668" y="184"/>
                    <a:pt x="664" y="184"/>
                    <a:pt x="661" y="184"/>
                  </a:cubicBezTo>
                  <a:cubicBezTo>
                    <a:pt x="658" y="184"/>
                    <a:pt x="656" y="184"/>
                    <a:pt x="654" y="184"/>
                  </a:cubicBezTo>
                  <a:cubicBezTo>
                    <a:pt x="650" y="184"/>
                    <a:pt x="646" y="184"/>
                    <a:pt x="642" y="184"/>
                  </a:cubicBezTo>
                  <a:cubicBezTo>
                    <a:pt x="640" y="184"/>
                    <a:pt x="638" y="184"/>
                    <a:pt x="636" y="184"/>
                  </a:cubicBezTo>
                  <a:cubicBezTo>
                    <a:pt x="632" y="183"/>
                    <a:pt x="628" y="183"/>
                    <a:pt x="624" y="183"/>
                  </a:cubicBezTo>
                  <a:cubicBezTo>
                    <a:pt x="622" y="183"/>
                    <a:pt x="620" y="183"/>
                    <a:pt x="619" y="183"/>
                  </a:cubicBezTo>
                  <a:cubicBezTo>
                    <a:pt x="613" y="183"/>
                    <a:pt x="607" y="183"/>
                    <a:pt x="601" y="183"/>
                  </a:cubicBezTo>
                  <a:cubicBezTo>
                    <a:pt x="600" y="183"/>
                    <a:pt x="599" y="183"/>
                    <a:pt x="597" y="183"/>
                  </a:cubicBezTo>
                  <a:cubicBezTo>
                    <a:pt x="593" y="183"/>
                    <a:pt x="588" y="182"/>
                    <a:pt x="584" y="182"/>
                  </a:cubicBezTo>
                  <a:cubicBezTo>
                    <a:pt x="582" y="182"/>
                    <a:pt x="579" y="182"/>
                    <a:pt x="577" y="182"/>
                  </a:cubicBezTo>
                  <a:cubicBezTo>
                    <a:pt x="574" y="182"/>
                    <a:pt x="570" y="182"/>
                    <a:pt x="566" y="182"/>
                  </a:cubicBezTo>
                  <a:cubicBezTo>
                    <a:pt x="564" y="182"/>
                    <a:pt x="562" y="181"/>
                    <a:pt x="559" y="181"/>
                  </a:cubicBezTo>
                  <a:cubicBezTo>
                    <a:pt x="556" y="181"/>
                    <a:pt x="552" y="181"/>
                    <a:pt x="548" y="181"/>
                  </a:cubicBezTo>
                  <a:cubicBezTo>
                    <a:pt x="546" y="181"/>
                    <a:pt x="544" y="181"/>
                    <a:pt x="542" y="180"/>
                  </a:cubicBezTo>
                  <a:cubicBezTo>
                    <a:pt x="538" y="180"/>
                    <a:pt x="534" y="180"/>
                    <a:pt x="530" y="180"/>
                  </a:cubicBezTo>
                  <a:cubicBezTo>
                    <a:pt x="528" y="180"/>
                    <a:pt x="526" y="180"/>
                    <a:pt x="524" y="180"/>
                  </a:cubicBezTo>
                  <a:cubicBezTo>
                    <a:pt x="520" y="179"/>
                    <a:pt x="516" y="179"/>
                    <a:pt x="512" y="179"/>
                  </a:cubicBezTo>
                  <a:cubicBezTo>
                    <a:pt x="510" y="179"/>
                    <a:pt x="508" y="179"/>
                    <a:pt x="507" y="178"/>
                  </a:cubicBezTo>
                  <a:cubicBezTo>
                    <a:pt x="501" y="178"/>
                    <a:pt x="495" y="178"/>
                    <a:pt x="489" y="177"/>
                  </a:cubicBezTo>
                  <a:cubicBezTo>
                    <a:pt x="489" y="177"/>
                    <a:pt x="489" y="177"/>
                    <a:pt x="489" y="177"/>
                  </a:cubicBezTo>
                  <a:cubicBezTo>
                    <a:pt x="484" y="177"/>
                    <a:pt x="478" y="176"/>
                    <a:pt x="472" y="176"/>
                  </a:cubicBezTo>
                  <a:cubicBezTo>
                    <a:pt x="471" y="176"/>
                    <a:pt x="469" y="176"/>
                    <a:pt x="467" y="175"/>
                  </a:cubicBezTo>
                  <a:cubicBezTo>
                    <a:pt x="463" y="175"/>
                    <a:pt x="459" y="175"/>
                    <a:pt x="455" y="174"/>
                  </a:cubicBezTo>
                  <a:cubicBezTo>
                    <a:pt x="453" y="174"/>
                    <a:pt x="451" y="174"/>
                    <a:pt x="449" y="174"/>
                  </a:cubicBezTo>
                  <a:cubicBezTo>
                    <a:pt x="445" y="173"/>
                    <a:pt x="442" y="173"/>
                    <a:pt x="438" y="173"/>
                  </a:cubicBezTo>
                  <a:cubicBezTo>
                    <a:pt x="436" y="173"/>
                    <a:pt x="434" y="172"/>
                    <a:pt x="432" y="172"/>
                  </a:cubicBezTo>
                  <a:cubicBezTo>
                    <a:pt x="428" y="172"/>
                    <a:pt x="424" y="171"/>
                    <a:pt x="421" y="171"/>
                  </a:cubicBezTo>
                  <a:cubicBezTo>
                    <a:pt x="419" y="171"/>
                    <a:pt x="417" y="171"/>
                    <a:pt x="415" y="170"/>
                  </a:cubicBezTo>
                  <a:cubicBezTo>
                    <a:pt x="410" y="170"/>
                    <a:pt x="405" y="169"/>
                    <a:pt x="400" y="169"/>
                  </a:cubicBezTo>
                  <a:cubicBezTo>
                    <a:pt x="400" y="169"/>
                    <a:pt x="399" y="169"/>
                    <a:pt x="398" y="168"/>
                  </a:cubicBezTo>
                  <a:cubicBezTo>
                    <a:pt x="392" y="168"/>
                    <a:pt x="387" y="167"/>
                    <a:pt x="381" y="166"/>
                  </a:cubicBezTo>
                  <a:cubicBezTo>
                    <a:pt x="380" y="166"/>
                    <a:pt x="379" y="166"/>
                    <a:pt x="377" y="166"/>
                  </a:cubicBezTo>
                  <a:cubicBezTo>
                    <a:pt x="373" y="165"/>
                    <a:pt x="369" y="165"/>
                    <a:pt x="364" y="164"/>
                  </a:cubicBezTo>
                  <a:cubicBezTo>
                    <a:pt x="362" y="164"/>
                    <a:pt x="360" y="164"/>
                    <a:pt x="359" y="163"/>
                  </a:cubicBezTo>
                  <a:cubicBezTo>
                    <a:pt x="355" y="163"/>
                    <a:pt x="351" y="162"/>
                    <a:pt x="347" y="162"/>
                  </a:cubicBezTo>
                  <a:cubicBezTo>
                    <a:pt x="345" y="161"/>
                    <a:pt x="343" y="161"/>
                    <a:pt x="341" y="161"/>
                  </a:cubicBezTo>
                  <a:cubicBezTo>
                    <a:pt x="336" y="160"/>
                    <a:pt x="331" y="159"/>
                    <a:pt x="326" y="158"/>
                  </a:cubicBezTo>
                  <a:cubicBezTo>
                    <a:pt x="326" y="158"/>
                    <a:pt x="325" y="158"/>
                    <a:pt x="324" y="158"/>
                  </a:cubicBezTo>
                  <a:cubicBezTo>
                    <a:pt x="319" y="157"/>
                    <a:pt x="313" y="156"/>
                    <a:pt x="307" y="155"/>
                  </a:cubicBezTo>
                  <a:cubicBezTo>
                    <a:pt x="306" y="155"/>
                    <a:pt x="305" y="155"/>
                    <a:pt x="303" y="155"/>
                  </a:cubicBezTo>
                  <a:cubicBezTo>
                    <a:pt x="298" y="154"/>
                    <a:pt x="293" y="153"/>
                    <a:pt x="289" y="152"/>
                  </a:cubicBezTo>
                  <a:cubicBezTo>
                    <a:pt x="287" y="152"/>
                    <a:pt x="286" y="151"/>
                    <a:pt x="284" y="151"/>
                  </a:cubicBezTo>
                  <a:cubicBezTo>
                    <a:pt x="278" y="150"/>
                    <a:pt x="272" y="149"/>
                    <a:pt x="267" y="148"/>
                  </a:cubicBezTo>
                  <a:cubicBezTo>
                    <a:pt x="263" y="147"/>
                    <a:pt x="259" y="146"/>
                    <a:pt x="255" y="145"/>
                  </a:cubicBezTo>
                  <a:cubicBezTo>
                    <a:pt x="254" y="145"/>
                    <a:pt x="253" y="145"/>
                    <a:pt x="252" y="144"/>
                  </a:cubicBezTo>
                  <a:cubicBezTo>
                    <a:pt x="249" y="144"/>
                    <a:pt x="245" y="143"/>
                    <a:pt x="242" y="142"/>
                  </a:cubicBezTo>
                  <a:cubicBezTo>
                    <a:pt x="241" y="142"/>
                    <a:pt x="240" y="142"/>
                    <a:pt x="238" y="141"/>
                  </a:cubicBezTo>
                  <a:cubicBezTo>
                    <a:pt x="235" y="141"/>
                    <a:pt x="233" y="140"/>
                    <a:pt x="230" y="140"/>
                  </a:cubicBezTo>
                  <a:cubicBezTo>
                    <a:pt x="229" y="139"/>
                    <a:pt x="227" y="139"/>
                    <a:pt x="226" y="139"/>
                  </a:cubicBezTo>
                  <a:cubicBezTo>
                    <a:pt x="222" y="138"/>
                    <a:pt x="218" y="137"/>
                    <a:pt x="215" y="136"/>
                  </a:cubicBezTo>
                  <a:cubicBezTo>
                    <a:pt x="211" y="135"/>
                    <a:pt x="207" y="134"/>
                    <a:pt x="203" y="133"/>
                  </a:cubicBezTo>
                  <a:cubicBezTo>
                    <a:pt x="201" y="132"/>
                    <a:pt x="200" y="132"/>
                    <a:pt x="199" y="132"/>
                  </a:cubicBezTo>
                  <a:cubicBezTo>
                    <a:pt x="196" y="131"/>
                    <a:pt x="194" y="130"/>
                    <a:pt x="191" y="130"/>
                  </a:cubicBezTo>
                  <a:cubicBezTo>
                    <a:pt x="189" y="129"/>
                    <a:pt x="188" y="129"/>
                    <a:pt x="186" y="128"/>
                  </a:cubicBezTo>
                  <a:cubicBezTo>
                    <a:pt x="184" y="128"/>
                    <a:pt x="182" y="127"/>
                    <a:pt x="179" y="126"/>
                  </a:cubicBezTo>
                  <a:cubicBezTo>
                    <a:pt x="178" y="126"/>
                    <a:pt x="176" y="126"/>
                    <a:pt x="175" y="125"/>
                  </a:cubicBezTo>
                  <a:cubicBezTo>
                    <a:pt x="173" y="124"/>
                    <a:pt x="170" y="124"/>
                    <a:pt x="168" y="123"/>
                  </a:cubicBezTo>
                  <a:cubicBezTo>
                    <a:pt x="167" y="123"/>
                    <a:pt x="165" y="122"/>
                    <a:pt x="164" y="122"/>
                  </a:cubicBezTo>
                  <a:cubicBezTo>
                    <a:pt x="161" y="121"/>
                    <a:pt x="159" y="120"/>
                    <a:pt x="156" y="119"/>
                  </a:cubicBezTo>
                  <a:cubicBezTo>
                    <a:pt x="155" y="119"/>
                    <a:pt x="154" y="119"/>
                    <a:pt x="153" y="118"/>
                  </a:cubicBezTo>
                  <a:cubicBezTo>
                    <a:pt x="149" y="117"/>
                    <a:pt x="146" y="116"/>
                    <a:pt x="143" y="115"/>
                  </a:cubicBezTo>
                  <a:cubicBezTo>
                    <a:pt x="143" y="115"/>
                    <a:pt x="142" y="115"/>
                    <a:pt x="142" y="115"/>
                  </a:cubicBezTo>
                  <a:cubicBezTo>
                    <a:pt x="139" y="113"/>
                    <a:pt x="135" y="112"/>
                    <a:pt x="132" y="111"/>
                  </a:cubicBezTo>
                  <a:cubicBezTo>
                    <a:pt x="131" y="111"/>
                    <a:pt x="130" y="110"/>
                    <a:pt x="129" y="110"/>
                  </a:cubicBezTo>
                  <a:cubicBezTo>
                    <a:pt x="126" y="109"/>
                    <a:pt x="124" y="108"/>
                    <a:pt x="122" y="107"/>
                  </a:cubicBezTo>
                  <a:cubicBezTo>
                    <a:pt x="121" y="107"/>
                    <a:pt x="120" y="106"/>
                    <a:pt x="118" y="106"/>
                  </a:cubicBezTo>
                  <a:cubicBezTo>
                    <a:pt x="116" y="105"/>
                    <a:pt x="115" y="104"/>
                    <a:pt x="113" y="104"/>
                  </a:cubicBezTo>
                  <a:cubicBezTo>
                    <a:pt x="111" y="103"/>
                    <a:pt x="110" y="103"/>
                    <a:pt x="109" y="102"/>
                  </a:cubicBezTo>
                  <a:cubicBezTo>
                    <a:pt x="107" y="101"/>
                    <a:pt x="105" y="101"/>
                    <a:pt x="104" y="100"/>
                  </a:cubicBezTo>
                  <a:cubicBezTo>
                    <a:pt x="102" y="99"/>
                    <a:pt x="101" y="99"/>
                    <a:pt x="100" y="98"/>
                  </a:cubicBezTo>
                  <a:cubicBezTo>
                    <a:pt x="98" y="98"/>
                    <a:pt x="97" y="97"/>
                    <a:pt x="95" y="96"/>
                  </a:cubicBezTo>
                  <a:cubicBezTo>
                    <a:pt x="94" y="96"/>
                    <a:pt x="92" y="95"/>
                    <a:pt x="91" y="94"/>
                  </a:cubicBezTo>
                  <a:cubicBezTo>
                    <a:pt x="90" y="94"/>
                    <a:pt x="88" y="93"/>
                    <a:pt x="86" y="92"/>
                  </a:cubicBezTo>
                  <a:cubicBezTo>
                    <a:pt x="85" y="92"/>
                    <a:pt x="84" y="91"/>
                    <a:pt x="83" y="91"/>
                  </a:cubicBezTo>
                  <a:cubicBezTo>
                    <a:pt x="82" y="90"/>
                    <a:pt x="80" y="89"/>
                    <a:pt x="78" y="88"/>
                  </a:cubicBezTo>
                  <a:cubicBezTo>
                    <a:pt x="77" y="88"/>
                    <a:pt x="76" y="87"/>
                    <a:pt x="75" y="87"/>
                  </a:cubicBezTo>
                  <a:cubicBezTo>
                    <a:pt x="74" y="86"/>
                    <a:pt x="72" y="85"/>
                    <a:pt x="70" y="84"/>
                  </a:cubicBezTo>
                  <a:cubicBezTo>
                    <a:pt x="70" y="84"/>
                    <a:pt x="69" y="83"/>
                    <a:pt x="68" y="83"/>
                  </a:cubicBezTo>
                  <a:cubicBezTo>
                    <a:pt x="66" y="81"/>
                    <a:pt x="63" y="80"/>
                    <a:pt x="61" y="79"/>
                  </a:cubicBezTo>
                  <a:cubicBezTo>
                    <a:pt x="61" y="78"/>
                    <a:pt x="60" y="78"/>
                    <a:pt x="60" y="78"/>
                  </a:cubicBezTo>
                  <a:cubicBezTo>
                    <a:pt x="58" y="77"/>
                    <a:pt x="56" y="76"/>
                    <a:pt x="54" y="75"/>
                  </a:cubicBezTo>
                  <a:cubicBezTo>
                    <a:pt x="54" y="74"/>
                    <a:pt x="53" y="74"/>
                    <a:pt x="52" y="73"/>
                  </a:cubicBezTo>
                  <a:cubicBezTo>
                    <a:pt x="51" y="72"/>
                    <a:pt x="49" y="72"/>
                    <a:pt x="48" y="71"/>
                  </a:cubicBezTo>
                  <a:cubicBezTo>
                    <a:pt x="47" y="70"/>
                    <a:pt x="47" y="70"/>
                    <a:pt x="46" y="69"/>
                  </a:cubicBezTo>
                  <a:cubicBezTo>
                    <a:pt x="45" y="68"/>
                    <a:pt x="43" y="67"/>
                    <a:pt x="42" y="67"/>
                  </a:cubicBezTo>
                  <a:cubicBezTo>
                    <a:pt x="41" y="66"/>
                    <a:pt x="41" y="65"/>
                    <a:pt x="40" y="65"/>
                  </a:cubicBezTo>
                  <a:cubicBezTo>
                    <a:pt x="39" y="64"/>
                    <a:pt x="38" y="63"/>
                    <a:pt x="37" y="62"/>
                  </a:cubicBezTo>
                  <a:cubicBezTo>
                    <a:pt x="36" y="62"/>
                    <a:pt x="35" y="61"/>
                    <a:pt x="35" y="61"/>
                  </a:cubicBezTo>
                  <a:cubicBezTo>
                    <a:pt x="34" y="60"/>
                    <a:pt x="33" y="59"/>
                    <a:pt x="32" y="58"/>
                  </a:cubicBezTo>
                  <a:cubicBezTo>
                    <a:pt x="31" y="58"/>
                    <a:pt x="30" y="57"/>
                    <a:pt x="30" y="56"/>
                  </a:cubicBezTo>
                  <a:cubicBezTo>
                    <a:pt x="29" y="56"/>
                    <a:pt x="28" y="55"/>
                    <a:pt x="27" y="54"/>
                  </a:cubicBezTo>
                  <a:cubicBezTo>
                    <a:pt x="26" y="53"/>
                    <a:pt x="26" y="53"/>
                    <a:pt x="25" y="52"/>
                  </a:cubicBezTo>
                  <a:cubicBezTo>
                    <a:pt x="24" y="51"/>
                    <a:pt x="23" y="50"/>
                    <a:pt x="22" y="50"/>
                  </a:cubicBezTo>
                  <a:cubicBezTo>
                    <a:pt x="22" y="49"/>
                    <a:pt x="21" y="49"/>
                    <a:pt x="21" y="48"/>
                  </a:cubicBezTo>
                  <a:cubicBezTo>
                    <a:pt x="20" y="47"/>
                    <a:pt x="19" y="46"/>
                    <a:pt x="18" y="45"/>
                  </a:cubicBezTo>
                  <a:cubicBezTo>
                    <a:pt x="17" y="44"/>
                    <a:pt x="17" y="44"/>
                    <a:pt x="17" y="44"/>
                  </a:cubicBezTo>
                  <a:cubicBezTo>
                    <a:pt x="16" y="42"/>
                    <a:pt x="15" y="41"/>
                    <a:pt x="14" y="39"/>
                  </a:cubicBezTo>
                  <a:cubicBezTo>
                    <a:pt x="13" y="39"/>
                    <a:pt x="13" y="39"/>
                    <a:pt x="13" y="38"/>
                  </a:cubicBezTo>
                  <a:cubicBezTo>
                    <a:pt x="12" y="37"/>
                    <a:pt x="11" y="36"/>
                    <a:pt x="11" y="35"/>
                  </a:cubicBezTo>
                  <a:cubicBezTo>
                    <a:pt x="10" y="35"/>
                    <a:pt x="10" y="34"/>
                    <a:pt x="10" y="34"/>
                  </a:cubicBezTo>
                  <a:cubicBezTo>
                    <a:pt x="9" y="33"/>
                    <a:pt x="8" y="32"/>
                    <a:pt x="8" y="31"/>
                  </a:cubicBezTo>
                  <a:cubicBezTo>
                    <a:pt x="8" y="30"/>
                    <a:pt x="7" y="30"/>
                    <a:pt x="7" y="29"/>
                  </a:cubicBezTo>
                  <a:cubicBezTo>
                    <a:pt x="6" y="28"/>
                    <a:pt x="6" y="27"/>
                    <a:pt x="6" y="27"/>
                  </a:cubicBezTo>
                  <a:cubicBezTo>
                    <a:pt x="5" y="26"/>
                    <a:pt x="5" y="25"/>
                    <a:pt x="5" y="25"/>
                  </a:cubicBezTo>
                  <a:cubicBezTo>
                    <a:pt x="4" y="24"/>
                    <a:pt x="4" y="23"/>
                    <a:pt x="4" y="22"/>
                  </a:cubicBezTo>
                  <a:cubicBezTo>
                    <a:pt x="3" y="22"/>
                    <a:pt x="3" y="21"/>
                    <a:pt x="3" y="20"/>
                  </a:cubicBezTo>
                  <a:cubicBezTo>
                    <a:pt x="3" y="20"/>
                    <a:pt x="2" y="19"/>
                    <a:pt x="2" y="18"/>
                  </a:cubicBezTo>
                  <a:cubicBezTo>
                    <a:pt x="2" y="17"/>
                    <a:pt x="2" y="17"/>
                    <a:pt x="2" y="16"/>
                  </a:cubicBezTo>
                  <a:cubicBezTo>
                    <a:pt x="1" y="15"/>
                    <a:pt x="1" y="14"/>
                    <a:pt x="1" y="13"/>
                  </a:cubicBezTo>
                  <a:cubicBezTo>
                    <a:pt x="1" y="13"/>
                    <a:pt x="1" y="12"/>
                    <a:pt x="1" y="12"/>
                  </a:cubicBezTo>
                  <a:cubicBezTo>
                    <a:pt x="1" y="11"/>
                    <a:pt x="0" y="10"/>
                    <a:pt x="0" y="9"/>
                  </a:cubicBezTo>
                  <a:cubicBezTo>
                    <a:pt x="0" y="8"/>
                    <a:pt x="0" y="8"/>
                    <a:pt x="0" y="7"/>
                  </a:cubicBezTo>
                  <a:cubicBezTo>
                    <a:pt x="0" y="6"/>
                    <a:pt x="0" y="4"/>
                    <a:pt x="0" y="3"/>
                  </a:cubicBezTo>
                  <a:cubicBezTo>
                    <a:pt x="1" y="359"/>
                    <a:pt x="1" y="359"/>
                    <a:pt x="1" y="359"/>
                  </a:cubicBezTo>
                  <a:cubicBezTo>
                    <a:pt x="1" y="360"/>
                    <a:pt x="1" y="361"/>
                    <a:pt x="1" y="363"/>
                  </a:cubicBezTo>
                  <a:cubicBezTo>
                    <a:pt x="1" y="363"/>
                    <a:pt x="1" y="364"/>
                    <a:pt x="1" y="364"/>
                  </a:cubicBezTo>
                  <a:cubicBezTo>
                    <a:pt x="1" y="365"/>
                    <a:pt x="1" y="366"/>
                    <a:pt x="2" y="367"/>
                  </a:cubicBezTo>
                  <a:cubicBezTo>
                    <a:pt x="2" y="368"/>
                    <a:pt x="2" y="368"/>
                    <a:pt x="2" y="369"/>
                  </a:cubicBezTo>
                  <a:cubicBezTo>
                    <a:pt x="2" y="370"/>
                    <a:pt x="2" y="371"/>
                    <a:pt x="3" y="372"/>
                  </a:cubicBezTo>
                  <a:cubicBezTo>
                    <a:pt x="3" y="372"/>
                    <a:pt x="3" y="373"/>
                    <a:pt x="3" y="373"/>
                  </a:cubicBezTo>
                  <a:cubicBezTo>
                    <a:pt x="3" y="374"/>
                    <a:pt x="4" y="375"/>
                    <a:pt x="4" y="376"/>
                  </a:cubicBezTo>
                  <a:cubicBezTo>
                    <a:pt x="4" y="377"/>
                    <a:pt x="4" y="377"/>
                    <a:pt x="5" y="378"/>
                  </a:cubicBezTo>
                  <a:cubicBezTo>
                    <a:pt x="5" y="379"/>
                    <a:pt x="5" y="379"/>
                    <a:pt x="6" y="380"/>
                  </a:cubicBezTo>
                  <a:cubicBezTo>
                    <a:pt x="6" y="381"/>
                    <a:pt x="6" y="382"/>
                    <a:pt x="6" y="382"/>
                  </a:cubicBezTo>
                  <a:cubicBezTo>
                    <a:pt x="7" y="383"/>
                    <a:pt x="7" y="384"/>
                    <a:pt x="8" y="385"/>
                  </a:cubicBezTo>
                  <a:cubicBezTo>
                    <a:pt x="8" y="385"/>
                    <a:pt x="8" y="386"/>
                    <a:pt x="9" y="386"/>
                  </a:cubicBezTo>
                  <a:cubicBezTo>
                    <a:pt x="9" y="387"/>
                    <a:pt x="10" y="388"/>
                    <a:pt x="10" y="389"/>
                  </a:cubicBezTo>
                  <a:cubicBezTo>
                    <a:pt x="11" y="390"/>
                    <a:pt x="11" y="390"/>
                    <a:pt x="11" y="391"/>
                  </a:cubicBezTo>
                  <a:cubicBezTo>
                    <a:pt x="12" y="392"/>
                    <a:pt x="13" y="393"/>
                    <a:pt x="14" y="394"/>
                  </a:cubicBezTo>
                  <a:cubicBezTo>
                    <a:pt x="14" y="394"/>
                    <a:pt x="14" y="395"/>
                    <a:pt x="14" y="395"/>
                  </a:cubicBezTo>
                  <a:cubicBezTo>
                    <a:pt x="16" y="396"/>
                    <a:pt x="17" y="398"/>
                    <a:pt x="18" y="399"/>
                  </a:cubicBezTo>
                  <a:cubicBezTo>
                    <a:pt x="19" y="400"/>
                    <a:pt x="19" y="400"/>
                    <a:pt x="19" y="400"/>
                  </a:cubicBezTo>
                  <a:cubicBezTo>
                    <a:pt x="20" y="401"/>
                    <a:pt x="21" y="402"/>
                    <a:pt x="22" y="404"/>
                  </a:cubicBezTo>
                  <a:cubicBezTo>
                    <a:pt x="22" y="404"/>
                    <a:pt x="23" y="405"/>
                    <a:pt x="23" y="405"/>
                  </a:cubicBezTo>
                  <a:cubicBezTo>
                    <a:pt x="24" y="406"/>
                    <a:pt x="25" y="407"/>
                    <a:pt x="26" y="408"/>
                  </a:cubicBezTo>
                  <a:cubicBezTo>
                    <a:pt x="26" y="408"/>
                    <a:pt x="27" y="409"/>
                    <a:pt x="28" y="409"/>
                  </a:cubicBezTo>
                  <a:cubicBezTo>
                    <a:pt x="29" y="410"/>
                    <a:pt x="29" y="411"/>
                    <a:pt x="30" y="412"/>
                  </a:cubicBezTo>
                  <a:cubicBezTo>
                    <a:pt x="31" y="413"/>
                    <a:pt x="32" y="413"/>
                    <a:pt x="32" y="414"/>
                  </a:cubicBezTo>
                  <a:cubicBezTo>
                    <a:pt x="33" y="415"/>
                    <a:pt x="34" y="415"/>
                    <a:pt x="35" y="416"/>
                  </a:cubicBezTo>
                  <a:cubicBezTo>
                    <a:pt x="36" y="417"/>
                    <a:pt x="37" y="417"/>
                    <a:pt x="38" y="418"/>
                  </a:cubicBezTo>
                  <a:cubicBezTo>
                    <a:pt x="39" y="419"/>
                    <a:pt x="40" y="420"/>
                    <a:pt x="41" y="420"/>
                  </a:cubicBezTo>
                  <a:cubicBezTo>
                    <a:pt x="42" y="421"/>
                    <a:pt x="42" y="421"/>
                    <a:pt x="43" y="422"/>
                  </a:cubicBezTo>
                  <a:cubicBezTo>
                    <a:pt x="44" y="423"/>
                    <a:pt x="45" y="424"/>
                    <a:pt x="47" y="425"/>
                  </a:cubicBezTo>
                  <a:cubicBezTo>
                    <a:pt x="47" y="425"/>
                    <a:pt x="48" y="426"/>
                    <a:pt x="49" y="426"/>
                  </a:cubicBezTo>
                  <a:cubicBezTo>
                    <a:pt x="50" y="427"/>
                    <a:pt x="52" y="428"/>
                    <a:pt x="53" y="429"/>
                  </a:cubicBezTo>
                  <a:cubicBezTo>
                    <a:pt x="54" y="429"/>
                    <a:pt x="54" y="430"/>
                    <a:pt x="55" y="430"/>
                  </a:cubicBezTo>
                  <a:cubicBezTo>
                    <a:pt x="57" y="431"/>
                    <a:pt x="59" y="432"/>
                    <a:pt x="61" y="434"/>
                  </a:cubicBezTo>
                  <a:cubicBezTo>
                    <a:pt x="61" y="434"/>
                    <a:pt x="61" y="434"/>
                    <a:pt x="62" y="434"/>
                  </a:cubicBezTo>
                  <a:cubicBezTo>
                    <a:pt x="64" y="436"/>
                    <a:pt x="66" y="437"/>
                    <a:pt x="69" y="438"/>
                  </a:cubicBezTo>
                  <a:cubicBezTo>
                    <a:pt x="70" y="439"/>
                    <a:pt x="70" y="439"/>
                    <a:pt x="71" y="439"/>
                  </a:cubicBezTo>
                  <a:cubicBezTo>
                    <a:pt x="73" y="440"/>
                    <a:pt x="74" y="441"/>
                    <a:pt x="76" y="442"/>
                  </a:cubicBezTo>
                  <a:cubicBezTo>
                    <a:pt x="77" y="443"/>
                    <a:pt x="78" y="443"/>
                    <a:pt x="79" y="444"/>
                  </a:cubicBezTo>
                  <a:cubicBezTo>
                    <a:pt x="81" y="445"/>
                    <a:pt x="82" y="445"/>
                    <a:pt x="84" y="446"/>
                  </a:cubicBezTo>
                  <a:cubicBezTo>
                    <a:pt x="85" y="447"/>
                    <a:pt x="86" y="447"/>
                    <a:pt x="87" y="448"/>
                  </a:cubicBezTo>
                  <a:cubicBezTo>
                    <a:pt x="89" y="448"/>
                    <a:pt x="91" y="449"/>
                    <a:pt x="92" y="450"/>
                  </a:cubicBezTo>
                  <a:cubicBezTo>
                    <a:pt x="93" y="451"/>
                    <a:pt x="94" y="451"/>
                    <a:pt x="96" y="452"/>
                  </a:cubicBezTo>
                  <a:cubicBezTo>
                    <a:pt x="97" y="452"/>
                    <a:pt x="99" y="453"/>
                    <a:pt x="101" y="454"/>
                  </a:cubicBezTo>
                  <a:cubicBezTo>
                    <a:pt x="102" y="454"/>
                    <a:pt x="103" y="455"/>
                    <a:pt x="104" y="455"/>
                  </a:cubicBezTo>
                  <a:cubicBezTo>
                    <a:pt x="106" y="456"/>
                    <a:pt x="108" y="457"/>
                    <a:pt x="110" y="458"/>
                  </a:cubicBezTo>
                  <a:cubicBezTo>
                    <a:pt x="111" y="458"/>
                    <a:pt x="112" y="459"/>
                    <a:pt x="114" y="459"/>
                  </a:cubicBezTo>
                  <a:cubicBezTo>
                    <a:pt x="115" y="460"/>
                    <a:pt x="117" y="461"/>
                    <a:pt x="119" y="461"/>
                  </a:cubicBezTo>
                  <a:cubicBezTo>
                    <a:pt x="120" y="462"/>
                    <a:pt x="122" y="462"/>
                    <a:pt x="123" y="463"/>
                  </a:cubicBezTo>
                  <a:cubicBezTo>
                    <a:pt x="125" y="464"/>
                    <a:pt x="127" y="465"/>
                    <a:pt x="130" y="465"/>
                  </a:cubicBezTo>
                  <a:cubicBezTo>
                    <a:pt x="131" y="466"/>
                    <a:pt x="132" y="466"/>
                    <a:pt x="133" y="467"/>
                  </a:cubicBezTo>
                  <a:cubicBezTo>
                    <a:pt x="136" y="468"/>
                    <a:pt x="139" y="469"/>
                    <a:pt x="143" y="470"/>
                  </a:cubicBezTo>
                  <a:cubicBezTo>
                    <a:pt x="144" y="471"/>
                    <a:pt x="144" y="471"/>
                    <a:pt x="144" y="471"/>
                  </a:cubicBezTo>
                  <a:cubicBezTo>
                    <a:pt x="147" y="472"/>
                    <a:pt x="150" y="473"/>
                    <a:pt x="153" y="474"/>
                  </a:cubicBezTo>
                  <a:cubicBezTo>
                    <a:pt x="155" y="474"/>
                    <a:pt x="156" y="474"/>
                    <a:pt x="157" y="475"/>
                  </a:cubicBezTo>
                  <a:cubicBezTo>
                    <a:pt x="160" y="476"/>
                    <a:pt x="162" y="476"/>
                    <a:pt x="164" y="477"/>
                  </a:cubicBezTo>
                  <a:cubicBezTo>
                    <a:pt x="166" y="478"/>
                    <a:pt x="167" y="478"/>
                    <a:pt x="169" y="479"/>
                  </a:cubicBezTo>
                  <a:cubicBezTo>
                    <a:pt x="170" y="479"/>
                    <a:pt x="172" y="479"/>
                    <a:pt x="174" y="480"/>
                  </a:cubicBezTo>
                  <a:cubicBezTo>
                    <a:pt x="174" y="480"/>
                    <a:pt x="175" y="480"/>
                    <a:pt x="176" y="481"/>
                  </a:cubicBezTo>
                  <a:cubicBezTo>
                    <a:pt x="177" y="481"/>
                    <a:pt x="179" y="481"/>
                    <a:pt x="180" y="482"/>
                  </a:cubicBezTo>
                  <a:cubicBezTo>
                    <a:pt x="182" y="483"/>
                    <a:pt x="185" y="483"/>
                    <a:pt x="187" y="484"/>
                  </a:cubicBezTo>
                  <a:cubicBezTo>
                    <a:pt x="189" y="484"/>
                    <a:pt x="190" y="485"/>
                    <a:pt x="192" y="485"/>
                  </a:cubicBezTo>
                  <a:cubicBezTo>
                    <a:pt x="194" y="486"/>
                    <a:pt x="197" y="487"/>
                    <a:pt x="200" y="487"/>
                  </a:cubicBezTo>
                  <a:cubicBezTo>
                    <a:pt x="201" y="488"/>
                    <a:pt x="202" y="488"/>
                    <a:pt x="204" y="488"/>
                  </a:cubicBezTo>
                  <a:cubicBezTo>
                    <a:pt x="208" y="489"/>
                    <a:pt x="212" y="490"/>
                    <a:pt x="216" y="491"/>
                  </a:cubicBezTo>
                  <a:cubicBezTo>
                    <a:pt x="218" y="492"/>
                    <a:pt x="221" y="493"/>
                    <a:pt x="224" y="493"/>
                  </a:cubicBezTo>
                  <a:cubicBezTo>
                    <a:pt x="225" y="494"/>
                    <a:pt x="226" y="494"/>
                    <a:pt x="227" y="494"/>
                  </a:cubicBezTo>
                  <a:cubicBezTo>
                    <a:pt x="228" y="494"/>
                    <a:pt x="230" y="495"/>
                    <a:pt x="231" y="495"/>
                  </a:cubicBezTo>
                  <a:cubicBezTo>
                    <a:pt x="234" y="496"/>
                    <a:pt x="236" y="496"/>
                    <a:pt x="239" y="497"/>
                  </a:cubicBezTo>
                  <a:cubicBezTo>
                    <a:pt x="240" y="497"/>
                    <a:pt x="242" y="498"/>
                    <a:pt x="243" y="498"/>
                  </a:cubicBezTo>
                  <a:cubicBezTo>
                    <a:pt x="246" y="499"/>
                    <a:pt x="250" y="499"/>
                    <a:pt x="253" y="500"/>
                  </a:cubicBezTo>
                  <a:cubicBezTo>
                    <a:pt x="254" y="500"/>
                    <a:pt x="255" y="500"/>
                    <a:pt x="256" y="501"/>
                  </a:cubicBezTo>
                  <a:cubicBezTo>
                    <a:pt x="259" y="501"/>
                    <a:pt x="263" y="502"/>
                    <a:pt x="267" y="503"/>
                  </a:cubicBezTo>
                  <a:cubicBezTo>
                    <a:pt x="268" y="503"/>
                    <a:pt x="268" y="503"/>
                    <a:pt x="268" y="503"/>
                  </a:cubicBezTo>
                  <a:cubicBezTo>
                    <a:pt x="273" y="504"/>
                    <a:pt x="279" y="505"/>
                    <a:pt x="285" y="507"/>
                  </a:cubicBezTo>
                  <a:cubicBezTo>
                    <a:pt x="287" y="507"/>
                    <a:pt x="288" y="507"/>
                    <a:pt x="289" y="507"/>
                  </a:cubicBezTo>
                  <a:cubicBezTo>
                    <a:pt x="294" y="508"/>
                    <a:pt x="299" y="509"/>
                    <a:pt x="304" y="510"/>
                  </a:cubicBezTo>
                  <a:cubicBezTo>
                    <a:pt x="305" y="510"/>
                    <a:pt x="306" y="510"/>
                    <a:pt x="307" y="511"/>
                  </a:cubicBezTo>
                  <a:cubicBezTo>
                    <a:pt x="307" y="511"/>
                    <a:pt x="308" y="511"/>
                    <a:pt x="308" y="511"/>
                  </a:cubicBezTo>
                  <a:cubicBezTo>
                    <a:pt x="314" y="512"/>
                    <a:pt x="319" y="513"/>
                    <a:pt x="325" y="514"/>
                  </a:cubicBezTo>
                  <a:cubicBezTo>
                    <a:pt x="326" y="514"/>
                    <a:pt x="327" y="514"/>
                    <a:pt x="327" y="514"/>
                  </a:cubicBezTo>
                  <a:cubicBezTo>
                    <a:pt x="332" y="515"/>
                    <a:pt x="337" y="516"/>
                    <a:pt x="342" y="516"/>
                  </a:cubicBezTo>
                  <a:cubicBezTo>
                    <a:pt x="343" y="516"/>
                    <a:pt x="344" y="517"/>
                    <a:pt x="345" y="517"/>
                  </a:cubicBezTo>
                  <a:cubicBezTo>
                    <a:pt x="346" y="517"/>
                    <a:pt x="347" y="517"/>
                    <a:pt x="348" y="517"/>
                  </a:cubicBezTo>
                  <a:cubicBezTo>
                    <a:pt x="352" y="518"/>
                    <a:pt x="356" y="518"/>
                    <a:pt x="359" y="519"/>
                  </a:cubicBezTo>
                  <a:cubicBezTo>
                    <a:pt x="361" y="519"/>
                    <a:pt x="363" y="519"/>
                    <a:pt x="365" y="520"/>
                  </a:cubicBezTo>
                  <a:cubicBezTo>
                    <a:pt x="369" y="520"/>
                    <a:pt x="374" y="521"/>
                    <a:pt x="378" y="521"/>
                  </a:cubicBezTo>
                  <a:cubicBezTo>
                    <a:pt x="379" y="521"/>
                    <a:pt x="380" y="522"/>
                    <a:pt x="381" y="522"/>
                  </a:cubicBezTo>
                  <a:cubicBezTo>
                    <a:pt x="382" y="522"/>
                    <a:pt x="382" y="522"/>
                    <a:pt x="382" y="522"/>
                  </a:cubicBezTo>
                  <a:cubicBezTo>
                    <a:pt x="387" y="523"/>
                    <a:pt x="393" y="523"/>
                    <a:pt x="399" y="524"/>
                  </a:cubicBezTo>
                  <a:cubicBezTo>
                    <a:pt x="400" y="524"/>
                    <a:pt x="401" y="524"/>
                    <a:pt x="401" y="524"/>
                  </a:cubicBezTo>
                  <a:cubicBezTo>
                    <a:pt x="406" y="525"/>
                    <a:pt x="411" y="525"/>
                    <a:pt x="416" y="526"/>
                  </a:cubicBezTo>
                  <a:cubicBezTo>
                    <a:pt x="416" y="526"/>
                    <a:pt x="417" y="526"/>
                    <a:pt x="417" y="526"/>
                  </a:cubicBezTo>
                  <a:cubicBezTo>
                    <a:pt x="419" y="526"/>
                    <a:pt x="420" y="526"/>
                    <a:pt x="422" y="527"/>
                  </a:cubicBezTo>
                  <a:cubicBezTo>
                    <a:pt x="425" y="527"/>
                    <a:pt x="429" y="527"/>
                    <a:pt x="433" y="528"/>
                  </a:cubicBezTo>
                  <a:cubicBezTo>
                    <a:pt x="435" y="528"/>
                    <a:pt x="437" y="528"/>
                    <a:pt x="439" y="528"/>
                  </a:cubicBezTo>
                  <a:cubicBezTo>
                    <a:pt x="443" y="529"/>
                    <a:pt x="446" y="529"/>
                    <a:pt x="450" y="529"/>
                  </a:cubicBezTo>
                  <a:cubicBezTo>
                    <a:pt x="451" y="529"/>
                    <a:pt x="452" y="530"/>
                    <a:pt x="454" y="530"/>
                  </a:cubicBezTo>
                  <a:cubicBezTo>
                    <a:pt x="455" y="530"/>
                    <a:pt x="455" y="530"/>
                    <a:pt x="456" y="530"/>
                  </a:cubicBezTo>
                  <a:cubicBezTo>
                    <a:pt x="460" y="530"/>
                    <a:pt x="464" y="531"/>
                    <a:pt x="468" y="531"/>
                  </a:cubicBezTo>
                  <a:cubicBezTo>
                    <a:pt x="469" y="531"/>
                    <a:pt x="471" y="531"/>
                    <a:pt x="473" y="531"/>
                  </a:cubicBezTo>
                  <a:cubicBezTo>
                    <a:pt x="479" y="532"/>
                    <a:pt x="484" y="532"/>
                    <a:pt x="490" y="533"/>
                  </a:cubicBezTo>
                  <a:cubicBezTo>
                    <a:pt x="490" y="533"/>
                    <a:pt x="490" y="533"/>
                    <a:pt x="490" y="533"/>
                  </a:cubicBezTo>
                  <a:cubicBezTo>
                    <a:pt x="490" y="533"/>
                    <a:pt x="490" y="533"/>
                    <a:pt x="490" y="533"/>
                  </a:cubicBezTo>
                  <a:cubicBezTo>
                    <a:pt x="496" y="533"/>
                    <a:pt x="502" y="534"/>
                    <a:pt x="508" y="534"/>
                  </a:cubicBezTo>
                  <a:cubicBezTo>
                    <a:pt x="509" y="534"/>
                    <a:pt x="511" y="534"/>
                    <a:pt x="512" y="534"/>
                  </a:cubicBezTo>
                  <a:cubicBezTo>
                    <a:pt x="517" y="535"/>
                    <a:pt x="521" y="535"/>
                    <a:pt x="525" y="535"/>
                  </a:cubicBezTo>
                  <a:cubicBezTo>
                    <a:pt x="526" y="535"/>
                    <a:pt x="526" y="535"/>
                    <a:pt x="527" y="535"/>
                  </a:cubicBezTo>
                  <a:cubicBezTo>
                    <a:pt x="528" y="535"/>
                    <a:pt x="530" y="535"/>
                    <a:pt x="531" y="535"/>
                  </a:cubicBezTo>
                  <a:cubicBezTo>
                    <a:pt x="535" y="536"/>
                    <a:pt x="539" y="536"/>
                    <a:pt x="543" y="536"/>
                  </a:cubicBezTo>
                  <a:cubicBezTo>
                    <a:pt x="545" y="536"/>
                    <a:pt x="547" y="536"/>
                    <a:pt x="549" y="536"/>
                  </a:cubicBezTo>
                  <a:cubicBezTo>
                    <a:pt x="553" y="537"/>
                    <a:pt x="557" y="537"/>
                    <a:pt x="560" y="537"/>
                  </a:cubicBezTo>
                  <a:cubicBezTo>
                    <a:pt x="562" y="537"/>
                    <a:pt x="563" y="537"/>
                    <a:pt x="564" y="537"/>
                  </a:cubicBezTo>
                  <a:cubicBezTo>
                    <a:pt x="565" y="537"/>
                    <a:pt x="566" y="537"/>
                    <a:pt x="567" y="537"/>
                  </a:cubicBezTo>
                  <a:cubicBezTo>
                    <a:pt x="571" y="537"/>
                    <a:pt x="574" y="537"/>
                    <a:pt x="578" y="538"/>
                  </a:cubicBezTo>
                  <a:cubicBezTo>
                    <a:pt x="580" y="538"/>
                    <a:pt x="582" y="538"/>
                    <a:pt x="584" y="538"/>
                  </a:cubicBezTo>
                  <a:cubicBezTo>
                    <a:pt x="589" y="538"/>
                    <a:pt x="594" y="538"/>
                    <a:pt x="598" y="538"/>
                  </a:cubicBezTo>
                  <a:cubicBezTo>
                    <a:pt x="599" y="538"/>
                    <a:pt x="600" y="538"/>
                    <a:pt x="602" y="538"/>
                  </a:cubicBezTo>
                  <a:cubicBezTo>
                    <a:pt x="602" y="538"/>
                    <a:pt x="602" y="538"/>
                    <a:pt x="602" y="538"/>
                  </a:cubicBezTo>
                  <a:cubicBezTo>
                    <a:pt x="608" y="539"/>
                    <a:pt x="614" y="539"/>
                    <a:pt x="619" y="539"/>
                  </a:cubicBezTo>
                  <a:cubicBezTo>
                    <a:pt x="621" y="539"/>
                    <a:pt x="623" y="539"/>
                    <a:pt x="624" y="539"/>
                  </a:cubicBezTo>
                  <a:cubicBezTo>
                    <a:pt x="629" y="539"/>
                    <a:pt x="633" y="539"/>
                    <a:pt x="637" y="539"/>
                  </a:cubicBezTo>
                  <a:cubicBezTo>
                    <a:pt x="638" y="539"/>
                    <a:pt x="638" y="539"/>
                    <a:pt x="639" y="539"/>
                  </a:cubicBezTo>
                  <a:cubicBezTo>
                    <a:pt x="640" y="539"/>
                    <a:pt x="642" y="539"/>
                    <a:pt x="643" y="539"/>
                  </a:cubicBezTo>
                  <a:cubicBezTo>
                    <a:pt x="647" y="539"/>
                    <a:pt x="651" y="539"/>
                    <a:pt x="655" y="539"/>
                  </a:cubicBezTo>
                  <a:cubicBezTo>
                    <a:pt x="657" y="539"/>
                    <a:pt x="659" y="539"/>
                    <a:pt x="661" y="539"/>
                  </a:cubicBezTo>
                  <a:cubicBezTo>
                    <a:pt x="665" y="539"/>
                    <a:pt x="669" y="539"/>
                    <a:pt x="673" y="539"/>
                  </a:cubicBezTo>
                  <a:cubicBezTo>
                    <a:pt x="674" y="539"/>
                    <a:pt x="675" y="539"/>
                    <a:pt x="677" y="539"/>
                  </a:cubicBezTo>
                  <a:cubicBezTo>
                    <a:pt x="677" y="539"/>
                    <a:pt x="678" y="539"/>
                    <a:pt x="679" y="539"/>
                  </a:cubicBezTo>
                  <a:cubicBezTo>
                    <a:pt x="683" y="539"/>
                    <a:pt x="688" y="539"/>
                    <a:pt x="692" y="539"/>
                  </a:cubicBezTo>
                  <a:cubicBezTo>
                    <a:pt x="694" y="539"/>
                    <a:pt x="696" y="539"/>
                    <a:pt x="697" y="539"/>
                  </a:cubicBezTo>
                  <a:cubicBezTo>
                    <a:pt x="710" y="539"/>
                    <a:pt x="722" y="539"/>
                    <a:pt x="734" y="538"/>
                  </a:cubicBezTo>
                  <a:cubicBezTo>
                    <a:pt x="736" y="538"/>
                    <a:pt x="738" y="538"/>
                    <a:pt x="740" y="538"/>
                  </a:cubicBezTo>
                  <a:cubicBezTo>
                    <a:pt x="744" y="538"/>
                    <a:pt x="748" y="538"/>
                    <a:pt x="753" y="538"/>
                  </a:cubicBezTo>
                  <a:cubicBezTo>
                    <a:pt x="754" y="538"/>
                    <a:pt x="755" y="538"/>
                    <a:pt x="756" y="538"/>
                  </a:cubicBezTo>
                  <a:cubicBezTo>
                    <a:pt x="757" y="538"/>
                    <a:pt x="758" y="538"/>
                    <a:pt x="759" y="538"/>
                  </a:cubicBezTo>
                  <a:cubicBezTo>
                    <a:pt x="773" y="537"/>
                    <a:pt x="787" y="537"/>
                    <a:pt x="801" y="536"/>
                  </a:cubicBezTo>
                  <a:cubicBezTo>
                    <a:pt x="801" y="536"/>
                    <a:pt x="802" y="536"/>
                    <a:pt x="803" y="536"/>
                  </a:cubicBezTo>
                  <a:cubicBezTo>
                    <a:pt x="804" y="536"/>
                    <a:pt x="805" y="536"/>
                    <a:pt x="806" y="535"/>
                  </a:cubicBezTo>
                  <a:cubicBezTo>
                    <a:pt x="811" y="535"/>
                    <a:pt x="815" y="535"/>
                    <a:pt x="820" y="535"/>
                  </a:cubicBezTo>
                  <a:cubicBezTo>
                    <a:pt x="822" y="535"/>
                    <a:pt x="823" y="534"/>
                    <a:pt x="825" y="534"/>
                  </a:cubicBezTo>
                  <a:cubicBezTo>
                    <a:pt x="831" y="534"/>
                    <a:pt x="838" y="534"/>
                    <a:pt x="844" y="533"/>
                  </a:cubicBezTo>
                  <a:cubicBezTo>
                    <a:pt x="844" y="533"/>
                    <a:pt x="845" y="533"/>
                    <a:pt x="846" y="533"/>
                  </a:cubicBezTo>
                  <a:cubicBezTo>
                    <a:pt x="851" y="533"/>
                    <a:pt x="857" y="532"/>
                    <a:pt x="862" y="532"/>
                  </a:cubicBezTo>
                  <a:cubicBezTo>
                    <a:pt x="864" y="532"/>
                    <a:pt x="866" y="531"/>
                    <a:pt x="868" y="531"/>
                  </a:cubicBezTo>
                  <a:cubicBezTo>
                    <a:pt x="872" y="531"/>
                    <a:pt x="877" y="530"/>
                    <a:pt x="881" y="530"/>
                  </a:cubicBezTo>
                  <a:cubicBezTo>
                    <a:pt x="882" y="530"/>
                    <a:pt x="883" y="530"/>
                    <a:pt x="884" y="530"/>
                  </a:cubicBezTo>
                  <a:cubicBezTo>
                    <a:pt x="885" y="530"/>
                    <a:pt x="886" y="530"/>
                    <a:pt x="886" y="530"/>
                  </a:cubicBezTo>
                  <a:cubicBezTo>
                    <a:pt x="894" y="529"/>
                    <a:pt x="901" y="528"/>
                    <a:pt x="909" y="527"/>
                  </a:cubicBezTo>
                  <a:cubicBezTo>
                    <a:pt x="910" y="527"/>
                    <a:pt x="911" y="527"/>
                    <a:pt x="913" y="527"/>
                  </a:cubicBezTo>
                  <a:cubicBezTo>
                    <a:pt x="921" y="526"/>
                    <a:pt x="928" y="525"/>
                    <a:pt x="936" y="525"/>
                  </a:cubicBezTo>
                  <a:cubicBezTo>
                    <a:pt x="936" y="524"/>
                    <a:pt x="936" y="524"/>
                    <a:pt x="936" y="524"/>
                  </a:cubicBezTo>
                  <a:cubicBezTo>
                    <a:pt x="944" y="524"/>
                    <a:pt x="951" y="523"/>
                    <a:pt x="959" y="522"/>
                  </a:cubicBezTo>
                  <a:cubicBezTo>
                    <a:pt x="960" y="522"/>
                    <a:pt x="962" y="521"/>
                    <a:pt x="963" y="521"/>
                  </a:cubicBezTo>
                  <a:cubicBezTo>
                    <a:pt x="970" y="520"/>
                    <a:pt x="977" y="519"/>
                    <a:pt x="984" y="518"/>
                  </a:cubicBezTo>
                  <a:cubicBezTo>
                    <a:pt x="985" y="518"/>
                    <a:pt x="986" y="518"/>
                    <a:pt x="986" y="518"/>
                  </a:cubicBezTo>
                  <a:cubicBezTo>
                    <a:pt x="988" y="518"/>
                    <a:pt x="990" y="518"/>
                    <a:pt x="991" y="517"/>
                  </a:cubicBezTo>
                  <a:cubicBezTo>
                    <a:pt x="993" y="517"/>
                    <a:pt x="995" y="517"/>
                    <a:pt x="997" y="516"/>
                  </a:cubicBezTo>
                  <a:cubicBezTo>
                    <a:pt x="1000" y="516"/>
                    <a:pt x="1003" y="516"/>
                    <a:pt x="1005" y="515"/>
                  </a:cubicBezTo>
                  <a:cubicBezTo>
                    <a:pt x="1007" y="515"/>
                    <a:pt x="1009" y="515"/>
                    <a:pt x="1011" y="514"/>
                  </a:cubicBezTo>
                  <a:cubicBezTo>
                    <a:pt x="1014" y="514"/>
                    <a:pt x="1017" y="513"/>
                    <a:pt x="1019" y="513"/>
                  </a:cubicBezTo>
                  <a:cubicBezTo>
                    <a:pt x="1021" y="513"/>
                    <a:pt x="1023" y="512"/>
                    <a:pt x="1025" y="512"/>
                  </a:cubicBezTo>
                  <a:cubicBezTo>
                    <a:pt x="1028" y="512"/>
                    <a:pt x="1031" y="511"/>
                    <a:pt x="1034" y="511"/>
                  </a:cubicBezTo>
                  <a:cubicBezTo>
                    <a:pt x="1035" y="510"/>
                    <a:pt x="1037" y="510"/>
                    <a:pt x="1039" y="510"/>
                  </a:cubicBezTo>
                  <a:cubicBezTo>
                    <a:pt x="1043" y="509"/>
                    <a:pt x="1047" y="508"/>
                    <a:pt x="1051" y="508"/>
                  </a:cubicBezTo>
                  <a:cubicBezTo>
                    <a:pt x="1052" y="507"/>
                    <a:pt x="1053" y="507"/>
                    <a:pt x="1053" y="507"/>
                  </a:cubicBezTo>
                  <a:cubicBezTo>
                    <a:pt x="1057" y="506"/>
                    <a:pt x="1061" y="506"/>
                    <a:pt x="1065" y="505"/>
                  </a:cubicBezTo>
                  <a:cubicBezTo>
                    <a:pt x="1067" y="504"/>
                    <a:pt x="1069" y="504"/>
                    <a:pt x="1070" y="504"/>
                  </a:cubicBezTo>
                  <a:cubicBezTo>
                    <a:pt x="1073" y="503"/>
                    <a:pt x="1076" y="503"/>
                    <a:pt x="1078" y="502"/>
                  </a:cubicBezTo>
                  <a:cubicBezTo>
                    <a:pt x="1080" y="502"/>
                    <a:pt x="1082" y="501"/>
                    <a:pt x="1084" y="501"/>
                  </a:cubicBezTo>
                  <a:cubicBezTo>
                    <a:pt x="1086" y="501"/>
                    <a:pt x="1088" y="500"/>
                    <a:pt x="1090" y="500"/>
                  </a:cubicBezTo>
                  <a:cubicBezTo>
                    <a:pt x="1090" y="500"/>
                    <a:pt x="1091" y="500"/>
                    <a:pt x="1091" y="499"/>
                  </a:cubicBezTo>
                  <a:cubicBezTo>
                    <a:pt x="1095" y="499"/>
                    <a:pt x="1099" y="498"/>
                    <a:pt x="1102" y="497"/>
                  </a:cubicBezTo>
                  <a:cubicBezTo>
                    <a:pt x="1103" y="497"/>
                    <a:pt x="1104" y="497"/>
                    <a:pt x="1105" y="496"/>
                  </a:cubicBezTo>
                  <a:cubicBezTo>
                    <a:pt x="1110" y="495"/>
                    <a:pt x="1115" y="494"/>
                    <a:pt x="1119" y="493"/>
                  </a:cubicBezTo>
                  <a:cubicBezTo>
                    <a:pt x="1120" y="493"/>
                    <a:pt x="1121" y="493"/>
                    <a:pt x="1122" y="492"/>
                  </a:cubicBezTo>
                  <a:cubicBezTo>
                    <a:pt x="1126" y="491"/>
                    <a:pt x="1129" y="491"/>
                    <a:pt x="1133" y="490"/>
                  </a:cubicBezTo>
                  <a:cubicBezTo>
                    <a:pt x="1135" y="489"/>
                    <a:pt x="1136" y="489"/>
                    <a:pt x="1138" y="488"/>
                  </a:cubicBezTo>
                  <a:cubicBezTo>
                    <a:pt x="1141" y="488"/>
                    <a:pt x="1144" y="487"/>
                    <a:pt x="1147" y="486"/>
                  </a:cubicBezTo>
                  <a:cubicBezTo>
                    <a:pt x="1147" y="486"/>
                    <a:pt x="1148" y="486"/>
                    <a:pt x="1149" y="486"/>
                  </a:cubicBezTo>
                  <a:cubicBezTo>
                    <a:pt x="1150" y="485"/>
                    <a:pt x="1152" y="485"/>
                    <a:pt x="1153" y="484"/>
                  </a:cubicBezTo>
                  <a:cubicBezTo>
                    <a:pt x="1155" y="484"/>
                    <a:pt x="1156" y="484"/>
                    <a:pt x="1157" y="483"/>
                  </a:cubicBezTo>
                  <a:cubicBezTo>
                    <a:pt x="1161" y="482"/>
                    <a:pt x="1165" y="481"/>
                    <a:pt x="1168" y="480"/>
                  </a:cubicBezTo>
                  <a:cubicBezTo>
                    <a:pt x="1172" y="479"/>
                    <a:pt x="1176" y="478"/>
                    <a:pt x="1180" y="477"/>
                  </a:cubicBezTo>
                  <a:cubicBezTo>
                    <a:pt x="1181" y="476"/>
                    <a:pt x="1182" y="476"/>
                    <a:pt x="1183" y="476"/>
                  </a:cubicBezTo>
                  <a:cubicBezTo>
                    <a:pt x="1185" y="475"/>
                    <a:pt x="1188" y="474"/>
                    <a:pt x="1191" y="473"/>
                  </a:cubicBezTo>
                  <a:cubicBezTo>
                    <a:pt x="1191" y="473"/>
                    <a:pt x="1191" y="473"/>
                    <a:pt x="1191" y="473"/>
                  </a:cubicBezTo>
                  <a:cubicBezTo>
                    <a:pt x="1194" y="472"/>
                    <a:pt x="1197" y="471"/>
                    <a:pt x="1200" y="470"/>
                  </a:cubicBezTo>
                  <a:cubicBezTo>
                    <a:pt x="1201" y="470"/>
                    <a:pt x="1202" y="469"/>
                    <a:pt x="1203" y="469"/>
                  </a:cubicBezTo>
                  <a:cubicBezTo>
                    <a:pt x="1205" y="468"/>
                    <a:pt x="1207" y="468"/>
                    <a:pt x="1210" y="467"/>
                  </a:cubicBezTo>
                  <a:cubicBezTo>
                    <a:pt x="1211" y="466"/>
                    <a:pt x="1212" y="466"/>
                    <a:pt x="1213" y="466"/>
                  </a:cubicBezTo>
                  <a:cubicBezTo>
                    <a:pt x="1215" y="465"/>
                    <a:pt x="1217" y="464"/>
                    <a:pt x="1219" y="463"/>
                  </a:cubicBezTo>
                  <a:cubicBezTo>
                    <a:pt x="1220" y="463"/>
                    <a:pt x="1221" y="463"/>
                    <a:pt x="1222" y="462"/>
                  </a:cubicBezTo>
                  <a:cubicBezTo>
                    <a:pt x="1222" y="462"/>
                    <a:pt x="1223" y="462"/>
                    <a:pt x="1223" y="462"/>
                  </a:cubicBezTo>
                  <a:cubicBezTo>
                    <a:pt x="1225" y="461"/>
                    <a:pt x="1227" y="460"/>
                    <a:pt x="1229" y="459"/>
                  </a:cubicBezTo>
                  <a:cubicBezTo>
                    <a:pt x="1230" y="459"/>
                    <a:pt x="1230" y="459"/>
                    <a:pt x="1230" y="459"/>
                  </a:cubicBezTo>
                  <a:cubicBezTo>
                    <a:pt x="1233" y="458"/>
                    <a:pt x="1235" y="457"/>
                    <a:pt x="1238" y="456"/>
                  </a:cubicBezTo>
                  <a:cubicBezTo>
                    <a:pt x="1239" y="456"/>
                    <a:pt x="1240" y="455"/>
                    <a:pt x="1240" y="455"/>
                  </a:cubicBezTo>
                  <a:cubicBezTo>
                    <a:pt x="1242" y="454"/>
                    <a:pt x="1244" y="453"/>
                    <a:pt x="1246" y="452"/>
                  </a:cubicBezTo>
                  <a:cubicBezTo>
                    <a:pt x="1247" y="452"/>
                    <a:pt x="1248" y="452"/>
                    <a:pt x="1248" y="452"/>
                  </a:cubicBezTo>
                  <a:cubicBezTo>
                    <a:pt x="1249" y="451"/>
                    <a:pt x="1249" y="451"/>
                    <a:pt x="1249" y="451"/>
                  </a:cubicBezTo>
                  <a:cubicBezTo>
                    <a:pt x="1251" y="450"/>
                    <a:pt x="1253" y="449"/>
                    <a:pt x="1255" y="448"/>
                  </a:cubicBezTo>
                  <a:cubicBezTo>
                    <a:pt x="1256" y="448"/>
                    <a:pt x="1256" y="448"/>
                    <a:pt x="1257" y="448"/>
                  </a:cubicBezTo>
                  <a:cubicBezTo>
                    <a:pt x="1259" y="447"/>
                    <a:pt x="1261" y="446"/>
                    <a:pt x="1263" y="445"/>
                  </a:cubicBezTo>
                  <a:cubicBezTo>
                    <a:pt x="1263" y="445"/>
                    <a:pt x="1264" y="444"/>
                    <a:pt x="1264" y="444"/>
                  </a:cubicBezTo>
                  <a:cubicBezTo>
                    <a:pt x="1267" y="443"/>
                    <a:pt x="1269" y="442"/>
                    <a:pt x="1271" y="441"/>
                  </a:cubicBezTo>
                  <a:cubicBezTo>
                    <a:pt x="1271" y="441"/>
                    <a:pt x="1271" y="441"/>
                    <a:pt x="1271" y="441"/>
                  </a:cubicBezTo>
                  <a:cubicBezTo>
                    <a:pt x="1271" y="441"/>
                    <a:pt x="1272" y="440"/>
                    <a:pt x="1272" y="440"/>
                  </a:cubicBezTo>
                  <a:cubicBezTo>
                    <a:pt x="1274" y="439"/>
                    <a:pt x="1276" y="438"/>
                    <a:pt x="1278" y="437"/>
                  </a:cubicBezTo>
                  <a:cubicBezTo>
                    <a:pt x="1278" y="437"/>
                    <a:pt x="1279" y="437"/>
                    <a:pt x="1279" y="437"/>
                  </a:cubicBezTo>
                  <a:cubicBezTo>
                    <a:pt x="1281" y="435"/>
                    <a:pt x="1283" y="434"/>
                    <a:pt x="1285" y="433"/>
                  </a:cubicBezTo>
                  <a:cubicBezTo>
                    <a:pt x="1285" y="433"/>
                    <a:pt x="1286" y="433"/>
                    <a:pt x="1286" y="432"/>
                  </a:cubicBezTo>
                  <a:cubicBezTo>
                    <a:pt x="1287" y="432"/>
                    <a:pt x="1288" y="432"/>
                    <a:pt x="1289" y="431"/>
                  </a:cubicBezTo>
                  <a:cubicBezTo>
                    <a:pt x="1289" y="431"/>
                    <a:pt x="1289" y="431"/>
                    <a:pt x="1290" y="430"/>
                  </a:cubicBezTo>
                  <a:cubicBezTo>
                    <a:pt x="1292" y="429"/>
                    <a:pt x="1293" y="428"/>
                    <a:pt x="1295" y="427"/>
                  </a:cubicBezTo>
                  <a:cubicBezTo>
                    <a:pt x="1296" y="427"/>
                    <a:pt x="1296" y="426"/>
                    <a:pt x="1297" y="426"/>
                  </a:cubicBezTo>
                  <a:cubicBezTo>
                    <a:pt x="1299" y="424"/>
                    <a:pt x="1301" y="423"/>
                    <a:pt x="1303" y="422"/>
                  </a:cubicBezTo>
                  <a:cubicBezTo>
                    <a:pt x="1304" y="421"/>
                    <a:pt x="1304" y="421"/>
                    <a:pt x="1304" y="421"/>
                  </a:cubicBezTo>
                  <a:cubicBezTo>
                    <a:pt x="1304" y="421"/>
                    <a:pt x="1304" y="421"/>
                    <a:pt x="1304" y="421"/>
                  </a:cubicBezTo>
                  <a:cubicBezTo>
                    <a:pt x="1306" y="420"/>
                    <a:pt x="1308" y="418"/>
                    <a:pt x="1310" y="417"/>
                  </a:cubicBezTo>
                  <a:cubicBezTo>
                    <a:pt x="1311" y="416"/>
                    <a:pt x="1311" y="416"/>
                    <a:pt x="1312" y="415"/>
                  </a:cubicBezTo>
                  <a:cubicBezTo>
                    <a:pt x="1313" y="414"/>
                    <a:pt x="1314" y="413"/>
                    <a:pt x="1316" y="412"/>
                  </a:cubicBezTo>
                  <a:cubicBezTo>
                    <a:pt x="1317" y="411"/>
                    <a:pt x="1317" y="411"/>
                    <a:pt x="1317" y="411"/>
                  </a:cubicBezTo>
                  <a:cubicBezTo>
                    <a:pt x="1318" y="410"/>
                    <a:pt x="1318" y="410"/>
                    <a:pt x="1318" y="410"/>
                  </a:cubicBezTo>
                  <a:cubicBezTo>
                    <a:pt x="1319" y="409"/>
                    <a:pt x="1320" y="408"/>
                    <a:pt x="1321" y="407"/>
                  </a:cubicBezTo>
                  <a:cubicBezTo>
                    <a:pt x="1322" y="407"/>
                    <a:pt x="1322" y="406"/>
                    <a:pt x="1323" y="406"/>
                  </a:cubicBezTo>
                  <a:cubicBezTo>
                    <a:pt x="1324" y="404"/>
                    <a:pt x="1326" y="403"/>
                    <a:pt x="1327" y="402"/>
                  </a:cubicBezTo>
                  <a:cubicBezTo>
                    <a:pt x="1327" y="401"/>
                    <a:pt x="1327" y="401"/>
                    <a:pt x="1327" y="401"/>
                  </a:cubicBezTo>
                  <a:cubicBezTo>
                    <a:pt x="1328" y="401"/>
                    <a:pt x="1328" y="401"/>
                    <a:pt x="1328" y="401"/>
                  </a:cubicBezTo>
                  <a:cubicBezTo>
                    <a:pt x="1329" y="400"/>
                    <a:pt x="1330" y="398"/>
                    <a:pt x="1332" y="396"/>
                  </a:cubicBezTo>
                  <a:cubicBezTo>
                    <a:pt x="1332" y="396"/>
                    <a:pt x="1332" y="396"/>
                    <a:pt x="1333" y="395"/>
                  </a:cubicBezTo>
                  <a:cubicBezTo>
                    <a:pt x="1334" y="394"/>
                    <a:pt x="1335" y="393"/>
                    <a:pt x="1335" y="392"/>
                  </a:cubicBezTo>
                  <a:cubicBezTo>
                    <a:pt x="1336" y="391"/>
                    <a:pt x="1336" y="391"/>
                    <a:pt x="1336" y="391"/>
                  </a:cubicBezTo>
                  <a:cubicBezTo>
                    <a:pt x="1337" y="390"/>
                    <a:pt x="1337" y="390"/>
                    <a:pt x="1337" y="389"/>
                  </a:cubicBezTo>
                  <a:cubicBezTo>
                    <a:pt x="1338" y="389"/>
                    <a:pt x="1338" y="389"/>
                    <a:pt x="1338" y="389"/>
                  </a:cubicBezTo>
                  <a:cubicBezTo>
                    <a:pt x="1339" y="387"/>
                    <a:pt x="1339" y="386"/>
                    <a:pt x="1340" y="385"/>
                  </a:cubicBezTo>
                  <a:cubicBezTo>
                    <a:pt x="1341" y="384"/>
                    <a:pt x="1341" y="384"/>
                    <a:pt x="1341" y="384"/>
                  </a:cubicBezTo>
                  <a:cubicBezTo>
                    <a:pt x="1341" y="383"/>
                    <a:pt x="1342" y="382"/>
                    <a:pt x="1342" y="381"/>
                  </a:cubicBezTo>
                  <a:cubicBezTo>
                    <a:pt x="1343" y="380"/>
                    <a:pt x="1343" y="380"/>
                    <a:pt x="1343" y="380"/>
                  </a:cubicBezTo>
                  <a:cubicBezTo>
                    <a:pt x="1343" y="380"/>
                    <a:pt x="1343" y="380"/>
                    <a:pt x="1343" y="380"/>
                  </a:cubicBezTo>
                  <a:cubicBezTo>
                    <a:pt x="1343" y="379"/>
                    <a:pt x="1344" y="378"/>
                    <a:pt x="1344" y="377"/>
                  </a:cubicBezTo>
                  <a:cubicBezTo>
                    <a:pt x="1345" y="376"/>
                    <a:pt x="1345" y="376"/>
                    <a:pt x="1345" y="376"/>
                  </a:cubicBezTo>
                  <a:cubicBezTo>
                    <a:pt x="1345" y="375"/>
                    <a:pt x="1346" y="374"/>
                    <a:pt x="1346" y="373"/>
                  </a:cubicBezTo>
                  <a:cubicBezTo>
                    <a:pt x="1346" y="372"/>
                    <a:pt x="1346" y="372"/>
                    <a:pt x="1346" y="372"/>
                  </a:cubicBezTo>
                  <a:cubicBezTo>
                    <a:pt x="1346" y="371"/>
                    <a:pt x="1347" y="370"/>
                    <a:pt x="1347" y="369"/>
                  </a:cubicBezTo>
                  <a:cubicBezTo>
                    <a:pt x="1347" y="368"/>
                    <a:pt x="1347" y="368"/>
                    <a:pt x="1347" y="368"/>
                  </a:cubicBezTo>
                  <a:cubicBezTo>
                    <a:pt x="1347" y="367"/>
                    <a:pt x="1347" y="367"/>
                    <a:pt x="1347" y="367"/>
                  </a:cubicBezTo>
                  <a:cubicBezTo>
                    <a:pt x="1348" y="366"/>
                    <a:pt x="1348" y="365"/>
                    <a:pt x="1348" y="364"/>
                  </a:cubicBezTo>
                </a:path>
              </a:pathLst>
            </a:custGeom>
            <a:solidFill>
              <a:srgbClr val="94959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7" name="Freeform 363">
              <a:extLst>
                <a:ext uri="{FF2B5EF4-FFF2-40B4-BE49-F238E27FC236}">
                  <a16:creationId xmlns:a16="http://schemas.microsoft.com/office/drawing/2014/main" id="{4C285D0C-3BD8-1E20-2649-4DA3ACCB80D1}"/>
                </a:ext>
              </a:extLst>
            </p:cNvPr>
            <p:cNvSpPr>
              <a:spLocks/>
            </p:cNvSpPr>
            <p:nvPr/>
          </p:nvSpPr>
          <p:spPr bwMode="auto">
            <a:xfrm>
              <a:off x="4819427" y="2606404"/>
              <a:ext cx="2574002" cy="698109"/>
            </a:xfrm>
            <a:custGeom>
              <a:avLst/>
              <a:gdLst>
                <a:gd name="T0" fmla="*/ 1206 w 1494"/>
                <a:gd name="T1" fmla="*/ 68 h 405"/>
                <a:gd name="T2" fmla="*/ 1241 w 1494"/>
                <a:gd name="T3" fmla="*/ 326 h 405"/>
                <a:gd name="T4" fmla="*/ 288 w 1494"/>
                <a:gd name="T5" fmla="*/ 337 h 405"/>
                <a:gd name="T6" fmla="*/ 253 w 1494"/>
                <a:gd name="T7" fmla="*/ 79 h 405"/>
                <a:gd name="T8" fmla="*/ 1206 w 1494"/>
                <a:gd name="T9" fmla="*/ 68 h 405"/>
              </a:gdLst>
              <a:ahLst/>
              <a:cxnLst>
                <a:cxn ang="0">
                  <a:pos x="T0" y="T1"/>
                </a:cxn>
                <a:cxn ang="0">
                  <a:pos x="T2" y="T3"/>
                </a:cxn>
                <a:cxn ang="0">
                  <a:pos x="T4" y="T5"/>
                </a:cxn>
                <a:cxn ang="0">
                  <a:pos x="T6" y="T7"/>
                </a:cxn>
                <a:cxn ang="0">
                  <a:pos x="T8" y="T9"/>
                </a:cxn>
              </a:cxnLst>
              <a:rect l="0" t="0" r="r" b="b"/>
              <a:pathLst>
                <a:path w="1494" h="405">
                  <a:moveTo>
                    <a:pt x="1206" y="68"/>
                  </a:moveTo>
                  <a:cubicBezTo>
                    <a:pt x="1479" y="136"/>
                    <a:pt x="1494" y="251"/>
                    <a:pt x="1241" y="326"/>
                  </a:cubicBezTo>
                  <a:cubicBezTo>
                    <a:pt x="987" y="400"/>
                    <a:pt x="561" y="405"/>
                    <a:pt x="288" y="337"/>
                  </a:cubicBezTo>
                  <a:cubicBezTo>
                    <a:pt x="15" y="269"/>
                    <a:pt x="0" y="154"/>
                    <a:pt x="253" y="79"/>
                  </a:cubicBezTo>
                  <a:cubicBezTo>
                    <a:pt x="507" y="5"/>
                    <a:pt x="933" y="0"/>
                    <a:pt x="1206" y="68"/>
                  </a:cubicBezTo>
                </a:path>
              </a:pathLst>
            </a:custGeom>
            <a:solidFill>
              <a:srgbClr val="8C647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8" name="Freeform 364">
              <a:extLst>
                <a:ext uri="{FF2B5EF4-FFF2-40B4-BE49-F238E27FC236}">
                  <a16:creationId xmlns:a16="http://schemas.microsoft.com/office/drawing/2014/main" id="{AEB99A9F-FC4E-F7C1-DBA0-90686728E462}"/>
                </a:ext>
              </a:extLst>
            </p:cNvPr>
            <p:cNvSpPr>
              <a:spLocks/>
            </p:cNvSpPr>
            <p:nvPr/>
          </p:nvSpPr>
          <p:spPr bwMode="auto">
            <a:xfrm>
              <a:off x="5043349" y="2789713"/>
              <a:ext cx="2110791" cy="399547"/>
            </a:xfrm>
            <a:custGeom>
              <a:avLst/>
              <a:gdLst>
                <a:gd name="T0" fmla="*/ 1097 w 1225"/>
                <a:gd name="T1" fmla="*/ 41 h 232"/>
                <a:gd name="T2" fmla="*/ 1096 w 1225"/>
                <a:gd name="T3" fmla="*/ 47 h 232"/>
                <a:gd name="T4" fmla="*/ 1093 w 1225"/>
                <a:gd name="T5" fmla="*/ 55 h 232"/>
                <a:gd name="T6" fmla="*/ 1089 w 1225"/>
                <a:gd name="T7" fmla="*/ 61 h 232"/>
                <a:gd name="T8" fmla="*/ 1085 w 1225"/>
                <a:gd name="T9" fmla="*/ 67 h 232"/>
                <a:gd name="T10" fmla="*/ 1078 w 1225"/>
                <a:gd name="T11" fmla="*/ 75 h 232"/>
                <a:gd name="T12" fmla="*/ 1070 w 1225"/>
                <a:gd name="T13" fmla="*/ 81 h 232"/>
                <a:gd name="T14" fmla="*/ 1059 w 1225"/>
                <a:gd name="T15" fmla="*/ 89 h 232"/>
                <a:gd name="T16" fmla="*/ 1048 w 1225"/>
                <a:gd name="T17" fmla="*/ 95 h 232"/>
                <a:gd name="T18" fmla="*/ 1037 w 1225"/>
                <a:gd name="T19" fmla="*/ 101 h 232"/>
                <a:gd name="T20" fmla="*/ 1026 w 1225"/>
                <a:gd name="T21" fmla="*/ 106 h 232"/>
                <a:gd name="T22" fmla="*/ 1012 w 1225"/>
                <a:gd name="T23" fmla="*/ 112 h 232"/>
                <a:gd name="T24" fmla="*/ 998 w 1225"/>
                <a:gd name="T25" fmla="*/ 117 h 232"/>
                <a:gd name="T26" fmla="*/ 979 w 1225"/>
                <a:gd name="T27" fmla="*/ 123 h 232"/>
                <a:gd name="T28" fmla="*/ 955 w 1225"/>
                <a:gd name="T29" fmla="*/ 130 h 232"/>
                <a:gd name="T30" fmla="*/ 934 w 1225"/>
                <a:gd name="T31" fmla="*/ 136 h 232"/>
                <a:gd name="T32" fmla="*/ 909 w 1225"/>
                <a:gd name="T33" fmla="*/ 141 h 232"/>
                <a:gd name="T34" fmla="*/ 885 w 1225"/>
                <a:gd name="T35" fmla="*/ 146 h 232"/>
                <a:gd name="T36" fmla="*/ 857 w 1225"/>
                <a:gd name="T37" fmla="*/ 151 h 232"/>
                <a:gd name="T38" fmla="*/ 838 w 1225"/>
                <a:gd name="T39" fmla="*/ 154 h 232"/>
                <a:gd name="T40" fmla="*/ 787 w 1225"/>
                <a:gd name="T41" fmla="*/ 160 h 232"/>
                <a:gd name="T42" fmla="*/ 755 w 1225"/>
                <a:gd name="T43" fmla="*/ 163 h 232"/>
                <a:gd name="T44" fmla="*/ 721 w 1225"/>
                <a:gd name="T45" fmla="*/ 165 h 232"/>
                <a:gd name="T46" fmla="*/ 675 w 1225"/>
                <a:gd name="T47" fmla="*/ 167 h 232"/>
                <a:gd name="T48" fmla="*/ 630 w 1225"/>
                <a:gd name="T49" fmla="*/ 168 h 232"/>
                <a:gd name="T50" fmla="*/ 614 w 1225"/>
                <a:gd name="T51" fmla="*/ 169 h 232"/>
                <a:gd name="T52" fmla="*/ 591 w 1225"/>
                <a:gd name="T53" fmla="*/ 168 h 232"/>
                <a:gd name="T54" fmla="*/ 563 w 1225"/>
                <a:gd name="T55" fmla="*/ 168 h 232"/>
                <a:gd name="T56" fmla="*/ 536 w 1225"/>
                <a:gd name="T57" fmla="*/ 167 h 232"/>
                <a:gd name="T58" fmla="*/ 511 w 1225"/>
                <a:gd name="T59" fmla="*/ 166 h 232"/>
                <a:gd name="T60" fmla="*/ 486 w 1225"/>
                <a:gd name="T61" fmla="*/ 164 h 232"/>
                <a:gd name="T62" fmla="*/ 458 w 1225"/>
                <a:gd name="T63" fmla="*/ 162 h 232"/>
                <a:gd name="T64" fmla="*/ 433 w 1225"/>
                <a:gd name="T65" fmla="*/ 159 h 232"/>
                <a:gd name="T66" fmla="*/ 407 w 1225"/>
                <a:gd name="T67" fmla="*/ 156 h 232"/>
                <a:gd name="T68" fmla="*/ 381 w 1225"/>
                <a:gd name="T69" fmla="*/ 152 h 232"/>
                <a:gd name="T70" fmla="*/ 354 w 1225"/>
                <a:gd name="T71" fmla="*/ 148 h 232"/>
                <a:gd name="T72" fmla="*/ 319 w 1225"/>
                <a:gd name="T73" fmla="*/ 141 h 232"/>
                <a:gd name="T74" fmla="*/ 299 w 1225"/>
                <a:gd name="T75" fmla="*/ 136 h 232"/>
                <a:gd name="T76" fmla="*/ 274 w 1225"/>
                <a:gd name="T77" fmla="*/ 130 h 232"/>
                <a:gd name="T78" fmla="*/ 258 w 1225"/>
                <a:gd name="T79" fmla="*/ 125 h 232"/>
                <a:gd name="T80" fmla="*/ 239 w 1225"/>
                <a:gd name="T81" fmla="*/ 119 h 232"/>
                <a:gd name="T82" fmla="*/ 218 w 1225"/>
                <a:gd name="T83" fmla="*/ 112 h 232"/>
                <a:gd name="T84" fmla="*/ 203 w 1225"/>
                <a:gd name="T85" fmla="*/ 105 h 232"/>
                <a:gd name="T86" fmla="*/ 188 w 1225"/>
                <a:gd name="T87" fmla="*/ 98 h 232"/>
                <a:gd name="T88" fmla="*/ 175 w 1225"/>
                <a:gd name="T89" fmla="*/ 90 h 232"/>
                <a:gd name="T90" fmla="*/ 164 w 1225"/>
                <a:gd name="T91" fmla="*/ 82 h 232"/>
                <a:gd name="T92" fmla="*/ 156 w 1225"/>
                <a:gd name="T93" fmla="*/ 75 h 232"/>
                <a:gd name="T94" fmla="*/ 148 w 1225"/>
                <a:gd name="T95" fmla="*/ 66 h 232"/>
                <a:gd name="T96" fmla="*/ 143 w 1225"/>
                <a:gd name="T97" fmla="*/ 59 h 232"/>
                <a:gd name="T98" fmla="*/ 140 w 1225"/>
                <a:gd name="T99" fmla="*/ 51 h 232"/>
                <a:gd name="T100" fmla="*/ 138 w 1225"/>
                <a:gd name="T101" fmla="*/ 43 h 232"/>
                <a:gd name="T102" fmla="*/ 1028 w 1225"/>
                <a:gd name="T103" fmla="*/ 18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5" h="232">
                  <a:moveTo>
                    <a:pt x="1097" y="0"/>
                  </a:moveTo>
                  <a:cubicBezTo>
                    <a:pt x="1097" y="12"/>
                    <a:pt x="1097" y="25"/>
                    <a:pt x="1097" y="38"/>
                  </a:cubicBezTo>
                  <a:cubicBezTo>
                    <a:pt x="1097" y="39"/>
                    <a:pt x="1097" y="39"/>
                    <a:pt x="1097" y="39"/>
                  </a:cubicBezTo>
                  <a:cubicBezTo>
                    <a:pt x="1097" y="39"/>
                    <a:pt x="1097" y="40"/>
                    <a:pt x="1097" y="40"/>
                  </a:cubicBezTo>
                  <a:cubicBezTo>
                    <a:pt x="1097" y="41"/>
                    <a:pt x="1097" y="41"/>
                    <a:pt x="1097" y="41"/>
                  </a:cubicBezTo>
                  <a:cubicBezTo>
                    <a:pt x="1097" y="42"/>
                    <a:pt x="1097" y="43"/>
                    <a:pt x="1097" y="43"/>
                  </a:cubicBezTo>
                  <a:cubicBezTo>
                    <a:pt x="1097" y="44"/>
                    <a:pt x="1097" y="44"/>
                    <a:pt x="1097" y="44"/>
                  </a:cubicBezTo>
                  <a:cubicBezTo>
                    <a:pt x="1097" y="45"/>
                    <a:pt x="1097" y="45"/>
                    <a:pt x="1096" y="46"/>
                  </a:cubicBezTo>
                  <a:cubicBezTo>
                    <a:pt x="1096" y="47"/>
                    <a:pt x="1096" y="47"/>
                    <a:pt x="1096" y="47"/>
                  </a:cubicBezTo>
                  <a:cubicBezTo>
                    <a:pt x="1096" y="47"/>
                    <a:pt x="1096" y="47"/>
                    <a:pt x="1096" y="47"/>
                  </a:cubicBezTo>
                  <a:cubicBezTo>
                    <a:pt x="1096" y="48"/>
                    <a:pt x="1096" y="49"/>
                    <a:pt x="1095" y="49"/>
                  </a:cubicBezTo>
                  <a:cubicBezTo>
                    <a:pt x="1095" y="50"/>
                    <a:pt x="1095" y="50"/>
                    <a:pt x="1095" y="50"/>
                  </a:cubicBezTo>
                  <a:cubicBezTo>
                    <a:pt x="1095" y="51"/>
                    <a:pt x="1095" y="51"/>
                    <a:pt x="1094" y="52"/>
                  </a:cubicBezTo>
                  <a:cubicBezTo>
                    <a:pt x="1094" y="53"/>
                    <a:pt x="1094" y="53"/>
                    <a:pt x="1094" y="53"/>
                  </a:cubicBezTo>
                  <a:cubicBezTo>
                    <a:pt x="1094" y="54"/>
                    <a:pt x="1093" y="54"/>
                    <a:pt x="1093" y="55"/>
                  </a:cubicBezTo>
                  <a:cubicBezTo>
                    <a:pt x="1093" y="55"/>
                    <a:pt x="1093" y="55"/>
                    <a:pt x="1093" y="55"/>
                  </a:cubicBezTo>
                  <a:cubicBezTo>
                    <a:pt x="1093" y="56"/>
                    <a:pt x="1093" y="56"/>
                    <a:pt x="1093" y="56"/>
                  </a:cubicBezTo>
                  <a:cubicBezTo>
                    <a:pt x="1092" y="57"/>
                    <a:pt x="1092" y="57"/>
                    <a:pt x="1091" y="58"/>
                  </a:cubicBezTo>
                  <a:cubicBezTo>
                    <a:pt x="1091" y="59"/>
                    <a:pt x="1091" y="59"/>
                    <a:pt x="1091" y="59"/>
                  </a:cubicBezTo>
                  <a:cubicBezTo>
                    <a:pt x="1091" y="60"/>
                    <a:pt x="1090" y="60"/>
                    <a:pt x="1089" y="61"/>
                  </a:cubicBezTo>
                  <a:cubicBezTo>
                    <a:pt x="1089" y="62"/>
                    <a:pt x="1089" y="62"/>
                    <a:pt x="1089" y="62"/>
                  </a:cubicBezTo>
                  <a:cubicBezTo>
                    <a:pt x="1089" y="62"/>
                    <a:pt x="1089" y="63"/>
                    <a:pt x="1088" y="63"/>
                  </a:cubicBezTo>
                  <a:cubicBezTo>
                    <a:pt x="1088" y="64"/>
                    <a:pt x="1088" y="64"/>
                    <a:pt x="1088" y="64"/>
                  </a:cubicBezTo>
                  <a:cubicBezTo>
                    <a:pt x="1087" y="64"/>
                    <a:pt x="1087" y="65"/>
                    <a:pt x="1086" y="66"/>
                  </a:cubicBezTo>
                  <a:cubicBezTo>
                    <a:pt x="1085" y="67"/>
                    <a:pt x="1085" y="67"/>
                    <a:pt x="1085" y="67"/>
                  </a:cubicBezTo>
                  <a:cubicBezTo>
                    <a:pt x="1084" y="68"/>
                    <a:pt x="1083" y="69"/>
                    <a:pt x="1082" y="70"/>
                  </a:cubicBezTo>
                  <a:cubicBezTo>
                    <a:pt x="1082" y="70"/>
                    <a:pt x="1082" y="70"/>
                    <a:pt x="1082" y="70"/>
                  </a:cubicBezTo>
                  <a:cubicBezTo>
                    <a:pt x="1082" y="71"/>
                    <a:pt x="1082" y="71"/>
                    <a:pt x="1082" y="71"/>
                  </a:cubicBezTo>
                  <a:cubicBezTo>
                    <a:pt x="1081" y="72"/>
                    <a:pt x="1080" y="73"/>
                    <a:pt x="1079" y="74"/>
                  </a:cubicBezTo>
                  <a:cubicBezTo>
                    <a:pt x="1078" y="74"/>
                    <a:pt x="1078" y="74"/>
                    <a:pt x="1078" y="75"/>
                  </a:cubicBezTo>
                  <a:cubicBezTo>
                    <a:pt x="1077" y="75"/>
                    <a:pt x="1076" y="76"/>
                    <a:pt x="1075" y="77"/>
                  </a:cubicBezTo>
                  <a:cubicBezTo>
                    <a:pt x="1074" y="77"/>
                    <a:pt x="1074" y="77"/>
                    <a:pt x="1074" y="77"/>
                  </a:cubicBezTo>
                  <a:cubicBezTo>
                    <a:pt x="1074" y="78"/>
                    <a:pt x="1074" y="78"/>
                    <a:pt x="1074" y="78"/>
                  </a:cubicBezTo>
                  <a:cubicBezTo>
                    <a:pt x="1073" y="79"/>
                    <a:pt x="1072" y="80"/>
                    <a:pt x="1071" y="80"/>
                  </a:cubicBezTo>
                  <a:cubicBezTo>
                    <a:pt x="1071" y="81"/>
                    <a:pt x="1070" y="81"/>
                    <a:pt x="1070" y="81"/>
                  </a:cubicBezTo>
                  <a:cubicBezTo>
                    <a:pt x="1068" y="82"/>
                    <a:pt x="1067" y="83"/>
                    <a:pt x="1065" y="85"/>
                  </a:cubicBezTo>
                  <a:cubicBezTo>
                    <a:pt x="1065" y="85"/>
                    <a:pt x="1065" y="85"/>
                    <a:pt x="1065" y="85"/>
                  </a:cubicBezTo>
                  <a:cubicBezTo>
                    <a:pt x="1065" y="85"/>
                    <a:pt x="1065" y="85"/>
                    <a:pt x="1065" y="85"/>
                  </a:cubicBezTo>
                  <a:cubicBezTo>
                    <a:pt x="1064" y="86"/>
                    <a:pt x="1062" y="87"/>
                    <a:pt x="1061" y="88"/>
                  </a:cubicBezTo>
                  <a:cubicBezTo>
                    <a:pt x="1060" y="88"/>
                    <a:pt x="1060" y="88"/>
                    <a:pt x="1059" y="89"/>
                  </a:cubicBezTo>
                  <a:cubicBezTo>
                    <a:pt x="1058" y="89"/>
                    <a:pt x="1057" y="90"/>
                    <a:pt x="1055" y="91"/>
                  </a:cubicBezTo>
                  <a:cubicBezTo>
                    <a:pt x="1055" y="92"/>
                    <a:pt x="1055" y="92"/>
                    <a:pt x="1055" y="92"/>
                  </a:cubicBezTo>
                  <a:cubicBezTo>
                    <a:pt x="1054" y="92"/>
                    <a:pt x="1053" y="92"/>
                    <a:pt x="1053" y="93"/>
                  </a:cubicBezTo>
                  <a:cubicBezTo>
                    <a:pt x="1052" y="93"/>
                    <a:pt x="1052" y="93"/>
                    <a:pt x="1052" y="93"/>
                  </a:cubicBezTo>
                  <a:cubicBezTo>
                    <a:pt x="1051" y="94"/>
                    <a:pt x="1049" y="95"/>
                    <a:pt x="1048" y="95"/>
                  </a:cubicBezTo>
                  <a:cubicBezTo>
                    <a:pt x="1047" y="96"/>
                    <a:pt x="1047" y="96"/>
                    <a:pt x="1047" y="96"/>
                  </a:cubicBezTo>
                  <a:cubicBezTo>
                    <a:pt x="1045" y="97"/>
                    <a:pt x="1044" y="97"/>
                    <a:pt x="1043" y="98"/>
                  </a:cubicBezTo>
                  <a:cubicBezTo>
                    <a:pt x="1042" y="98"/>
                    <a:pt x="1042" y="98"/>
                    <a:pt x="1042" y="98"/>
                  </a:cubicBezTo>
                  <a:cubicBezTo>
                    <a:pt x="1042" y="99"/>
                    <a:pt x="1042" y="99"/>
                    <a:pt x="1042" y="99"/>
                  </a:cubicBezTo>
                  <a:cubicBezTo>
                    <a:pt x="1040" y="99"/>
                    <a:pt x="1039" y="100"/>
                    <a:pt x="1037" y="101"/>
                  </a:cubicBezTo>
                  <a:cubicBezTo>
                    <a:pt x="1037" y="101"/>
                    <a:pt x="1036" y="101"/>
                    <a:pt x="1036" y="101"/>
                  </a:cubicBezTo>
                  <a:cubicBezTo>
                    <a:pt x="1035" y="102"/>
                    <a:pt x="1033" y="103"/>
                    <a:pt x="1032" y="103"/>
                  </a:cubicBezTo>
                  <a:cubicBezTo>
                    <a:pt x="1032" y="104"/>
                    <a:pt x="1031" y="104"/>
                    <a:pt x="1031" y="104"/>
                  </a:cubicBezTo>
                  <a:cubicBezTo>
                    <a:pt x="1029" y="105"/>
                    <a:pt x="1028" y="105"/>
                    <a:pt x="1026" y="106"/>
                  </a:cubicBezTo>
                  <a:cubicBezTo>
                    <a:pt x="1026" y="106"/>
                    <a:pt x="1026" y="106"/>
                    <a:pt x="1026" y="106"/>
                  </a:cubicBezTo>
                  <a:cubicBezTo>
                    <a:pt x="1025" y="106"/>
                    <a:pt x="1025" y="107"/>
                    <a:pt x="1024" y="107"/>
                  </a:cubicBezTo>
                  <a:cubicBezTo>
                    <a:pt x="1023" y="107"/>
                    <a:pt x="1022" y="108"/>
                    <a:pt x="1020" y="109"/>
                  </a:cubicBezTo>
                  <a:cubicBezTo>
                    <a:pt x="1020" y="109"/>
                    <a:pt x="1019" y="109"/>
                    <a:pt x="1018" y="109"/>
                  </a:cubicBezTo>
                  <a:cubicBezTo>
                    <a:pt x="1017" y="110"/>
                    <a:pt x="1015" y="111"/>
                    <a:pt x="1013" y="112"/>
                  </a:cubicBezTo>
                  <a:cubicBezTo>
                    <a:pt x="1012" y="112"/>
                    <a:pt x="1012" y="112"/>
                    <a:pt x="1012" y="112"/>
                  </a:cubicBezTo>
                  <a:cubicBezTo>
                    <a:pt x="1011" y="112"/>
                    <a:pt x="1009" y="113"/>
                    <a:pt x="1008" y="113"/>
                  </a:cubicBezTo>
                  <a:cubicBezTo>
                    <a:pt x="1008" y="114"/>
                    <a:pt x="1007" y="114"/>
                    <a:pt x="1007" y="114"/>
                  </a:cubicBezTo>
                  <a:cubicBezTo>
                    <a:pt x="1006" y="114"/>
                    <a:pt x="1005" y="114"/>
                    <a:pt x="1005" y="115"/>
                  </a:cubicBezTo>
                  <a:cubicBezTo>
                    <a:pt x="1003" y="115"/>
                    <a:pt x="1002" y="116"/>
                    <a:pt x="1000" y="116"/>
                  </a:cubicBezTo>
                  <a:cubicBezTo>
                    <a:pt x="1000" y="116"/>
                    <a:pt x="999" y="117"/>
                    <a:pt x="998" y="117"/>
                  </a:cubicBezTo>
                  <a:cubicBezTo>
                    <a:pt x="997" y="118"/>
                    <a:pt x="995" y="118"/>
                    <a:pt x="993" y="119"/>
                  </a:cubicBezTo>
                  <a:cubicBezTo>
                    <a:pt x="993" y="119"/>
                    <a:pt x="992" y="119"/>
                    <a:pt x="992" y="119"/>
                  </a:cubicBezTo>
                  <a:cubicBezTo>
                    <a:pt x="989" y="120"/>
                    <a:pt x="987" y="121"/>
                    <a:pt x="985" y="121"/>
                  </a:cubicBezTo>
                  <a:cubicBezTo>
                    <a:pt x="985" y="121"/>
                    <a:pt x="985" y="121"/>
                    <a:pt x="985" y="121"/>
                  </a:cubicBezTo>
                  <a:cubicBezTo>
                    <a:pt x="983" y="122"/>
                    <a:pt x="981" y="123"/>
                    <a:pt x="979" y="123"/>
                  </a:cubicBezTo>
                  <a:cubicBezTo>
                    <a:pt x="978" y="124"/>
                    <a:pt x="978" y="124"/>
                    <a:pt x="977" y="124"/>
                  </a:cubicBezTo>
                  <a:cubicBezTo>
                    <a:pt x="974" y="125"/>
                    <a:pt x="972" y="126"/>
                    <a:pt x="969" y="126"/>
                  </a:cubicBezTo>
                  <a:cubicBezTo>
                    <a:pt x="966" y="127"/>
                    <a:pt x="964" y="128"/>
                    <a:pt x="961" y="129"/>
                  </a:cubicBezTo>
                  <a:cubicBezTo>
                    <a:pt x="960" y="129"/>
                    <a:pt x="959" y="129"/>
                    <a:pt x="958" y="129"/>
                  </a:cubicBezTo>
                  <a:cubicBezTo>
                    <a:pt x="957" y="130"/>
                    <a:pt x="956" y="130"/>
                    <a:pt x="955" y="130"/>
                  </a:cubicBezTo>
                  <a:cubicBezTo>
                    <a:pt x="954" y="130"/>
                    <a:pt x="954" y="131"/>
                    <a:pt x="954" y="131"/>
                  </a:cubicBezTo>
                  <a:cubicBezTo>
                    <a:pt x="951" y="131"/>
                    <a:pt x="949" y="132"/>
                    <a:pt x="947" y="132"/>
                  </a:cubicBezTo>
                  <a:cubicBezTo>
                    <a:pt x="946" y="133"/>
                    <a:pt x="945" y="133"/>
                    <a:pt x="944" y="133"/>
                  </a:cubicBezTo>
                  <a:cubicBezTo>
                    <a:pt x="941" y="134"/>
                    <a:pt x="939" y="135"/>
                    <a:pt x="936" y="135"/>
                  </a:cubicBezTo>
                  <a:cubicBezTo>
                    <a:pt x="935" y="135"/>
                    <a:pt x="935" y="136"/>
                    <a:pt x="934" y="136"/>
                  </a:cubicBezTo>
                  <a:cubicBezTo>
                    <a:pt x="931" y="136"/>
                    <a:pt x="927" y="137"/>
                    <a:pt x="924" y="138"/>
                  </a:cubicBezTo>
                  <a:cubicBezTo>
                    <a:pt x="923" y="138"/>
                    <a:pt x="923" y="138"/>
                    <a:pt x="922" y="138"/>
                  </a:cubicBezTo>
                  <a:cubicBezTo>
                    <a:pt x="919" y="139"/>
                    <a:pt x="917" y="140"/>
                    <a:pt x="914" y="140"/>
                  </a:cubicBezTo>
                  <a:cubicBezTo>
                    <a:pt x="913" y="140"/>
                    <a:pt x="913" y="140"/>
                    <a:pt x="913" y="140"/>
                  </a:cubicBezTo>
                  <a:cubicBezTo>
                    <a:pt x="912" y="141"/>
                    <a:pt x="910" y="141"/>
                    <a:pt x="909" y="141"/>
                  </a:cubicBezTo>
                  <a:cubicBezTo>
                    <a:pt x="908" y="142"/>
                    <a:pt x="906" y="142"/>
                    <a:pt x="905" y="142"/>
                  </a:cubicBezTo>
                  <a:cubicBezTo>
                    <a:pt x="903" y="143"/>
                    <a:pt x="901" y="143"/>
                    <a:pt x="899" y="143"/>
                  </a:cubicBezTo>
                  <a:cubicBezTo>
                    <a:pt x="898" y="144"/>
                    <a:pt x="897" y="144"/>
                    <a:pt x="896" y="144"/>
                  </a:cubicBezTo>
                  <a:cubicBezTo>
                    <a:pt x="893" y="145"/>
                    <a:pt x="890" y="145"/>
                    <a:pt x="887" y="146"/>
                  </a:cubicBezTo>
                  <a:cubicBezTo>
                    <a:pt x="886" y="146"/>
                    <a:pt x="886" y="146"/>
                    <a:pt x="885" y="146"/>
                  </a:cubicBezTo>
                  <a:cubicBezTo>
                    <a:pt x="882" y="146"/>
                    <a:pt x="879" y="147"/>
                    <a:pt x="877" y="148"/>
                  </a:cubicBezTo>
                  <a:cubicBezTo>
                    <a:pt x="875" y="148"/>
                    <a:pt x="874" y="148"/>
                    <a:pt x="873" y="148"/>
                  </a:cubicBezTo>
                  <a:cubicBezTo>
                    <a:pt x="871" y="148"/>
                    <a:pt x="869" y="149"/>
                    <a:pt x="867" y="149"/>
                  </a:cubicBezTo>
                  <a:cubicBezTo>
                    <a:pt x="866" y="149"/>
                    <a:pt x="864" y="150"/>
                    <a:pt x="863" y="150"/>
                  </a:cubicBezTo>
                  <a:cubicBezTo>
                    <a:pt x="861" y="150"/>
                    <a:pt x="859" y="150"/>
                    <a:pt x="857" y="151"/>
                  </a:cubicBezTo>
                  <a:cubicBezTo>
                    <a:pt x="856" y="151"/>
                    <a:pt x="854" y="151"/>
                    <a:pt x="853" y="151"/>
                  </a:cubicBezTo>
                  <a:cubicBezTo>
                    <a:pt x="851" y="152"/>
                    <a:pt x="849" y="152"/>
                    <a:pt x="847" y="152"/>
                  </a:cubicBezTo>
                  <a:cubicBezTo>
                    <a:pt x="846" y="152"/>
                    <a:pt x="844" y="153"/>
                    <a:pt x="843" y="153"/>
                  </a:cubicBezTo>
                  <a:cubicBezTo>
                    <a:pt x="842" y="153"/>
                    <a:pt x="841" y="153"/>
                    <a:pt x="839" y="153"/>
                  </a:cubicBezTo>
                  <a:cubicBezTo>
                    <a:pt x="839" y="154"/>
                    <a:pt x="838" y="154"/>
                    <a:pt x="838" y="154"/>
                  </a:cubicBezTo>
                  <a:cubicBezTo>
                    <a:pt x="833" y="154"/>
                    <a:pt x="828" y="155"/>
                    <a:pt x="823" y="156"/>
                  </a:cubicBezTo>
                  <a:cubicBezTo>
                    <a:pt x="822" y="156"/>
                    <a:pt x="821" y="156"/>
                    <a:pt x="820" y="156"/>
                  </a:cubicBezTo>
                  <a:cubicBezTo>
                    <a:pt x="815" y="157"/>
                    <a:pt x="809" y="157"/>
                    <a:pt x="804" y="158"/>
                  </a:cubicBezTo>
                  <a:cubicBezTo>
                    <a:pt x="804" y="158"/>
                    <a:pt x="804" y="158"/>
                    <a:pt x="804" y="158"/>
                  </a:cubicBezTo>
                  <a:cubicBezTo>
                    <a:pt x="798" y="159"/>
                    <a:pt x="793" y="159"/>
                    <a:pt x="787" y="160"/>
                  </a:cubicBezTo>
                  <a:cubicBezTo>
                    <a:pt x="786" y="160"/>
                    <a:pt x="785" y="160"/>
                    <a:pt x="784" y="160"/>
                  </a:cubicBezTo>
                  <a:cubicBezTo>
                    <a:pt x="779" y="161"/>
                    <a:pt x="773" y="161"/>
                    <a:pt x="768" y="162"/>
                  </a:cubicBezTo>
                  <a:cubicBezTo>
                    <a:pt x="768" y="162"/>
                    <a:pt x="767" y="162"/>
                    <a:pt x="767" y="162"/>
                  </a:cubicBezTo>
                  <a:cubicBezTo>
                    <a:pt x="766" y="162"/>
                    <a:pt x="765" y="162"/>
                    <a:pt x="765" y="162"/>
                  </a:cubicBezTo>
                  <a:cubicBezTo>
                    <a:pt x="761" y="162"/>
                    <a:pt x="758" y="163"/>
                    <a:pt x="755" y="163"/>
                  </a:cubicBezTo>
                  <a:cubicBezTo>
                    <a:pt x="754" y="163"/>
                    <a:pt x="752" y="163"/>
                    <a:pt x="751" y="163"/>
                  </a:cubicBezTo>
                  <a:cubicBezTo>
                    <a:pt x="747" y="163"/>
                    <a:pt x="743" y="164"/>
                    <a:pt x="739" y="164"/>
                  </a:cubicBezTo>
                  <a:cubicBezTo>
                    <a:pt x="739" y="164"/>
                    <a:pt x="738" y="164"/>
                    <a:pt x="738" y="164"/>
                  </a:cubicBezTo>
                  <a:cubicBezTo>
                    <a:pt x="734" y="164"/>
                    <a:pt x="729" y="165"/>
                    <a:pt x="725" y="165"/>
                  </a:cubicBezTo>
                  <a:cubicBezTo>
                    <a:pt x="723" y="165"/>
                    <a:pt x="722" y="165"/>
                    <a:pt x="721" y="165"/>
                  </a:cubicBezTo>
                  <a:cubicBezTo>
                    <a:pt x="718" y="165"/>
                    <a:pt x="715" y="166"/>
                    <a:pt x="711" y="166"/>
                  </a:cubicBezTo>
                  <a:cubicBezTo>
                    <a:pt x="710" y="166"/>
                    <a:pt x="710" y="166"/>
                    <a:pt x="709" y="166"/>
                  </a:cubicBezTo>
                  <a:cubicBezTo>
                    <a:pt x="708" y="166"/>
                    <a:pt x="708" y="166"/>
                    <a:pt x="707" y="166"/>
                  </a:cubicBezTo>
                  <a:cubicBezTo>
                    <a:pt x="697" y="167"/>
                    <a:pt x="687" y="167"/>
                    <a:pt x="677" y="167"/>
                  </a:cubicBezTo>
                  <a:cubicBezTo>
                    <a:pt x="677" y="167"/>
                    <a:pt x="676" y="167"/>
                    <a:pt x="675" y="167"/>
                  </a:cubicBezTo>
                  <a:cubicBezTo>
                    <a:pt x="675" y="168"/>
                    <a:pt x="674" y="168"/>
                    <a:pt x="673" y="168"/>
                  </a:cubicBezTo>
                  <a:cubicBezTo>
                    <a:pt x="670" y="168"/>
                    <a:pt x="667" y="168"/>
                    <a:pt x="664" y="168"/>
                  </a:cubicBezTo>
                  <a:cubicBezTo>
                    <a:pt x="662" y="168"/>
                    <a:pt x="661" y="168"/>
                    <a:pt x="660" y="168"/>
                  </a:cubicBezTo>
                  <a:cubicBezTo>
                    <a:pt x="651" y="168"/>
                    <a:pt x="642" y="168"/>
                    <a:pt x="634" y="168"/>
                  </a:cubicBezTo>
                  <a:cubicBezTo>
                    <a:pt x="632" y="168"/>
                    <a:pt x="631" y="168"/>
                    <a:pt x="630" y="168"/>
                  </a:cubicBezTo>
                  <a:cubicBezTo>
                    <a:pt x="627" y="169"/>
                    <a:pt x="624" y="169"/>
                    <a:pt x="621" y="169"/>
                  </a:cubicBezTo>
                  <a:cubicBezTo>
                    <a:pt x="620" y="169"/>
                    <a:pt x="620" y="169"/>
                    <a:pt x="619" y="169"/>
                  </a:cubicBezTo>
                  <a:cubicBezTo>
                    <a:pt x="619" y="169"/>
                    <a:pt x="618" y="169"/>
                    <a:pt x="618" y="169"/>
                  </a:cubicBezTo>
                  <a:cubicBezTo>
                    <a:pt x="617" y="169"/>
                    <a:pt x="617" y="169"/>
                    <a:pt x="616" y="169"/>
                  </a:cubicBezTo>
                  <a:cubicBezTo>
                    <a:pt x="616" y="169"/>
                    <a:pt x="615" y="169"/>
                    <a:pt x="614" y="169"/>
                  </a:cubicBezTo>
                  <a:cubicBezTo>
                    <a:pt x="612" y="169"/>
                    <a:pt x="610" y="169"/>
                    <a:pt x="608" y="169"/>
                  </a:cubicBezTo>
                  <a:cubicBezTo>
                    <a:pt x="607" y="169"/>
                    <a:pt x="605" y="169"/>
                    <a:pt x="603" y="169"/>
                  </a:cubicBezTo>
                  <a:cubicBezTo>
                    <a:pt x="601" y="169"/>
                    <a:pt x="598" y="168"/>
                    <a:pt x="595" y="168"/>
                  </a:cubicBezTo>
                  <a:cubicBezTo>
                    <a:pt x="594" y="168"/>
                    <a:pt x="593" y="168"/>
                    <a:pt x="592" y="168"/>
                  </a:cubicBezTo>
                  <a:cubicBezTo>
                    <a:pt x="592" y="168"/>
                    <a:pt x="591" y="168"/>
                    <a:pt x="591" y="168"/>
                  </a:cubicBezTo>
                  <a:cubicBezTo>
                    <a:pt x="588" y="168"/>
                    <a:pt x="585" y="168"/>
                    <a:pt x="582" y="168"/>
                  </a:cubicBezTo>
                  <a:cubicBezTo>
                    <a:pt x="581" y="168"/>
                    <a:pt x="579" y="168"/>
                    <a:pt x="578" y="168"/>
                  </a:cubicBezTo>
                  <a:cubicBezTo>
                    <a:pt x="574" y="168"/>
                    <a:pt x="570" y="168"/>
                    <a:pt x="566" y="168"/>
                  </a:cubicBezTo>
                  <a:cubicBezTo>
                    <a:pt x="566" y="168"/>
                    <a:pt x="566" y="168"/>
                    <a:pt x="566" y="168"/>
                  </a:cubicBezTo>
                  <a:cubicBezTo>
                    <a:pt x="565" y="168"/>
                    <a:pt x="564" y="168"/>
                    <a:pt x="563" y="168"/>
                  </a:cubicBezTo>
                  <a:cubicBezTo>
                    <a:pt x="560" y="168"/>
                    <a:pt x="557" y="168"/>
                    <a:pt x="553" y="168"/>
                  </a:cubicBezTo>
                  <a:cubicBezTo>
                    <a:pt x="552" y="167"/>
                    <a:pt x="550" y="167"/>
                    <a:pt x="549" y="167"/>
                  </a:cubicBezTo>
                  <a:cubicBezTo>
                    <a:pt x="546" y="167"/>
                    <a:pt x="544" y="167"/>
                    <a:pt x="541" y="167"/>
                  </a:cubicBezTo>
                  <a:cubicBezTo>
                    <a:pt x="540" y="167"/>
                    <a:pt x="540" y="167"/>
                    <a:pt x="539" y="167"/>
                  </a:cubicBezTo>
                  <a:cubicBezTo>
                    <a:pt x="538" y="167"/>
                    <a:pt x="537" y="167"/>
                    <a:pt x="536" y="167"/>
                  </a:cubicBezTo>
                  <a:cubicBezTo>
                    <a:pt x="534" y="167"/>
                    <a:pt x="531" y="167"/>
                    <a:pt x="528" y="166"/>
                  </a:cubicBezTo>
                  <a:cubicBezTo>
                    <a:pt x="527" y="166"/>
                    <a:pt x="525" y="166"/>
                    <a:pt x="524" y="166"/>
                  </a:cubicBezTo>
                  <a:cubicBezTo>
                    <a:pt x="521" y="166"/>
                    <a:pt x="518" y="166"/>
                    <a:pt x="515" y="166"/>
                  </a:cubicBezTo>
                  <a:cubicBezTo>
                    <a:pt x="514" y="166"/>
                    <a:pt x="513" y="166"/>
                    <a:pt x="513" y="166"/>
                  </a:cubicBezTo>
                  <a:cubicBezTo>
                    <a:pt x="512" y="166"/>
                    <a:pt x="512" y="166"/>
                    <a:pt x="511" y="166"/>
                  </a:cubicBezTo>
                  <a:cubicBezTo>
                    <a:pt x="508" y="165"/>
                    <a:pt x="505" y="165"/>
                    <a:pt x="502" y="165"/>
                  </a:cubicBezTo>
                  <a:cubicBezTo>
                    <a:pt x="501" y="165"/>
                    <a:pt x="500" y="165"/>
                    <a:pt x="499" y="165"/>
                  </a:cubicBezTo>
                  <a:cubicBezTo>
                    <a:pt x="495" y="165"/>
                    <a:pt x="490" y="164"/>
                    <a:pt x="486" y="164"/>
                  </a:cubicBezTo>
                  <a:cubicBezTo>
                    <a:pt x="486" y="164"/>
                    <a:pt x="486" y="164"/>
                    <a:pt x="486" y="164"/>
                  </a:cubicBezTo>
                  <a:cubicBezTo>
                    <a:pt x="486" y="164"/>
                    <a:pt x="486" y="164"/>
                    <a:pt x="486" y="164"/>
                  </a:cubicBezTo>
                  <a:cubicBezTo>
                    <a:pt x="482" y="164"/>
                    <a:pt x="478" y="163"/>
                    <a:pt x="474" y="163"/>
                  </a:cubicBezTo>
                  <a:cubicBezTo>
                    <a:pt x="473" y="163"/>
                    <a:pt x="472" y="163"/>
                    <a:pt x="470" y="163"/>
                  </a:cubicBezTo>
                  <a:cubicBezTo>
                    <a:pt x="467" y="162"/>
                    <a:pt x="465" y="162"/>
                    <a:pt x="462" y="162"/>
                  </a:cubicBezTo>
                  <a:cubicBezTo>
                    <a:pt x="462" y="162"/>
                    <a:pt x="461" y="162"/>
                    <a:pt x="460" y="162"/>
                  </a:cubicBezTo>
                  <a:cubicBezTo>
                    <a:pt x="459" y="162"/>
                    <a:pt x="459" y="162"/>
                    <a:pt x="458" y="162"/>
                  </a:cubicBezTo>
                  <a:cubicBezTo>
                    <a:pt x="455" y="161"/>
                    <a:pt x="452" y="161"/>
                    <a:pt x="450" y="161"/>
                  </a:cubicBezTo>
                  <a:cubicBezTo>
                    <a:pt x="448" y="161"/>
                    <a:pt x="447" y="160"/>
                    <a:pt x="445" y="160"/>
                  </a:cubicBezTo>
                  <a:cubicBezTo>
                    <a:pt x="443" y="160"/>
                    <a:pt x="440" y="160"/>
                    <a:pt x="437" y="159"/>
                  </a:cubicBezTo>
                  <a:cubicBezTo>
                    <a:pt x="436" y="159"/>
                    <a:pt x="435" y="159"/>
                    <a:pt x="434" y="159"/>
                  </a:cubicBezTo>
                  <a:cubicBezTo>
                    <a:pt x="434" y="159"/>
                    <a:pt x="434" y="159"/>
                    <a:pt x="433" y="159"/>
                  </a:cubicBezTo>
                  <a:cubicBezTo>
                    <a:pt x="430" y="159"/>
                    <a:pt x="426" y="158"/>
                    <a:pt x="423" y="158"/>
                  </a:cubicBezTo>
                  <a:cubicBezTo>
                    <a:pt x="422" y="158"/>
                    <a:pt x="422" y="158"/>
                    <a:pt x="421" y="158"/>
                  </a:cubicBezTo>
                  <a:cubicBezTo>
                    <a:pt x="417" y="157"/>
                    <a:pt x="413" y="157"/>
                    <a:pt x="409" y="156"/>
                  </a:cubicBezTo>
                  <a:cubicBezTo>
                    <a:pt x="409" y="156"/>
                    <a:pt x="409" y="156"/>
                    <a:pt x="409" y="156"/>
                  </a:cubicBezTo>
                  <a:cubicBezTo>
                    <a:pt x="408" y="156"/>
                    <a:pt x="407" y="156"/>
                    <a:pt x="407" y="156"/>
                  </a:cubicBezTo>
                  <a:cubicBezTo>
                    <a:pt x="403" y="155"/>
                    <a:pt x="400" y="155"/>
                    <a:pt x="397" y="155"/>
                  </a:cubicBezTo>
                  <a:cubicBezTo>
                    <a:pt x="396" y="154"/>
                    <a:pt x="395" y="154"/>
                    <a:pt x="393" y="154"/>
                  </a:cubicBezTo>
                  <a:cubicBezTo>
                    <a:pt x="390" y="154"/>
                    <a:pt x="388" y="153"/>
                    <a:pt x="385" y="153"/>
                  </a:cubicBezTo>
                  <a:cubicBezTo>
                    <a:pt x="384" y="153"/>
                    <a:pt x="383" y="153"/>
                    <a:pt x="383" y="152"/>
                  </a:cubicBezTo>
                  <a:cubicBezTo>
                    <a:pt x="382" y="152"/>
                    <a:pt x="382" y="152"/>
                    <a:pt x="381" y="152"/>
                  </a:cubicBezTo>
                  <a:cubicBezTo>
                    <a:pt x="377" y="152"/>
                    <a:pt x="374" y="151"/>
                    <a:pt x="370" y="151"/>
                  </a:cubicBezTo>
                  <a:cubicBezTo>
                    <a:pt x="370" y="150"/>
                    <a:pt x="369" y="150"/>
                    <a:pt x="369" y="150"/>
                  </a:cubicBezTo>
                  <a:cubicBezTo>
                    <a:pt x="365" y="150"/>
                    <a:pt x="361" y="149"/>
                    <a:pt x="357" y="148"/>
                  </a:cubicBezTo>
                  <a:cubicBezTo>
                    <a:pt x="356" y="148"/>
                    <a:pt x="356" y="148"/>
                    <a:pt x="356" y="148"/>
                  </a:cubicBezTo>
                  <a:cubicBezTo>
                    <a:pt x="355" y="148"/>
                    <a:pt x="354" y="148"/>
                    <a:pt x="354" y="148"/>
                  </a:cubicBezTo>
                  <a:cubicBezTo>
                    <a:pt x="350" y="147"/>
                    <a:pt x="347" y="147"/>
                    <a:pt x="343" y="146"/>
                  </a:cubicBezTo>
                  <a:cubicBezTo>
                    <a:pt x="342" y="146"/>
                    <a:pt x="341" y="145"/>
                    <a:pt x="340" y="145"/>
                  </a:cubicBezTo>
                  <a:cubicBezTo>
                    <a:pt x="336" y="145"/>
                    <a:pt x="332" y="144"/>
                    <a:pt x="328" y="143"/>
                  </a:cubicBezTo>
                  <a:cubicBezTo>
                    <a:pt x="327" y="143"/>
                    <a:pt x="327" y="143"/>
                    <a:pt x="327" y="143"/>
                  </a:cubicBezTo>
                  <a:cubicBezTo>
                    <a:pt x="325" y="142"/>
                    <a:pt x="322" y="142"/>
                    <a:pt x="319" y="141"/>
                  </a:cubicBezTo>
                  <a:cubicBezTo>
                    <a:pt x="319" y="141"/>
                    <a:pt x="318" y="141"/>
                    <a:pt x="317" y="141"/>
                  </a:cubicBezTo>
                  <a:cubicBezTo>
                    <a:pt x="315" y="140"/>
                    <a:pt x="313" y="140"/>
                    <a:pt x="311" y="139"/>
                  </a:cubicBezTo>
                  <a:cubicBezTo>
                    <a:pt x="310" y="139"/>
                    <a:pt x="309" y="139"/>
                    <a:pt x="308" y="138"/>
                  </a:cubicBezTo>
                  <a:cubicBezTo>
                    <a:pt x="306" y="138"/>
                    <a:pt x="304" y="138"/>
                    <a:pt x="302" y="137"/>
                  </a:cubicBezTo>
                  <a:cubicBezTo>
                    <a:pt x="301" y="137"/>
                    <a:pt x="300" y="137"/>
                    <a:pt x="299" y="136"/>
                  </a:cubicBezTo>
                  <a:cubicBezTo>
                    <a:pt x="298" y="136"/>
                    <a:pt x="297" y="136"/>
                    <a:pt x="297" y="136"/>
                  </a:cubicBezTo>
                  <a:cubicBezTo>
                    <a:pt x="295" y="135"/>
                    <a:pt x="293" y="135"/>
                    <a:pt x="291" y="135"/>
                  </a:cubicBezTo>
                  <a:cubicBezTo>
                    <a:pt x="288" y="134"/>
                    <a:pt x="285" y="133"/>
                    <a:pt x="282" y="132"/>
                  </a:cubicBezTo>
                  <a:cubicBezTo>
                    <a:pt x="281" y="132"/>
                    <a:pt x="280" y="132"/>
                    <a:pt x="280" y="132"/>
                  </a:cubicBezTo>
                  <a:cubicBezTo>
                    <a:pt x="278" y="131"/>
                    <a:pt x="276" y="131"/>
                    <a:pt x="274" y="130"/>
                  </a:cubicBezTo>
                  <a:cubicBezTo>
                    <a:pt x="273" y="130"/>
                    <a:pt x="272" y="129"/>
                    <a:pt x="271" y="129"/>
                  </a:cubicBezTo>
                  <a:cubicBezTo>
                    <a:pt x="269" y="129"/>
                    <a:pt x="267" y="128"/>
                    <a:pt x="266" y="128"/>
                  </a:cubicBezTo>
                  <a:cubicBezTo>
                    <a:pt x="265" y="127"/>
                    <a:pt x="264" y="127"/>
                    <a:pt x="263" y="127"/>
                  </a:cubicBezTo>
                  <a:cubicBezTo>
                    <a:pt x="262" y="127"/>
                    <a:pt x="261" y="127"/>
                    <a:pt x="261" y="126"/>
                  </a:cubicBezTo>
                  <a:cubicBezTo>
                    <a:pt x="260" y="126"/>
                    <a:pt x="259" y="126"/>
                    <a:pt x="258" y="125"/>
                  </a:cubicBezTo>
                  <a:cubicBezTo>
                    <a:pt x="257" y="125"/>
                    <a:pt x="255" y="125"/>
                    <a:pt x="254" y="124"/>
                  </a:cubicBezTo>
                  <a:cubicBezTo>
                    <a:pt x="253" y="124"/>
                    <a:pt x="251" y="123"/>
                    <a:pt x="249" y="123"/>
                  </a:cubicBezTo>
                  <a:cubicBezTo>
                    <a:pt x="248" y="122"/>
                    <a:pt x="248" y="122"/>
                    <a:pt x="247" y="122"/>
                  </a:cubicBezTo>
                  <a:cubicBezTo>
                    <a:pt x="244" y="121"/>
                    <a:pt x="242" y="120"/>
                    <a:pt x="240" y="120"/>
                  </a:cubicBezTo>
                  <a:cubicBezTo>
                    <a:pt x="239" y="119"/>
                    <a:pt x="239" y="119"/>
                    <a:pt x="239" y="119"/>
                  </a:cubicBezTo>
                  <a:cubicBezTo>
                    <a:pt x="237" y="119"/>
                    <a:pt x="234" y="118"/>
                    <a:pt x="232" y="117"/>
                  </a:cubicBezTo>
                  <a:cubicBezTo>
                    <a:pt x="231" y="117"/>
                    <a:pt x="230" y="116"/>
                    <a:pt x="230" y="116"/>
                  </a:cubicBezTo>
                  <a:cubicBezTo>
                    <a:pt x="228" y="115"/>
                    <a:pt x="226" y="115"/>
                    <a:pt x="225" y="114"/>
                  </a:cubicBezTo>
                  <a:cubicBezTo>
                    <a:pt x="224" y="114"/>
                    <a:pt x="223" y="114"/>
                    <a:pt x="222" y="113"/>
                  </a:cubicBezTo>
                  <a:cubicBezTo>
                    <a:pt x="221" y="113"/>
                    <a:pt x="220" y="112"/>
                    <a:pt x="218" y="112"/>
                  </a:cubicBezTo>
                  <a:cubicBezTo>
                    <a:pt x="217" y="111"/>
                    <a:pt x="216" y="111"/>
                    <a:pt x="216" y="110"/>
                  </a:cubicBezTo>
                  <a:cubicBezTo>
                    <a:pt x="214" y="110"/>
                    <a:pt x="213" y="109"/>
                    <a:pt x="212" y="109"/>
                  </a:cubicBezTo>
                  <a:cubicBezTo>
                    <a:pt x="211" y="109"/>
                    <a:pt x="210" y="108"/>
                    <a:pt x="209" y="108"/>
                  </a:cubicBezTo>
                  <a:cubicBezTo>
                    <a:pt x="208" y="107"/>
                    <a:pt x="207" y="107"/>
                    <a:pt x="206" y="106"/>
                  </a:cubicBezTo>
                  <a:cubicBezTo>
                    <a:pt x="205" y="106"/>
                    <a:pt x="204" y="105"/>
                    <a:pt x="203" y="105"/>
                  </a:cubicBezTo>
                  <a:cubicBezTo>
                    <a:pt x="202" y="104"/>
                    <a:pt x="201" y="104"/>
                    <a:pt x="200" y="103"/>
                  </a:cubicBezTo>
                  <a:cubicBezTo>
                    <a:pt x="199" y="103"/>
                    <a:pt x="198" y="103"/>
                    <a:pt x="197" y="102"/>
                  </a:cubicBezTo>
                  <a:cubicBezTo>
                    <a:pt x="196" y="102"/>
                    <a:pt x="195" y="101"/>
                    <a:pt x="194" y="101"/>
                  </a:cubicBezTo>
                  <a:cubicBezTo>
                    <a:pt x="193" y="100"/>
                    <a:pt x="192" y="100"/>
                    <a:pt x="192" y="99"/>
                  </a:cubicBezTo>
                  <a:cubicBezTo>
                    <a:pt x="190" y="99"/>
                    <a:pt x="189" y="98"/>
                    <a:pt x="188" y="98"/>
                  </a:cubicBezTo>
                  <a:cubicBezTo>
                    <a:pt x="187" y="97"/>
                    <a:pt x="187" y="97"/>
                    <a:pt x="186" y="97"/>
                  </a:cubicBezTo>
                  <a:cubicBezTo>
                    <a:pt x="185" y="96"/>
                    <a:pt x="183" y="95"/>
                    <a:pt x="181" y="94"/>
                  </a:cubicBezTo>
                  <a:cubicBezTo>
                    <a:pt x="181" y="93"/>
                    <a:pt x="181" y="93"/>
                    <a:pt x="181" y="93"/>
                  </a:cubicBezTo>
                  <a:cubicBezTo>
                    <a:pt x="179" y="93"/>
                    <a:pt x="178" y="92"/>
                    <a:pt x="177" y="91"/>
                  </a:cubicBezTo>
                  <a:cubicBezTo>
                    <a:pt x="176" y="91"/>
                    <a:pt x="176" y="90"/>
                    <a:pt x="175" y="90"/>
                  </a:cubicBezTo>
                  <a:cubicBezTo>
                    <a:pt x="174" y="89"/>
                    <a:pt x="173" y="89"/>
                    <a:pt x="172" y="88"/>
                  </a:cubicBezTo>
                  <a:cubicBezTo>
                    <a:pt x="172" y="88"/>
                    <a:pt x="171" y="87"/>
                    <a:pt x="171" y="87"/>
                  </a:cubicBezTo>
                  <a:cubicBezTo>
                    <a:pt x="170" y="86"/>
                    <a:pt x="169" y="86"/>
                    <a:pt x="168" y="85"/>
                  </a:cubicBezTo>
                  <a:cubicBezTo>
                    <a:pt x="168" y="85"/>
                    <a:pt x="167" y="84"/>
                    <a:pt x="166" y="84"/>
                  </a:cubicBezTo>
                  <a:cubicBezTo>
                    <a:pt x="166" y="83"/>
                    <a:pt x="165" y="83"/>
                    <a:pt x="164" y="82"/>
                  </a:cubicBezTo>
                  <a:cubicBezTo>
                    <a:pt x="164" y="82"/>
                    <a:pt x="163" y="81"/>
                    <a:pt x="163" y="81"/>
                  </a:cubicBezTo>
                  <a:cubicBezTo>
                    <a:pt x="162" y="80"/>
                    <a:pt x="161" y="80"/>
                    <a:pt x="161" y="79"/>
                  </a:cubicBezTo>
                  <a:cubicBezTo>
                    <a:pt x="160" y="79"/>
                    <a:pt x="160" y="78"/>
                    <a:pt x="159" y="78"/>
                  </a:cubicBezTo>
                  <a:cubicBezTo>
                    <a:pt x="158" y="77"/>
                    <a:pt x="158" y="77"/>
                    <a:pt x="157" y="76"/>
                  </a:cubicBezTo>
                  <a:cubicBezTo>
                    <a:pt x="157" y="76"/>
                    <a:pt x="156" y="75"/>
                    <a:pt x="156" y="75"/>
                  </a:cubicBezTo>
                  <a:cubicBezTo>
                    <a:pt x="155" y="74"/>
                    <a:pt x="155" y="74"/>
                    <a:pt x="154" y="73"/>
                  </a:cubicBezTo>
                  <a:cubicBezTo>
                    <a:pt x="154" y="73"/>
                    <a:pt x="153" y="72"/>
                    <a:pt x="153" y="72"/>
                  </a:cubicBezTo>
                  <a:cubicBezTo>
                    <a:pt x="152" y="71"/>
                    <a:pt x="151" y="70"/>
                    <a:pt x="151" y="70"/>
                  </a:cubicBezTo>
                  <a:cubicBezTo>
                    <a:pt x="150" y="69"/>
                    <a:pt x="150" y="69"/>
                    <a:pt x="150" y="69"/>
                  </a:cubicBezTo>
                  <a:cubicBezTo>
                    <a:pt x="149" y="68"/>
                    <a:pt x="148" y="67"/>
                    <a:pt x="148" y="66"/>
                  </a:cubicBezTo>
                  <a:cubicBezTo>
                    <a:pt x="147" y="65"/>
                    <a:pt x="147" y="65"/>
                    <a:pt x="147" y="65"/>
                  </a:cubicBezTo>
                  <a:cubicBezTo>
                    <a:pt x="147" y="64"/>
                    <a:pt x="146" y="64"/>
                    <a:pt x="146" y="63"/>
                  </a:cubicBezTo>
                  <a:cubicBezTo>
                    <a:pt x="145" y="62"/>
                    <a:pt x="145" y="62"/>
                    <a:pt x="145" y="62"/>
                  </a:cubicBezTo>
                  <a:cubicBezTo>
                    <a:pt x="144" y="61"/>
                    <a:pt x="144" y="60"/>
                    <a:pt x="144" y="60"/>
                  </a:cubicBezTo>
                  <a:cubicBezTo>
                    <a:pt x="143" y="59"/>
                    <a:pt x="143" y="59"/>
                    <a:pt x="143" y="59"/>
                  </a:cubicBezTo>
                  <a:cubicBezTo>
                    <a:pt x="143" y="58"/>
                    <a:pt x="142" y="57"/>
                    <a:pt x="142" y="57"/>
                  </a:cubicBezTo>
                  <a:cubicBezTo>
                    <a:pt x="142" y="56"/>
                    <a:pt x="142" y="56"/>
                    <a:pt x="141" y="55"/>
                  </a:cubicBezTo>
                  <a:cubicBezTo>
                    <a:pt x="141" y="55"/>
                    <a:pt x="141" y="54"/>
                    <a:pt x="141" y="54"/>
                  </a:cubicBezTo>
                  <a:cubicBezTo>
                    <a:pt x="141" y="53"/>
                    <a:pt x="140" y="53"/>
                    <a:pt x="140" y="52"/>
                  </a:cubicBezTo>
                  <a:cubicBezTo>
                    <a:pt x="140" y="52"/>
                    <a:pt x="140" y="51"/>
                    <a:pt x="140" y="51"/>
                  </a:cubicBezTo>
                  <a:cubicBezTo>
                    <a:pt x="139" y="50"/>
                    <a:pt x="139" y="50"/>
                    <a:pt x="139" y="49"/>
                  </a:cubicBezTo>
                  <a:cubicBezTo>
                    <a:pt x="139" y="49"/>
                    <a:pt x="139" y="48"/>
                    <a:pt x="139" y="47"/>
                  </a:cubicBezTo>
                  <a:cubicBezTo>
                    <a:pt x="139" y="47"/>
                    <a:pt x="139" y="47"/>
                    <a:pt x="139" y="46"/>
                  </a:cubicBezTo>
                  <a:cubicBezTo>
                    <a:pt x="138" y="45"/>
                    <a:pt x="138" y="45"/>
                    <a:pt x="138" y="44"/>
                  </a:cubicBezTo>
                  <a:cubicBezTo>
                    <a:pt x="138" y="43"/>
                    <a:pt x="138" y="43"/>
                    <a:pt x="138" y="43"/>
                  </a:cubicBezTo>
                  <a:cubicBezTo>
                    <a:pt x="138" y="42"/>
                    <a:pt x="138" y="41"/>
                    <a:pt x="138" y="40"/>
                  </a:cubicBezTo>
                  <a:cubicBezTo>
                    <a:pt x="138" y="1"/>
                    <a:pt x="138" y="1"/>
                    <a:pt x="138" y="1"/>
                  </a:cubicBezTo>
                  <a:cubicBezTo>
                    <a:pt x="0" y="62"/>
                    <a:pt x="34" y="143"/>
                    <a:pt x="234" y="192"/>
                  </a:cubicBezTo>
                  <a:cubicBezTo>
                    <a:pt x="341" y="219"/>
                    <a:pt x="477" y="232"/>
                    <a:pt x="612" y="232"/>
                  </a:cubicBezTo>
                  <a:cubicBezTo>
                    <a:pt x="764" y="232"/>
                    <a:pt x="917" y="216"/>
                    <a:pt x="1028" y="183"/>
                  </a:cubicBezTo>
                  <a:cubicBezTo>
                    <a:pt x="1204" y="131"/>
                    <a:pt x="1225" y="56"/>
                    <a:pt x="1097" y="0"/>
                  </a:cubicBezTo>
                </a:path>
              </a:pathLst>
            </a:custGeom>
            <a:solidFill>
              <a:srgbClr val="1FCA9E">
                <a:lumMod val="60000"/>
                <a:lumOff val="40000"/>
                <a:alpha val="15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grpSp>
      <p:grpSp>
        <p:nvGrpSpPr>
          <p:cNvPr id="29" name="Group 28">
            <a:extLst>
              <a:ext uri="{FF2B5EF4-FFF2-40B4-BE49-F238E27FC236}">
                <a16:creationId xmlns:a16="http://schemas.microsoft.com/office/drawing/2014/main" id="{0F5C7982-0127-69AA-A24B-DD2CFA6ACAFC}"/>
              </a:ext>
            </a:extLst>
          </p:cNvPr>
          <p:cNvGrpSpPr/>
          <p:nvPr/>
        </p:nvGrpSpPr>
        <p:grpSpPr>
          <a:xfrm>
            <a:off x="1204623" y="1778425"/>
            <a:ext cx="1375637" cy="680822"/>
            <a:chOff x="5189336" y="2172830"/>
            <a:chExt cx="1834182" cy="907762"/>
          </a:xfrm>
        </p:grpSpPr>
        <p:sp>
          <p:nvSpPr>
            <p:cNvPr id="30" name="Freeform 365">
              <a:extLst>
                <a:ext uri="{FF2B5EF4-FFF2-40B4-BE49-F238E27FC236}">
                  <a16:creationId xmlns:a16="http://schemas.microsoft.com/office/drawing/2014/main" id="{F59CF1B2-AC07-9373-E173-908F17977A7C}"/>
                </a:ext>
              </a:extLst>
            </p:cNvPr>
            <p:cNvSpPr>
              <a:spLocks/>
            </p:cNvSpPr>
            <p:nvPr/>
          </p:nvSpPr>
          <p:spPr bwMode="auto">
            <a:xfrm>
              <a:off x="5279344" y="2418705"/>
              <a:ext cx="1654167" cy="661887"/>
            </a:xfrm>
            <a:custGeom>
              <a:avLst/>
              <a:gdLst>
                <a:gd name="T0" fmla="*/ 960 w 960"/>
                <a:gd name="T1" fmla="*/ 2 h 384"/>
                <a:gd name="T2" fmla="*/ 957 w 960"/>
                <a:gd name="T3" fmla="*/ 14 h 384"/>
                <a:gd name="T4" fmla="*/ 950 w 960"/>
                <a:gd name="T5" fmla="*/ 25 h 384"/>
                <a:gd name="T6" fmla="*/ 936 w 960"/>
                <a:gd name="T7" fmla="*/ 40 h 384"/>
                <a:gd name="T8" fmla="*/ 915 w 960"/>
                <a:gd name="T9" fmla="*/ 55 h 384"/>
                <a:gd name="T10" fmla="*/ 894 w 960"/>
                <a:gd name="T11" fmla="*/ 65 h 384"/>
                <a:gd name="T12" fmla="*/ 869 w 960"/>
                <a:gd name="T13" fmla="*/ 76 h 384"/>
                <a:gd name="T14" fmla="*/ 839 w 960"/>
                <a:gd name="T15" fmla="*/ 86 h 384"/>
                <a:gd name="T16" fmla="*/ 797 w 960"/>
                <a:gd name="T17" fmla="*/ 98 h 384"/>
                <a:gd name="T18" fmla="*/ 750 w 960"/>
                <a:gd name="T19" fmla="*/ 108 h 384"/>
                <a:gd name="T20" fmla="*/ 710 w 960"/>
                <a:gd name="T21" fmla="*/ 114 h 384"/>
                <a:gd name="T22" fmla="*/ 647 w 960"/>
                <a:gd name="T23" fmla="*/ 122 h 384"/>
                <a:gd name="T24" fmla="*/ 583 w 960"/>
                <a:gd name="T25" fmla="*/ 127 h 384"/>
                <a:gd name="T26" fmla="*/ 496 w 960"/>
                <a:gd name="T27" fmla="*/ 130 h 384"/>
                <a:gd name="T28" fmla="*/ 444 w 960"/>
                <a:gd name="T29" fmla="*/ 130 h 384"/>
                <a:gd name="T30" fmla="*/ 391 w 960"/>
                <a:gd name="T31" fmla="*/ 128 h 384"/>
                <a:gd name="T32" fmla="*/ 337 w 960"/>
                <a:gd name="T33" fmla="*/ 125 h 384"/>
                <a:gd name="T34" fmla="*/ 285 w 960"/>
                <a:gd name="T35" fmla="*/ 120 h 384"/>
                <a:gd name="T36" fmla="*/ 233 w 960"/>
                <a:gd name="T37" fmla="*/ 113 h 384"/>
                <a:gd name="T38" fmla="*/ 180 w 960"/>
                <a:gd name="T39" fmla="*/ 103 h 384"/>
                <a:gd name="T40" fmla="*/ 136 w 960"/>
                <a:gd name="T41" fmla="*/ 92 h 384"/>
                <a:gd name="T42" fmla="*/ 102 w 960"/>
                <a:gd name="T43" fmla="*/ 82 h 384"/>
                <a:gd name="T44" fmla="*/ 74 w 960"/>
                <a:gd name="T45" fmla="*/ 71 h 384"/>
                <a:gd name="T46" fmla="*/ 50 w 960"/>
                <a:gd name="T47" fmla="*/ 59 h 384"/>
                <a:gd name="T48" fmla="*/ 31 w 960"/>
                <a:gd name="T49" fmla="*/ 47 h 384"/>
                <a:gd name="T50" fmla="*/ 16 w 960"/>
                <a:gd name="T51" fmla="*/ 35 h 384"/>
                <a:gd name="T52" fmla="*/ 6 w 960"/>
                <a:gd name="T53" fmla="*/ 22 h 384"/>
                <a:gd name="T54" fmla="*/ 1 w 960"/>
                <a:gd name="T55" fmla="*/ 9 h 384"/>
                <a:gd name="T56" fmla="*/ 2 w 960"/>
                <a:gd name="T57" fmla="*/ 261 h 384"/>
                <a:gd name="T58" fmla="*/ 6 w 960"/>
                <a:gd name="T59" fmla="*/ 274 h 384"/>
                <a:gd name="T60" fmla="*/ 16 w 960"/>
                <a:gd name="T61" fmla="*/ 287 h 384"/>
                <a:gd name="T62" fmla="*/ 29 w 960"/>
                <a:gd name="T63" fmla="*/ 299 h 384"/>
                <a:gd name="T64" fmla="*/ 49 w 960"/>
                <a:gd name="T65" fmla="*/ 312 h 384"/>
                <a:gd name="T66" fmla="*/ 72 w 960"/>
                <a:gd name="T67" fmla="*/ 323 h 384"/>
                <a:gd name="T68" fmla="*/ 102 w 960"/>
                <a:gd name="T69" fmla="*/ 334 h 384"/>
                <a:gd name="T70" fmla="*/ 129 w 960"/>
                <a:gd name="T71" fmla="*/ 343 h 384"/>
                <a:gd name="T72" fmla="*/ 165 w 960"/>
                <a:gd name="T73" fmla="*/ 352 h 384"/>
                <a:gd name="T74" fmla="*/ 206 w 960"/>
                <a:gd name="T75" fmla="*/ 361 h 384"/>
                <a:gd name="T76" fmla="*/ 248 w 960"/>
                <a:gd name="T77" fmla="*/ 368 h 384"/>
                <a:gd name="T78" fmla="*/ 296 w 960"/>
                <a:gd name="T79" fmla="*/ 374 h 384"/>
                <a:gd name="T80" fmla="*/ 333 w 960"/>
                <a:gd name="T81" fmla="*/ 378 h 384"/>
                <a:gd name="T82" fmla="*/ 376 w 960"/>
                <a:gd name="T83" fmla="*/ 381 h 384"/>
                <a:gd name="T84" fmla="*/ 416 w 960"/>
                <a:gd name="T85" fmla="*/ 383 h 384"/>
                <a:gd name="T86" fmla="*/ 458 w 960"/>
                <a:gd name="T87" fmla="*/ 383 h 384"/>
                <a:gd name="T88" fmla="*/ 523 w 960"/>
                <a:gd name="T89" fmla="*/ 383 h 384"/>
                <a:gd name="T90" fmla="*/ 584 w 960"/>
                <a:gd name="T91" fmla="*/ 380 h 384"/>
                <a:gd name="T92" fmla="*/ 631 w 960"/>
                <a:gd name="T93" fmla="*/ 377 h 384"/>
                <a:gd name="T94" fmla="*/ 702 w 960"/>
                <a:gd name="T95" fmla="*/ 368 h 384"/>
                <a:gd name="T96" fmla="*/ 740 w 960"/>
                <a:gd name="T97" fmla="*/ 363 h 384"/>
                <a:gd name="T98" fmla="*/ 777 w 960"/>
                <a:gd name="T99" fmla="*/ 355 h 384"/>
                <a:gd name="T100" fmla="*/ 818 w 960"/>
                <a:gd name="T101" fmla="*/ 345 h 384"/>
                <a:gd name="T102" fmla="*/ 855 w 960"/>
                <a:gd name="T103" fmla="*/ 334 h 384"/>
                <a:gd name="T104" fmla="*/ 876 w 960"/>
                <a:gd name="T105" fmla="*/ 327 h 384"/>
                <a:gd name="T106" fmla="*/ 899 w 960"/>
                <a:gd name="T107" fmla="*/ 316 h 384"/>
                <a:gd name="T108" fmla="*/ 916 w 960"/>
                <a:gd name="T109" fmla="*/ 308 h 384"/>
                <a:gd name="T110" fmla="*/ 933 w 960"/>
                <a:gd name="T111" fmla="*/ 296 h 384"/>
                <a:gd name="T112" fmla="*/ 945 w 960"/>
                <a:gd name="T113" fmla="*/ 285 h 384"/>
                <a:gd name="T114" fmla="*/ 954 w 960"/>
                <a:gd name="T115" fmla="*/ 274 h 384"/>
                <a:gd name="T116" fmla="*/ 958 w 960"/>
                <a:gd name="T117" fmla="*/ 26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384">
                  <a:moveTo>
                    <a:pt x="960" y="259"/>
                  </a:moveTo>
                  <a:cubicBezTo>
                    <a:pt x="960" y="258"/>
                    <a:pt x="960" y="258"/>
                    <a:pt x="960" y="258"/>
                  </a:cubicBezTo>
                  <a:cubicBezTo>
                    <a:pt x="960" y="258"/>
                    <a:pt x="960" y="257"/>
                    <a:pt x="960" y="256"/>
                  </a:cubicBezTo>
                  <a:cubicBezTo>
                    <a:pt x="960" y="255"/>
                    <a:pt x="960" y="255"/>
                    <a:pt x="960" y="255"/>
                  </a:cubicBezTo>
                  <a:cubicBezTo>
                    <a:pt x="960" y="255"/>
                    <a:pt x="960" y="254"/>
                    <a:pt x="960" y="254"/>
                  </a:cubicBezTo>
                  <a:cubicBezTo>
                    <a:pt x="960" y="253"/>
                    <a:pt x="960" y="253"/>
                    <a:pt x="960" y="253"/>
                  </a:cubicBezTo>
                  <a:cubicBezTo>
                    <a:pt x="960" y="168"/>
                    <a:pt x="960" y="84"/>
                    <a:pt x="960" y="0"/>
                  </a:cubicBezTo>
                  <a:cubicBezTo>
                    <a:pt x="960" y="1"/>
                    <a:pt x="960" y="1"/>
                    <a:pt x="960" y="2"/>
                  </a:cubicBezTo>
                  <a:cubicBezTo>
                    <a:pt x="960" y="3"/>
                    <a:pt x="960" y="3"/>
                    <a:pt x="960" y="3"/>
                  </a:cubicBezTo>
                  <a:cubicBezTo>
                    <a:pt x="960" y="4"/>
                    <a:pt x="959" y="4"/>
                    <a:pt x="959" y="5"/>
                  </a:cubicBezTo>
                  <a:cubicBezTo>
                    <a:pt x="959" y="6"/>
                    <a:pt x="959" y="6"/>
                    <a:pt x="959" y="6"/>
                  </a:cubicBezTo>
                  <a:cubicBezTo>
                    <a:pt x="959" y="7"/>
                    <a:pt x="959" y="7"/>
                    <a:pt x="959" y="8"/>
                  </a:cubicBezTo>
                  <a:cubicBezTo>
                    <a:pt x="959" y="9"/>
                    <a:pt x="959" y="9"/>
                    <a:pt x="959" y="9"/>
                  </a:cubicBezTo>
                  <a:cubicBezTo>
                    <a:pt x="958" y="10"/>
                    <a:pt x="958" y="11"/>
                    <a:pt x="958" y="11"/>
                  </a:cubicBezTo>
                  <a:cubicBezTo>
                    <a:pt x="958" y="12"/>
                    <a:pt x="958" y="12"/>
                    <a:pt x="958" y="12"/>
                  </a:cubicBezTo>
                  <a:cubicBezTo>
                    <a:pt x="957" y="13"/>
                    <a:pt x="957" y="13"/>
                    <a:pt x="957" y="14"/>
                  </a:cubicBezTo>
                  <a:cubicBezTo>
                    <a:pt x="957" y="15"/>
                    <a:pt x="957" y="15"/>
                    <a:pt x="957" y="15"/>
                  </a:cubicBezTo>
                  <a:cubicBezTo>
                    <a:pt x="956" y="16"/>
                    <a:pt x="956" y="17"/>
                    <a:pt x="955" y="17"/>
                  </a:cubicBezTo>
                  <a:cubicBezTo>
                    <a:pt x="955" y="18"/>
                    <a:pt x="955" y="18"/>
                    <a:pt x="955" y="18"/>
                  </a:cubicBezTo>
                  <a:cubicBezTo>
                    <a:pt x="955" y="19"/>
                    <a:pt x="954" y="19"/>
                    <a:pt x="954" y="20"/>
                  </a:cubicBezTo>
                  <a:cubicBezTo>
                    <a:pt x="954" y="21"/>
                    <a:pt x="954" y="21"/>
                    <a:pt x="954" y="21"/>
                  </a:cubicBezTo>
                  <a:cubicBezTo>
                    <a:pt x="953" y="22"/>
                    <a:pt x="952" y="22"/>
                    <a:pt x="952" y="23"/>
                  </a:cubicBezTo>
                  <a:cubicBezTo>
                    <a:pt x="952" y="24"/>
                    <a:pt x="952" y="24"/>
                    <a:pt x="952" y="24"/>
                  </a:cubicBezTo>
                  <a:cubicBezTo>
                    <a:pt x="951" y="24"/>
                    <a:pt x="951" y="25"/>
                    <a:pt x="950" y="25"/>
                  </a:cubicBezTo>
                  <a:cubicBezTo>
                    <a:pt x="950" y="26"/>
                    <a:pt x="949" y="27"/>
                    <a:pt x="948" y="28"/>
                  </a:cubicBezTo>
                  <a:cubicBezTo>
                    <a:pt x="948" y="29"/>
                    <a:pt x="948" y="29"/>
                    <a:pt x="948" y="29"/>
                  </a:cubicBezTo>
                  <a:cubicBezTo>
                    <a:pt x="947" y="30"/>
                    <a:pt x="946" y="31"/>
                    <a:pt x="945" y="32"/>
                  </a:cubicBezTo>
                  <a:cubicBezTo>
                    <a:pt x="944" y="33"/>
                    <a:pt x="944" y="33"/>
                    <a:pt x="944" y="33"/>
                  </a:cubicBezTo>
                  <a:cubicBezTo>
                    <a:pt x="943" y="34"/>
                    <a:pt x="942" y="35"/>
                    <a:pt x="941" y="36"/>
                  </a:cubicBezTo>
                  <a:cubicBezTo>
                    <a:pt x="941" y="36"/>
                    <a:pt x="941" y="36"/>
                    <a:pt x="940" y="37"/>
                  </a:cubicBezTo>
                  <a:cubicBezTo>
                    <a:pt x="939" y="37"/>
                    <a:pt x="938" y="38"/>
                    <a:pt x="938" y="39"/>
                  </a:cubicBezTo>
                  <a:cubicBezTo>
                    <a:pt x="937" y="39"/>
                    <a:pt x="937" y="40"/>
                    <a:pt x="936" y="40"/>
                  </a:cubicBezTo>
                  <a:cubicBezTo>
                    <a:pt x="935" y="41"/>
                    <a:pt x="934" y="42"/>
                    <a:pt x="933" y="42"/>
                  </a:cubicBezTo>
                  <a:cubicBezTo>
                    <a:pt x="933" y="43"/>
                    <a:pt x="933" y="43"/>
                    <a:pt x="932" y="43"/>
                  </a:cubicBezTo>
                  <a:cubicBezTo>
                    <a:pt x="931" y="44"/>
                    <a:pt x="929" y="45"/>
                    <a:pt x="928" y="46"/>
                  </a:cubicBezTo>
                  <a:cubicBezTo>
                    <a:pt x="927" y="47"/>
                    <a:pt x="927" y="47"/>
                    <a:pt x="927" y="47"/>
                  </a:cubicBezTo>
                  <a:cubicBezTo>
                    <a:pt x="926" y="48"/>
                    <a:pt x="924" y="49"/>
                    <a:pt x="923" y="50"/>
                  </a:cubicBezTo>
                  <a:cubicBezTo>
                    <a:pt x="922" y="50"/>
                    <a:pt x="922" y="50"/>
                    <a:pt x="921" y="51"/>
                  </a:cubicBezTo>
                  <a:cubicBezTo>
                    <a:pt x="920" y="51"/>
                    <a:pt x="919" y="52"/>
                    <a:pt x="918" y="53"/>
                  </a:cubicBezTo>
                  <a:cubicBezTo>
                    <a:pt x="917" y="53"/>
                    <a:pt x="916" y="54"/>
                    <a:pt x="915" y="55"/>
                  </a:cubicBezTo>
                  <a:cubicBezTo>
                    <a:pt x="914" y="55"/>
                    <a:pt x="914" y="55"/>
                    <a:pt x="914" y="55"/>
                  </a:cubicBezTo>
                  <a:cubicBezTo>
                    <a:pt x="913" y="56"/>
                    <a:pt x="912" y="57"/>
                    <a:pt x="910" y="57"/>
                  </a:cubicBezTo>
                  <a:cubicBezTo>
                    <a:pt x="909" y="58"/>
                    <a:pt x="909" y="58"/>
                    <a:pt x="909" y="58"/>
                  </a:cubicBezTo>
                  <a:cubicBezTo>
                    <a:pt x="908" y="59"/>
                    <a:pt x="906" y="59"/>
                    <a:pt x="905" y="60"/>
                  </a:cubicBezTo>
                  <a:cubicBezTo>
                    <a:pt x="904" y="60"/>
                    <a:pt x="904" y="60"/>
                    <a:pt x="904" y="60"/>
                  </a:cubicBezTo>
                  <a:cubicBezTo>
                    <a:pt x="903" y="61"/>
                    <a:pt x="901" y="62"/>
                    <a:pt x="900" y="63"/>
                  </a:cubicBezTo>
                  <a:cubicBezTo>
                    <a:pt x="899" y="63"/>
                    <a:pt x="899" y="63"/>
                    <a:pt x="899" y="63"/>
                  </a:cubicBezTo>
                  <a:cubicBezTo>
                    <a:pt x="897" y="64"/>
                    <a:pt x="896" y="65"/>
                    <a:pt x="894" y="65"/>
                  </a:cubicBezTo>
                  <a:cubicBezTo>
                    <a:pt x="893" y="66"/>
                    <a:pt x="893" y="66"/>
                    <a:pt x="893" y="66"/>
                  </a:cubicBezTo>
                  <a:cubicBezTo>
                    <a:pt x="892" y="67"/>
                    <a:pt x="890" y="67"/>
                    <a:pt x="888" y="68"/>
                  </a:cubicBezTo>
                  <a:cubicBezTo>
                    <a:pt x="888" y="68"/>
                    <a:pt x="887" y="69"/>
                    <a:pt x="887" y="69"/>
                  </a:cubicBezTo>
                  <a:cubicBezTo>
                    <a:pt x="885" y="69"/>
                    <a:pt x="884" y="70"/>
                    <a:pt x="883" y="71"/>
                  </a:cubicBezTo>
                  <a:cubicBezTo>
                    <a:pt x="882" y="71"/>
                    <a:pt x="881" y="71"/>
                    <a:pt x="881" y="71"/>
                  </a:cubicBezTo>
                  <a:cubicBezTo>
                    <a:pt x="879" y="72"/>
                    <a:pt x="877" y="73"/>
                    <a:pt x="875" y="74"/>
                  </a:cubicBezTo>
                  <a:cubicBezTo>
                    <a:pt x="875" y="74"/>
                    <a:pt x="875" y="74"/>
                    <a:pt x="875" y="74"/>
                  </a:cubicBezTo>
                  <a:cubicBezTo>
                    <a:pt x="873" y="74"/>
                    <a:pt x="871" y="75"/>
                    <a:pt x="869" y="76"/>
                  </a:cubicBezTo>
                  <a:cubicBezTo>
                    <a:pt x="869" y="76"/>
                    <a:pt x="868" y="76"/>
                    <a:pt x="867" y="77"/>
                  </a:cubicBezTo>
                  <a:cubicBezTo>
                    <a:pt x="866" y="77"/>
                    <a:pt x="864" y="78"/>
                    <a:pt x="863" y="78"/>
                  </a:cubicBezTo>
                  <a:cubicBezTo>
                    <a:pt x="862" y="78"/>
                    <a:pt x="861" y="79"/>
                    <a:pt x="861" y="79"/>
                  </a:cubicBezTo>
                  <a:cubicBezTo>
                    <a:pt x="859" y="80"/>
                    <a:pt x="857" y="80"/>
                    <a:pt x="856" y="81"/>
                  </a:cubicBezTo>
                  <a:cubicBezTo>
                    <a:pt x="855" y="81"/>
                    <a:pt x="855" y="81"/>
                    <a:pt x="854" y="81"/>
                  </a:cubicBezTo>
                  <a:cubicBezTo>
                    <a:pt x="852" y="82"/>
                    <a:pt x="850" y="83"/>
                    <a:pt x="847" y="83"/>
                  </a:cubicBezTo>
                  <a:cubicBezTo>
                    <a:pt x="845" y="84"/>
                    <a:pt x="843" y="85"/>
                    <a:pt x="841" y="85"/>
                  </a:cubicBezTo>
                  <a:cubicBezTo>
                    <a:pt x="841" y="86"/>
                    <a:pt x="840" y="86"/>
                    <a:pt x="839" y="86"/>
                  </a:cubicBezTo>
                  <a:cubicBezTo>
                    <a:pt x="837" y="87"/>
                    <a:pt x="834" y="88"/>
                    <a:pt x="831" y="88"/>
                  </a:cubicBezTo>
                  <a:cubicBezTo>
                    <a:pt x="829" y="89"/>
                    <a:pt x="826" y="90"/>
                    <a:pt x="824" y="91"/>
                  </a:cubicBezTo>
                  <a:cubicBezTo>
                    <a:pt x="823" y="91"/>
                    <a:pt x="822" y="91"/>
                    <a:pt x="821" y="91"/>
                  </a:cubicBezTo>
                  <a:cubicBezTo>
                    <a:pt x="819" y="92"/>
                    <a:pt x="818" y="92"/>
                    <a:pt x="816" y="93"/>
                  </a:cubicBezTo>
                  <a:cubicBezTo>
                    <a:pt x="814" y="93"/>
                    <a:pt x="812" y="94"/>
                    <a:pt x="809" y="94"/>
                  </a:cubicBezTo>
                  <a:cubicBezTo>
                    <a:pt x="808" y="95"/>
                    <a:pt x="807" y="95"/>
                    <a:pt x="806" y="95"/>
                  </a:cubicBezTo>
                  <a:cubicBezTo>
                    <a:pt x="804" y="96"/>
                    <a:pt x="801" y="97"/>
                    <a:pt x="798" y="97"/>
                  </a:cubicBezTo>
                  <a:cubicBezTo>
                    <a:pt x="798" y="97"/>
                    <a:pt x="797" y="97"/>
                    <a:pt x="797" y="98"/>
                  </a:cubicBezTo>
                  <a:cubicBezTo>
                    <a:pt x="793" y="98"/>
                    <a:pt x="790" y="99"/>
                    <a:pt x="786" y="100"/>
                  </a:cubicBezTo>
                  <a:cubicBezTo>
                    <a:pt x="786" y="100"/>
                    <a:pt x="785" y="100"/>
                    <a:pt x="784" y="100"/>
                  </a:cubicBezTo>
                  <a:cubicBezTo>
                    <a:pt x="782" y="101"/>
                    <a:pt x="779" y="102"/>
                    <a:pt x="776" y="102"/>
                  </a:cubicBezTo>
                  <a:cubicBezTo>
                    <a:pt x="775" y="103"/>
                    <a:pt x="773" y="103"/>
                    <a:pt x="771" y="103"/>
                  </a:cubicBezTo>
                  <a:cubicBezTo>
                    <a:pt x="770" y="104"/>
                    <a:pt x="769" y="104"/>
                    <a:pt x="767" y="104"/>
                  </a:cubicBezTo>
                  <a:cubicBezTo>
                    <a:pt x="765" y="104"/>
                    <a:pt x="763" y="105"/>
                    <a:pt x="762" y="105"/>
                  </a:cubicBezTo>
                  <a:cubicBezTo>
                    <a:pt x="760" y="105"/>
                    <a:pt x="759" y="106"/>
                    <a:pt x="758" y="106"/>
                  </a:cubicBezTo>
                  <a:cubicBezTo>
                    <a:pt x="755" y="106"/>
                    <a:pt x="753" y="107"/>
                    <a:pt x="750" y="108"/>
                  </a:cubicBezTo>
                  <a:cubicBezTo>
                    <a:pt x="749" y="108"/>
                    <a:pt x="748" y="108"/>
                    <a:pt x="747" y="108"/>
                  </a:cubicBezTo>
                  <a:cubicBezTo>
                    <a:pt x="745" y="108"/>
                    <a:pt x="742" y="109"/>
                    <a:pt x="739" y="109"/>
                  </a:cubicBezTo>
                  <a:cubicBezTo>
                    <a:pt x="738" y="110"/>
                    <a:pt x="737" y="110"/>
                    <a:pt x="735" y="110"/>
                  </a:cubicBezTo>
                  <a:cubicBezTo>
                    <a:pt x="733" y="110"/>
                    <a:pt x="731" y="111"/>
                    <a:pt x="729" y="111"/>
                  </a:cubicBezTo>
                  <a:cubicBezTo>
                    <a:pt x="728" y="111"/>
                    <a:pt x="727" y="112"/>
                    <a:pt x="725" y="112"/>
                  </a:cubicBezTo>
                  <a:cubicBezTo>
                    <a:pt x="723" y="112"/>
                    <a:pt x="721" y="112"/>
                    <a:pt x="720" y="113"/>
                  </a:cubicBezTo>
                  <a:cubicBezTo>
                    <a:pt x="718" y="113"/>
                    <a:pt x="717" y="113"/>
                    <a:pt x="715" y="113"/>
                  </a:cubicBezTo>
                  <a:cubicBezTo>
                    <a:pt x="713" y="114"/>
                    <a:pt x="711" y="114"/>
                    <a:pt x="710" y="114"/>
                  </a:cubicBezTo>
                  <a:cubicBezTo>
                    <a:pt x="708" y="114"/>
                    <a:pt x="707" y="115"/>
                    <a:pt x="705" y="115"/>
                  </a:cubicBezTo>
                  <a:cubicBezTo>
                    <a:pt x="704" y="115"/>
                    <a:pt x="702" y="115"/>
                    <a:pt x="700" y="116"/>
                  </a:cubicBezTo>
                  <a:cubicBezTo>
                    <a:pt x="695" y="116"/>
                    <a:pt x="690" y="117"/>
                    <a:pt x="685" y="118"/>
                  </a:cubicBezTo>
                  <a:cubicBezTo>
                    <a:pt x="684" y="118"/>
                    <a:pt x="683" y="118"/>
                    <a:pt x="682" y="118"/>
                  </a:cubicBezTo>
                  <a:cubicBezTo>
                    <a:pt x="677" y="119"/>
                    <a:pt x="672" y="119"/>
                    <a:pt x="666" y="120"/>
                  </a:cubicBezTo>
                  <a:cubicBezTo>
                    <a:pt x="666" y="120"/>
                    <a:pt x="666" y="120"/>
                    <a:pt x="666" y="120"/>
                  </a:cubicBezTo>
                  <a:cubicBezTo>
                    <a:pt x="661" y="121"/>
                    <a:pt x="655" y="121"/>
                    <a:pt x="650" y="122"/>
                  </a:cubicBezTo>
                  <a:cubicBezTo>
                    <a:pt x="649" y="122"/>
                    <a:pt x="648" y="122"/>
                    <a:pt x="647" y="122"/>
                  </a:cubicBezTo>
                  <a:cubicBezTo>
                    <a:pt x="641" y="123"/>
                    <a:pt x="636" y="123"/>
                    <a:pt x="631" y="124"/>
                  </a:cubicBezTo>
                  <a:cubicBezTo>
                    <a:pt x="629" y="124"/>
                    <a:pt x="628" y="124"/>
                    <a:pt x="627" y="124"/>
                  </a:cubicBezTo>
                  <a:cubicBezTo>
                    <a:pt x="624" y="124"/>
                    <a:pt x="621" y="125"/>
                    <a:pt x="618" y="125"/>
                  </a:cubicBezTo>
                  <a:cubicBezTo>
                    <a:pt x="616" y="125"/>
                    <a:pt x="615" y="125"/>
                    <a:pt x="613" y="125"/>
                  </a:cubicBezTo>
                  <a:cubicBezTo>
                    <a:pt x="610" y="125"/>
                    <a:pt x="606" y="126"/>
                    <a:pt x="602" y="126"/>
                  </a:cubicBezTo>
                  <a:cubicBezTo>
                    <a:pt x="601" y="126"/>
                    <a:pt x="601" y="126"/>
                    <a:pt x="600" y="126"/>
                  </a:cubicBezTo>
                  <a:cubicBezTo>
                    <a:pt x="596" y="126"/>
                    <a:pt x="592" y="127"/>
                    <a:pt x="587" y="127"/>
                  </a:cubicBezTo>
                  <a:cubicBezTo>
                    <a:pt x="586" y="127"/>
                    <a:pt x="585" y="127"/>
                    <a:pt x="583" y="127"/>
                  </a:cubicBezTo>
                  <a:cubicBezTo>
                    <a:pt x="580" y="127"/>
                    <a:pt x="577" y="128"/>
                    <a:pt x="574" y="128"/>
                  </a:cubicBezTo>
                  <a:cubicBezTo>
                    <a:pt x="572" y="128"/>
                    <a:pt x="571" y="128"/>
                    <a:pt x="570" y="128"/>
                  </a:cubicBezTo>
                  <a:cubicBezTo>
                    <a:pt x="560" y="129"/>
                    <a:pt x="550" y="129"/>
                    <a:pt x="540" y="129"/>
                  </a:cubicBezTo>
                  <a:cubicBezTo>
                    <a:pt x="538" y="129"/>
                    <a:pt x="537" y="129"/>
                    <a:pt x="536" y="130"/>
                  </a:cubicBezTo>
                  <a:cubicBezTo>
                    <a:pt x="532" y="130"/>
                    <a:pt x="529" y="130"/>
                    <a:pt x="526" y="130"/>
                  </a:cubicBezTo>
                  <a:cubicBezTo>
                    <a:pt x="525" y="130"/>
                    <a:pt x="523" y="130"/>
                    <a:pt x="522" y="130"/>
                  </a:cubicBezTo>
                  <a:cubicBezTo>
                    <a:pt x="518" y="130"/>
                    <a:pt x="513" y="130"/>
                    <a:pt x="509" y="130"/>
                  </a:cubicBezTo>
                  <a:cubicBezTo>
                    <a:pt x="505" y="130"/>
                    <a:pt x="500" y="130"/>
                    <a:pt x="496" y="130"/>
                  </a:cubicBezTo>
                  <a:cubicBezTo>
                    <a:pt x="495" y="130"/>
                    <a:pt x="494" y="130"/>
                    <a:pt x="492" y="130"/>
                  </a:cubicBezTo>
                  <a:cubicBezTo>
                    <a:pt x="489" y="130"/>
                    <a:pt x="486" y="131"/>
                    <a:pt x="483" y="131"/>
                  </a:cubicBezTo>
                  <a:cubicBezTo>
                    <a:pt x="482" y="131"/>
                    <a:pt x="480" y="131"/>
                    <a:pt x="479" y="131"/>
                  </a:cubicBezTo>
                  <a:cubicBezTo>
                    <a:pt x="476" y="131"/>
                    <a:pt x="473" y="131"/>
                    <a:pt x="471" y="131"/>
                  </a:cubicBezTo>
                  <a:cubicBezTo>
                    <a:pt x="469" y="131"/>
                    <a:pt x="467" y="131"/>
                    <a:pt x="466" y="131"/>
                  </a:cubicBezTo>
                  <a:cubicBezTo>
                    <a:pt x="463" y="130"/>
                    <a:pt x="460" y="130"/>
                    <a:pt x="458" y="130"/>
                  </a:cubicBezTo>
                  <a:cubicBezTo>
                    <a:pt x="456" y="130"/>
                    <a:pt x="455" y="130"/>
                    <a:pt x="453" y="130"/>
                  </a:cubicBezTo>
                  <a:cubicBezTo>
                    <a:pt x="450" y="130"/>
                    <a:pt x="447" y="130"/>
                    <a:pt x="444" y="130"/>
                  </a:cubicBezTo>
                  <a:cubicBezTo>
                    <a:pt x="443" y="130"/>
                    <a:pt x="442" y="130"/>
                    <a:pt x="441" y="130"/>
                  </a:cubicBezTo>
                  <a:cubicBezTo>
                    <a:pt x="436" y="130"/>
                    <a:pt x="432" y="130"/>
                    <a:pt x="428" y="130"/>
                  </a:cubicBezTo>
                  <a:cubicBezTo>
                    <a:pt x="427" y="130"/>
                    <a:pt x="426" y="130"/>
                    <a:pt x="426" y="130"/>
                  </a:cubicBezTo>
                  <a:cubicBezTo>
                    <a:pt x="422" y="130"/>
                    <a:pt x="419" y="130"/>
                    <a:pt x="416" y="130"/>
                  </a:cubicBezTo>
                  <a:cubicBezTo>
                    <a:pt x="414" y="129"/>
                    <a:pt x="413" y="129"/>
                    <a:pt x="411" y="129"/>
                  </a:cubicBezTo>
                  <a:cubicBezTo>
                    <a:pt x="409" y="129"/>
                    <a:pt x="406" y="129"/>
                    <a:pt x="403" y="129"/>
                  </a:cubicBezTo>
                  <a:cubicBezTo>
                    <a:pt x="402" y="129"/>
                    <a:pt x="400" y="129"/>
                    <a:pt x="399" y="129"/>
                  </a:cubicBezTo>
                  <a:cubicBezTo>
                    <a:pt x="396" y="129"/>
                    <a:pt x="393" y="129"/>
                    <a:pt x="391" y="128"/>
                  </a:cubicBezTo>
                  <a:cubicBezTo>
                    <a:pt x="389" y="128"/>
                    <a:pt x="388" y="128"/>
                    <a:pt x="386" y="128"/>
                  </a:cubicBezTo>
                  <a:cubicBezTo>
                    <a:pt x="383" y="128"/>
                    <a:pt x="381" y="128"/>
                    <a:pt x="378" y="128"/>
                  </a:cubicBezTo>
                  <a:cubicBezTo>
                    <a:pt x="376" y="128"/>
                    <a:pt x="375" y="128"/>
                    <a:pt x="374" y="128"/>
                  </a:cubicBezTo>
                  <a:cubicBezTo>
                    <a:pt x="371" y="127"/>
                    <a:pt x="368" y="127"/>
                    <a:pt x="365" y="127"/>
                  </a:cubicBezTo>
                  <a:cubicBezTo>
                    <a:pt x="363" y="127"/>
                    <a:pt x="362" y="127"/>
                    <a:pt x="361" y="127"/>
                  </a:cubicBezTo>
                  <a:cubicBezTo>
                    <a:pt x="357" y="126"/>
                    <a:pt x="353" y="126"/>
                    <a:pt x="349" y="126"/>
                  </a:cubicBezTo>
                  <a:cubicBezTo>
                    <a:pt x="349" y="126"/>
                    <a:pt x="349" y="126"/>
                    <a:pt x="349" y="126"/>
                  </a:cubicBezTo>
                  <a:cubicBezTo>
                    <a:pt x="345" y="126"/>
                    <a:pt x="341" y="125"/>
                    <a:pt x="337" y="125"/>
                  </a:cubicBezTo>
                  <a:cubicBezTo>
                    <a:pt x="335" y="125"/>
                    <a:pt x="334" y="125"/>
                    <a:pt x="333" y="125"/>
                  </a:cubicBezTo>
                  <a:cubicBezTo>
                    <a:pt x="330" y="124"/>
                    <a:pt x="327" y="124"/>
                    <a:pt x="325" y="124"/>
                  </a:cubicBezTo>
                  <a:cubicBezTo>
                    <a:pt x="323" y="124"/>
                    <a:pt x="322" y="124"/>
                    <a:pt x="320" y="123"/>
                  </a:cubicBezTo>
                  <a:cubicBezTo>
                    <a:pt x="317" y="123"/>
                    <a:pt x="315" y="123"/>
                    <a:pt x="312" y="123"/>
                  </a:cubicBezTo>
                  <a:cubicBezTo>
                    <a:pt x="311" y="123"/>
                    <a:pt x="309" y="122"/>
                    <a:pt x="308" y="122"/>
                  </a:cubicBezTo>
                  <a:cubicBezTo>
                    <a:pt x="305" y="122"/>
                    <a:pt x="302" y="122"/>
                    <a:pt x="300" y="121"/>
                  </a:cubicBezTo>
                  <a:cubicBezTo>
                    <a:pt x="298" y="121"/>
                    <a:pt x="297" y="121"/>
                    <a:pt x="296" y="121"/>
                  </a:cubicBezTo>
                  <a:cubicBezTo>
                    <a:pt x="292" y="121"/>
                    <a:pt x="289" y="120"/>
                    <a:pt x="285" y="120"/>
                  </a:cubicBezTo>
                  <a:cubicBezTo>
                    <a:pt x="285" y="120"/>
                    <a:pt x="284" y="120"/>
                    <a:pt x="284" y="120"/>
                  </a:cubicBezTo>
                  <a:cubicBezTo>
                    <a:pt x="280" y="119"/>
                    <a:pt x="276" y="119"/>
                    <a:pt x="272" y="118"/>
                  </a:cubicBezTo>
                  <a:cubicBezTo>
                    <a:pt x="271" y="118"/>
                    <a:pt x="270" y="118"/>
                    <a:pt x="269" y="118"/>
                  </a:cubicBezTo>
                  <a:cubicBezTo>
                    <a:pt x="266" y="117"/>
                    <a:pt x="263" y="117"/>
                    <a:pt x="260" y="117"/>
                  </a:cubicBezTo>
                  <a:cubicBezTo>
                    <a:pt x="258" y="116"/>
                    <a:pt x="257" y="116"/>
                    <a:pt x="256" y="116"/>
                  </a:cubicBezTo>
                  <a:cubicBezTo>
                    <a:pt x="253" y="116"/>
                    <a:pt x="250" y="115"/>
                    <a:pt x="248" y="115"/>
                  </a:cubicBezTo>
                  <a:cubicBezTo>
                    <a:pt x="246" y="115"/>
                    <a:pt x="245" y="114"/>
                    <a:pt x="243" y="114"/>
                  </a:cubicBezTo>
                  <a:cubicBezTo>
                    <a:pt x="240" y="114"/>
                    <a:pt x="236" y="113"/>
                    <a:pt x="233" y="113"/>
                  </a:cubicBezTo>
                  <a:cubicBezTo>
                    <a:pt x="232" y="112"/>
                    <a:pt x="232" y="112"/>
                    <a:pt x="231" y="112"/>
                  </a:cubicBezTo>
                  <a:cubicBezTo>
                    <a:pt x="227" y="112"/>
                    <a:pt x="223" y="111"/>
                    <a:pt x="219" y="110"/>
                  </a:cubicBezTo>
                  <a:cubicBezTo>
                    <a:pt x="218" y="110"/>
                    <a:pt x="217" y="110"/>
                    <a:pt x="216" y="110"/>
                  </a:cubicBezTo>
                  <a:cubicBezTo>
                    <a:pt x="213" y="109"/>
                    <a:pt x="209" y="108"/>
                    <a:pt x="206" y="108"/>
                  </a:cubicBezTo>
                  <a:cubicBezTo>
                    <a:pt x="205" y="108"/>
                    <a:pt x="204" y="107"/>
                    <a:pt x="203" y="107"/>
                  </a:cubicBezTo>
                  <a:cubicBezTo>
                    <a:pt x="199" y="106"/>
                    <a:pt x="194" y="106"/>
                    <a:pt x="190" y="105"/>
                  </a:cubicBezTo>
                  <a:cubicBezTo>
                    <a:pt x="187" y="104"/>
                    <a:pt x="185" y="104"/>
                    <a:pt x="182" y="103"/>
                  </a:cubicBezTo>
                  <a:cubicBezTo>
                    <a:pt x="181" y="103"/>
                    <a:pt x="180" y="103"/>
                    <a:pt x="180" y="103"/>
                  </a:cubicBezTo>
                  <a:cubicBezTo>
                    <a:pt x="177" y="102"/>
                    <a:pt x="175" y="102"/>
                    <a:pt x="173" y="101"/>
                  </a:cubicBezTo>
                  <a:cubicBezTo>
                    <a:pt x="172" y="101"/>
                    <a:pt x="171" y="101"/>
                    <a:pt x="170" y="100"/>
                  </a:cubicBezTo>
                  <a:cubicBezTo>
                    <a:pt x="168" y="100"/>
                    <a:pt x="166" y="100"/>
                    <a:pt x="164" y="99"/>
                  </a:cubicBezTo>
                  <a:cubicBezTo>
                    <a:pt x="163" y="99"/>
                    <a:pt x="162" y="99"/>
                    <a:pt x="161" y="98"/>
                  </a:cubicBezTo>
                  <a:cubicBezTo>
                    <a:pt x="158" y="98"/>
                    <a:pt x="156" y="97"/>
                    <a:pt x="153" y="97"/>
                  </a:cubicBezTo>
                  <a:cubicBezTo>
                    <a:pt x="150" y="96"/>
                    <a:pt x="148" y="95"/>
                    <a:pt x="145" y="94"/>
                  </a:cubicBezTo>
                  <a:cubicBezTo>
                    <a:pt x="144" y="94"/>
                    <a:pt x="143" y="94"/>
                    <a:pt x="142" y="94"/>
                  </a:cubicBezTo>
                  <a:cubicBezTo>
                    <a:pt x="140" y="93"/>
                    <a:pt x="138" y="93"/>
                    <a:pt x="136" y="92"/>
                  </a:cubicBezTo>
                  <a:cubicBezTo>
                    <a:pt x="135" y="92"/>
                    <a:pt x="134" y="91"/>
                    <a:pt x="133" y="91"/>
                  </a:cubicBezTo>
                  <a:cubicBezTo>
                    <a:pt x="131" y="91"/>
                    <a:pt x="130" y="90"/>
                    <a:pt x="128" y="90"/>
                  </a:cubicBezTo>
                  <a:cubicBezTo>
                    <a:pt x="127" y="89"/>
                    <a:pt x="126" y="89"/>
                    <a:pt x="125" y="89"/>
                  </a:cubicBezTo>
                  <a:cubicBezTo>
                    <a:pt x="123" y="88"/>
                    <a:pt x="122" y="88"/>
                    <a:pt x="120" y="87"/>
                  </a:cubicBezTo>
                  <a:cubicBezTo>
                    <a:pt x="119" y="87"/>
                    <a:pt x="118" y="87"/>
                    <a:pt x="117" y="86"/>
                  </a:cubicBezTo>
                  <a:cubicBezTo>
                    <a:pt x="115" y="86"/>
                    <a:pt x="113" y="85"/>
                    <a:pt x="112" y="85"/>
                  </a:cubicBezTo>
                  <a:cubicBezTo>
                    <a:pt x="111" y="84"/>
                    <a:pt x="110" y="84"/>
                    <a:pt x="109" y="84"/>
                  </a:cubicBezTo>
                  <a:cubicBezTo>
                    <a:pt x="107" y="83"/>
                    <a:pt x="105" y="82"/>
                    <a:pt x="102" y="82"/>
                  </a:cubicBezTo>
                  <a:cubicBezTo>
                    <a:pt x="102" y="81"/>
                    <a:pt x="102" y="81"/>
                    <a:pt x="102" y="81"/>
                  </a:cubicBezTo>
                  <a:cubicBezTo>
                    <a:pt x="99" y="80"/>
                    <a:pt x="97" y="80"/>
                    <a:pt x="94" y="79"/>
                  </a:cubicBezTo>
                  <a:cubicBezTo>
                    <a:pt x="94" y="79"/>
                    <a:pt x="93" y="78"/>
                    <a:pt x="92" y="78"/>
                  </a:cubicBezTo>
                  <a:cubicBezTo>
                    <a:pt x="90" y="77"/>
                    <a:pt x="89" y="77"/>
                    <a:pt x="87" y="76"/>
                  </a:cubicBezTo>
                  <a:cubicBezTo>
                    <a:pt x="86" y="76"/>
                    <a:pt x="86" y="75"/>
                    <a:pt x="85" y="75"/>
                  </a:cubicBezTo>
                  <a:cubicBezTo>
                    <a:pt x="83" y="75"/>
                    <a:pt x="82" y="74"/>
                    <a:pt x="81" y="74"/>
                  </a:cubicBezTo>
                  <a:cubicBezTo>
                    <a:pt x="80" y="73"/>
                    <a:pt x="79" y="73"/>
                    <a:pt x="78" y="72"/>
                  </a:cubicBezTo>
                  <a:cubicBezTo>
                    <a:pt x="77" y="72"/>
                    <a:pt x="75" y="71"/>
                    <a:pt x="74" y="71"/>
                  </a:cubicBezTo>
                  <a:cubicBezTo>
                    <a:pt x="73" y="70"/>
                    <a:pt x="72" y="70"/>
                    <a:pt x="72" y="70"/>
                  </a:cubicBezTo>
                  <a:cubicBezTo>
                    <a:pt x="70" y="69"/>
                    <a:pt x="69" y="69"/>
                    <a:pt x="68" y="68"/>
                  </a:cubicBezTo>
                  <a:cubicBezTo>
                    <a:pt x="67" y="68"/>
                    <a:pt x="66" y="67"/>
                    <a:pt x="65" y="67"/>
                  </a:cubicBezTo>
                  <a:cubicBezTo>
                    <a:pt x="64" y="66"/>
                    <a:pt x="63" y="66"/>
                    <a:pt x="62" y="65"/>
                  </a:cubicBezTo>
                  <a:cubicBezTo>
                    <a:pt x="61" y="65"/>
                    <a:pt x="60" y="65"/>
                    <a:pt x="60" y="64"/>
                  </a:cubicBezTo>
                  <a:cubicBezTo>
                    <a:pt x="58" y="64"/>
                    <a:pt x="57" y="63"/>
                    <a:pt x="56" y="63"/>
                  </a:cubicBezTo>
                  <a:cubicBezTo>
                    <a:pt x="55" y="62"/>
                    <a:pt x="55" y="62"/>
                    <a:pt x="54" y="61"/>
                  </a:cubicBezTo>
                  <a:cubicBezTo>
                    <a:pt x="53" y="61"/>
                    <a:pt x="52" y="60"/>
                    <a:pt x="50" y="59"/>
                  </a:cubicBezTo>
                  <a:cubicBezTo>
                    <a:pt x="50" y="59"/>
                    <a:pt x="49" y="59"/>
                    <a:pt x="49" y="59"/>
                  </a:cubicBezTo>
                  <a:cubicBezTo>
                    <a:pt x="47" y="58"/>
                    <a:pt x="45" y="57"/>
                    <a:pt x="44" y="56"/>
                  </a:cubicBezTo>
                  <a:cubicBezTo>
                    <a:pt x="43" y="55"/>
                    <a:pt x="43" y="55"/>
                    <a:pt x="43" y="55"/>
                  </a:cubicBezTo>
                  <a:cubicBezTo>
                    <a:pt x="42" y="54"/>
                    <a:pt x="40" y="54"/>
                    <a:pt x="39" y="53"/>
                  </a:cubicBezTo>
                  <a:cubicBezTo>
                    <a:pt x="39" y="53"/>
                    <a:pt x="38" y="52"/>
                    <a:pt x="38" y="52"/>
                  </a:cubicBezTo>
                  <a:cubicBezTo>
                    <a:pt x="37" y="51"/>
                    <a:pt x="36" y="51"/>
                    <a:pt x="35" y="50"/>
                  </a:cubicBezTo>
                  <a:cubicBezTo>
                    <a:pt x="34" y="50"/>
                    <a:pt x="34" y="49"/>
                    <a:pt x="33" y="49"/>
                  </a:cubicBezTo>
                  <a:cubicBezTo>
                    <a:pt x="32" y="48"/>
                    <a:pt x="31" y="48"/>
                    <a:pt x="31" y="47"/>
                  </a:cubicBezTo>
                  <a:cubicBezTo>
                    <a:pt x="30" y="47"/>
                    <a:pt x="29" y="46"/>
                    <a:pt x="29" y="46"/>
                  </a:cubicBezTo>
                  <a:cubicBezTo>
                    <a:pt x="28" y="45"/>
                    <a:pt x="27" y="45"/>
                    <a:pt x="27" y="44"/>
                  </a:cubicBezTo>
                  <a:cubicBezTo>
                    <a:pt x="26" y="44"/>
                    <a:pt x="26" y="43"/>
                    <a:pt x="25" y="43"/>
                  </a:cubicBezTo>
                  <a:cubicBezTo>
                    <a:pt x="24" y="42"/>
                    <a:pt x="24" y="42"/>
                    <a:pt x="23" y="41"/>
                  </a:cubicBezTo>
                  <a:cubicBezTo>
                    <a:pt x="22" y="41"/>
                    <a:pt x="22" y="40"/>
                    <a:pt x="21" y="40"/>
                  </a:cubicBezTo>
                  <a:cubicBezTo>
                    <a:pt x="21" y="39"/>
                    <a:pt x="20" y="39"/>
                    <a:pt x="20" y="38"/>
                  </a:cubicBezTo>
                  <a:cubicBezTo>
                    <a:pt x="19" y="38"/>
                    <a:pt x="19" y="37"/>
                    <a:pt x="18" y="37"/>
                  </a:cubicBezTo>
                  <a:cubicBezTo>
                    <a:pt x="18" y="36"/>
                    <a:pt x="17" y="36"/>
                    <a:pt x="16" y="35"/>
                  </a:cubicBezTo>
                  <a:cubicBezTo>
                    <a:pt x="16" y="35"/>
                    <a:pt x="16" y="34"/>
                    <a:pt x="15" y="34"/>
                  </a:cubicBezTo>
                  <a:cubicBezTo>
                    <a:pt x="15" y="33"/>
                    <a:pt x="14" y="32"/>
                    <a:pt x="13" y="32"/>
                  </a:cubicBezTo>
                  <a:cubicBezTo>
                    <a:pt x="13" y="31"/>
                    <a:pt x="13" y="31"/>
                    <a:pt x="13" y="31"/>
                  </a:cubicBezTo>
                  <a:cubicBezTo>
                    <a:pt x="12" y="30"/>
                    <a:pt x="11" y="29"/>
                    <a:pt x="10" y="28"/>
                  </a:cubicBezTo>
                  <a:cubicBezTo>
                    <a:pt x="9" y="27"/>
                    <a:pt x="9" y="27"/>
                    <a:pt x="9" y="27"/>
                  </a:cubicBezTo>
                  <a:cubicBezTo>
                    <a:pt x="9" y="26"/>
                    <a:pt x="8" y="26"/>
                    <a:pt x="8" y="25"/>
                  </a:cubicBezTo>
                  <a:cubicBezTo>
                    <a:pt x="8" y="24"/>
                    <a:pt x="7" y="24"/>
                    <a:pt x="7" y="24"/>
                  </a:cubicBezTo>
                  <a:cubicBezTo>
                    <a:pt x="7" y="23"/>
                    <a:pt x="6" y="22"/>
                    <a:pt x="6" y="22"/>
                  </a:cubicBezTo>
                  <a:cubicBezTo>
                    <a:pt x="6" y="21"/>
                    <a:pt x="6" y="21"/>
                    <a:pt x="5" y="21"/>
                  </a:cubicBezTo>
                  <a:cubicBezTo>
                    <a:pt x="5" y="20"/>
                    <a:pt x="5" y="19"/>
                    <a:pt x="4" y="19"/>
                  </a:cubicBezTo>
                  <a:cubicBezTo>
                    <a:pt x="4" y="18"/>
                    <a:pt x="4" y="18"/>
                    <a:pt x="4" y="17"/>
                  </a:cubicBezTo>
                  <a:cubicBezTo>
                    <a:pt x="4" y="17"/>
                    <a:pt x="3" y="16"/>
                    <a:pt x="3" y="16"/>
                  </a:cubicBezTo>
                  <a:cubicBezTo>
                    <a:pt x="3" y="15"/>
                    <a:pt x="3" y="15"/>
                    <a:pt x="3" y="14"/>
                  </a:cubicBezTo>
                  <a:cubicBezTo>
                    <a:pt x="2" y="14"/>
                    <a:pt x="2" y="13"/>
                    <a:pt x="2" y="12"/>
                  </a:cubicBezTo>
                  <a:cubicBezTo>
                    <a:pt x="2" y="12"/>
                    <a:pt x="2" y="12"/>
                    <a:pt x="2" y="11"/>
                  </a:cubicBezTo>
                  <a:cubicBezTo>
                    <a:pt x="1" y="11"/>
                    <a:pt x="1" y="10"/>
                    <a:pt x="1" y="9"/>
                  </a:cubicBezTo>
                  <a:cubicBezTo>
                    <a:pt x="1" y="9"/>
                    <a:pt x="1" y="8"/>
                    <a:pt x="1" y="8"/>
                  </a:cubicBezTo>
                  <a:cubicBezTo>
                    <a:pt x="1" y="7"/>
                    <a:pt x="1" y="7"/>
                    <a:pt x="1" y="6"/>
                  </a:cubicBezTo>
                  <a:cubicBezTo>
                    <a:pt x="1" y="5"/>
                    <a:pt x="1" y="5"/>
                    <a:pt x="1" y="5"/>
                  </a:cubicBezTo>
                  <a:cubicBezTo>
                    <a:pt x="0" y="4"/>
                    <a:pt x="0" y="3"/>
                    <a:pt x="0" y="2"/>
                  </a:cubicBezTo>
                  <a:cubicBezTo>
                    <a:pt x="1" y="255"/>
                    <a:pt x="1" y="255"/>
                    <a:pt x="1" y="255"/>
                  </a:cubicBezTo>
                  <a:cubicBezTo>
                    <a:pt x="1" y="256"/>
                    <a:pt x="1" y="257"/>
                    <a:pt x="1" y="258"/>
                  </a:cubicBezTo>
                  <a:cubicBezTo>
                    <a:pt x="1" y="259"/>
                    <a:pt x="1" y="259"/>
                    <a:pt x="1" y="259"/>
                  </a:cubicBezTo>
                  <a:cubicBezTo>
                    <a:pt x="1" y="260"/>
                    <a:pt x="1" y="260"/>
                    <a:pt x="2" y="261"/>
                  </a:cubicBezTo>
                  <a:cubicBezTo>
                    <a:pt x="2" y="262"/>
                    <a:pt x="2" y="262"/>
                    <a:pt x="2" y="262"/>
                  </a:cubicBezTo>
                  <a:cubicBezTo>
                    <a:pt x="2" y="263"/>
                    <a:pt x="2" y="264"/>
                    <a:pt x="2" y="264"/>
                  </a:cubicBezTo>
                  <a:cubicBezTo>
                    <a:pt x="2" y="265"/>
                    <a:pt x="2" y="265"/>
                    <a:pt x="3" y="266"/>
                  </a:cubicBezTo>
                  <a:cubicBezTo>
                    <a:pt x="3" y="266"/>
                    <a:pt x="3" y="267"/>
                    <a:pt x="3" y="267"/>
                  </a:cubicBezTo>
                  <a:cubicBezTo>
                    <a:pt x="3" y="268"/>
                    <a:pt x="4" y="268"/>
                    <a:pt x="4" y="269"/>
                  </a:cubicBezTo>
                  <a:cubicBezTo>
                    <a:pt x="4" y="269"/>
                    <a:pt x="4" y="270"/>
                    <a:pt x="4" y="270"/>
                  </a:cubicBezTo>
                  <a:cubicBezTo>
                    <a:pt x="5" y="271"/>
                    <a:pt x="5" y="271"/>
                    <a:pt x="5" y="272"/>
                  </a:cubicBezTo>
                  <a:cubicBezTo>
                    <a:pt x="5" y="272"/>
                    <a:pt x="6" y="273"/>
                    <a:pt x="6" y="274"/>
                  </a:cubicBezTo>
                  <a:cubicBezTo>
                    <a:pt x="6" y="274"/>
                    <a:pt x="6" y="274"/>
                    <a:pt x="7" y="275"/>
                  </a:cubicBezTo>
                  <a:cubicBezTo>
                    <a:pt x="7" y="275"/>
                    <a:pt x="7" y="276"/>
                    <a:pt x="8" y="277"/>
                  </a:cubicBezTo>
                  <a:cubicBezTo>
                    <a:pt x="8" y="277"/>
                    <a:pt x="8" y="277"/>
                    <a:pt x="9" y="278"/>
                  </a:cubicBezTo>
                  <a:cubicBezTo>
                    <a:pt x="9" y="279"/>
                    <a:pt x="10" y="279"/>
                    <a:pt x="10" y="280"/>
                  </a:cubicBezTo>
                  <a:cubicBezTo>
                    <a:pt x="11" y="281"/>
                    <a:pt x="11" y="281"/>
                    <a:pt x="11" y="281"/>
                  </a:cubicBezTo>
                  <a:cubicBezTo>
                    <a:pt x="11" y="282"/>
                    <a:pt x="12" y="283"/>
                    <a:pt x="13" y="284"/>
                  </a:cubicBezTo>
                  <a:cubicBezTo>
                    <a:pt x="14" y="285"/>
                    <a:pt x="14" y="285"/>
                    <a:pt x="14" y="285"/>
                  </a:cubicBezTo>
                  <a:cubicBezTo>
                    <a:pt x="14" y="285"/>
                    <a:pt x="15" y="286"/>
                    <a:pt x="16" y="287"/>
                  </a:cubicBezTo>
                  <a:cubicBezTo>
                    <a:pt x="16" y="287"/>
                    <a:pt x="17" y="288"/>
                    <a:pt x="17" y="288"/>
                  </a:cubicBezTo>
                  <a:cubicBezTo>
                    <a:pt x="18" y="289"/>
                    <a:pt x="18" y="289"/>
                    <a:pt x="19" y="290"/>
                  </a:cubicBezTo>
                  <a:cubicBezTo>
                    <a:pt x="19" y="290"/>
                    <a:pt x="20" y="291"/>
                    <a:pt x="20" y="291"/>
                  </a:cubicBezTo>
                  <a:cubicBezTo>
                    <a:pt x="21" y="292"/>
                    <a:pt x="21" y="292"/>
                    <a:pt x="22" y="293"/>
                  </a:cubicBezTo>
                  <a:cubicBezTo>
                    <a:pt x="23" y="293"/>
                    <a:pt x="23" y="294"/>
                    <a:pt x="24" y="294"/>
                  </a:cubicBezTo>
                  <a:cubicBezTo>
                    <a:pt x="24" y="295"/>
                    <a:pt x="25" y="295"/>
                    <a:pt x="26" y="296"/>
                  </a:cubicBezTo>
                  <a:cubicBezTo>
                    <a:pt x="26" y="296"/>
                    <a:pt x="27" y="297"/>
                    <a:pt x="27" y="297"/>
                  </a:cubicBezTo>
                  <a:cubicBezTo>
                    <a:pt x="28" y="298"/>
                    <a:pt x="29" y="298"/>
                    <a:pt x="29" y="299"/>
                  </a:cubicBezTo>
                  <a:cubicBezTo>
                    <a:pt x="30" y="299"/>
                    <a:pt x="31" y="300"/>
                    <a:pt x="31" y="300"/>
                  </a:cubicBezTo>
                  <a:cubicBezTo>
                    <a:pt x="32" y="301"/>
                    <a:pt x="33" y="301"/>
                    <a:pt x="34" y="302"/>
                  </a:cubicBezTo>
                  <a:cubicBezTo>
                    <a:pt x="34" y="302"/>
                    <a:pt x="35" y="303"/>
                    <a:pt x="35" y="303"/>
                  </a:cubicBezTo>
                  <a:cubicBezTo>
                    <a:pt x="36" y="304"/>
                    <a:pt x="37" y="304"/>
                    <a:pt x="38" y="305"/>
                  </a:cubicBezTo>
                  <a:cubicBezTo>
                    <a:pt x="39" y="305"/>
                    <a:pt x="39" y="306"/>
                    <a:pt x="40" y="306"/>
                  </a:cubicBezTo>
                  <a:cubicBezTo>
                    <a:pt x="41" y="307"/>
                    <a:pt x="42" y="308"/>
                    <a:pt x="44" y="308"/>
                  </a:cubicBezTo>
                  <a:cubicBezTo>
                    <a:pt x="44" y="309"/>
                    <a:pt x="44" y="309"/>
                    <a:pt x="44" y="309"/>
                  </a:cubicBezTo>
                  <a:cubicBezTo>
                    <a:pt x="46" y="310"/>
                    <a:pt x="48" y="311"/>
                    <a:pt x="49" y="312"/>
                  </a:cubicBezTo>
                  <a:cubicBezTo>
                    <a:pt x="50" y="312"/>
                    <a:pt x="50" y="312"/>
                    <a:pt x="51" y="313"/>
                  </a:cubicBezTo>
                  <a:cubicBezTo>
                    <a:pt x="52" y="313"/>
                    <a:pt x="53" y="314"/>
                    <a:pt x="55" y="314"/>
                  </a:cubicBezTo>
                  <a:cubicBezTo>
                    <a:pt x="55" y="315"/>
                    <a:pt x="56" y="315"/>
                    <a:pt x="57" y="316"/>
                  </a:cubicBezTo>
                  <a:cubicBezTo>
                    <a:pt x="58" y="316"/>
                    <a:pt x="59" y="317"/>
                    <a:pt x="60" y="317"/>
                  </a:cubicBezTo>
                  <a:cubicBezTo>
                    <a:pt x="61" y="318"/>
                    <a:pt x="62" y="318"/>
                    <a:pt x="63" y="318"/>
                  </a:cubicBezTo>
                  <a:cubicBezTo>
                    <a:pt x="64" y="319"/>
                    <a:pt x="65" y="319"/>
                    <a:pt x="66" y="320"/>
                  </a:cubicBezTo>
                  <a:cubicBezTo>
                    <a:pt x="67" y="320"/>
                    <a:pt x="68" y="321"/>
                    <a:pt x="69" y="321"/>
                  </a:cubicBezTo>
                  <a:cubicBezTo>
                    <a:pt x="70" y="322"/>
                    <a:pt x="71" y="322"/>
                    <a:pt x="72" y="323"/>
                  </a:cubicBezTo>
                  <a:cubicBezTo>
                    <a:pt x="73" y="323"/>
                    <a:pt x="74" y="324"/>
                    <a:pt x="75" y="324"/>
                  </a:cubicBezTo>
                  <a:cubicBezTo>
                    <a:pt x="76" y="324"/>
                    <a:pt x="77" y="325"/>
                    <a:pt x="79" y="325"/>
                  </a:cubicBezTo>
                  <a:cubicBezTo>
                    <a:pt x="79" y="326"/>
                    <a:pt x="80" y="326"/>
                    <a:pt x="81" y="327"/>
                  </a:cubicBezTo>
                  <a:cubicBezTo>
                    <a:pt x="83" y="327"/>
                    <a:pt x="84" y="328"/>
                    <a:pt x="85" y="328"/>
                  </a:cubicBezTo>
                  <a:cubicBezTo>
                    <a:pt x="86" y="329"/>
                    <a:pt x="87" y="329"/>
                    <a:pt x="88" y="329"/>
                  </a:cubicBezTo>
                  <a:cubicBezTo>
                    <a:pt x="89" y="330"/>
                    <a:pt x="91" y="330"/>
                    <a:pt x="93" y="331"/>
                  </a:cubicBezTo>
                  <a:cubicBezTo>
                    <a:pt x="93" y="331"/>
                    <a:pt x="94" y="332"/>
                    <a:pt x="95" y="332"/>
                  </a:cubicBezTo>
                  <a:cubicBezTo>
                    <a:pt x="97" y="333"/>
                    <a:pt x="100" y="334"/>
                    <a:pt x="102" y="334"/>
                  </a:cubicBezTo>
                  <a:cubicBezTo>
                    <a:pt x="103" y="335"/>
                    <a:pt x="103" y="335"/>
                    <a:pt x="103" y="335"/>
                  </a:cubicBezTo>
                  <a:cubicBezTo>
                    <a:pt x="105" y="335"/>
                    <a:pt x="107" y="336"/>
                    <a:pt x="110" y="337"/>
                  </a:cubicBezTo>
                  <a:cubicBezTo>
                    <a:pt x="111" y="337"/>
                    <a:pt x="111" y="337"/>
                    <a:pt x="112" y="338"/>
                  </a:cubicBezTo>
                  <a:cubicBezTo>
                    <a:pt x="114" y="338"/>
                    <a:pt x="116" y="339"/>
                    <a:pt x="117" y="339"/>
                  </a:cubicBezTo>
                  <a:cubicBezTo>
                    <a:pt x="118" y="340"/>
                    <a:pt x="120" y="340"/>
                    <a:pt x="121" y="340"/>
                  </a:cubicBezTo>
                  <a:cubicBezTo>
                    <a:pt x="122" y="341"/>
                    <a:pt x="123" y="341"/>
                    <a:pt x="124" y="341"/>
                  </a:cubicBezTo>
                  <a:cubicBezTo>
                    <a:pt x="124" y="342"/>
                    <a:pt x="125" y="342"/>
                    <a:pt x="126" y="342"/>
                  </a:cubicBezTo>
                  <a:cubicBezTo>
                    <a:pt x="127" y="342"/>
                    <a:pt x="128" y="342"/>
                    <a:pt x="129" y="343"/>
                  </a:cubicBezTo>
                  <a:cubicBezTo>
                    <a:pt x="130" y="343"/>
                    <a:pt x="132" y="344"/>
                    <a:pt x="134" y="344"/>
                  </a:cubicBezTo>
                  <a:cubicBezTo>
                    <a:pt x="135" y="344"/>
                    <a:pt x="136" y="345"/>
                    <a:pt x="137" y="345"/>
                  </a:cubicBezTo>
                  <a:cubicBezTo>
                    <a:pt x="139" y="346"/>
                    <a:pt x="141" y="346"/>
                    <a:pt x="143" y="347"/>
                  </a:cubicBezTo>
                  <a:cubicBezTo>
                    <a:pt x="143" y="347"/>
                    <a:pt x="144" y="347"/>
                    <a:pt x="145" y="347"/>
                  </a:cubicBezTo>
                  <a:cubicBezTo>
                    <a:pt x="148" y="348"/>
                    <a:pt x="151" y="349"/>
                    <a:pt x="154" y="350"/>
                  </a:cubicBezTo>
                  <a:cubicBezTo>
                    <a:pt x="156" y="350"/>
                    <a:pt x="158" y="350"/>
                    <a:pt x="160" y="351"/>
                  </a:cubicBezTo>
                  <a:cubicBezTo>
                    <a:pt x="160" y="351"/>
                    <a:pt x="161" y="351"/>
                    <a:pt x="162" y="351"/>
                  </a:cubicBezTo>
                  <a:cubicBezTo>
                    <a:pt x="163" y="352"/>
                    <a:pt x="164" y="352"/>
                    <a:pt x="165" y="352"/>
                  </a:cubicBezTo>
                  <a:cubicBezTo>
                    <a:pt x="167" y="353"/>
                    <a:pt x="169" y="353"/>
                    <a:pt x="171" y="353"/>
                  </a:cubicBezTo>
                  <a:cubicBezTo>
                    <a:pt x="172" y="354"/>
                    <a:pt x="173" y="354"/>
                    <a:pt x="174" y="354"/>
                  </a:cubicBezTo>
                  <a:cubicBezTo>
                    <a:pt x="176" y="355"/>
                    <a:pt x="178" y="355"/>
                    <a:pt x="180" y="356"/>
                  </a:cubicBezTo>
                  <a:cubicBezTo>
                    <a:pt x="181" y="356"/>
                    <a:pt x="182" y="356"/>
                    <a:pt x="182" y="356"/>
                  </a:cubicBezTo>
                  <a:cubicBezTo>
                    <a:pt x="185" y="357"/>
                    <a:pt x="188" y="357"/>
                    <a:pt x="190" y="358"/>
                  </a:cubicBezTo>
                  <a:cubicBezTo>
                    <a:pt x="191" y="358"/>
                    <a:pt x="191" y="358"/>
                    <a:pt x="191" y="358"/>
                  </a:cubicBezTo>
                  <a:cubicBezTo>
                    <a:pt x="195" y="359"/>
                    <a:pt x="199" y="360"/>
                    <a:pt x="203" y="360"/>
                  </a:cubicBezTo>
                  <a:cubicBezTo>
                    <a:pt x="204" y="360"/>
                    <a:pt x="205" y="361"/>
                    <a:pt x="206" y="361"/>
                  </a:cubicBezTo>
                  <a:cubicBezTo>
                    <a:pt x="210" y="362"/>
                    <a:pt x="213" y="362"/>
                    <a:pt x="217" y="363"/>
                  </a:cubicBezTo>
                  <a:cubicBezTo>
                    <a:pt x="217" y="363"/>
                    <a:pt x="218" y="363"/>
                    <a:pt x="219" y="363"/>
                  </a:cubicBezTo>
                  <a:cubicBezTo>
                    <a:pt x="220" y="363"/>
                    <a:pt x="220" y="363"/>
                    <a:pt x="220" y="363"/>
                  </a:cubicBezTo>
                  <a:cubicBezTo>
                    <a:pt x="224" y="364"/>
                    <a:pt x="228" y="365"/>
                    <a:pt x="232" y="365"/>
                  </a:cubicBezTo>
                  <a:cubicBezTo>
                    <a:pt x="232" y="365"/>
                    <a:pt x="233" y="365"/>
                    <a:pt x="233" y="366"/>
                  </a:cubicBezTo>
                  <a:cubicBezTo>
                    <a:pt x="237" y="366"/>
                    <a:pt x="240" y="367"/>
                    <a:pt x="244" y="367"/>
                  </a:cubicBezTo>
                  <a:cubicBezTo>
                    <a:pt x="245" y="367"/>
                    <a:pt x="245" y="367"/>
                    <a:pt x="246" y="367"/>
                  </a:cubicBezTo>
                  <a:cubicBezTo>
                    <a:pt x="246" y="368"/>
                    <a:pt x="247" y="368"/>
                    <a:pt x="248" y="368"/>
                  </a:cubicBezTo>
                  <a:cubicBezTo>
                    <a:pt x="251" y="368"/>
                    <a:pt x="253" y="369"/>
                    <a:pt x="256" y="369"/>
                  </a:cubicBezTo>
                  <a:cubicBezTo>
                    <a:pt x="258" y="369"/>
                    <a:pt x="259" y="369"/>
                    <a:pt x="260" y="370"/>
                  </a:cubicBezTo>
                  <a:cubicBezTo>
                    <a:pt x="263" y="370"/>
                    <a:pt x="266" y="370"/>
                    <a:pt x="270" y="371"/>
                  </a:cubicBezTo>
                  <a:cubicBezTo>
                    <a:pt x="270" y="371"/>
                    <a:pt x="271" y="371"/>
                    <a:pt x="272" y="371"/>
                  </a:cubicBezTo>
                  <a:cubicBezTo>
                    <a:pt x="272" y="371"/>
                    <a:pt x="272" y="371"/>
                    <a:pt x="272" y="371"/>
                  </a:cubicBezTo>
                  <a:cubicBezTo>
                    <a:pt x="276" y="372"/>
                    <a:pt x="280" y="372"/>
                    <a:pt x="284" y="373"/>
                  </a:cubicBezTo>
                  <a:cubicBezTo>
                    <a:pt x="285" y="373"/>
                    <a:pt x="285" y="373"/>
                    <a:pt x="286" y="373"/>
                  </a:cubicBezTo>
                  <a:cubicBezTo>
                    <a:pt x="289" y="373"/>
                    <a:pt x="293" y="374"/>
                    <a:pt x="296" y="374"/>
                  </a:cubicBezTo>
                  <a:cubicBezTo>
                    <a:pt x="297" y="374"/>
                    <a:pt x="297" y="374"/>
                    <a:pt x="297" y="374"/>
                  </a:cubicBezTo>
                  <a:cubicBezTo>
                    <a:pt x="298" y="374"/>
                    <a:pt x="299" y="374"/>
                    <a:pt x="300" y="374"/>
                  </a:cubicBezTo>
                  <a:cubicBezTo>
                    <a:pt x="303" y="375"/>
                    <a:pt x="306" y="375"/>
                    <a:pt x="308" y="375"/>
                  </a:cubicBezTo>
                  <a:cubicBezTo>
                    <a:pt x="310" y="375"/>
                    <a:pt x="311" y="376"/>
                    <a:pt x="313" y="376"/>
                  </a:cubicBezTo>
                  <a:cubicBezTo>
                    <a:pt x="315" y="376"/>
                    <a:pt x="318" y="376"/>
                    <a:pt x="321" y="377"/>
                  </a:cubicBezTo>
                  <a:cubicBezTo>
                    <a:pt x="322" y="377"/>
                    <a:pt x="322" y="377"/>
                    <a:pt x="323" y="377"/>
                  </a:cubicBezTo>
                  <a:cubicBezTo>
                    <a:pt x="324" y="377"/>
                    <a:pt x="325" y="377"/>
                    <a:pt x="325" y="377"/>
                  </a:cubicBezTo>
                  <a:cubicBezTo>
                    <a:pt x="328" y="377"/>
                    <a:pt x="330" y="377"/>
                    <a:pt x="333" y="378"/>
                  </a:cubicBezTo>
                  <a:cubicBezTo>
                    <a:pt x="335" y="378"/>
                    <a:pt x="336" y="378"/>
                    <a:pt x="337" y="378"/>
                  </a:cubicBezTo>
                  <a:cubicBezTo>
                    <a:pt x="341" y="378"/>
                    <a:pt x="345" y="379"/>
                    <a:pt x="349" y="379"/>
                  </a:cubicBezTo>
                  <a:cubicBezTo>
                    <a:pt x="349" y="379"/>
                    <a:pt x="349" y="379"/>
                    <a:pt x="349" y="379"/>
                  </a:cubicBezTo>
                  <a:cubicBezTo>
                    <a:pt x="349" y="379"/>
                    <a:pt x="349" y="379"/>
                    <a:pt x="349" y="379"/>
                  </a:cubicBezTo>
                  <a:cubicBezTo>
                    <a:pt x="353" y="379"/>
                    <a:pt x="358" y="380"/>
                    <a:pt x="362" y="380"/>
                  </a:cubicBezTo>
                  <a:cubicBezTo>
                    <a:pt x="363" y="380"/>
                    <a:pt x="364" y="380"/>
                    <a:pt x="365" y="380"/>
                  </a:cubicBezTo>
                  <a:cubicBezTo>
                    <a:pt x="368" y="380"/>
                    <a:pt x="371" y="380"/>
                    <a:pt x="374" y="381"/>
                  </a:cubicBezTo>
                  <a:cubicBezTo>
                    <a:pt x="375" y="381"/>
                    <a:pt x="375" y="381"/>
                    <a:pt x="376" y="381"/>
                  </a:cubicBezTo>
                  <a:cubicBezTo>
                    <a:pt x="376" y="381"/>
                    <a:pt x="377" y="381"/>
                    <a:pt x="378" y="381"/>
                  </a:cubicBezTo>
                  <a:cubicBezTo>
                    <a:pt x="381" y="381"/>
                    <a:pt x="384" y="381"/>
                    <a:pt x="387" y="381"/>
                  </a:cubicBezTo>
                  <a:cubicBezTo>
                    <a:pt x="388" y="381"/>
                    <a:pt x="390" y="381"/>
                    <a:pt x="391" y="381"/>
                  </a:cubicBezTo>
                  <a:cubicBezTo>
                    <a:pt x="394" y="382"/>
                    <a:pt x="397" y="382"/>
                    <a:pt x="399" y="382"/>
                  </a:cubicBezTo>
                  <a:cubicBezTo>
                    <a:pt x="400" y="382"/>
                    <a:pt x="401" y="382"/>
                    <a:pt x="402" y="382"/>
                  </a:cubicBezTo>
                  <a:cubicBezTo>
                    <a:pt x="403" y="382"/>
                    <a:pt x="403" y="382"/>
                    <a:pt x="404" y="382"/>
                  </a:cubicBezTo>
                  <a:cubicBezTo>
                    <a:pt x="407" y="382"/>
                    <a:pt x="409" y="382"/>
                    <a:pt x="412" y="382"/>
                  </a:cubicBezTo>
                  <a:cubicBezTo>
                    <a:pt x="413" y="382"/>
                    <a:pt x="415" y="382"/>
                    <a:pt x="416" y="383"/>
                  </a:cubicBezTo>
                  <a:cubicBezTo>
                    <a:pt x="420" y="383"/>
                    <a:pt x="423" y="383"/>
                    <a:pt x="426" y="383"/>
                  </a:cubicBezTo>
                  <a:cubicBezTo>
                    <a:pt x="427" y="383"/>
                    <a:pt x="428" y="383"/>
                    <a:pt x="429" y="383"/>
                  </a:cubicBezTo>
                  <a:cubicBezTo>
                    <a:pt x="429" y="383"/>
                    <a:pt x="429" y="383"/>
                    <a:pt x="429" y="383"/>
                  </a:cubicBezTo>
                  <a:cubicBezTo>
                    <a:pt x="433" y="383"/>
                    <a:pt x="437" y="383"/>
                    <a:pt x="441" y="383"/>
                  </a:cubicBezTo>
                  <a:cubicBezTo>
                    <a:pt x="442" y="383"/>
                    <a:pt x="444" y="383"/>
                    <a:pt x="445" y="383"/>
                  </a:cubicBezTo>
                  <a:cubicBezTo>
                    <a:pt x="448" y="383"/>
                    <a:pt x="451" y="383"/>
                    <a:pt x="454" y="383"/>
                  </a:cubicBezTo>
                  <a:cubicBezTo>
                    <a:pt x="454" y="383"/>
                    <a:pt x="455" y="383"/>
                    <a:pt x="455" y="383"/>
                  </a:cubicBezTo>
                  <a:cubicBezTo>
                    <a:pt x="456" y="383"/>
                    <a:pt x="457" y="383"/>
                    <a:pt x="458" y="383"/>
                  </a:cubicBezTo>
                  <a:cubicBezTo>
                    <a:pt x="461" y="383"/>
                    <a:pt x="464" y="384"/>
                    <a:pt x="466" y="384"/>
                  </a:cubicBezTo>
                  <a:cubicBezTo>
                    <a:pt x="468" y="384"/>
                    <a:pt x="470" y="384"/>
                    <a:pt x="471" y="384"/>
                  </a:cubicBezTo>
                  <a:cubicBezTo>
                    <a:pt x="474" y="384"/>
                    <a:pt x="477" y="384"/>
                    <a:pt x="479" y="384"/>
                  </a:cubicBezTo>
                  <a:cubicBezTo>
                    <a:pt x="480" y="384"/>
                    <a:pt x="481" y="384"/>
                    <a:pt x="482" y="384"/>
                  </a:cubicBezTo>
                  <a:cubicBezTo>
                    <a:pt x="483" y="384"/>
                    <a:pt x="483" y="384"/>
                    <a:pt x="484" y="384"/>
                  </a:cubicBezTo>
                  <a:cubicBezTo>
                    <a:pt x="487" y="384"/>
                    <a:pt x="490" y="384"/>
                    <a:pt x="493" y="383"/>
                  </a:cubicBezTo>
                  <a:cubicBezTo>
                    <a:pt x="494" y="383"/>
                    <a:pt x="495" y="383"/>
                    <a:pt x="497" y="383"/>
                  </a:cubicBezTo>
                  <a:cubicBezTo>
                    <a:pt x="505" y="383"/>
                    <a:pt x="514" y="383"/>
                    <a:pt x="523" y="383"/>
                  </a:cubicBezTo>
                  <a:cubicBezTo>
                    <a:pt x="524" y="383"/>
                    <a:pt x="525" y="383"/>
                    <a:pt x="527" y="383"/>
                  </a:cubicBezTo>
                  <a:cubicBezTo>
                    <a:pt x="530" y="383"/>
                    <a:pt x="533" y="383"/>
                    <a:pt x="536" y="383"/>
                  </a:cubicBezTo>
                  <a:cubicBezTo>
                    <a:pt x="537" y="383"/>
                    <a:pt x="538" y="383"/>
                    <a:pt x="538" y="382"/>
                  </a:cubicBezTo>
                  <a:cubicBezTo>
                    <a:pt x="539" y="382"/>
                    <a:pt x="540" y="382"/>
                    <a:pt x="540" y="382"/>
                  </a:cubicBezTo>
                  <a:cubicBezTo>
                    <a:pt x="550" y="382"/>
                    <a:pt x="560" y="382"/>
                    <a:pt x="570" y="381"/>
                  </a:cubicBezTo>
                  <a:cubicBezTo>
                    <a:pt x="571" y="381"/>
                    <a:pt x="571" y="381"/>
                    <a:pt x="572" y="381"/>
                  </a:cubicBezTo>
                  <a:cubicBezTo>
                    <a:pt x="573" y="381"/>
                    <a:pt x="573" y="381"/>
                    <a:pt x="574" y="381"/>
                  </a:cubicBezTo>
                  <a:cubicBezTo>
                    <a:pt x="578" y="381"/>
                    <a:pt x="581" y="380"/>
                    <a:pt x="584" y="380"/>
                  </a:cubicBezTo>
                  <a:cubicBezTo>
                    <a:pt x="585" y="380"/>
                    <a:pt x="586" y="380"/>
                    <a:pt x="588" y="380"/>
                  </a:cubicBezTo>
                  <a:cubicBezTo>
                    <a:pt x="592" y="380"/>
                    <a:pt x="597" y="379"/>
                    <a:pt x="601" y="379"/>
                  </a:cubicBezTo>
                  <a:cubicBezTo>
                    <a:pt x="601" y="379"/>
                    <a:pt x="602" y="379"/>
                    <a:pt x="602" y="379"/>
                  </a:cubicBezTo>
                  <a:cubicBezTo>
                    <a:pt x="606" y="379"/>
                    <a:pt x="610" y="378"/>
                    <a:pt x="614" y="378"/>
                  </a:cubicBezTo>
                  <a:cubicBezTo>
                    <a:pt x="615" y="378"/>
                    <a:pt x="617" y="378"/>
                    <a:pt x="618" y="378"/>
                  </a:cubicBezTo>
                  <a:cubicBezTo>
                    <a:pt x="621" y="378"/>
                    <a:pt x="624" y="377"/>
                    <a:pt x="628" y="377"/>
                  </a:cubicBezTo>
                  <a:cubicBezTo>
                    <a:pt x="628" y="377"/>
                    <a:pt x="629" y="377"/>
                    <a:pt x="630" y="377"/>
                  </a:cubicBezTo>
                  <a:cubicBezTo>
                    <a:pt x="630" y="377"/>
                    <a:pt x="631" y="377"/>
                    <a:pt x="631" y="377"/>
                  </a:cubicBezTo>
                  <a:cubicBezTo>
                    <a:pt x="636" y="376"/>
                    <a:pt x="642" y="376"/>
                    <a:pt x="647" y="375"/>
                  </a:cubicBezTo>
                  <a:cubicBezTo>
                    <a:pt x="648" y="375"/>
                    <a:pt x="649" y="375"/>
                    <a:pt x="650" y="375"/>
                  </a:cubicBezTo>
                  <a:cubicBezTo>
                    <a:pt x="656" y="374"/>
                    <a:pt x="661" y="374"/>
                    <a:pt x="667" y="373"/>
                  </a:cubicBezTo>
                  <a:cubicBezTo>
                    <a:pt x="667" y="373"/>
                    <a:pt x="667" y="373"/>
                    <a:pt x="667" y="373"/>
                  </a:cubicBezTo>
                  <a:cubicBezTo>
                    <a:pt x="672" y="372"/>
                    <a:pt x="678" y="372"/>
                    <a:pt x="683" y="371"/>
                  </a:cubicBezTo>
                  <a:cubicBezTo>
                    <a:pt x="684" y="371"/>
                    <a:pt x="685" y="371"/>
                    <a:pt x="686" y="371"/>
                  </a:cubicBezTo>
                  <a:cubicBezTo>
                    <a:pt x="691" y="370"/>
                    <a:pt x="696" y="369"/>
                    <a:pt x="701" y="369"/>
                  </a:cubicBezTo>
                  <a:cubicBezTo>
                    <a:pt x="701" y="369"/>
                    <a:pt x="702" y="369"/>
                    <a:pt x="702" y="368"/>
                  </a:cubicBezTo>
                  <a:cubicBezTo>
                    <a:pt x="704" y="368"/>
                    <a:pt x="705" y="368"/>
                    <a:pt x="706" y="368"/>
                  </a:cubicBezTo>
                  <a:cubicBezTo>
                    <a:pt x="707" y="368"/>
                    <a:pt x="709" y="367"/>
                    <a:pt x="710" y="367"/>
                  </a:cubicBezTo>
                  <a:cubicBezTo>
                    <a:pt x="712" y="367"/>
                    <a:pt x="714" y="367"/>
                    <a:pt x="716" y="366"/>
                  </a:cubicBezTo>
                  <a:cubicBezTo>
                    <a:pt x="717" y="366"/>
                    <a:pt x="719" y="366"/>
                    <a:pt x="720" y="366"/>
                  </a:cubicBezTo>
                  <a:cubicBezTo>
                    <a:pt x="722" y="365"/>
                    <a:pt x="724" y="365"/>
                    <a:pt x="726" y="365"/>
                  </a:cubicBezTo>
                  <a:cubicBezTo>
                    <a:pt x="727" y="365"/>
                    <a:pt x="729" y="364"/>
                    <a:pt x="730" y="364"/>
                  </a:cubicBezTo>
                  <a:cubicBezTo>
                    <a:pt x="732" y="364"/>
                    <a:pt x="734" y="363"/>
                    <a:pt x="736" y="363"/>
                  </a:cubicBezTo>
                  <a:cubicBezTo>
                    <a:pt x="737" y="363"/>
                    <a:pt x="738" y="363"/>
                    <a:pt x="740" y="363"/>
                  </a:cubicBezTo>
                  <a:cubicBezTo>
                    <a:pt x="742" y="362"/>
                    <a:pt x="745" y="361"/>
                    <a:pt x="748" y="361"/>
                  </a:cubicBezTo>
                  <a:cubicBezTo>
                    <a:pt x="749" y="361"/>
                    <a:pt x="749" y="361"/>
                    <a:pt x="750" y="361"/>
                  </a:cubicBezTo>
                  <a:cubicBezTo>
                    <a:pt x="753" y="360"/>
                    <a:pt x="756" y="360"/>
                    <a:pt x="759" y="359"/>
                  </a:cubicBezTo>
                  <a:cubicBezTo>
                    <a:pt x="760" y="359"/>
                    <a:pt x="761" y="359"/>
                    <a:pt x="762" y="358"/>
                  </a:cubicBezTo>
                  <a:cubicBezTo>
                    <a:pt x="764" y="358"/>
                    <a:pt x="766" y="358"/>
                    <a:pt x="768" y="357"/>
                  </a:cubicBezTo>
                  <a:cubicBezTo>
                    <a:pt x="769" y="357"/>
                    <a:pt x="771" y="357"/>
                    <a:pt x="772" y="356"/>
                  </a:cubicBezTo>
                  <a:cubicBezTo>
                    <a:pt x="773" y="356"/>
                    <a:pt x="775" y="356"/>
                    <a:pt x="776" y="355"/>
                  </a:cubicBezTo>
                  <a:cubicBezTo>
                    <a:pt x="777" y="355"/>
                    <a:pt x="777" y="355"/>
                    <a:pt x="777" y="355"/>
                  </a:cubicBezTo>
                  <a:cubicBezTo>
                    <a:pt x="780" y="355"/>
                    <a:pt x="782" y="354"/>
                    <a:pt x="785" y="353"/>
                  </a:cubicBezTo>
                  <a:cubicBezTo>
                    <a:pt x="786" y="353"/>
                    <a:pt x="786" y="353"/>
                    <a:pt x="787" y="353"/>
                  </a:cubicBezTo>
                  <a:cubicBezTo>
                    <a:pt x="790" y="352"/>
                    <a:pt x="794" y="351"/>
                    <a:pt x="797" y="351"/>
                  </a:cubicBezTo>
                  <a:cubicBezTo>
                    <a:pt x="798" y="351"/>
                    <a:pt x="798" y="350"/>
                    <a:pt x="799" y="350"/>
                  </a:cubicBezTo>
                  <a:cubicBezTo>
                    <a:pt x="802" y="350"/>
                    <a:pt x="804" y="349"/>
                    <a:pt x="807" y="348"/>
                  </a:cubicBezTo>
                  <a:cubicBezTo>
                    <a:pt x="808" y="348"/>
                    <a:pt x="809" y="348"/>
                    <a:pt x="810" y="347"/>
                  </a:cubicBezTo>
                  <a:cubicBezTo>
                    <a:pt x="812" y="347"/>
                    <a:pt x="814" y="346"/>
                    <a:pt x="817" y="346"/>
                  </a:cubicBezTo>
                  <a:cubicBezTo>
                    <a:pt x="817" y="346"/>
                    <a:pt x="817" y="345"/>
                    <a:pt x="818" y="345"/>
                  </a:cubicBezTo>
                  <a:cubicBezTo>
                    <a:pt x="819" y="345"/>
                    <a:pt x="820" y="345"/>
                    <a:pt x="821" y="344"/>
                  </a:cubicBezTo>
                  <a:cubicBezTo>
                    <a:pt x="822" y="344"/>
                    <a:pt x="823" y="344"/>
                    <a:pt x="824" y="344"/>
                  </a:cubicBezTo>
                  <a:cubicBezTo>
                    <a:pt x="827" y="343"/>
                    <a:pt x="829" y="342"/>
                    <a:pt x="832" y="341"/>
                  </a:cubicBezTo>
                  <a:cubicBezTo>
                    <a:pt x="835" y="341"/>
                    <a:pt x="837" y="340"/>
                    <a:pt x="840" y="339"/>
                  </a:cubicBezTo>
                  <a:cubicBezTo>
                    <a:pt x="841" y="339"/>
                    <a:pt x="841" y="339"/>
                    <a:pt x="842" y="338"/>
                  </a:cubicBezTo>
                  <a:cubicBezTo>
                    <a:pt x="844" y="338"/>
                    <a:pt x="846" y="337"/>
                    <a:pt x="848" y="336"/>
                  </a:cubicBezTo>
                  <a:cubicBezTo>
                    <a:pt x="848" y="336"/>
                    <a:pt x="848" y="336"/>
                    <a:pt x="848" y="336"/>
                  </a:cubicBezTo>
                  <a:cubicBezTo>
                    <a:pt x="850" y="336"/>
                    <a:pt x="852" y="335"/>
                    <a:pt x="855" y="334"/>
                  </a:cubicBezTo>
                  <a:cubicBezTo>
                    <a:pt x="855" y="334"/>
                    <a:pt x="856" y="334"/>
                    <a:pt x="856" y="334"/>
                  </a:cubicBezTo>
                  <a:cubicBezTo>
                    <a:pt x="858" y="333"/>
                    <a:pt x="860" y="333"/>
                    <a:pt x="861" y="332"/>
                  </a:cubicBezTo>
                  <a:cubicBezTo>
                    <a:pt x="862" y="332"/>
                    <a:pt x="863" y="331"/>
                    <a:pt x="863" y="331"/>
                  </a:cubicBezTo>
                  <a:cubicBezTo>
                    <a:pt x="865" y="331"/>
                    <a:pt x="866" y="330"/>
                    <a:pt x="868" y="330"/>
                  </a:cubicBezTo>
                  <a:cubicBezTo>
                    <a:pt x="868" y="329"/>
                    <a:pt x="869" y="329"/>
                    <a:pt x="870" y="329"/>
                  </a:cubicBezTo>
                  <a:cubicBezTo>
                    <a:pt x="870" y="329"/>
                    <a:pt x="871" y="329"/>
                    <a:pt x="871" y="328"/>
                  </a:cubicBezTo>
                  <a:cubicBezTo>
                    <a:pt x="872" y="328"/>
                    <a:pt x="874" y="327"/>
                    <a:pt x="875" y="327"/>
                  </a:cubicBezTo>
                  <a:cubicBezTo>
                    <a:pt x="876" y="327"/>
                    <a:pt x="876" y="327"/>
                    <a:pt x="876" y="327"/>
                  </a:cubicBezTo>
                  <a:cubicBezTo>
                    <a:pt x="878" y="326"/>
                    <a:pt x="880" y="325"/>
                    <a:pt x="881" y="324"/>
                  </a:cubicBezTo>
                  <a:cubicBezTo>
                    <a:pt x="882" y="324"/>
                    <a:pt x="883" y="324"/>
                    <a:pt x="883" y="324"/>
                  </a:cubicBezTo>
                  <a:cubicBezTo>
                    <a:pt x="885" y="323"/>
                    <a:pt x="886" y="322"/>
                    <a:pt x="887" y="322"/>
                  </a:cubicBezTo>
                  <a:cubicBezTo>
                    <a:pt x="888" y="322"/>
                    <a:pt x="888" y="321"/>
                    <a:pt x="889" y="321"/>
                  </a:cubicBezTo>
                  <a:cubicBezTo>
                    <a:pt x="889" y="321"/>
                    <a:pt x="889" y="321"/>
                    <a:pt x="889" y="321"/>
                  </a:cubicBezTo>
                  <a:cubicBezTo>
                    <a:pt x="891" y="320"/>
                    <a:pt x="892" y="320"/>
                    <a:pt x="894" y="319"/>
                  </a:cubicBezTo>
                  <a:cubicBezTo>
                    <a:pt x="894" y="319"/>
                    <a:pt x="895" y="319"/>
                    <a:pt x="895" y="318"/>
                  </a:cubicBezTo>
                  <a:cubicBezTo>
                    <a:pt x="896" y="318"/>
                    <a:pt x="898" y="317"/>
                    <a:pt x="899" y="316"/>
                  </a:cubicBezTo>
                  <a:cubicBezTo>
                    <a:pt x="899" y="316"/>
                    <a:pt x="900" y="316"/>
                    <a:pt x="900" y="316"/>
                  </a:cubicBezTo>
                  <a:cubicBezTo>
                    <a:pt x="902" y="315"/>
                    <a:pt x="903" y="314"/>
                    <a:pt x="905" y="314"/>
                  </a:cubicBezTo>
                  <a:cubicBezTo>
                    <a:pt x="905" y="313"/>
                    <a:pt x="905" y="313"/>
                    <a:pt x="905" y="313"/>
                  </a:cubicBezTo>
                  <a:cubicBezTo>
                    <a:pt x="906" y="313"/>
                    <a:pt x="906" y="313"/>
                    <a:pt x="906" y="313"/>
                  </a:cubicBezTo>
                  <a:cubicBezTo>
                    <a:pt x="907" y="312"/>
                    <a:pt x="908" y="312"/>
                    <a:pt x="910" y="311"/>
                  </a:cubicBezTo>
                  <a:cubicBezTo>
                    <a:pt x="911" y="310"/>
                    <a:pt x="911" y="310"/>
                    <a:pt x="911" y="310"/>
                  </a:cubicBezTo>
                  <a:cubicBezTo>
                    <a:pt x="912" y="310"/>
                    <a:pt x="914" y="309"/>
                    <a:pt x="915" y="308"/>
                  </a:cubicBezTo>
                  <a:cubicBezTo>
                    <a:pt x="916" y="308"/>
                    <a:pt x="916" y="308"/>
                    <a:pt x="916" y="308"/>
                  </a:cubicBezTo>
                  <a:cubicBezTo>
                    <a:pt x="916" y="307"/>
                    <a:pt x="917" y="307"/>
                    <a:pt x="918" y="307"/>
                  </a:cubicBezTo>
                  <a:cubicBezTo>
                    <a:pt x="918" y="306"/>
                    <a:pt x="918" y="306"/>
                    <a:pt x="918" y="306"/>
                  </a:cubicBezTo>
                  <a:cubicBezTo>
                    <a:pt x="920" y="305"/>
                    <a:pt x="921" y="304"/>
                    <a:pt x="922" y="304"/>
                  </a:cubicBezTo>
                  <a:cubicBezTo>
                    <a:pt x="923" y="303"/>
                    <a:pt x="923" y="303"/>
                    <a:pt x="924" y="303"/>
                  </a:cubicBezTo>
                  <a:cubicBezTo>
                    <a:pt x="925" y="302"/>
                    <a:pt x="927" y="301"/>
                    <a:pt x="928" y="300"/>
                  </a:cubicBezTo>
                  <a:cubicBezTo>
                    <a:pt x="928" y="300"/>
                    <a:pt x="928" y="300"/>
                    <a:pt x="928" y="300"/>
                  </a:cubicBezTo>
                  <a:cubicBezTo>
                    <a:pt x="928" y="300"/>
                    <a:pt x="928" y="300"/>
                    <a:pt x="928" y="300"/>
                  </a:cubicBezTo>
                  <a:cubicBezTo>
                    <a:pt x="930" y="298"/>
                    <a:pt x="931" y="297"/>
                    <a:pt x="933" y="296"/>
                  </a:cubicBezTo>
                  <a:cubicBezTo>
                    <a:pt x="933" y="296"/>
                    <a:pt x="934" y="296"/>
                    <a:pt x="934" y="295"/>
                  </a:cubicBezTo>
                  <a:cubicBezTo>
                    <a:pt x="935" y="295"/>
                    <a:pt x="936" y="294"/>
                    <a:pt x="937" y="293"/>
                  </a:cubicBezTo>
                  <a:cubicBezTo>
                    <a:pt x="937" y="292"/>
                    <a:pt x="937" y="292"/>
                    <a:pt x="937" y="292"/>
                  </a:cubicBezTo>
                  <a:cubicBezTo>
                    <a:pt x="938" y="292"/>
                    <a:pt x="938" y="292"/>
                    <a:pt x="938" y="292"/>
                  </a:cubicBezTo>
                  <a:cubicBezTo>
                    <a:pt x="939" y="291"/>
                    <a:pt x="940" y="290"/>
                    <a:pt x="941" y="290"/>
                  </a:cubicBezTo>
                  <a:cubicBezTo>
                    <a:pt x="941" y="289"/>
                    <a:pt x="941" y="289"/>
                    <a:pt x="942" y="289"/>
                  </a:cubicBezTo>
                  <a:cubicBezTo>
                    <a:pt x="943" y="288"/>
                    <a:pt x="944" y="287"/>
                    <a:pt x="945" y="286"/>
                  </a:cubicBezTo>
                  <a:cubicBezTo>
                    <a:pt x="945" y="285"/>
                    <a:pt x="945" y="285"/>
                    <a:pt x="945" y="285"/>
                  </a:cubicBezTo>
                  <a:cubicBezTo>
                    <a:pt x="945" y="285"/>
                    <a:pt x="945" y="285"/>
                    <a:pt x="945" y="285"/>
                  </a:cubicBezTo>
                  <a:cubicBezTo>
                    <a:pt x="946" y="284"/>
                    <a:pt x="947" y="283"/>
                    <a:pt x="948" y="282"/>
                  </a:cubicBezTo>
                  <a:cubicBezTo>
                    <a:pt x="949" y="281"/>
                    <a:pt x="949" y="281"/>
                    <a:pt x="949" y="281"/>
                  </a:cubicBezTo>
                  <a:cubicBezTo>
                    <a:pt x="950" y="280"/>
                    <a:pt x="950" y="279"/>
                    <a:pt x="951" y="279"/>
                  </a:cubicBezTo>
                  <a:cubicBezTo>
                    <a:pt x="951" y="278"/>
                    <a:pt x="951" y="278"/>
                    <a:pt x="951" y="278"/>
                  </a:cubicBezTo>
                  <a:cubicBezTo>
                    <a:pt x="952" y="278"/>
                    <a:pt x="952" y="277"/>
                    <a:pt x="952" y="277"/>
                  </a:cubicBezTo>
                  <a:cubicBezTo>
                    <a:pt x="952" y="276"/>
                    <a:pt x="952" y="276"/>
                    <a:pt x="952" y="276"/>
                  </a:cubicBezTo>
                  <a:cubicBezTo>
                    <a:pt x="953" y="275"/>
                    <a:pt x="954" y="275"/>
                    <a:pt x="954" y="274"/>
                  </a:cubicBezTo>
                  <a:cubicBezTo>
                    <a:pt x="954" y="273"/>
                    <a:pt x="954" y="273"/>
                    <a:pt x="954" y="273"/>
                  </a:cubicBezTo>
                  <a:cubicBezTo>
                    <a:pt x="955" y="272"/>
                    <a:pt x="955" y="272"/>
                    <a:pt x="956" y="271"/>
                  </a:cubicBezTo>
                  <a:cubicBezTo>
                    <a:pt x="956" y="270"/>
                    <a:pt x="956" y="270"/>
                    <a:pt x="956" y="270"/>
                  </a:cubicBezTo>
                  <a:cubicBezTo>
                    <a:pt x="956" y="270"/>
                    <a:pt x="956" y="270"/>
                    <a:pt x="956" y="270"/>
                  </a:cubicBezTo>
                  <a:cubicBezTo>
                    <a:pt x="956" y="269"/>
                    <a:pt x="957" y="269"/>
                    <a:pt x="957" y="268"/>
                  </a:cubicBezTo>
                  <a:cubicBezTo>
                    <a:pt x="957" y="267"/>
                    <a:pt x="957" y="267"/>
                    <a:pt x="957" y="267"/>
                  </a:cubicBezTo>
                  <a:cubicBezTo>
                    <a:pt x="958" y="266"/>
                    <a:pt x="958" y="266"/>
                    <a:pt x="958" y="265"/>
                  </a:cubicBezTo>
                  <a:cubicBezTo>
                    <a:pt x="958" y="264"/>
                    <a:pt x="958" y="264"/>
                    <a:pt x="958" y="264"/>
                  </a:cubicBezTo>
                  <a:cubicBezTo>
                    <a:pt x="959" y="264"/>
                    <a:pt x="959" y="263"/>
                    <a:pt x="959" y="262"/>
                  </a:cubicBezTo>
                  <a:cubicBezTo>
                    <a:pt x="959" y="262"/>
                    <a:pt x="959" y="262"/>
                    <a:pt x="959" y="262"/>
                  </a:cubicBezTo>
                  <a:cubicBezTo>
                    <a:pt x="959" y="261"/>
                    <a:pt x="959" y="261"/>
                    <a:pt x="959" y="261"/>
                  </a:cubicBezTo>
                  <a:cubicBezTo>
                    <a:pt x="960" y="260"/>
                    <a:pt x="960" y="260"/>
                    <a:pt x="960" y="259"/>
                  </a:cubicBezTo>
                </a:path>
              </a:pathLst>
            </a:cu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1" name="Freeform 366">
              <a:extLst>
                <a:ext uri="{FF2B5EF4-FFF2-40B4-BE49-F238E27FC236}">
                  <a16:creationId xmlns:a16="http://schemas.microsoft.com/office/drawing/2014/main" id="{87236E02-64BE-68C0-0747-B895010AE611}"/>
                </a:ext>
              </a:extLst>
            </p:cNvPr>
            <p:cNvSpPr>
              <a:spLocks/>
            </p:cNvSpPr>
            <p:nvPr/>
          </p:nvSpPr>
          <p:spPr bwMode="auto">
            <a:xfrm>
              <a:off x="5189336" y="2172830"/>
              <a:ext cx="1834182" cy="496140"/>
            </a:xfrm>
            <a:custGeom>
              <a:avLst/>
              <a:gdLst>
                <a:gd name="T0" fmla="*/ 859 w 1064"/>
                <a:gd name="T1" fmla="*/ 48 h 288"/>
                <a:gd name="T2" fmla="*/ 883 w 1064"/>
                <a:gd name="T3" fmla="*/ 231 h 288"/>
                <a:gd name="T4" fmla="*/ 205 w 1064"/>
                <a:gd name="T5" fmla="*/ 240 h 288"/>
                <a:gd name="T6" fmla="*/ 181 w 1064"/>
                <a:gd name="T7" fmla="*/ 56 h 288"/>
                <a:gd name="T8" fmla="*/ 859 w 1064"/>
                <a:gd name="T9" fmla="*/ 48 h 288"/>
              </a:gdLst>
              <a:ahLst/>
              <a:cxnLst>
                <a:cxn ang="0">
                  <a:pos x="T0" y="T1"/>
                </a:cxn>
                <a:cxn ang="0">
                  <a:pos x="T2" y="T3"/>
                </a:cxn>
                <a:cxn ang="0">
                  <a:pos x="T4" y="T5"/>
                </a:cxn>
                <a:cxn ang="0">
                  <a:pos x="T6" y="T7"/>
                </a:cxn>
                <a:cxn ang="0">
                  <a:pos x="T8" y="T9"/>
                </a:cxn>
              </a:cxnLst>
              <a:rect l="0" t="0" r="r" b="b"/>
              <a:pathLst>
                <a:path w="1064" h="288">
                  <a:moveTo>
                    <a:pt x="859" y="48"/>
                  </a:moveTo>
                  <a:cubicBezTo>
                    <a:pt x="1053" y="96"/>
                    <a:pt x="1064" y="179"/>
                    <a:pt x="883" y="231"/>
                  </a:cubicBezTo>
                  <a:cubicBezTo>
                    <a:pt x="703" y="284"/>
                    <a:pt x="399" y="288"/>
                    <a:pt x="205" y="240"/>
                  </a:cubicBezTo>
                  <a:cubicBezTo>
                    <a:pt x="11" y="191"/>
                    <a:pt x="0" y="109"/>
                    <a:pt x="181" y="56"/>
                  </a:cubicBezTo>
                  <a:cubicBezTo>
                    <a:pt x="361" y="3"/>
                    <a:pt x="665" y="0"/>
                    <a:pt x="859" y="48"/>
                  </a:cubicBezTo>
                </a:path>
              </a:pathLst>
            </a:custGeom>
            <a:solidFill>
              <a:srgbClr val="1BCCD4">
                <a:lumMod val="75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2" name="Oval 31">
              <a:extLst>
                <a:ext uri="{FF2B5EF4-FFF2-40B4-BE49-F238E27FC236}">
                  <a16:creationId xmlns:a16="http://schemas.microsoft.com/office/drawing/2014/main" id="{06220D6A-BBF2-F691-183E-C81BA63E65C1}"/>
                </a:ext>
              </a:extLst>
            </p:cNvPr>
            <p:cNvSpPr>
              <a:spLocks noChangeArrowheads="1"/>
            </p:cNvSpPr>
            <p:nvPr/>
          </p:nvSpPr>
          <p:spPr bwMode="auto">
            <a:xfrm>
              <a:off x="5570223" y="2294670"/>
              <a:ext cx="1069117" cy="229410"/>
            </a:xfrm>
            <a:prstGeom prst="ellipse">
              <a:avLst/>
            </a:prstGeom>
            <a:solidFill>
              <a:srgbClr val="1BCCD4">
                <a:lumMod val="60000"/>
                <a:lumOff val="40000"/>
                <a:alpha val="15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grpSp>
      <p:grpSp>
        <p:nvGrpSpPr>
          <p:cNvPr id="33" name="Group 32">
            <a:extLst>
              <a:ext uri="{FF2B5EF4-FFF2-40B4-BE49-F238E27FC236}">
                <a16:creationId xmlns:a16="http://schemas.microsoft.com/office/drawing/2014/main" id="{2870DCC6-B752-3381-2B42-CE679CE5D0DC}"/>
              </a:ext>
            </a:extLst>
          </p:cNvPr>
          <p:cNvGrpSpPr/>
          <p:nvPr/>
        </p:nvGrpSpPr>
        <p:grpSpPr>
          <a:xfrm>
            <a:off x="1657407" y="1268017"/>
            <a:ext cx="461015" cy="685760"/>
            <a:chOff x="5793047" y="1492284"/>
            <a:chExt cx="614687" cy="914347"/>
          </a:xfrm>
        </p:grpSpPr>
        <p:sp>
          <p:nvSpPr>
            <p:cNvPr id="34" name="Freeform 371">
              <a:extLst>
                <a:ext uri="{FF2B5EF4-FFF2-40B4-BE49-F238E27FC236}">
                  <a16:creationId xmlns:a16="http://schemas.microsoft.com/office/drawing/2014/main" id="{0540B361-C3A7-6480-C184-3D982D96A49F}"/>
                </a:ext>
              </a:extLst>
            </p:cNvPr>
            <p:cNvSpPr>
              <a:spLocks/>
            </p:cNvSpPr>
            <p:nvPr/>
          </p:nvSpPr>
          <p:spPr bwMode="auto">
            <a:xfrm>
              <a:off x="5793047" y="1492284"/>
              <a:ext cx="614687" cy="914347"/>
            </a:xfrm>
            <a:custGeom>
              <a:avLst/>
              <a:gdLst>
                <a:gd name="T0" fmla="*/ 173 w 357"/>
                <a:gd name="T1" fmla="*/ 529 h 531"/>
                <a:gd name="T2" fmla="*/ 46 w 357"/>
                <a:gd name="T3" fmla="*/ 369 h 531"/>
                <a:gd name="T4" fmla="*/ 0 w 357"/>
                <a:gd name="T5" fmla="*/ 243 h 531"/>
                <a:gd name="T6" fmla="*/ 357 w 357"/>
                <a:gd name="T7" fmla="*/ 243 h 531"/>
                <a:gd name="T8" fmla="*/ 311 w 357"/>
                <a:gd name="T9" fmla="*/ 369 h 531"/>
                <a:gd name="T10" fmla="*/ 185 w 357"/>
                <a:gd name="T11" fmla="*/ 529 h 531"/>
                <a:gd name="T12" fmla="*/ 179 w 357"/>
                <a:gd name="T13" fmla="*/ 531 h 531"/>
                <a:gd name="T14" fmla="*/ 173 w 357"/>
                <a:gd name="T15" fmla="*/ 529 h 5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531">
                  <a:moveTo>
                    <a:pt x="173" y="529"/>
                  </a:moveTo>
                  <a:cubicBezTo>
                    <a:pt x="131" y="476"/>
                    <a:pt x="86" y="423"/>
                    <a:pt x="46" y="369"/>
                  </a:cubicBezTo>
                  <a:cubicBezTo>
                    <a:pt x="20" y="333"/>
                    <a:pt x="0" y="294"/>
                    <a:pt x="0" y="243"/>
                  </a:cubicBezTo>
                  <a:cubicBezTo>
                    <a:pt x="0" y="0"/>
                    <a:pt x="357" y="0"/>
                    <a:pt x="357" y="243"/>
                  </a:cubicBezTo>
                  <a:cubicBezTo>
                    <a:pt x="357" y="294"/>
                    <a:pt x="337" y="333"/>
                    <a:pt x="311" y="369"/>
                  </a:cubicBezTo>
                  <a:cubicBezTo>
                    <a:pt x="271" y="423"/>
                    <a:pt x="227" y="476"/>
                    <a:pt x="185" y="529"/>
                  </a:cubicBezTo>
                  <a:cubicBezTo>
                    <a:pt x="183" y="530"/>
                    <a:pt x="181" y="531"/>
                    <a:pt x="179" y="531"/>
                  </a:cubicBezTo>
                  <a:cubicBezTo>
                    <a:pt x="176" y="531"/>
                    <a:pt x="174" y="530"/>
                    <a:pt x="173" y="529"/>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Oval 34">
              <a:extLst>
                <a:ext uri="{FF2B5EF4-FFF2-40B4-BE49-F238E27FC236}">
                  <a16:creationId xmlns:a16="http://schemas.microsoft.com/office/drawing/2014/main" id="{EBD794A3-24DA-82AC-0281-BC8746FA8BB6}"/>
                </a:ext>
              </a:extLst>
            </p:cNvPr>
            <p:cNvSpPr>
              <a:spLocks noChangeArrowheads="1"/>
            </p:cNvSpPr>
            <p:nvPr/>
          </p:nvSpPr>
          <p:spPr bwMode="auto">
            <a:xfrm>
              <a:off x="5851223" y="1656932"/>
              <a:ext cx="498336" cy="498336"/>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373">
              <a:extLst>
                <a:ext uri="{FF2B5EF4-FFF2-40B4-BE49-F238E27FC236}">
                  <a16:creationId xmlns:a16="http://schemas.microsoft.com/office/drawing/2014/main" id="{2FD0B128-0BF7-0397-9C9E-EA151B9BC410}"/>
                </a:ext>
              </a:extLst>
            </p:cNvPr>
            <p:cNvSpPr>
              <a:spLocks/>
            </p:cNvSpPr>
            <p:nvPr/>
          </p:nvSpPr>
          <p:spPr bwMode="auto">
            <a:xfrm>
              <a:off x="5971965" y="1793042"/>
              <a:ext cx="256851" cy="243680"/>
            </a:xfrm>
            <a:custGeom>
              <a:avLst/>
              <a:gdLst>
                <a:gd name="T0" fmla="*/ 116 w 234"/>
                <a:gd name="T1" fmla="*/ 0 h 222"/>
                <a:gd name="T2" fmla="*/ 152 w 234"/>
                <a:gd name="T3" fmla="*/ 73 h 222"/>
                <a:gd name="T4" fmla="*/ 234 w 234"/>
                <a:gd name="T5" fmla="*/ 85 h 222"/>
                <a:gd name="T6" fmla="*/ 176 w 234"/>
                <a:gd name="T7" fmla="*/ 142 h 222"/>
                <a:gd name="T8" fmla="*/ 188 w 234"/>
                <a:gd name="T9" fmla="*/ 222 h 222"/>
                <a:gd name="T10" fmla="*/ 116 w 234"/>
                <a:gd name="T11" fmla="*/ 184 h 222"/>
                <a:gd name="T12" fmla="*/ 44 w 234"/>
                <a:gd name="T13" fmla="*/ 222 h 222"/>
                <a:gd name="T14" fmla="*/ 58 w 234"/>
                <a:gd name="T15" fmla="*/ 142 h 222"/>
                <a:gd name="T16" fmla="*/ 0 w 234"/>
                <a:gd name="T17" fmla="*/ 85 h 222"/>
                <a:gd name="T18" fmla="*/ 80 w 234"/>
                <a:gd name="T19" fmla="*/ 73 h 222"/>
                <a:gd name="T20" fmla="*/ 116 w 234"/>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22">
                  <a:moveTo>
                    <a:pt x="116" y="0"/>
                  </a:moveTo>
                  <a:lnTo>
                    <a:pt x="152" y="73"/>
                  </a:lnTo>
                  <a:lnTo>
                    <a:pt x="234" y="85"/>
                  </a:lnTo>
                  <a:lnTo>
                    <a:pt x="176" y="142"/>
                  </a:lnTo>
                  <a:lnTo>
                    <a:pt x="188" y="222"/>
                  </a:lnTo>
                  <a:lnTo>
                    <a:pt x="116" y="184"/>
                  </a:lnTo>
                  <a:lnTo>
                    <a:pt x="44" y="222"/>
                  </a:lnTo>
                  <a:lnTo>
                    <a:pt x="58" y="142"/>
                  </a:lnTo>
                  <a:lnTo>
                    <a:pt x="0" y="85"/>
                  </a:lnTo>
                  <a:lnTo>
                    <a:pt x="80" y="73"/>
                  </a:lnTo>
                  <a:lnTo>
                    <a:pt x="116"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7" name="Content Placeholder 1">
            <a:extLst>
              <a:ext uri="{FF2B5EF4-FFF2-40B4-BE49-F238E27FC236}">
                <a16:creationId xmlns:a16="http://schemas.microsoft.com/office/drawing/2014/main" id="{C757B9BF-BF1E-D331-6C11-CA8B82805950}"/>
              </a:ext>
            </a:extLst>
          </p:cNvPr>
          <p:cNvSpPr>
            <a:spLocks noGrp="1"/>
          </p:cNvSpPr>
          <p:nvPr>
            <p:ph idx="1"/>
          </p:nvPr>
        </p:nvSpPr>
        <p:spPr>
          <a:xfrm>
            <a:off x="4108594" y="1572880"/>
            <a:ext cx="4577045" cy="3263504"/>
          </a:xfrm>
        </p:spPr>
        <p:txBody>
          <a:bodyPr>
            <a:normAutofit/>
          </a:bodyPr>
          <a:lstStyle/>
          <a:p>
            <a:r>
              <a:rPr lang="en-US" sz="2400" dirty="0">
                <a:solidFill>
                  <a:schemeClr val="bg1">
                    <a:lumMod val="50000"/>
                  </a:schemeClr>
                </a:solidFill>
              </a:rPr>
              <a:t>Expanding existing exchange</a:t>
            </a:r>
          </a:p>
          <a:p>
            <a:r>
              <a:rPr lang="en-US" sz="2400" dirty="0">
                <a:solidFill>
                  <a:schemeClr val="bg1">
                    <a:lumMod val="50000"/>
                  </a:schemeClr>
                </a:solidFill>
              </a:rPr>
              <a:t>Compliance requirements</a:t>
            </a:r>
          </a:p>
          <a:p>
            <a:r>
              <a:rPr lang="en-US" sz="2400" dirty="0">
                <a:solidFill>
                  <a:schemeClr val="bg1">
                    <a:lumMod val="50000"/>
                  </a:schemeClr>
                </a:solidFill>
              </a:rPr>
              <a:t>Exchange Purposes </a:t>
            </a:r>
          </a:p>
          <a:p>
            <a:r>
              <a:rPr lang="en-US" sz="2400" dirty="0">
                <a:solidFill>
                  <a:schemeClr val="bg1">
                    <a:lumMod val="50000"/>
                  </a:schemeClr>
                </a:solidFill>
              </a:rPr>
              <a:t>Information Blocking </a:t>
            </a:r>
          </a:p>
        </p:txBody>
      </p:sp>
    </p:spTree>
    <p:extLst>
      <p:ext uri="{BB962C8B-B14F-4D97-AF65-F5344CB8AC3E}">
        <p14:creationId xmlns:p14="http://schemas.microsoft.com/office/powerpoint/2010/main" val="320293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50"/>
                                        <p:tgtEl>
                                          <p:spTgt spid="29"/>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0"/>
            <a:ext cx="9144000" cy="4688237"/>
          </a:xfrm>
        </p:spPr>
      </p:pic>
      <p:sp>
        <p:nvSpPr>
          <p:cNvPr id="4" name="Rectangle 3"/>
          <p:cNvSpPr/>
          <p:nvPr/>
        </p:nvSpPr>
        <p:spPr>
          <a:xfrm>
            <a:off x="0" y="0"/>
            <a:ext cx="9144000" cy="4688237"/>
          </a:xfrm>
          <a:prstGeom prst="rect">
            <a:avLst/>
          </a:prstGeom>
          <a:gradFill flip="none" rotWithShape="1">
            <a:gsLst>
              <a:gs pos="0">
                <a:srgbClr val="141F26">
                  <a:alpha val="64706"/>
                </a:srgb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itle 5"/>
          <p:cNvSpPr txBox="1">
            <a:spLocks/>
          </p:cNvSpPr>
          <p:nvPr/>
        </p:nvSpPr>
        <p:spPr>
          <a:xfrm>
            <a:off x="-513016" y="2250281"/>
            <a:ext cx="7472616"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500" b="1" dirty="0">
                <a:solidFill>
                  <a:schemeClr val="bg1"/>
                </a:solidFill>
                <a:latin typeface="+mn-lt"/>
                <a:ea typeface="Roboto" pitchFamily="2" charset="0"/>
              </a:rPr>
              <a:t>Information Blocking</a:t>
            </a:r>
          </a:p>
        </p:txBody>
      </p:sp>
    </p:spTree>
    <p:extLst>
      <p:ext uri="{BB962C8B-B14F-4D97-AF65-F5344CB8AC3E}">
        <p14:creationId xmlns:p14="http://schemas.microsoft.com/office/powerpoint/2010/main" val="4377492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5A89F1FF-BCB8-1697-C745-1123D8018056}"/>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0"/>
            <a:ext cx="9144000" cy="4664990"/>
          </a:xfrm>
          <a:prstGeom prst="rect">
            <a:avLst/>
          </a:prstGeom>
        </p:spPr>
      </p:pic>
      <p:sp>
        <p:nvSpPr>
          <p:cNvPr id="3" name="Rectangle 2">
            <a:extLst>
              <a:ext uri="{FF2B5EF4-FFF2-40B4-BE49-F238E27FC236}">
                <a16:creationId xmlns:a16="http://schemas.microsoft.com/office/drawing/2014/main" id="{45BCA6CC-746A-D9B7-D6E4-51ED88532C30}"/>
              </a:ext>
            </a:extLst>
          </p:cNvPr>
          <p:cNvSpPr/>
          <p:nvPr/>
        </p:nvSpPr>
        <p:spPr>
          <a:xfrm>
            <a:off x="0" y="0"/>
            <a:ext cx="9144000" cy="4683946"/>
          </a:xfrm>
          <a:prstGeom prst="rect">
            <a:avLst/>
          </a:prstGeom>
          <a:gradFill flip="none" rotWithShape="1">
            <a:gsLst>
              <a:gs pos="0">
                <a:schemeClr val="bg1">
                  <a:lumMod val="95000"/>
                  <a:alpha val="65000"/>
                </a:scheme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Title 5">
            <a:extLst>
              <a:ext uri="{FF2B5EF4-FFF2-40B4-BE49-F238E27FC236}">
                <a16:creationId xmlns:a16="http://schemas.microsoft.com/office/drawing/2014/main" id="{A5183835-4C7B-E25A-632E-03F8DAADBE46}"/>
              </a:ext>
            </a:extLst>
          </p:cNvPr>
          <p:cNvSpPr txBox="1">
            <a:spLocks/>
          </p:cNvSpPr>
          <p:nvPr/>
        </p:nvSpPr>
        <p:spPr>
          <a:xfrm>
            <a:off x="1484709" y="1956063"/>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400" dirty="0">
                <a:solidFill>
                  <a:srgbClr val="7F7F7F">
                    <a:lumMod val="50000"/>
                  </a:srgbClr>
                </a:solidFill>
                <a:latin typeface="Oswald Light" panose="02000506000000020004" pitchFamily="50" charset="0"/>
                <a:ea typeface="Roboto" pitchFamily="2" charset="0"/>
              </a:rPr>
              <a:t>What does the Rule say?</a:t>
            </a:r>
            <a:endParaRPr lang="en-US" sz="1350" dirty="0">
              <a:solidFill>
                <a:srgbClr val="7F7F7F">
                  <a:lumMod val="50000"/>
                </a:srgbClr>
              </a:solidFill>
              <a:latin typeface="Oswald Light" panose="02000506000000020004" pitchFamily="50" charset="0"/>
              <a:ea typeface="Roboto" pitchFamily="2" charset="0"/>
            </a:endParaRPr>
          </a:p>
        </p:txBody>
      </p:sp>
      <p:sp>
        <p:nvSpPr>
          <p:cNvPr id="5" name="Title 5">
            <a:extLst>
              <a:ext uri="{FF2B5EF4-FFF2-40B4-BE49-F238E27FC236}">
                <a16:creationId xmlns:a16="http://schemas.microsoft.com/office/drawing/2014/main" id="{E6A20CAE-8953-46BF-403B-226BBE670033}"/>
              </a:ext>
            </a:extLst>
          </p:cNvPr>
          <p:cNvSpPr txBox="1">
            <a:spLocks/>
          </p:cNvSpPr>
          <p:nvPr/>
        </p:nvSpPr>
        <p:spPr>
          <a:xfrm>
            <a:off x="1485900" y="2588559"/>
            <a:ext cx="6172200" cy="2292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endParaRPr lang="en-US" sz="1350" b="1" dirty="0">
              <a:solidFill>
                <a:srgbClr val="7F7F7F">
                  <a:lumMod val="50000"/>
                </a:srgbClr>
              </a:solidFill>
              <a:latin typeface="Calibri" panose="020F0502020204030204"/>
              <a:ea typeface="Roboto" pitchFamily="2" charset="0"/>
            </a:endParaRPr>
          </a:p>
        </p:txBody>
      </p:sp>
      <p:sp>
        <p:nvSpPr>
          <p:cNvPr id="6" name="Rectangle 5">
            <a:extLst>
              <a:ext uri="{FF2B5EF4-FFF2-40B4-BE49-F238E27FC236}">
                <a16:creationId xmlns:a16="http://schemas.microsoft.com/office/drawing/2014/main" id="{ED960CF4-43A7-8CF5-D126-ACDC36429280}"/>
              </a:ext>
            </a:extLst>
          </p:cNvPr>
          <p:cNvSpPr/>
          <p:nvPr/>
        </p:nvSpPr>
        <p:spPr>
          <a:xfrm>
            <a:off x="485404" y="2572830"/>
            <a:ext cx="7946972" cy="1708160"/>
          </a:xfrm>
          <a:prstGeom prst="rect">
            <a:avLst/>
          </a:prstGeom>
        </p:spPr>
        <p:txBody>
          <a:bodyPr wrap="square">
            <a:spAutoFit/>
          </a:bodyPr>
          <a:lstStyle/>
          <a:p>
            <a:r>
              <a:rPr lang="en-US" sz="1500" b="1" dirty="0">
                <a:solidFill>
                  <a:schemeClr val="tx1">
                    <a:lumMod val="50000"/>
                  </a:schemeClr>
                </a:solidFill>
              </a:rPr>
              <a:t>The Rule prohibits Actors from engaging in practices that are likely to interfere with the Access, Exchange or Use of EHI.</a:t>
            </a:r>
          </a:p>
          <a:p>
            <a:r>
              <a:rPr lang="en-US" sz="1500" dirty="0">
                <a:solidFill>
                  <a:schemeClr val="tx1">
                    <a:lumMod val="50000"/>
                  </a:schemeClr>
                </a:solidFill>
              </a:rPr>
              <a:t> </a:t>
            </a:r>
          </a:p>
          <a:p>
            <a:r>
              <a:rPr lang="en-US" sz="1500" dirty="0">
                <a:solidFill>
                  <a:schemeClr val="tx1">
                    <a:lumMod val="50000"/>
                  </a:schemeClr>
                </a:solidFill>
              </a:rPr>
              <a:t>The Information Blocking Rule is intent based. That means failure to satisfy a Safe Harbor does not mean that there is a violation of the Information Blocking Rule. However, most organizations strive to satisfy the conditions of any applicable Safe Harbor when engaging in practices that might implicate the Information Blocking Rule. </a:t>
            </a:r>
          </a:p>
        </p:txBody>
      </p:sp>
      <p:grpSp>
        <p:nvGrpSpPr>
          <p:cNvPr id="7" name="Group 6">
            <a:extLst>
              <a:ext uri="{FF2B5EF4-FFF2-40B4-BE49-F238E27FC236}">
                <a16:creationId xmlns:a16="http://schemas.microsoft.com/office/drawing/2014/main" id="{CC896BAC-9954-F62B-2BEB-2840E8572F17}"/>
              </a:ext>
            </a:extLst>
          </p:cNvPr>
          <p:cNvGrpSpPr/>
          <p:nvPr/>
        </p:nvGrpSpPr>
        <p:grpSpPr>
          <a:xfrm>
            <a:off x="4207668" y="1071428"/>
            <a:ext cx="728663" cy="727472"/>
            <a:chOff x="5622925" y="1933575"/>
            <a:chExt cx="971550" cy="969963"/>
          </a:xfrm>
        </p:grpSpPr>
        <p:sp>
          <p:nvSpPr>
            <p:cNvPr id="8" name="AutoShape 3">
              <a:extLst>
                <a:ext uri="{FF2B5EF4-FFF2-40B4-BE49-F238E27FC236}">
                  <a16:creationId xmlns:a16="http://schemas.microsoft.com/office/drawing/2014/main" id="{9C3AB73E-EE29-0A5F-0B93-E10C834CD18F}"/>
                </a:ext>
              </a:extLst>
            </p:cNvPr>
            <p:cNvSpPr>
              <a:spLocks noChangeAspect="1" noChangeArrowheads="1" noTextEdit="1"/>
            </p:cNvSpPr>
            <p:nvPr/>
          </p:nvSpPr>
          <p:spPr bwMode="auto">
            <a:xfrm>
              <a:off x="5622925" y="1936750"/>
              <a:ext cx="9683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9" name="Oval 5">
              <a:extLst>
                <a:ext uri="{FF2B5EF4-FFF2-40B4-BE49-F238E27FC236}">
                  <a16:creationId xmlns:a16="http://schemas.microsoft.com/office/drawing/2014/main" id="{A93512F6-E9BD-B6B2-4403-D66260CF5174}"/>
                </a:ext>
              </a:extLst>
            </p:cNvPr>
            <p:cNvSpPr>
              <a:spLocks noChangeArrowheads="1"/>
            </p:cNvSpPr>
            <p:nvPr/>
          </p:nvSpPr>
          <p:spPr bwMode="auto">
            <a:xfrm>
              <a:off x="5622925" y="1933575"/>
              <a:ext cx="971550" cy="969963"/>
            </a:xfrm>
            <a:prstGeom prst="ellipse">
              <a:avLst/>
            </a:pr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0" name="Freeform 6">
              <a:extLst>
                <a:ext uri="{FF2B5EF4-FFF2-40B4-BE49-F238E27FC236}">
                  <a16:creationId xmlns:a16="http://schemas.microsoft.com/office/drawing/2014/main" id="{DD308C5D-0F7A-C2BD-3E02-093B0CEFEB03}"/>
                </a:ext>
              </a:extLst>
            </p:cNvPr>
            <p:cNvSpPr>
              <a:spLocks/>
            </p:cNvSpPr>
            <p:nvPr/>
          </p:nvSpPr>
          <p:spPr bwMode="auto">
            <a:xfrm>
              <a:off x="5775325" y="2357438"/>
              <a:ext cx="182563" cy="319088"/>
            </a:xfrm>
            <a:custGeom>
              <a:avLst/>
              <a:gdLst>
                <a:gd name="T0" fmla="*/ 32 w 48"/>
                <a:gd name="T1" fmla="*/ 0 h 84"/>
                <a:gd name="T2" fmla="*/ 16 w 48"/>
                <a:gd name="T3" fmla="*/ 0 h 84"/>
                <a:gd name="T4" fmla="*/ 0 w 48"/>
                <a:gd name="T5" fmla="*/ 16 h 84"/>
                <a:gd name="T6" fmla="*/ 0 w 48"/>
                <a:gd name="T7" fmla="*/ 68 h 84"/>
                <a:gd name="T8" fmla="*/ 16 w 48"/>
                <a:gd name="T9" fmla="*/ 84 h 84"/>
                <a:gd name="T10" fmla="*/ 48 w 48"/>
                <a:gd name="T11" fmla="*/ 84 h 84"/>
                <a:gd name="T12" fmla="*/ 48 w 48"/>
                <a:gd name="T13" fmla="*/ 16 h 84"/>
                <a:gd name="T14" fmla="*/ 32 w 48"/>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84">
                  <a:moveTo>
                    <a:pt x="32" y="0"/>
                  </a:moveTo>
                  <a:cubicBezTo>
                    <a:pt x="16" y="0"/>
                    <a:pt x="16" y="0"/>
                    <a:pt x="16" y="0"/>
                  </a:cubicBezTo>
                  <a:cubicBezTo>
                    <a:pt x="7" y="0"/>
                    <a:pt x="0" y="7"/>
                    <a:pt x="0" y="16"/>
                  </a:cubicBezTo>
                  <a:cubicBezTo>
                    <a:pt x="0" y="68"/>
                    <a:pt x="0" y="68"/>
                    <a:pt x="0" y="68"/>
                  </a:cubicBezTo>
                  <a:cubicBezTo>
                    <a:pt x="0" y="77"/>
                    <a:pt x="7" y="84"/>
                    <a:pt x="16" y="84"/>
                  </a:cubicBezTo>
                  <a:cubicBezTo>
                    <a:pt x="48" y="84"/>
                    <a:pt x="48" y="84"/>
                    <a:pt x="48" y="84"/>
                  </a:cubicBezTo>
                  <a:cubicBezTo>
                    <a:pt x="48" y="16"/>
                    <a:pt x="48" y="16"/>
                    <a:pt x="48" y="16"/>
                  </a:cubicBezTo>
                  <a:cubicBezTo>
                    <a:pt x="48" y="7"/>
                    <a:pt x="41" y="0"/>
                    <a:pt x="32" y="0"/>
                  </a:cubicBezTo>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1" name="Freeform 7">
              <a:extLst>
                <a:ext uri="{FF2B5EF4-FFF2-40B4-BE49-F238E27FC236}">
                  <a16:creationId xmlns:a16="http://schemas.microsoft.com/office/drawing/2014/main" id="{9DD797D1-77D5-6CF5-3DED-D6DA53E0548C}"/>
                </a:ext>
              </a:extLst>
            </p:cNvPr>
            <p:cNvSpPr>
              <a:spLocks/>
            </p:cNvSpPr>
            <p:nvPr/>
          </p:nvSpPr>
          <p:spPr bwMode="auto">
            <a:xfrm>
              <a:off x="6018213" y="2130425"/>
              <a:ext cx="182563" cy="546100"/>
            </a:xfrm>
            <a:custGeom>
              <a:avLst/>
              <a:gdLst>
                <a:gd name="T0" fmla="*/ 32 w 48"/>
                <a:gd name="T1" fmla="*/ 0 h 144"/>
                <a:gd name="T2" fmla="*/ 16 w 48"/>
                <a:gd name="T3" fmla="*/ 0 h 144"/>
                <a:gd name="T4" fmla="*/ 0 w 48"/>
                <a:gd name="T5" fmla="*/ 16 h 144"/>
                <a:gd name="T6" fmla="*/ 0 w 48"/>
                <a:gd name="T7" fmla="*/ 144 h 144"/>
                <a:gd name="T8" fmla="*/ 48 w 48"/>
                <a:gd name="T9" fmla="*/ 144 h 144"/>
                <a:gd name="T10" fmla="*/ 48 w 48"/>
                <a:gd name="T11" fmla="*/ 16 h 144"/>
                <a:gd name="T12" fmla="*/ 32 w 48"/>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48" h="144">
                  <a:moveTo>
                    <a:pt x="32" y="0"/>
                  </a:moveTo>
                  <a:cubicBezTo>
                    <a:pt x="16" y="0"/>
                    <a:pt x="16" y="0"/>
                    <a:pt x="16" y="0"/>
                  </a:cubicBezTo>
                  <a:cubicBezTo>
                    <a:pt x="7" y="0"/>
                    <a:pt x="0" y="7"/>
                    <a:pt x="0" y="16"/>
                  </a:cubicBezTo>
                  <a:cubicBezTo>
                    <a:pt x="0" y="144"/>
                    <a:pt x="0" y="144"/>
                    <a:pt x="0" y="144"/>
                  </a:cubicBezTo>
                  <a:cubicBezTo>
                    <a:pt x="48" y="144"/>
                    <a:pt x="48" y="144"/>
                    <a:pt x="48" y="144"/>
                  </a:cubicBezTo>
                  <a:cubicBezTo>
                    <a:pt x="48" y="16"/>
                    <a:pt x="48" y="16"/>
                    <a:pt x="48" y="16"/>
                  </a:cubicBezTo>
                  <a:cubicBezTo>
                    <a:pt x="48" y="7"/>
                    <a:pt x="41" y="0"/>
                    <a:pt x="32" y="0"/>
                  </a:cubicBezTo>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2" name="Freeform 8">
              <a:extLst>
                <a:ext uri="{FF2B5EF4-FFF2-40B4-BE49-F238E27FC236}">
                  <a16:creationId xmlns:a16="http://schemas.microsoft.com/office/drawing/2014/main" id="{083BCD53-4262-D773-2B0E-43E072171C22}"/>
                </a:ext>
              </a:extLst>
            </p:cNvPr>
            <p:cNvSpPr>
              <a:spLocks/>
            </p:cNvSpPr>
            <p:nvPr/>
          </p:nvSpPr>
          <p:spPr bwMode="auto">
            <a:xfrm>
              <a:off x="6261100" y="2433638"/>
              <a:ext cx="182563" cy="242888"/>
            </a:xfrm>
            <a:custGeom>
              <a:avLst/>
              <a:gdLst>
                <a:gd name="T0" fmla="*/ 32 w 48"/>
                <a:gd name="T1" fmla="*/ 0 h 64"/>
                <a:gd name="T2" fmla="*/ 16 w 48"/>
                <a:gd name="T3" fmla="*/ 0 h 64"/>
                <a:gd name="T4" fmla="*/ 0 w 48"/>
                <a:gd name="T5" fmla="*/ 16 h 64"/>
                <a:gd name="T6" fmla="*/ 0 w 48"/>
                <a:gd name="T7" fmla="*/ 64 h 64"/>
                <a:gd name="T8" fmla="*/ 32 w 48"/>
                <a:gd name="T9" fmla="*/ 64 h 64"/>
                <a:gd name="T10" fmla="*/ 48 w 48"/>
                <a:gd name="T11" fmla="*/ 48 h 64"/>
                <a:gd name="T12" fmla="*/ 48 w 48"/>
                <a:gd name="T13" fmla="*/ 16 h 64"/>
                <a:gd name="T14" fmla="*/ 32 w 4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4">
                  <a:moveTo>
                    <a:pt x="32" y="0"/>
                  </a:moveTo>
                  <a:cubicBezTo>
                    <a:pt x="16" y="0"/>
                    <a:pt x="16" y="0"/>
                    <a:pt x="16" y="0"/>
                  </a:cubicBezTo>
                  <a:cubicBezTo>
                    <a:pt x="7" y="0"/>
                    <a:pt x="0" y="7"/>
                    <a:pt x="0" y="16"/>
                  </a:cubicBezTo>
                  <a:cubicBezTo>
                    <a:pt x="0" y="64"/>
                    <a:pt x="0" y="64"/>
                    <a:pt x="0" y="64"/>
                  </a:cubicBezTo>
                  <a:cubicBezTo>
                    <a:pt x="32" y="64"/>
                    <a:pt x="32" y="64"/>
                    <a:pt x="32" y="64"/>
                  </a:cubicBezTo>
                  <a:cubicBezTo>
                    <a:pt x="41" y="64"/>
                    <a:pt x="48" y="57"/>
                    <a:pt x="48" y="48"/>
                  </a:cubicBezTo>
                  <a:cubicBezTo>
                    <a:pt x="48" y="16"/>
                    <a:pt x="48" y="16"/>
                    <a:pt x="48" y="16"/>
                  </a:cubicBezTo>
                  <a:cubicBezTo>
                    <a:pt x="48" y="7"/>
                    <a:pt x="41" y="0"/>
                    <a:pt x="32" y="0"/>
                  </a:cubicBezTo>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3" name="Freeform 9">
              <a:extLst>
                <a:ext uri="{FF2B5EF4-FFF2-40B4-BE49-F238E27FC236}">
                  <a16:creationId xmlns:a16="http://schemas.microsoft.com/office/drawing/2014/main" id="{4E1D331E-C826-3C61-1354-2F773CACF517}"/>
                </a:ext>
              </a:extLst>
            </p:cNvPr>
            <p:cNvSpPr>
              <a:spLocks/>
            </p:cNvSpPr>
            <p:nvPr/>
          </p:nvSpPr>
          <p:spPr bwMode="auto">
            <a:xfrm>
              <a:off x="5775325" y="2327275"/>
              <a:ext cx="182563" cy="319088"/>
            </a:xfrm>
            <a:custGeom>
              <a:avLst/>
              <a:gdLst>
                <a:gd name="T0" fmla="*/ 32 w 48"/>
                <a:gd name="T1" fmla="*/ 0 h 84"/>
                <a:gd name="T2" fmla="*/ 16 w 48"/>
                <a:gd name="T3" fmla="*/ 0 h 84"/>
                <a:gd name="T4" fmla="*/ 0 w 48"/>
                <a:gd name="T5" fmla="*/ 16 h 84"/>
                <a:gd name="T6" fmla="*/ 0 w 48"/>
                <a:gd name="T7" fmla="*/ 68 h 84"/>
                <a:gd name="T8" fmla="*/ 16 w 48"/>
                <a:gd name="T9" fmla="*/ 84 h 84"/>
                <a:gd name="T10" fmla="*/ 48 w 48"/>
                <a:gd name="T11" fmla="*/ 84 h 84"/>
                <a:gd name="T12" fmla="*/ 48 w 48"/>
                <a:gd name="T13" fmla="*/ 16 h 84"/>
                <a:gd name="T14" fmla="*/ 32 w 48"/>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84">
                  <a:moveTo>
                    <a:pt x="32" y="0"/>
                  </a:moveTo>
                  <a:cubicBezTo>
                    <a:pt x="16" y="0"/>
                    <a:pt x="16" y="0"/>
                    <a:pt x="16" y="0"/>
                  </a:cubicBezTo>
                  <a:cubicBezTo>
                    <a:pt x="7" y="0"/>
                    <a:pt x="0" y="7"/>
                    <a:pt x="0" y="16"/>
                  </a:cubicBezTo>
                  <a:cubicBezTo>
                    <a:pt x="0" y="68"/>
                    <a:pt x="0" y="68"/>
                    <a:pt x="0" y="68"/>
                  </a:cubicBezTo>
                  <a:cubicBezTo>
                    <a:pt x="0" y="77"/>
                    <a:pt x="7" y="84"/>
                    <a:pt x="16" y="84"/>
                  </a:cubicBezTo>
                  <a:cubicBezTo>
                    <a:pt x="48" y="84"/>
                    <a:pt x="48" y="84"/>
                    <a:pt x="48" y="84"/>
                  </a:cubicBezTo>
                  <a:cubicBezTo>
                    <a:pt x="48" y="16"/>
                    <a:pt x="48" y="16"/>
                    <a:pt x="48" y="16"/>
                  </a:cubicBezTo>
                  <a:cubicBezTo>
                    <a:pt x="48" y="7"/>
                    <a:pt x="41" y="0"/>
                    <a:pt x="32" y="0"/>
                  </a:cubicBezTo>
                </a:path>
              </a:pathLst>
            </a:custGeom>
            <a:solidFill>
              <a:srgbClr val="E0E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4" name="Freeform 10">
              <a:extLst>
                <a:ext uri="{FF2B5EF4-FFF2-40B4-BE49-F238E27FC236}">
                  <a16:creationId xmlns:a16="http://schemas.microsoft.com/office/drawing/2014/main" id="{453178F6-8502-73CE-C432-71063B99F3D6}"/>
                </a:ext>
              </a:extLst>
            </p:cNvPr>
            <p:cNvSpPr>
              <a:spLocks/>
            </p:cNvSpPr>
            <p:nvPr/>
          </p:nvSpPr>
          <p:spPr bwMode="auto">
            <a:xfrm>
              <a:off x="6018213" y="2100263"/>
              <a:ext cx="182563" cy="546100"/>
            </a:xfrm>
            <a:custGeom>
              <a:avLst/>
              <a:gdLst>
                <a:gd name="T0" fmla="*/ 32 w 48"/>
                <a:gd name="T1" fmla="*/ 0 h 144"/>
                <a:gd name="T2" fmla="*/ 16 w 48"/>
                <a:gd name="T3" fmla="*/ 0 h 144"/>
                <a:gd name="T4" fmla="*/ 0 w 48"/>
                <a:gd name="T5" fmla="*/ 16 h 144"/>
                <a:gd name="T6" fmla="*/ 0 w 48"/>
                <a:gd name="T7" fmla="*/ 144 h 144"/>
                <a:gd name="T8" fmla="*/ 48 w 48"/>
                <a:gd name="T9" fmla="*/ 144 h 144"/>
                <a:gd name="T10" fmla="*/ 48 w 48"/>
                <a:gd name="T11" fmla="*/ 16 h 144"/>
                <a:gd name="T12" fmla="*/ 32 w 48"/>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48" h="144">
                  <a:moveTo>
                    <a:pt x="32" y="0"/>
                  </a:moveTo>
                  <a:cubicBezTo>
                    <a:pt x="16" y="0"/>
                    <a:pt x="16" y="0"/>
                    <a:pt x="16" y="0"/>
                  </a:cubicBezTo>
                  <a:cubicBezTo>
                    <a:pt x="7" y="0"/>
                    <a:pt x="0" y="7"/>
                    <a:pt x="0" y="16"/>
                  </a:cubicBezTo>
                  <a:cubicBezTo>
                    <a:pt x="0" y="144"/>
                    <a:pt x="0" y="144"/>
                    <a:pt x="0" y="144"/>
                  </a:cubicBezTo>
                  <a:cubicBezTo>
                    <a:pt x="48" y="144"/>
                    <a:pt x="48" y="144"/>
                    <a:pt x="48" y="144"/>
                  </a:cubicBezTo>
                  <a:cubicBezTo>
                    <a:pt x="48" y="16"/>
                    <a:pt x="48" y="16"/>
                    <a:pt x="48" y="16"/>
                  </a:cubicBezTo>
                  <a:cubicBezTo>
                    <a:pt x="48" y="7"/>
                    <a:pt x="41" y="0"/>
                    <a:pt x="32" y="0"/>
                  </a:cubicBezTo>
                </a:path>
              </a:pathLst>
            </a:custGeom>
            <a:solidFill>
              <a:srgbClr val="949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5" name="Freeform 11">
              <a:extLst>
                <a:ext uri="{FF2B5EF4-FFF2-40B4-BE49-F238E27FC236}">
                  <a16:creationId xmlns:a16="http://schemas.microsoft.com/office/drawing/2014/main" id="{5F44CB23-8863-B83A-36B3-B5C64EA96ECD}"/>
                </a:ext>
              </a:extLst>
            </p:cNvPr>
            <p:cNvSpPr>
              <a:spLocks/>
            </p:cNvSpPr>
            <p:nvPr/>
          </p:nvSpPr>
          <p:spPr bwMode="auto">
            <a:xfrm>
              <a:off x="6261100" y="2403475"/>
              <a:ext cx="182563" cy="242888"/>
            </a:xfrm>
            <a:custGeom>
              <a:avLst/>
              <a:gdLst>
                <a:gd name="T0" fmla="*/ 32 w 48"/>
                <a:gd name="T1" fmla="*/ 0 h 64"/>
                <a:gd name="T2" fmla="*/ 16 w 48"/>
                <a:gd name="T3" fmla="*/ 0 h 64"/>
                <a:gd name="T4" fmla="*/ 0 w 48"/>
                <a:gd name="T5" fmla="*/ 16 h 64"/>
                <a:gd name="T6" fmla="*/ 0 w 48"/>
                <a:gd name="T7" fmla="*/ 64 h 64"/>
                <a:gd name="T8" fmla="*/ 32 w 48"/>
                <a:gd name="T9" fmla="*/ 64 h 64"/>
                <a:gd name="T10" fmla="*/ 48 w 48"/>
                <a:gd name="T11" fmla="*/ 48 h 64"/>
                <a:gd name="T12" fmla="*/ 48 w 48"/>
                <a:gd name="T13" fmla="*/ 16 h 64"/>
                <a:gd name="T14" fmla="*/ 32 w 4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4">
                  <a:moveTo>
                    <a:pt x="32" y="0"/>
                  </a:moveTo>
                  <a:cubicBezTo>
                    <a:pt x="16" y="0"/>
                    <a:pt x="16" y="0"/>
                    <a:pt x="16" y="0"/>
                  </a:cubicBezTo>
                  <a:cubicBezTo>
                    <a:pt x="7" y="0"/>
                    <a:pt x="0" y="7"/>
                    <a:pt x="0" y="16"/>
                  </a:cubicBezTo>
                  <a:cubicBezTo>
                    <a:pt x="0" y="64"/>
                    <a:pt x="0" y="64"/>
                    <a:pt x="0" y="64"/>
                  </a:cubicBezTo>
                  <a:cubicBezTo>
                    <a:pt x="32" y="64"/>
                    <a:pt x="32" y="64"/>
                    <a:pt x="32" y="64"/>
                  </a:cubicBezTo>
                  <a:cubicBezTo>
                    <a:pt x="41" y="64"/>
                    <a:pt x="48" y="57"/>
                    <a:pt x="48" y="48"/>
                  </a:cubicBezTo>
                  <a:cubicBezTo>
                    <a:pt x="48" y="16"/>
                    <a:pt x="48" y="16"/>
                    <a:pt x="48" y="16"/>
                  </a:cubicBezTo>
                  <a:cubicBezTo>
                    <a:pt x="48" y="7"/>
                    <a:pt x="41" y="0"/>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grpSp>
    </p:spTree>
    <p:extLst>
      <p:ext uri="{BB962C8B-B14F-4D97-AF65-F5344CB8AC3E}">
        <p14:creationId xmlns:p14="http://schemas.microsoft.com/office/powerpoint/2010/main" val="27986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7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1906"/>
            <a:ext cx="9195621" cy="5196851"/>
          </a:xfrm>
          <a:prstGeom prst="rect">
            <a:avLst/>
          </a:prstGeom>
        </p:spPr>
      </p:pic>
      <p:sp>
        <p:nvSpPr>
          <p:cNvPr id="6" name="TextBox 5">
            <a:extLst>
              <a:ext uri="{FF2B5EF4-FFF2-40B4-BE49-F238E27FC236}">
                <a16:creationId xmlns:a16="http://schemas.microsoft.com/office/drawing/2014/main" id="{98C8747C-62A6-185E-9E85-0894F541A953}"/>
              </a:ext>
            </a:extLst>
          </p:cNvPr>
          <p:cNvSpPr txBox="1"/>
          <p:nvPr/>
        </p:nvSpPr>
        <p:spPr>
          <a:xfrm>
            <a:off x="390678" y="142124"/>
            <a:ext cx="4207133" cy="1200329"/>
          </a:xfrm>
          <a:prstGeom prst="rect">
            <a:avLst/>
          </a:prstGeom>
          <a:noFill/>
        </p:spPr>
        <p:txBody>
          <a:bodyPr wrap="square" rtlCol="0">
            <a:spAutoFit/>
          </a:bodyPr>
          <a:lstStyle/>
          <a:p>
            <a:r>
              <a:rPr lang="en-US" sz="2400" b="1" spc="17"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rPr>
              <a:t>Michigan Health Information Network Shared Services (MiHIN)</a:t>
            </a:r>
          </a:p>
        </p:txBody>
      </p:sp>
      <p:sp>
        <p:nvSpPr>
          <p:cNvPr id="7" name="TextBox 6">
            <a:extLst>
              <a:ext uri="{FF2B5EF4-FFF2-40B4-BE49-F238E27FC236}">
                <a16:creationId xmlns:a16="http://schemas.microsoft.com/office/drawing/2014/main" id="{A7BD4B75-9C90-30DB-EE65-3357C7ABA68D}"/>
              </a:ext>
            </a:extLst>
          </p:cNvPr>
          <p:cNvSpPr txBox="1"/>
          <p:nvPr/>
        </p:nvSpPr>
        <p:spPr>
          <a:xfrm>
            <a:off x="390677" y="1517671"/>
            <a:ext cx="4081901" cy="2769989"/>
          </a:xfrm>
          <a:prstGeom prst="rect">
            <a:avLst/>
          </a:prstGeom>
          <a:noFill/>
        </p:spPr>
        <p:txBody>
          <a:bodyPr wrap="square" rtlCol="0">
            <a:spAutoFit/>
          </a:bodyPr>
          <a:lstStyle/>
          <a:p>
            <a:pPr lvl="0"/>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MiHIN is </a:t>
            </a:r>
            <a:r>
              <a:rPr lang="en-US" sz="1350" b="1"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Lato"/>
              </a:rPr>
              <a:t>a non-profit organization </a:t>
            </a:r>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that provides technology and services to connect disparate sectors to securely, legally, technically and privately share health information.</a:t>
            </a:r>
          </a:p>
          <a:p>
            <a:pPr lvl="0"/>
            <a:endParaRPr lang="en-GB"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An </a:t>
            </a:r>
            <a:r>
              <a:rPr lang="en-US" sz="1350" b="1"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Lato"/>
              </a:rPr>
              <a:t>unbiased data trustee</a:t>
            </a:r>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 MiHIN does not provide health care services or produce health care data. </a:t>
            </a:r>
          </a:p>
          <a:p>
            <a:pPr lvl="0"/>
            <a:endPar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Instead, we </a:t>
            </a:r>
            <a:r>
              <a:rPr lang="en-US" sz="1350" b="1"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Lato"/>
              </a:rPr>
              <a:t>help convene to share vital health information</a:t>
            </a:r>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 to advance care, better outcomes and lower costs.</a:t>
            </a:r>
          </a:p>
          <a:p>
            <a:pPr lvl="0"/>
            <a:endPar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p:txBody>
      </p:sp>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562" y="-294983"/>
            <a:ext cx="4767310" cy="4767310"/>
          </a:xfrm>
          <a:prstGeom prst="rect">
            <a:avLst/>
          </a:prstGeom>
        </p:spPr>
      </p:pic>
    </p:spTree>
    <p:extLst>
      <p:ext uri="{BB962C8B-B14F-4D97-AF65-F5344CB8AC3E}">
        <p14:creationId xmlns:p14="http://schemas.microsoft.com/office/powerpoint/2010/main" val="3659810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759C2A12-41A4-D9D4-3C18-456C7D228D62}"/>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15498"/>
            <a:ext cx="9144000" cy="4672739"/>
          </a:xfrm>
          <a:prstGeom prst="rect">
            <a:avLst/>
          </a:prstGeom>
        </p:spPr>
      </p:pic>
      <p:sp>
        <p:nvSpPr>
          <p:cNvPr id="3" name="Rectangle 2">
            <a:extLst>
              <a:ext uri="{FF2B5EF4-FFF2-40B4-BE49-F238E27FC236}">
                <a16:creationId xmlns:a16="http://schemas.microsoft.com/office/drawing/2014/main" id="{75B908BA-456A-B074-6468-00643253BC00}"/>
              </a:ext>
            </a:extLst>
          </p:cNvPr>
          <p:cNvSpPr/>
          <p:nvPr/>
        </p:nvSpPr>
        <p:spPr>
          <a:xfrm>
            <a:off x="0" y="0"/>
            <a:ext cx="9144000" cy="4672739"/>
          </a:xfrm>
          <a:prstGeom prst="rect">
            <a:avLst/>
          </a:prstGeom>
          <a:gradFill flip="none" rotWithShape="1">
            <a:gsLst>
              <a:gs pos="0">
                <a:schemeClr val="bg1">
                  <a:lumMod val="95000"/>
                  <a:alpha val="70000"/>
                </a:scheme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eeform 11">
            <a:extLst>
              <a:ext uri="{FF2B5EF4-FFF2-40B4-BE49-F238E27FC236}">
                <a16:creationId xmlns:a16="http://schemas.microsoft.com/office/drawing/2014/main" id="{84E2FEDB-60CB-5D55-3B7A-40895F603042}"/>
              </a:ext>
            </a:extLst>
          </p:cNvPr>
          <p:cNvSpPr>
            <a:spLocks/>
          </p:cNvSpPr>
          <p:nvPr/>
        </p:nvSpPr>
        <p:spPr bwMode="auto">
          <a:xfrm>
            <a:off x="-1221463" y="-155593"/>
            <a:ext cx="7963404" cy="3006223"/>
          </a:xfrm>
          <a:custGeom>
            <a:avLst/>
            <a:gdLst>
              <a:gd name="T0" fmla="*/ 474 w 652"/>
              <a:gd name="T1" fmla="*/ 235 h 244"/>
              <a:gd name="T2" fmla="*/ 476 w 652"/>
              <a:gd name="T3" fmla="*/ 235 h 244"/>
              <a:gd name="T4" fmla="*/ 645 w 652"/>
              <a:gd name="T5" fmla="*/ 228 h 244"/>
              <a:gd name="T6" fmla="*/ 608 w 652"/>
              <a:gd name="T7" fmla="*/ 225 h 244"/>
              <a:gd name="T8" fmla="*/ 604 w 652"/>
              <a:gd name="T9" fmla="*/ 218 h 244"/>
              <a:gd name="T10" fmla="*/ 598 w 652"/>
              <a:gd name="T11" fmla="*/ 213 h 244"/>
              <a:gd name="T12" fmla="*/ 648 w 652"/>
              <a:gd name="T13" fmla="*/ 202 h 244"/>
              <a:gd name="T14" fmla="*/ 608 w 652"/>
              <a:gd name="T15" fmla="*/ 203 h 244"/>
              <a:gd name="T16" fmla="*/ 638 w 652"/>
              <a:gd name="T17" fmla="*/ 195 h 244"/>
              <a:gd name="T18" fmla="*/ 619 w 652"/>
              <a:gd name="T19" fmla="*/ 193 h 244"/>
              <a:gd name="T20" fmla="*/ 601 w 652"/>
              <a:gd name="T21" fmla="*/ 190 h 244"/>
              <a:gd name="T22" fmla="*/ 557 w 652"/>
              <a:gd name="T23" fmla="*/ 186 h 244"/>
              <a:gd name="T24" fmla="*/ 602 w 652"/>
              <a:gd name="T25" fmla="*/ 180 h 244"/>
              <a:gd name="T26" fmla="*/ 579 w 652"/>
              <a:gd name="T27" fmla="*/ 176 h 244"/>
              <a:gd name="T28" fmla="*/ 605 w 652"/>
              <a:gd name="T29" fmla="*/ 166 h 244"/>
              <a:gd name="T30" fmla="*/ 628 w 652"/>
              <a:gd name="T31" fmla="*/ 157 h 244"/>
              <a:gd name="T32" fmla="*/ 578 w 652"/>
              <a:gd name="T33" fmla="*/ 153 h 244"/>
              <a:gd name="T34" fmla="*/ 558 w 652"/>
              <a:gd name="T35" fmla="*/ 148 h 244"/>
              <a:gd name="T36" fmla="*/ 614 w 652"/>
              <a:gd name="T37" fmla="*/ 138 h 244"/>
              <a:gd name="T38" fmla="*/ 621 w 652"/>
              <a:gd name="T39" fmla="*/ 130 h 244"/>
              <a:gd name="T40" fmla="*/ 573 w 652"/>
              <a:gd name="T41" fmla="*/ 126 h 244"/>
              <a:gd name="T42" fmla="*/ 614 w 652"/>
              <a:gd name="T43" fmla="*/ 117 h 244"/>
              <a:gd name="T44" fmla="*/ 574 w 652"/>
              <a:gd name="T45" fmla="*/ 117 h 244"/>
              <a:gd name="T46" fmla="*/ 526 w 652"/>
              <a:gd name="T47" fmla="*/ 110 h 244"/>
              <a:gd name="T48" fmla="*/ 539 w 652"/>
              <a:gd name="T49" fmla="*/ 102 h 244"/>
              <a:gd name="T50" fmla="*/ 529 w 652"/>
              <a:gd name="T51" fmla="*/ 96 h 244"/>
              <a:gd name="T52" fmla="*/ 528 w 652"/>
              <a:gd name="T53" fmla="*/ 92 h 244"/>
              <a:gd name="T54" fmla="*/ 511 w 652"/>
              <a:gd name="T55" fmla="*/ 87 h 244"/>
              <a:gd name="T56" fmla="*/ 344 w 652"/>
              <a:gd name="T57" fmla="*/ 14 h 244"/>
              <a:gd name="T58" fmla="*/ 317 w 652"/>
              <a:gd name="T59" fmla="*/ 8 h 244"/>
              <a:gd name="T60" fmla="*/ 301 w 652"/>
              <a:gd name="T61" fmla="*/ 15 h 244"/>
              <a:gd name="T62" fmla="*/ 477 w 652"/>
              <a:gd name="T63" fmla="*/ 104 h 244"/>
              <a:gd name="T64" fmla="*/ 270 w 652"/>
              <a:gd name="T65" fmla="*/ 9 h 244"/>
              <a:gd name="T66" fmla="*/ 268 w 652"/>
              <a:gd name="T67" fmla="*/ 18 h 244"/>
              <a:gd name="T68" fmla="*/ 287 w 652"/>
              <a:gd name="T69" fmla="*/ 33 h 244"/>
              <a:gd name="T70" fmla="*/ 230 w 652"/>
              <a:gd name="T71" fmla="*/ 25 h 244"/>
              <a:gd name="T72" fmla="*/ 280 w 652"/>
              <a:gd name="T73" fmla="*/ 41 h 244"/>
              <a:gd name="T74" fmla="*/ 290 w 652"/>
              <a:gd name="T75" fmla="*/ 50 h 244"/>
              <a:gd name="T76" fmla="*/ 313 w 652"/>
              <a:gd name="T77" fmla="*/ 64 h 244"/>
              <a:gd name="T78" fmla="*/ 245 w 652"/>
              <a:gd name="T79" fmla="*/ 47 h 244"/>
              <a:gd name="T80" fmla="*/ 224 w 652"/>
              <a:gd name="T81" fmla="*/ 46 h 244"/>
              <a:gd name="T82" fmla="*/ 250 w 652"/>
              <a:gd name="T83" fmla="*/ 61 h 244"/>
              <a:gd name="T84" fmla="*/ 210 w 652"/>
              <a:gd name="T85" fmla="*/ 62 h 244"/>
              <a:gd name="T86" fmla="*/ 241 w 652"/>
              <a:gd name="T87" fmla="*/ 74 h 244"/>
              <a:gd name="T88" fmla="*/ 207 w 652"/>
              <a:gd name="T89" fmla="*/ 73 h 244"/>
              <a:gd name="T90" fmla="*/ 308 w 652"/>
              <a:gd name="T91" fmla="*/ 108 h 244"/>
              <a:gd name="T92" fmla="*/ 56 w 652"/>
              <a:gd name="T93" fmla="*/ 87 h 244"/>
              <a:gd name="T94" fmla="*/ 152 w 652"/>
              <a:gd name="T95" fmla="*/ 80 h 244"/>
              <a:gd name="T96" fmla="*/ 253 w 652"/>
              <a:gd name="T97" fmla="*/ 98 h 244"/>
              <a:gd name="T98" fmla="*/ 16 w 652"/>
              <a:gd name="T99" fmla="*/ 111 h 244"/>
              <a:gd name="T100" fmla="*/ 15 w 652"/>
              <a:gd name="T101" fmla="*/ 125 h 244"/>
              <a:gd name="T102" fmla="*/ 6 w 652"/>
              <a:gd name="T103" fmla="*/ 141 h 244"/>
              <a:gd name="T104" fmla="*/ 171 w 652"/>
              <a:gd name="T105" fmla="*/ 135 h 244"/>
              <a:gd name="T106" fmla="*/ 243 w 652"/>
              <a:gd name="T107" fmla="*/ 143 h 244"/>
              <a:gd name="T108" fmla="*/ 304 w 652"/>
              <a:gd name="T109" fmla="*/ 166 h 244"/>
              <a:gd name="T110" fmla="*/ 442 w 652"/>
              <a:gd name="T111" fmla="*/ 2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244">
                <a:moveTo>
                  <a:pt x="583" y="244"/>
                </a:moveTo>
                <a:cubicBezTo>
                  <a:pt x="583" y="244"/>
                  <a:pt x="594" y="244"/>
                  <a:pt x="594" y="243"/>
                </a:cubicBezTo>
                <a:cubicBezTo>
                  <a:pt x="594" y="243"/>
                  <a:pt x="586" y="241"/>
                  <a:pt x="585" y="241"/>
                </a:cubicBezTo>
                <a:cubicBezTo>
                  <a:pt x="584" y="241"/>
                  <a:pt x="583" y="242"/>
                  <a:pt x="582" y="242"/>
                </a:cubicBezTo>
                <a:cubicBezTo>
                  <a:pt x="578" y="243"/>
                  <a:pt x="573" y="242"/>
                  <a:pt x="568" y="242"/>
                </a:cubicBezTo>
                <a:cubicBezTo>
                  <a:pt x="548" y="241"/>
                  <a:pt x="524" y="242"/>
                  <a:pt x="502" y="240"/>
                </a:cubicBezTo>
                <a:cubicBezTo>
                  <a:pt x="495" y="239"/>
                  <a:pt x="485" y="237"/>
                  <a:pt x="477" y="236"/>
                </a:cubicBezTo>
                <a:cubicBezTo>
                  <a:pt x="476" y="235"/>
                  <a:pt x="474" y="236"/>
                  <a:pt x="474" y="235"/>
                </a:cubicBezTo>
                <a:cubicBezTo>
                  <a:pt x="473" y="235"/>
                  <a:pt x="471" y="236"/>
                  <a:pt x="471" y="235"/>
                </a:cubicBezTo>
                <a:cubicBezTo>
                  <a:pt x="470" y="234"/>
                  <a:pt x="468" y="235"/>
                  <a:pt x="468" y="234"/>
                </a:cubicBezTo>
                <a:cubicBezTo>
                  <a:pt x="464" y="235"/>
                  <a:pt x="466" y="232"/>
                  <a:pt x="468" y="234"/>
                </a:cubicBezTo>
                <a:cubicBezTo>
                  <a:pt x="468" y="234"/>
                  <a:pt x="471" y="233"/>
                  <a:pt x="471" y="235"/>
                </a:cubicBezTo>
                <a:cubicBezTo>
                  <a:pt x="472" y="235"/>
                  <a:pt x="474" y="234"/>
                  <a:pt x="474" y="235"/>
                </a:cubicBezTo>
                <a:cubicBezTo>
                  <a:pt x="475" y="235"/>
                  <a:pt x="477" y="234"/>
                  <a:pt x="477" y="236"/>
                </a:cubicBezTo>
                <a:cubicBezTo>
                  <a:pt x="478" y="235"/>
                  <a:pt x="484" y="237"/>
                  <a:pt x="485" y="237"/>
                </a:cubicBezTo>
                <a:cubicBezTo>
                  <a:pt x="490" y="237"/>
                  <a:pt x="482" y="235"/>
                  <a:pt x="476" y="235"/>
                </a:cubicBezTo>
                <a:cubicBezTo>
                  <a:pt x="471" y="234"/>
                  <a:pt x="468" y="233"/>
                  <a:pt x="465" y="233"/>
                </a:cubicBezTo>
                <a:cubicBezTo>
                  <a:pt x="463" y="235"/>
                  <a:pt x="461" y="232"/>
                  <a:pt x="465" y="233"/>
                </a:cubicBezTo>
                <a:cubicBezTo>
                  <a:pt x="458" y="231"/>
                  <a:pt x="473" y="233"/>
                  <a:pt x="477" y="233"/>
                </a:cubicBezTo>
                <a:cubicBezTo>
                  <a:pt x="484" y="234"/>
                  <a:pt x="490" y="236"/>
                  <a:pt x="497" y="236"/>
                </a:cubicBezTo>
                <a:cubicBezTo>
                  <a:pt x="504" y="236"/>
                  <a:pt x="509" y="236"/>
                  <a:pt x="517" y="236"/>
                </a:cubicBezTo>
                <a:cubicBezTo>
                  <a:pt x="545" y="237"/>
                  <a:pt x="578" y="238"/>
                  <a:pt x="601" y="235"/>
                </a:cubicBezTo>
                <a:cubicBezTo>
                  <a:pt x="608" y="234"/>
                  <a:pt x="615" y="232"/>
                  <a:pt x="622" y="231"/>
                </a:cubicBezTo>
                <a:cubicBezTo>
                  <a:pt x="630" y="230"/>
                  <a:pt x="638" y="230"/>
                  <a:pt x="645" y="228"/>
                </a:cubicBezTo>
                <a:cubicBezTo>
                  <a:pt x="645" y="228"/>
                  <a:pt x="646" y="227"/>
                  <a:pt x="648" y="226"/>
                </a:cubicBezTo>
                <a:cubicBezTo>
                  <a:pt x="647" y="226"/>
                  <a:pt x="652" y="226"/>
                  <a:pt x="651" y="225"/>
                </a:cubicBezTo>
                <a:cubicBezTo>
                  <a:pt x="650" y="224"/>
                  <a:pt x="634" y="227"/>
                  <a:pt x="642" y="225"/>
                </a:cubicBezTo>
                <a:cubicBezTo>
                  <a:pt x="647" y="223"/>
                  <a:pt x="634" y="224"/>
                  <a:pt x="631" y="224"/>
                </a:cubicBezTo>
                <a:cubicBezTo>
                  <a:pt x="630" y="224"/>
                  <a:pt x="627" y="224"/>
                  <a:pt x="628" y="223"/>
                </a:cubicBezTo>
                <a:cubicBezTo>
                  <a:pt x="628" y="224"/>
                  <a:pt x="631" y="222"/>
                  <a:pt x="631" y="222"/>
                </a:cubicBezTo>
                <a:cubicBezTo>
                  <a:pt x="629" y="222"/>
                  <a:pt x="624" y="223"/>
                  <a:pt x="621" y="223"/>
                </a:cubicBezTo>
                <a:cubicBezTo>
                  <a:pt x="618" y="223"/>
                  <a:pt x="612" y="225"/>
                  <a:pt x="608" y="225"/>
                </a:cubicBezTo>
                <a:cubicBezTo>
                  <a:pt x="605" y="224"/>
                  <a:pt x="613" y="223"/>
                  <a:pt x="614" y="223"/>
                </a:cubicBezTo>
                <a:cubicBezTo>
                  <a:pt x="616" y="223"/>
                  <a:pt x="620" y="222"/>
                  <a:pt x="613" y="222"/>
                </a:cubicBezTo>
                <a:cubicBezTo>
                  <a:pt x="606" y="223"/>
                  <a:pt x="605" y="223"/>
                  <a:pt x="600" y="223"/>
                </a:cubicBezTo>
                <a:cubicBezTo>
                  <a:pt x="600" y="223"/>
                  <a:pt x="581" y="223"/>
                  <a:pt x="592" y="222"/>
                </a:cubicBezTo>
                <a:cubicBezTo>
                  <a:pt x="598" y="222"/>
                  <a:pt x="614" y="221"/>
                  <a:pt x="621" y="219"/>
                </a:cubicBezTo>
                <a:cubicBezTo>
                  <a:pt x="623" y="219"/>
                  <a:pt x="626" y="219"/>
                  <a:pt x="621" y="219"/>
                </a:cubicBezTo>
                <a:cubicBezTo>
                  <a:pt x="618" y="218"/>
                  <a:pt x="612" y="219"/>
                  <a:pt x="609" y="219"/>
                </a:cubicBezTo>
                <a:cubicBezTo>
                  <a:pt x="608" y="219"/>
                  <a:pt x="595" y="219"/>
                  <a:pt x="604" y="218"/>
                </a:cubicBezTo>
                <a:cubicBezTo>
                  <a:pt x="604" y="218"/>
                  <a:pt x="607" y="218"/>
                  <a:pt x="605" y="218"/>
                </a:cubicBezTo>
                <a:cubicBezTo>
                  <a:pt x="601" y="216"/>
                  <a:pt x="596" y="220"/>
                  <a:pt x="593" y="218"/>
                </a:cubicBezTo>
                <a:cubicBezTo>
                  <a:pt x="593" y="219"/>
                  <a:pt x="592" y="218"/>
                  <a:pt x="593" y="218"/>
                </a:cubicBezTo>
                <a:cubicBezTo>
                  <a:pt x="609" y="216"/>
                  <a:pt x="629" y="214"/>
                  <a:pt x="647" y="211"/>
                </a:cubicBezTo>
                <a:cubicBezTo>
                  <a:pt x="647" y="211"/>
                  <a:pt x="651" y="210"/>
                  <a:pt x="650" y="210"/>
                </a:cubicBezTo>
                <a:cubicBezTo>
                  <a:pt x="649" y="209"/>
                  <a:pt x="643" y="212"/>
                  <a:pt x="645" y="210"/>
                </a:cubicBezTo>
                <a:cubicBezTo>
                  <a:pt x="632" y="210"/>
                  <a:pt x="617" y="213"/>
                  <a:pt x="603" y="214"/>
                </a:cubicBezTo>
                <a:cubicBezTo>
                  <a:pt x="602" y="214"/>
                  <a:pt x="597" y="214"/>
                  <a:pt x="598" y="213"/>
                </a:cubicBezTo>
                <a:cubicBezTo>
                  <a:pt x="598" y="213"/>
                  <a:pt x="613" y="212"/>
                  <a:pt x="615" y="212"/>
                </a:cubicBezTo>
                <a:cubicBezTo>
                  <a:pt x="620" y="211"/>
                  <a:pt x="627" y="211"/>
                  <a:pt x="631" y="210"/>
                </a:cubicBezTo>
                <a:cubicBezTo>
                  <a:pt x="632" y="210"/>
                  <a:pt x="633" y="209"/>
                  <a:pt x="635" y="208"/>
                </a:cubicBezTo>
                <a:cubicBezTo>
                  <a:pt x="637" y="207"/>
                  <a:pt x="642" y="207"/>
                  <a:pt x="646" y="207"/>
                </a:cubicBezTo>
                <a:cubicBezTo>
                  <a:pt x="651" y="205"/>
                  <a:pt x="646" y="207"/>
                  <a:pt x="643" y="205"/>
                </a:cubicBezTo>
                <a:cubicBezTo>
                  <a:pt x="641" y="205"/>
                  <a:pt x="645" y="205"/>
                  <a:pt x="642" y="204"/>
                </a:cubicBezTo>
                <a:cubicBezTo>
                  <a:pt x="642" y="204"/>
                  <a:pt x="636" y="206"/>
                  <a:pt x="637" y="204"/>
                </a:cubicBezTo>
                <a:cubicBezTo>
                  <a:pt x="637" y="204"/>
                  <a:pt x="647" y="204"/>
                  <a:pt x="648" y="202"/>
                </a:cubicBezTo>
                <a:cubicBezTo>
                  <a:pt x="648" y="202"/>
                  <a:pt x="645" y="202"/>
                  <a:pt x="645" y="202"/>
                </a:cubicBezTo>
                <a:cubicBezTo>
                  <a:pt x="644" y="202"/>
                  <a:pt x="646" y="201"/>
                  <a:pt x="644" y="201"/>
                </a:cubicBezTo>
                <a:cubicBezTo>
                  <a:pt x="640" y="201"/>
                  <a:pt x="632" y="202"/>
                  <a:pt x="628" y="202"/>
                </a:cubicBezTo>
                <a:cubicBezTo>
                  <a:pt x="619" y="203"/>
                  <a:pt x="613" y="205"/>
                  <a:pt x="604" y="205"/>
                </a:cubicBezTo>
                <a:cubicBezTo>
                  <a:pt x="597" y="205"/>
                  <a:pt x="613" y="203"/>
                  <a:pt x="614" y="203"/>
                </a:cubicBezTo>
                <a:cubicBezTo>
                  <a:pt x="618" y="202"/>
                  <a:pt x="620" y="203"/>
                  <a:pt x="627" y="201"/>
                </a:cubicBezTo>
                <a:cubicBezTo>
                  <a:pt x="624" y="201"/>
                  <a:pt x="621" y="202"/>
                  <a:pt x="617" y="202"/>
                </a:cubicBezTo>
                <a:cubicBezTo>
                  <a:pt x="614" y="203"/>
                  <a:pt x="609" y="204"/>
                  <a:pt x="608" y="203"/>
                </a:cubicBezTo>
                <a:cubicBezTo>
                  <a:pt x="608" y="203"/>
                  <a:pt x="609" y="201"/>
                  <a:pt x="609" y="201"/>
                </a:cubicBezTo>
                <a:cubicBezTo>
                  <a:pt x="605" y="201"/>
                  <a:pt x="607" y="202"/>
                  <a:pt x="605" y="202"/>
                </a:cubicBezTo>
                <a:cubicBezTo>
                  <a:pt x="603" y="203"/>
                  <a:pt x="592" y="203"/>
                  <a:pt x="589" y="203"/>
                </a:cubicBezTo>
                <a:cubicBezTo>
                  <a:pt x="586" y="203"/>
                  <a:pt x="580" y="203"/>
                  <a:pt x="587" y="202"/>
                </a:cubicBezTo>
                <a:cubicBezTo>
                  <a:pt x="589" y="202"/>
                  <a:pt x="593" y="202"/>
                  <a:pt x="596" y="201"/>
                </a:cubicBezTo>
                <a:cubicBezTo>
                  <a:pt x="596" y="201"/>
                  <a:pt x="596" y="200"/>
                  <a:pt x="597" y="200"/>
                </a:cubicBezTo>
                <a:cubicBezTo>
                  <a:pt x="603" y="198"/>
                  <a:pt x="609" y="199"/>
                  <a:pt x="620" y="198"/>
                </a:cubicBezTo>
                <a:cubicBezTo>
                  <a:pt x="624" y="198"/>
                  <a:pt x="634" y="196"/>
                  <a:pt x="638" y="195"/>
                </a:cubicBezTo>
                <a:cubicBezTo>
                  <a:pt x="644" y="194"/>
                  <a:pt x="635" y="195"/>
                  <a:pt x="630" y="195"/>
                </a:cubicBezTo>
                <a:cubicBezTo>
                  <a:pt x="628" y="195"/>
                  <a:pt x="625" y="194"/>
                  <a:pt x="623" y="194"/>
                </a:cubicBezTo>
                <a:cubicBezTo>
                  <a:pt x="619" y="194"/>
                  <a:pt x="613" y="196"/>
                  <a:pt x="608" y="195"/>
                </a:cubicBezTo>
                <a:cubicBezTo>
                  <a:pt x="603" y="195"/>
                  <a:pt x="611" y="194"/>
                  <a:pt x="612" y="194"/>
                </a:cubicBezTo>
                <a:cubicBezTo>
                  <a:pt x="613" y="194"/>
                  <a:pt x="615" y="195"/>
                  <a:pt x="617" y="194"/>
                </a:cubicBezTo>
                <a:cubicBezTo>
                  <a:pt x="614" y="194"/>
                  <a:pt x="616" y="192"/>
                  <a:pt x="617" y="194"/>
                </a:cubicBezTo>
                <a:cubicBezTo>
                  <a:pt x="619" y="194"/>
                  <a:pt x="620" y="193"/>
                  <a:pt x="621" y="193"/>
                </a:cubicBezTo>
                <a:cubicBezTo>
                  <a:pt x="621" y="193"/>
                  <a:pt x="620" y="193"/>
                  <a:pt x="619" y="193"/>
                </a:cubicBezTo>
                <a:cubicBezTo>
                  <a:pt x="619" y="193"/>
                  <a:pt x="618" y="193"/>
                  <a:pt x="618" y="193"/>
                </a:cubicBezTo>
                <a:cubicBezTo>
                  <a:pt x="618" y="193"/>
                  <a:pt x="619" y="193"/>
                  <a:pt x="619" y="193"/>
                </a:cubicBezTo>
                <a:cubicBezTo>
                  <a:pt x="622" y="193"/>
                  <a:pt x="629" y="191"/>
                  <a:pt x="628" y="191"/>
                </a:cubicBezTo>
                <a:cubicBezTo>
                  <a:pt x="628" y="191"/>
                  <a:pt x="620" y="191"/>
                  <a:pt x="617" y="191"/>
                </a:cubicBezTo>
                <a:cubicBezTo>
                  <a:pt x="613" y="191"/>
                  <a:pt x="608" y="193"/>
                  <a:pt x="603" y="193"/>
                </a:cubicBezTo>
                <a:cubicBezTo>
                  <a:pt x="599" y="192"/>
                  <a:pt x="606" y="192"/>
                  <a:pt x="607" y="192"/>
                </a:cubicBezTo>
                <a:cubicBezTo>
                  <a:pt x="608" y="192"/>
                  <a:pt x="609" y="192"/>
                  <a:pt x="611" y="191"/>
                </a:cubicBezTo>
                <a:cubicBezTo>
                  <a:pt x="609" y="192"/>
                  <a:pt x="594" y="192"/>
                  <a:pt x="601" y="190"/>
                </a:cubicBezTo>
                <a:cubicBezTo>
                  <a:pt x="602" y="190"/>
                  <a:pt x="606" y="189"/>
                  <a:pt x="607" y="188"/>
                </a:cubicBezTo>
                <a:cubicBezTo>
                  <a:pt x="607" y="188"/>
                  <a:pt x="608" y="187"/>
                  <a:pt x="609" y="187"/>
                </a:cubicBezTo>
                <a:cubicBezTo>
                  <a:pt x="605" y="186"/>
                  <a:pt x="585" y="189"/>
                  <a:pt x="581" y="189"/>
                </a:cubicBezTo>
                <a:cubicBezTo>
                  <a:pt x="575" y="189"/>
                  <a:pt x="568" y="188"/>
                  <a:pt x="562" y="188"/>
                </a:cubicBezTo>
                <a:cubicBezTo>
                  <a:pt x="561" y="188"/>
                  <a:pt x="552" y="188"/>
                  <a:pt x="551" y="188"/>
                </a:cubicBezTo>
                <a:cubicBezTo>
                  <a:pt x="552" y="188"/>
                  <a:pt x="558" y="187"/>
                  <a:pt x="556" y="187"/>
                </a:cubicBezTo>
                <a:cubicBezTo>
                  <a:pt x="557" y="187"/>
                  <a:pt x="541" y="187"/>
                  <a:pt x="541" y="186"/>
                </a:cubicBezTo>
                <a:cubicBezTo>
                  <a:pt x="542" y="186"/>
                  <a:pt x="557" y="186"/>
                  <a:pt x="557" y="186"/>
                </a:cubicBezTo>
                <a:cubicBezTo>
                  <a:pt x="561" y="186"/>
                  <a:pt x="563" y="186"/>
                  <a:pt x="567" y="186"/>
                </a:cubicBezTo>
                <a:cubicBezTo>
                  <a:pt x="578" y="185"/>
                  <a:pt x="561" y="185"/>
                  <a:pt x="557" y="185"/>
                </a:cubicBezTo>
                <a:cubicBezTo>
                  <a:pt x="556" y="185"/>
                  <a:pt x="549" y="185"/>
                  <a:pt x="549" y="185"/>
                </a:cubicBezTo>
                <a:cubicBezTo>
                  <a:pt x="550" y="184"/>
                  <a:pt x="564" y="185"/>
                  <a:pt x="566" y="184"/>
                </a:cubicBezTo>
                <a:cubicBezTo>
                  <a:pt x="567" y="184"/>
                  <a:pt x="568" y="184"/>
                  <a:pt x="570" y="183"/>
                </a:cubicBezTo>
                <a:cubicBezTo>
                  <a:pt x="577" y="182"/>
                  <a:pt x="589" y="182"/>
                  <a:pt x="598" y="182"/>
                </a:cubicBezTo>
                <a:cubicBezTo>
                  <a:pt x="604" y="181"/>
                  <a:pt x="592" y="182"/>
                  <a:pt x="593" y="180"/>
                </a:cubicBezTo>
                <a:cubicBezTo>
                  <a:pt x="593" y="180"/>
                  <a:pt x="602" y="180"/>
                  <a:pt x="602" y="180"/>
                </a:cubicBezTo>
                <a:cubicBezTo>
                  <a:pt x="607" y="179"/>
                  <a:pt x="613" y="178"/>
                  <a:pt x="619" y="177"/>
                </a:cubicBezTo>
                <a:cubicBezTo>
                  <a:pt x="622" y="177"/>
                  <a:pt x="627" y="178"/>
                  <a:pt x="626" y="175"/>
                </a:cubicBezTo>
                <a:cubicBezTo>
                  <a:pt x="625" y="174"/>
                  <a:pt x="607" y="176"/>
                  <a:pt x="604" y="176"/>
                </a:cubicBezTo>
                <a:cubicBezTo>
                  <a:pt x="600" y="177"/>
                  <a:pt x="592" y="177"/>
                  <a:pt x="590" y="177"/>
                </a:cubicBezTo>
                <a:cubicBezTo>
                  <a:pt x="588" y="178"/>
                  <a:pt x="581" y="178"/>
                  <a:pt x="579" y="178"/>
                </a:cubicBezTo>
                <a:cubicBezTo>
                  <a:pt x="578" y="178"/>
                  <a:pt x="578" y="178"/>
                  <a:pt x="577" y="177"/>
                </a:cubicBezTo>
                <a:cubicBezTo>
                  <a:pt x="578" y="178"/>
                  <a:pt x="578" y="178"/>
                  <a:pt x="579" y="178"/>
                </a:cubicBezTo>
                <a:cubicBezTo>
                  <a:pt x="580" y="178"/>
                  <a:pt x="580" y="176"/>
                  <a:pt x="579" y="176"/>
                </a:cubicBezTo>
                <a:cubicBezTo>
                  <a:pt x="585" y="175"/>
                  <a:pt x="587" y="176"/>
                  <a:pt x="592" y="175"/>
                </a:cubicBezTo>
                <a:cubicBezTo>
                  <a:pt x="600" y="173"/>
                  <a:pt x="613" y="172"/>
                  <a:pt x="622" y="170"/>
                </a:cubicBezTo>
                <a:cubicBezTo>
                  <a:pt x="628" y="169"/>
                  <a:pt x="617" y="170"/>
                  <a:pt x="614" y="170"/>
                </a:cubicBezTo>
                <a:cubicBezTo>
                  <a:pt x="613" y="169"/>
                  <a:pt x="610" y="170"/>
                  <a:pt x="608" y="170"/>
                </a:cubicBezTo>
                <a:cubicBezTo>
                  <a:pt x="607" y="170"/>
                  <a:pt x="601" y="168"/>
                  <a:pt x="601" y="168"/>
                </a:cubicBezTo>
                <a:cubicBezTo>
                  <a:pt x="601" y="168"/>
                  <a:pt x="617" y="166"/>
                  <a:pt x="620" y="166"/>
                </a:cubicBezTo>
                <a:cubicBezTo>
                  <a:pt x="619" y="166"/>
                  <a:pt x="623" y="166"/>
                  <a:pt x="623" y="165"/>
                </a:cubicBezTo>
                <a:cubicBezTo>
                  <a:pt x="620" y="164"/>
                  <a:pt x="609" y="168"/>
                  <a:pt x="605" y="166"/>
                </a:cubicBezTo>
                <a:cubicBezTo>
                  <a:pt x="604" y="166"/>
                  <a:pt x="606" y="165"/>
                  <a:pt x="604" y="165"/>
                </a:cubicBezTo>
                <a:cubicBezTo>
                  <a:pt x="602" y="165"/>
                  <a:pt x="596" y="166"/>
                  <a:pt x="596" y="165"/>
                </a:cubicBezTo>
                <a:cubicBezTo>
                  <a:pt x="598" y="164"/>
                  <a:pt x="615" y="165"/>
                  <a:pt x="617" y="163"/>
                </a:cubicBezTo>
                <a:cubicBezTo>
                  <a:pt x="617" y="163"/>
                  <a:pt x="607" y="163"/>
                  <a:pt x="615" y="162"/>
                </a:cubicBezTo>
                <a:cubicBezTo>
                  <a:pt x="617" y="162"/>
                  <a:pt x="627" y="161"/>
                  <a:pt x="621" y="160"/>
                </a:cubicBezTo>
                <a:cubicBezTo>
                  <a:pt x="615" y="159"/>
                  <a:pt x="625" y="158"/>
                  <a:pt x="627" y="158"/>
                </a:cubicBezTo>
                <a:cubicBezTo>
                  <a:pt x="626" y="158"/>
                  <a:pt x="630" y="159"/>
                  <a:pt x="630" y="158"/>
                </a:cubicBezTo>
                <a:cubicBezTo>
                  <a:pt x="631" y="157"/>
                  <a:pt x="626" y="156"/>
                  <a:pt x="628" y="157"/>
                </a:cubicBezTo>
                <a:cubicBezTo>
                  <a:pt x="626" y="156"/>
                  <a:pt x="627" y="156"/>
                  <a:pt x="626" y="156"/>
                </a:cubicBezTo>
                <a:cubicBezTo>
                  <a:pt x="625" y="156"/>
                  <a:pt x="609" y="158"/>
                  <a:pt x="619" y="156"/>
                </a:cubicBezTo>
                <a:cubicBezTo>
                  <a:pt x="626" y="155"/>
                  <a:pt x="615" y="156"/>
                  <a:pt x="615" y="154"/>
                </a:cubicBezTo>
                <a:cubicBezTo>
                  <a:pt x="615" y="155"/>
                  <a:pt x="618" y="154"/>
                  <a:pt x="617" y="153"/>
                </a:cubicBezTo>
                <a:cubicBezTo>
                  <a:pt x="617" y="153"/>
                  <a:pt x="615" y="154"/>
                  <a:pt x="612" y="153"/>
                </a:cubicBezTo>
                <a:cubicBezTo>
                  <a:pt x="611" y="153"/>
                  <a:pt x="611" y="152"/>
                  <a:pt x="610" y="152"/>
                </a:cubicBezTo>
                <a:cubicBezTo>
                  <a:pt x="607" y="151"/>
                  <a:pt x="605" y="153"/>
                  <a:pt x="601" y="153"/>
                </a:cubicBezTo>
                <a:cubicBezTo>
                  <a:pt x="594" y="153"/>
                  <a:pt x="586" y="152"/>
                  <a:pt x="578" y="153"/>
                </a:cubicBezTo>
                <a:cubicBezTo>
                  <a:pt x="560" y="153"/>
                  <a:pt x="544" y="153"/>
                  <a:pt x="528" y="152"/>
                </a:cubicBezTo>
                <a:cubicBezTo>
                  <a:pt x="528" y="152"/>
                  <a:pt x="522" y="152"/>
                  <a:pt x="524" y="151"/>
                </a:cubicBezTo>
                <a:cubicBezTo>
                  <a:pt x="524" y="151"/>
                  <a:pt x="527" y="151"/>
                  <a:pt x="529" y="152"/>
                </a:cubicBezTo>
                <a:cubicBezTo>
                  <a:pt x="534" y="152"/>
                  <a:pt x="549" y="152"/>
                  <a:pt x="554" y="152"/>
                </a:cubicBezTo>
                <a:cubicBezTo>
                  <a:pt x="560" y="152"/>
                  <a:pt x="575" y="153"/>
                  <a:pt x="580" y="151"/>
                </a:cubicBezTo>
                <a:cubicBezTo>
                  <a:pt x="578" y="151"/>
                  <a:pt x="580" y="148"/>
                  <a:pt x="582" y="149"/>
                </a:cubicBezTo>
                <a:cubicBezTo>
                  <a:pt x="578" y="147"/>
                  <a:pt x="574" y="149"/>
                  <a:pt x="570" y="149"/>
                </a:cubicBezTo>
                <a:cubicBezTo>
                  <a:pt x="569" y="149"/>
                  <a:pt x="558" y="148"/>
                  <a:pt x="558" y="148"/>
                </a:cubicBezTo>
                <a:cubicBezTo>
                  <a:pt x="559" y="147"/>
                  <a:pt x="566" y="148"/>
                  <a:pt x="567" y="148"/>
                </a:cubicBezTo>
                <a:cubicBezTo>
                  <a:pt x="573" y="148"/>
                  <a:pt x="575" y="148"/>
                  <a:pt x="580" y="147"/>
                </a:cubicBezTo>
                <a:cubicBezTo>
                  <a:pt x="590" y="145"/>
                  <a:pt x="607" y="146"/>
                  <a:pt x="620" y="143"/>
                </a:cubicBezTo>
                <a:cubicBezTo>
                  <a:pt x="622" y="143"/>
                  <a:pt x="623" y="142"/>
                  <a:pt x="627" y="142"/>
                </a:cubicBezTo>
                <a:cubicBezTo>
                  <a:pt x="632" y="141"/>
                  <a:pt x="624" y="140"/>
                  <a:pt x="621" y="140"/>
                </a:cubicBezTo>
                <a:cubicBezTo>
                  <a:pt x="612" y="141"/>
                  <a:pt x="606" y="142"/>
                  <a:pt x="596" y="142"/>
                </a:cubicBezTo>
                <a:cubicBezTo>
                  <a:pt x="590" y="142"/>
                  <a:pt x="598" y="141"/>
                  <a:pt x="601" y="140"/>
                </a:cubicBezTo>
                <a:cubicBezTo>
                  <a:pt x="606" y="140"/>
                  <a:pt x="608" y="139"/>
                  <a:pt x="614" y="138"/>
                </a:cubicBezTo>
                <a:cubicBezTo>
                  <a:pt x="617" y="138"/>
                  <a:pt x="620" y="137"/>
                  <a:pt x="620" y="137"/>
                </a:cubicBezTo>
                <a:cubicBezTo>
                  <a:pt x="620" y="136"/>
                  <a:pt x="613" y="138"/>
                  <a:pt x="612" y="138"/>
                </a:cubicBezTo>
                <a:cubicBezTo>
                  <a:pt x="600" y="139"/>
                  <a:pt x="590" y="137"/>
                  <a:pt x="577" y="137"/>
                </a:cubicBezTo>
                <a:cubicBezTo>
                  <a:pt x="572" y="137"/>
                  <a:pt x="566" y="137"/>
                  <a:pt x="559" y="137"/>
                </a:cubicBezTo>
                <a:cubicBezTo>
                  <a:pt x="557" y="137"/>
                  <a:pt x="546" y="137"/>
                  <a:pt x="547" y="136"/>
                </a:cubicBezTo>
                <a:cubicBezTo>
                  <a:pt x="548" y="135"/>
                  <a:pt x="566" y="137"/>
                  <a:pt x="569" y="136"/>
                </a:cubicBezTo>
                <a:cubicBezTo>
                  <a:pt x="583" y="135"/>
                  <a:pt x="600" y="134"/>
                  <a:pt x="614" y="133"/>
                </a:cubicBezTo>
                <a:cubicBezTo>
                  <a:pt x="618" y="132"/>
                  <a:pt x="628" y="130"/>
                  <a:pt x="621" y="130"/>
                </a:cubicBezTo>
                <a:cubicBezTo>
                  <a:pt x="621" y="130"/>
                  <a:pt x="619" y="131"/>
                  <a:pt x="619" y="130"/>
                </a:cubicBezTo>
                <a:cubicBezTo>
                  <a:pt x="619" y="131"/>
                  <a:pt x="620" y="129"/>
                  <a:pt x="620" y="129"/>
                </a:cubicBezTo>
                <a:cubicBezTo>
                  <a:pt x="619" y="129"/>
                  <a:pt x="605" y="130"/>
                  <a:pt x="613" y="129"/>
                </a:cubicBezTo>
                <a:cubicBezTo>
                  <a:pt x="615" y="129"/>
                  <a:pt x="620" y="128"/>
                  <a:pt x="621" y="127"/>
                </a:cubicBezTo>
                <a:cubicBezTo>
                  <a:pt x="627" y="125"/>
                  <a:pt x="609" y="128"/>
                  <a:pt x="604" y="128"/>
                </a:cubicBezTo>
                <a:cubicBezTo>
                  <a:pt x="589" y="129"/>
                  <a:pt x="576" y="129"/>
                  <a:pt x="559" y="128"/>
                </a:cubicBezTo>
                <a:cubicBezTo>
                  <a:pt x="557" y="128"/>
                  <a:pt x="550" y="127"/>
                  <a:pt x="550" y="127"/>
                </a:cubicBezTo>
                <a:cubicBezTo>
                  <a:pt x="551" y="127"/>
                  <a:pt x="569" y="126"/>
                  <a:pt x="573" y="126"/>
                </a:cubicBezTo>
                <a:cubicBezTo>
                  <a:pt x="585" y="126"/>
                  <a:pt x="587" y="126"/>
                  <a:pt x="593" y="125"/>
                </a:cubicBezTo>
                <a:cubicBezTo>
                  <a:pt x="592" y="125"/>
                  <a:pt x="603" y="123"/>
                  <a:pt x="602" y="123"/>
                </a:cubicBezTo>
                <a:cubicBezTo>
                  <a:pt x="601" y="122"/>
                  <a:pt x="597" y="124"/>
                  <a:pt x="595" y="123"/>
                </a:cubicBezTo>
                <a:cubicBezTo>
                  <a:pt x="593" y="125"/>
                  <a:pt x="590" y="122"/>
                  <a:pt x="595" y="123"/>
                </a:cubicBezTo>
                <a:cubicBezTo>
                  <a:pt x="601" y="121"/>
                  <a:pt x="610" y="123"/>
                  <a:pt x="614" y="121"/>
                </a:cubicBezTo>
                <a:cubicBezTo>
                  <a:pt x="615" y="121"/>
                  <a:pt x="614" y="120"/>
                  <a:pt x="615" y="120"/>
                </a:cubicBezTo>
                <a:cubicBezTo>
                  <a:pt x="617" y="119"/>
                  <a:pt x="621" y="119"/>
                  <a:pt x="621" y="119"/>
                </a:cubicBezTo>
                <a:cubicBezTo>
                  <a:pt x="621" y="119"/>
                  <a:pt x="607" y="119"/>
                  <a:pt x="614" y="117"/>
                </a:cubicBezTo>
                <a:cubicBezTo>
                  <a:pt x="616" y="117"/>
                  <a:pt x="621" y="117"/>
                  <a:pt x="621" y="116"/>
                </a:cubicBezTo>
                <a:cubicBezTo>
                  <a:pt x="620" y="115"/>
                  <a:pt x="608" y="117"/>
                  <a:pt x="605" y="117"/>
                </a:cubicBezTo>
                <a:cubicBezTo>
                  <a:pt x="597" y="117"/>
                  <a:pt x="591" y="117"/>
                  <a:pt x="583" y="117"/>
                </a:cubicBezTo>
                <a:cubicBezTo>
                  <a:pt x="581" y="117"/>
                  <a:pt x="577" y="117"/>
                  <a:pt x="574" y="117"/>
                </a:cubicBezTo>
                <a:cubicBezTo>
                  <a:pt x="573" y="117"/>
                  <a:pt x="572" y="117"/>
                  <a:pt x="571" y="117"/>
                </a:cubicBezTo>
                <a:cubicBezTo>
                  <a:pt x="568" y="117"/>
                  <a:pt x="566" y="117"/>
                  <a:pt x="566" y="117"/>
                </a:cubicBezTo>
                <a:cubicBezTo>
                  <a:pt x="567" y="117"/>
                  <a:pt x="569" y="117"/>
                  <a:pt x="571" y="117"/>
                </a:cubicBezTo>
                <a:cubicBezTo>
                  <a:pt x="572" y="117"/>
                  <a:pt x="573" y="117"/>
                  <a:pt x="574" y="117"/>
                </a:cubicBezTo>
                <a:cubicBezTo>
                  <a:pt x="574" y="117"/>
                  <a:pt x="574" y="117"/>
                  <a:pt x="574" y="117"/>
                </a:cubicBezTo>
                <a:cubicBezTo>
                  <a:pt x="579" y="117"/>
                  <a:pt x="595" y="116"/>
                  <a:pt x="603" y="115"/>
                </a:cubicBezTo>
                <a:cubicBezTo>
                  <a:pt x="608" y="115"/>
                  <a:pt x="607" y="115"/>
                  <a:pt x="609" y="114"/>
                </a:cubicBezTo>
                <a:cubicBezTo>
                  <a:pt x="613" y="112"/>
                  <a:pt x="603" y="114"/>
                  <a:pt x="600" y="114"/>
                </a:cubicBezTo>
                <a:cubicBezTo>
                  <a:pt x="587" y="115"/>
                  <a:pt x="569" y="114"/>
                  <a:pt x="557" y="113"/>
                </a:cubicBezTo>
                <a:cubicBezTo>
                  <a:pt x="547" y="112"/>
                  <a:pt x="542" y="112"/>
                  <a:pt x="529" y="111"/>
                </a:cubicBezTo>
                <a:cubicBezTo>
                  <a:pt x="524" y="111"/>
                  <a:pt x="509" y="112"/>
                  <a:pt x="514" y="110"/>
                </a:cubicBezTo>
                <a:cubicBezTo>
                  <a:pt x="517" y="109"/>
                  <a:pt x="524" y="110"/>
                  <a:pt x="526" y="110"/>
                </a:cubicBezTo>
                <a:cubicBezTo>
                  <a:pt x="528" y="110"/>
                  <a:pt x="539" y="110"/>
                  <a:pt x="531" y="109"/>
                </a:cubicBezTo>
                <a:cubicBezTo>
                  <a:pt x="522" y="107"/>
                  <a:pt x="540" y="108"/>
                  <a:pt x="539" y="108"/>
                </a:cubicBezTo>
                <a:cubicBezTo>
                  <a:pt x="539" y="107"/>
                  <a:pt x="528" y="107"/>
                  <a:pt x="526" y="107"/>
                </a:cubicBezTo>
                <a:cubicBezTo>
                  <a:pt x="520" y="106"/>
                  <a:pt x="514" y="105"/>
                  <a:pt x="509" y="105"/>
                </a:cubicBezTo>
                <a:cubicBezTo>
                  <a:pt x="505" y="104"/>
                  <a:pt x="513" y="103"/>
                  <a:pt x="513" y="103"/>
                </a:cubicBezTo>
                <a:cubicBezTo>
                  <a:pt x="519" y="103"/>
                  <a:pt x="531" y="105"/>
                  <a:pt x="534" y="105"/>
                </a:cubicBezTo>
                <a:cubicBezTo>
                  <a:pt x="534" y="104"/>
                  <a:pt x="533" y="103"/>
                  <a:pt x="534" y="102"/>
                </a:cubicBezTo>
                <a:cubicBezTo>
                  <a:pt x="535" y="102"/>
                  <a:pt x="537" y="103"/>
                  <a:pt x="539" y="102"/>
                </a:cubicBezTo>
                <a:cubicBezTo>
                  <a:pt x="541" y="102"/>
                  <a:pt x="542" y="101"/>
                  <a:pt x="544" y="101"/>
                </a:cubicBezTo>
                <a:cubicBezTo>
                  <a:pt x="547" y="100"/>
                  <a:pt x="550" y="100"/>
                  <a:pt x="552" y="100"/>
                </a:cubicBezTo>
                <a:cubicBezTo>
                  <a:pt x="553" y="99"/>
                  <a:pt x="549" y="99"/>
                  <a:pt x="553" y="99"/>
                </a:cubicBezTo>
                <a:cubicBezTo>
                  <a:pt x="560" y="98"/>
                  <a:pt x="565" y="99"/>
                  <a:pt x="572" y="99"/>
                </a:cubicBezTo>
                <a:cubicBezTo>
                  <a:pt x="579" y="99"/>
                  <a:pt x="566" y="98"/>
                  <a:pt x="564" y="98"/>
                </a:cubicBezTo>
                <a:cubicBezTo>
                  <a:pt x="560" y="98"/>
                  <a:pt x="554" y="98"/>
                  <a:pt x="550" y="98"/>
                </a:cubicBezTo>
                <a:cubicBezTo>
                  <a:pt x="551" y="98"/>
                  <a:pt x="542" y="98"/>
                  <a:pt x="541" y="97"/>
                </a:cubicBezTo>
                <a:cubicBezTo>
                  <a:pt x="541" y="96"/>
                  <a:pt x="531" y="97"/>
                  <a:pt x="529" y="96"/>
                </a:cubicBezTo>
                <a:cubicBezTo>
                  <a:pt x="529" y="96"/>
                  <a:pt x="526" y="94"/>
                  <a:pt x="526" y="95"/>
                </a:cubicBezTo>
                <a:cubicBezTo>
                  <a:pt x="527" y="94"/>
                  <a:pt x="534" y="95"/>
                  <a:pt x="536" y="95"/>
                </a:cubicBezTo>
                <a:cubicBezTo>
                  <a:pt x="550" y="96"/>
                  <a:pt x="559" y="96"/>
                  <a:pt x="567" y="96"/>
                </a:cubicBezTo>
                <a:cubicBezTo>
                  <a:pt x="573" y="96"/>
                  <a:pt x="582" y="95"/>
                  <a:pt x="587" y="95"/>
                </a:cubicBezTo>
                <a:cubicBezTo>
                  <a:pt x="585" y="95"/>
                  <a:pt x="589" y="93"/>
                  <a:pt x="591" y="93"/>
                </a:cubicBezTo>
                <a:cubicBezTo>
                  <a:pt x="590" y="93"/>
                  <a:pt x="588" y="93"/>
                  <a:pt x="587" y="93"/>
                </a:cubicBezTo>
                <a:cubicBezTo>
                  <a:pt x="578" y="93"/>
                  <a:pt x="558" y="94"/>
                  <a:pt x="544" y="93"/>
                </a:cubicBezTo>
                <a:cubicBezTo>
                  <a:pt x="539" y="93"/>
                  <a:pt x="532" y="94"/>
                  <a:pt x="528" y="92"/>
                </a:cubicBezTo>
                <a:cubicBezTo>
                  <a:pt x="528" y="92"/>
                  <a:pt x="527" y="92"/>
                  <a:pt x="527" y="92"/>
                </a:cubicBezTo>
                <a:cubicBezTo>
                  <a:pt x="527" y="92"/>
                  <a:pt x="527" y="92"/>
                  <a:pt x="528" y="92"/>
                </a:cubicBezTo>
                <a:cubicBezTo>
                  <a:pt x="528" y="92"/>
                  <a:pt x="527" y="91"/>
                  <a:pt x="527" y="91"/>
                </a:cubicBezTo>
                <a:cubicBezTo>
                  <a:pt x="526" y="91"/>
                  <a:pt x="526" y="91"/>
                  <a:pt x="526" y="91"/>
                </a:cubicBezTo>
                <a:cubicBezTo>
                  <a:pt x="526" y="90"/>
                  <a:pt x="526" y="91"/>
                  <a:pt x="527" y="91"/>
                </a:cubicBezTo>
                <a:cubicBezTo>
                  <a:pt x="527" y="91"/>
                  <a:pt x="528" y="90"/>
                  <a:pt x="528" y="90"/>
                </a:cubicBezTo>
                <a:cubicBezTo>
                  <a:pt x="526" y="90"/>
                  <a:pt x="524" y="90"/>
                  <a:pt x="522" y="90"/>
                </a:cubicBezTo>
                <a:cubicBezTo>
                  <a:pt x="519" y="89"/>
                  <a:pt x="515" y="88"/>
                  <a:pt x="511" y="87"/>
                </a:cubicBezTo>
                <a:cubicBezTo>
                  <a:pt x="505" y="86"/>
                  <a:pt x="498" y="86"/>
                  <a:pt x="491" y="84"/>
                </a:cubicBezTo>
                <a:cubicBezTo>
                  <a:pt x="487" y="84"/>
                  <a:pt x="491" y="83"/>
                  <a:pt x="492" y="83"/>
                </a:cubicBezTo>
                <a:cubicBezTo>
                  <a:pt x="491" y="83"/>
                  <a:pt x="489" y="82"/>
                  <a:pt x="488" y="82"/>
                </a:cubicBezTo>
                <a:cubicBezTo>
                  <a:pt x="480" y="81"/>
                  <a:pt x="471" y="80"/>
                  <a:pt x="464" y="79"/>
                </a:cubicBezTo>
                <a:cubicBezTo>
                  <a:pt x="460" y="78"/>
                  <a:pt x="456" y="76"/>
                  <a:pt x="453" y="75"/>
                </a:cubicBezTo>
                <a:cubicBezTo>
                  <a:pt x="446" y="74"/>
                  <a:pt x="440" y="71"/>
                  <a:pt x="434" y="69"/>
                </a:cubicBezTo>
                <a:cubicBezTo>
                  <a:pt x="406" y="57"/>
                  <a:pt x="384" y="39"/>
                  <a:pt x="358" y="23"/>
                </a:cubicBezTo>
                <a:cubicBezTo>
                  <a:pt x="354" y="20"/>
                  <a:pt x="349" y="17"/>
                  <a:pt x="344" y="14"/>
                </a:cubicBezTo>
                <a:cubicBezTo>
                  <a:pt x="340" y="11"/>
                  <a:pt x="335" y="8"/>
                  <a:pt x="330" y="6"/>
                </a:cubicBezTo>
                <a:cubicBezTo>
                  <a:pt x="329" y="6"/>
                  <a:pt x="327" y="6"/>
                  <a:pt x="326" y="6"/>
                </a:cubicBezTo>
                <a:cubicBezTo>
                  <a:pt x="325" y="5"/>
                  <a:pt x="323" y="4"/>
                  <a:pt x="322" y="4"/>
                </a:cubicBezTo>
                <a:cubicBezTo>
                  <a:pt x="320" y="3"/>
                  <a:pt x="318" y="3"/>
                  <a:pt x="315" y="2"/>
                </a:cubicBezTo>
                <a:cubicBezTo>
                  <a:pt x="313" y="1"/>
                  <a:pt x="312" y="0"/>
                  <a:pt x="309" y="0"/>
                </a:cubicBezTo>
                <a:cubicBezTo>
                  <a:pt x="310" y="2"/>
                  <a:pt x="316" y="2"/>
                  <a:pt x="315" y="4"/>
                </a:cubicBezTo>
                <a:cubicBezTo>
                  <a:pt x="315" y="4"/>
                  <a:pt x="312" y="4"/>
                  <a:pt x="312" y="4"/>
                </a:cubicBezTo>
                <a:cubicBezTo>
                  <a:pt x="312" y="4"/>
                  <a:pt x="319" y="8"/>
                  <a:pt x="317" y="8"/>
                </a:cubicBezTo>
                <a:cubicBezTo>
                  <a:pt x="317" y="8"/>
                  <a:pt x="301" y="2"/>
                  <a:pt x="309" y="6"/>
                </a:cubicBezTo>
                <a:cubicBezTo>
                  <a:pt x="311" y="8"/>
                  <a:pt x="314" y="8"/>
                  <a:pt x="316" y="10"/>
                </a:cubicBezTo>
                <a:cubicBezTo>
                  <a:pt x="319" y="9"/>
                  <a:pt x="316" y="12"/>
                  <a:pt x="316" y="10"/>
                </a:cubicBezTo>
                <a:cubicBezTo>
                  <a:pt x="308" y="9"/>
                  <a:pt x="303" y="5"/>
                  <a:pt x="295" y="4"/>
                </a:cubicBezTo>
                <a:cubicBezTo>
                  <a:pt x="290" y="4"/>
                  <a:pt x="299" y="7"/>
                  <a:pt x="301" y="8"/>
                </a:cubicBezTo>
                <a:cubicBezTo>
                  <a:pt x="308" y="12"/>
                  <a:pt x="316" y="19"/>
                  <a:pt x="322" y="21"/>
                </a:cubicBezTo>
                <a:cubicBezTo>
                  <a:pt x="324" y="21"/>
                  <a:pt x="322" y="23"/>
                  <a:pt x="322" y="21"/>
                </a:cubicBezTo>
                <a:cubicBezTo>
                  <a:pt x="316" y="22"/>
                  <a:pt x="308" y="17"/>
                  <a:pt x="301" y="15"/>
                </a:cubicBezTo>
                <a:cubicBezTo>
                  <a:pt x="297" y="13"/>
                  <a:pt x="303" y="17"/>
                  <a:pt x="304" y="17"/>
                </a:cubicBezTo>
                <a:cubicBezTo>
                  <a:pt x="316" y="23"/>
                  <a:pt x="328" y="28"/>
                  <a:pt x="339" y="34"/>
                </a:cubicBezTo>
                <a:cubicBezTo>
                  <a:pt x="375" y="54"/>
                  <a:pt x="401" y="80"/>
                  <a:pt x="443" y="95"/>
                </a:cubicBezTo>
                <a:cubicBezTo>
                  <a:pt x="448" y="96"/>
                  <a:pt x="453" y="97"/>
                  <a:pt x="454" y="98"/>
                </a:cubicBezTo>
                <a:cubicBezTo>
                  <a:pt x="454" y="98"/>
                  <a:pt x="452" y="98"/>
                  <a:pt x="452" y="98"/>
                </a:cubicBezTo>
                <a:cubicBezTo>
                  <a:pt x="459" y="101"/>
                  <a:pt x="467" y="101"/>
                  <a:pt x="474" y="103"/>
                </a:cubicBezTo>
                <a:cubicBezTo>
                  <a:pt x="475" y="104"/>
                  <a:pt x="477" y="103"/>
                  <a:pt x="477" y="104"/>
                </a:cubicBezTo>
                <a:cubicBezTo>
                  <a:pt x="482" y="103"/>
                  <a:pt x="479" y="106"/>
                  <a:pt x="477" y="104"/>
                </a:cubicBezTo>
                <a:cubicBezTo>
                  <a:pt x="476" y="104"/>
                  <a:pt x="474" y="105"/>
                  <a:pt x="474" y="103"/>
                </a:cubicBezTo>
                <a:cubicBezTo>
                  <a:pt x="468" y="103"/>
                  <a:pt x="457" y="100"/>
                  <a:pt x="450" y="98"/>
                </a:cubicBezTo>
                <a:cubicBezTo>
                  <a:pt x="448" y="98"/>
                  <a:pt x="442" y="96"/>
                  <a:pt x="442" y="96"/>
                </a:cubicBezTo>
                <a:cubicBezTo>
                  <a:pt x="442" y="96"/>
                  <a:pt x="442" y="96"/>
                  <a:pt x="443" y="96"/>
                </a:cubicBezTo>
                <a:cubicBezTo>
                  <a:pt x="427" y="91"/>
                  <a:pt x="413" y="84"/>
                  <a:pt x="400" y="76"/>
                </a:cubicBezTo>
                <a:cubicBezTo>
                  <a:pt x="374" y="60"/>
                  <a:pt x="348" y="39"/>
                  <a:pt x="318" y="26"/>
                </a:cubicBezTo>
                <a:cubicBezTo>
                  <a:pt x="307" y="21"/>
                  <a:pt x="295" y="17"/>
                  <a:pt x="282" y="13"/>
                </a:cubicBezTo>
                <a:cubicBezTo>
                  <a:pt x="278" y="12"/>
                  <a:pt x="274" y="10"/>
                  <a:pt x="270" y="9"/>
                </a:cubicBezTo>
                <a:cubicBezTo>
                  <a:pt x="261" y="7"/>
                  <a:pt x="274" y="13"/>
                  <a:pt x="276" y="14"/>
                </a:cubicBezTo>
                <a:cubicBezTo>
                  <a:pt x="279" y="15"/>
                  <a:pt x="282" y="16"/>
                  <a:pt x="286" y="18"/>
                </a:cubicBezTo>
                <a:cubicBezTo>
                  <a:pt x="289" y="19"/>
                  <a:pt x="282" y="17"/>
                  <a:pt x="279" y="16"/>
                </a:cubicBezTo>
                <a:cubicBezTo>
                  <a:pt x="277" y="15"/>
                  <a:pt x="275" y="15"/>
                  <a:pt x="273" y="14"/>
                </a:cubicBezTo>
                <a:cubicBezTo>
                  <a:pt x="268" y="13"/>
                  <a:pt x="252" y="8"/>
                  <a:pt x="261" y="13"/>
                </a:cubicBezTo>
                <a:cubicBezTo>
                  <a:pt x="267" y="17"/>
                  <a:pt x="275" y="17"/>
                  <a:pt x="282" y="20"/>
                </a:cubicBezTo>
                <a:cubicBezTo>
                  <a:pt x="285" y="21"/>
                  <a:pt x="279" y="21"/>
                  <a:pt x="277" y="21"/>
                </a:cubicBezTo>
                <a:cubicBezTo>
                  <a:pt x="274" y="20"/>
                  <a:pt x="271" y="18"/>
                  <a:pt x="268" y="18"/>
                </a:cubicBezTo>
                <a:cubicBezTo>
                  <a:pt x="267" y="17"/>
                  <a:pt x="266" y="18"/>
                  <a:pt x="266" y="18"/>
                </a:cubicBezTo>
                <a:cubicBezTo>
                  <a:pt x="256" y="18"/>
                  <a:pt x="242" y="15"/>
                  <a:pt x="229" y="14"/>
                </a:cubicBezTo>
                <a:cubicBezTo>
                  <a:pt x="226" y="13"/>
                  <a:pt x="232" y="15"/>
                  <a:pt x="232" y="15"/>
                </a:cubicBezTo>
                <a:cubicBezTo>
                  <a:pt x="240" y="17"/>
                  <a:pt x="255" y="20"/>
                  <a:pt x="262" y="22"/>
                </a:cubicBezTo>
                <a:cubicBezTo>
                  <a:pt x="276" y="26"/>
                  <a:pt x="286" y="29"/>
                  <a:pt x="292" y="33"/>
                </a:cubicBezTo>
                <a:cubicBezTo>
                  <a:pt x="292" y="33"/>
                  <a:pt x="290" y="34"/>
                  <a:pt x="290" y="34"/>
                </a:cubicBezTo>
                <a:cubicBezTo>
                  <a:pt x="291" y="34"/>
                  <a:pt x="297" y="35"/>
                  <a:pt x="294" y="36"/>
                </a:cubicBezTo>
                <a:cubicBezTo>
                  <a:pt x="293" y="36"/>
                  <a:pt x="288" y="33"/>
                  <a:pt x="287" y="33"/>
                </a:cubicBezTo>
                <a:cubicBezTo>
                  <a:pt x="285" y="32"/>
                  <a:pt x="283" y="33"/>
                  <a:pt x="282" y="33"/>
                </a:cubicBezTo>
                <a:cubicBezTo>
                  <a:pt x="279" y="32"/>
                  <a:pt x="277" y="30"/>
                  <a:pt x="273" y="30"/>
                </a:cubicBezTo>
                <a:cubicBezTo>
                  <a:pt x="276" y="32"/>
                  <a:pt x="279" y="34"/>
                  <a:pt x="283" y="35"/>
                </a:cubicBezTo>
                <a:cubicBezTo>
                  <a:pt x="283" y="35"/>
                  <a:pt x="283" y="36"/>
                  <a:pt x="283" y="35"/>
                </a:cubicBezTo>
                <a:cubicBezTo>
                  <a:pt x="276" y="34"/>
                  <a:pt x="271" y="31"/>
                  <a:pt x="264" y="30"/>
                </a:cubicBezTo>
                <a:cubicBezTo>
                  <a:pt x="271" y="32"/>
                  <a:pt x="278" y="35"/>
                  <a:pt x="284" y="38"/>
                </a:cubicBezTo>
                <a:cubicBezTo>
                  <a:pt x="287" y="39"/>
                  <a:pt x="279" y="37"/>
                  <a:pt x="278" y="36"/>
                </a:cubicBezTo>
                <a:cubicBezTo>
                  <a:pt x="263" y="31"/>
                  <a:pt x="249" y="27"/>
                  <a:pt x="230" y="25"/>
                </a:cubicBezTo>
                <a:cubicBezTo>
                  <a:pt x="223" y="24"/>
                  <a:pt x="233" y="26"/>
                  <a:pt x="235" y="26"/>
                </a:cubicBezTo>
                <a:cubicBezTo>
                  <a:pt x="242" y="28"/>
                  <a:pt x="249" y="29"/>
                  <a:pt x="257" y="31"/>
                </a:cubicBezTo>
                <a:cubicBezTo>
                  <a:pt x="262" y="32"/>
                  <a:pt x="249" y="31"/>
                  <a:pt x="249" y="31"/>
                </a:cubicBezTo>
                <a:cubicBezTo>
                  <a:pt x="249" y="32"/>
                  <a:pt x="263" y="35"/>
                  <a:pt x="264" y="35"/>
                </a:cubicBezTo>
                <a:cubicBezTo>
                  <a:pt x="269" y="37"/>
                  <a:pt x="272" y="38"/>
                  <a:pt x="277" y="40"/>
                </a:cubicBezTo>
                <a:cubicBezTo>
                  <a:pt x="277" y="40"/>
                  <a:pt x="278" y="40"/>
                  <a:pt x="278" y="41"/>
                </a:cubicBezTo>
                <a:cubicBezTo>
                  <a:pt x="279" y="41"/>
                  <a:pt x="280" y="41"/>
                  <a:pt x="280" y="41"/>
                </a:cubicBezTo>
                <a:cubicBezTo>
                  <a:pt x="282" y="41"/>
                  <a:pt x="280" y="43"/>
                  <a:pt x="280" y="41"/>
                </a:cubicBezTo>
                <a:cubicBezTo>
                  <a:pt x="279" y="41"/>
                  <a:pt x="278" y="41"/>
                  <a:pt x="278" y="41"/>
                </a:cubicBezTo>
                <a:cubicBezTo>
                  <a:pt x="278" y="41"/>
                  <a:pt x="277" y="41"/>
                  <a:pt x="277" y="40"/>
                </a:cubicBezTo>
                <a:cubicBezTo>
                  <a:pt x="273" y="40"/>
                  <a:pt x="263" y="35"/>
                  <a:pt x="257" y="35"/>
                </a:cubicBezTo>
                <a:cubicBezTo>
                  <a:pt x="254" y="35"/>
                  <a:pt x="255" y="37"/>
                  <a:pt x="259" y="37"/>
                </a:cubicBezTo>
                <a:cubicBezTo>
                  <a:pt x="259" y="35"/>
                  <a:pt x="261" y="37"/>
                  <a:pt x="259" y="37"/>
                </a:cubicBezTo>
                <a:cubicBezTo>
                  <a:pt x="268" y="41"/>
                  <a:pt x="278" y="44"/>
                  <a:pt x="287" y="49"/>
                </a:cubicBezTo>
                <a:cubicBezTo>
                  <a:pt x="287" y="49"/>
                  <a:pt x="288" y="48"/>
                  <a:pt x="288" y="49"/>
                </a:cubicBezTo>
                <a:cubicBezTo>
                  <a:pt x="289" y="49"/>
                  <a:pt x="290" y="49"/>
                  <a:pt x="290" y="50"/>
                </a:cubicBezTo>
                <a:cubicBezTo>
                  <a:pt x="291" y="50"/>
                  <a:pt x="290" y="50"/>
                  <a:pt x="290" y="50"/>
                </a:cubicBezTo>
                <a:cubicBezTo>
                  <a:pt x="289" y="49"/>
                  <a:pt x="288" y="50"/>
                  <a:pt x="288" y="49"/>
                </a:cubicBezTo>
                <a:cubicBezTo>
                  <a:pt x="288" y="49"/>
                  <a:pt x="287" y="49"/>
                  <a:pt x="287" y="49"/>
                </a:cubicBezTo>
                <a:cubicBezTo>
                  <a:pt x="268" y="42"/>
                  <a:pt x="249" y="36"/>
                  <a:pt x="227" y="34"/>
                </a:cubicBezTo>
                <a:cubicBezTo>
                  <a:pt x="229" y="35"/>
                  <a:pt x="237" y="36"/>
                  <a:pt x="241" y="37"/>
                </a:cubicBezTo>
                <a:cubicBezTo>
                  <a:pt x="245" y="38"/>
                  <a:pt x="240" y="38"/>
                  <a:pt x="240" y="38"/>
                </a:cubicBezTo>
                <a:cubicBezTo>
                  <a:pt x="241" y="38"/>
                  <a:pt x="244" y="39"/>
                  <a:pt x="246" y="39"/>
                </a:cubicBezTo>
                <a:cubicBezTo>
                  <a:pt x="270" y="46"/>
                  <a:pt x="292" y="53"/>
                  <a:pt x="313" y="64"/>
                </a:cubicBezTo>
                <a:cubicBezTo>
                  <a:pt x="331" y="73"/>
                  <a:pt x="344" y="81"/>
                  <a:pt x="360" y="92"/>
                </a:cubicBezTo>
                <a:cubicBezTo>
                  <a:pt x="362" y="93"/>
                  <a:pt x="369" y="98"/>
                  <a:pt x="372" y="101"/>
                </a:cubicBezTo>
                <a:cubicBezTo>
                  <a:pt x="373" y="101"/>
                  <a:pt x="374" y="102"/>
                  <a:pt x="373" y="102"/>
                </a:cubicBezTo>
                <a:cubicBezTo>
                  <a:pt x="371" y="102"/>
                  <a:pt x="360" y="94"/>
                  <a:pt x="358" y="92"/>
                </a:cubicBezTo>
                <a:cubicBezTo>
                  <a:pt x="342" y="83"/>
                  <a:pt x="329" y="74"/>
                  <a:pt x="311" y="66"/>
                </a:cubicBezTo>
                <a:cubicBezTo>
                  <a:pt x="300" y="61"/>
                  <a:pt x="287" y="56"/>
                  <a:pt x="275" y="52"/>
                </a:cubicBezTo>
                <a:cubicBezTo>
                  <a:pt x="259" y="47"/>
                  <a:pt x="245" y="43"/>
                  <a:pt x="225" y="43"/>
                </a:cubicBezTo>
                <a:cubicBezTo>
                  <a:pt x="232" y="44"/>
                  <a:pt x="239" y="45"/>
                  <a:pt x="245" y="47"/>
                </a:cubicBezTo>
                <a:cubicBezTo>
                  <a:pt x="247" y="47"/>
                  <a:pt x="249" y="48"/>
                  <a:pt x="250" y="49"/>
                </a:cubicBezTo>
                <a:cubicBezTo>
                  <a:pt x="253" y="48"/>
                  <a:pt x="250" y="50"/>
                  <a:pt x="250" y="49"/>
                </a:cubicBezTo>
                <a:cubicBezTo>
                  <a:pt x="248" y="49"/>
                  <a:pt x="246" y="48"/>
                  <a:pt x="245" y="47"/>
                </a:cubicBezTo>
                <a:cubicBezTo>
                  <a:pt x="242" y="48"/>
                  <a:pt x="233" y="45"/>
                  <a:pt x="229" y="45"/>
                </a:cubicBezTo>
                <a:cubicBezTo>
                  <a:pt x="224" y="45"/>
                  <a:pt x="230" y="45"/>
                  <a:pt x="231" y="46"/>
                </a:cubicBezTo>
                <a:cubicBezTo>
                  <a:pt x="234" y="46"/>
                  <a:pt x="232" y="48"/>
                  <a:pt x="231" y="46"/>
                </a:cubicBezTo>
                <a:cubicBezTo>
                  <a:pt x="226" y="46"/>
                  <a:pt x="225" y="45"/>
                  <a:pt x="221" y="46"/>
                </a:cubicBezTo>
                <a:cubicBezTo>
                  <a:pt x="221" y="46"/>
                  <a:pt x="225" y="46"/>
                  <a:pt x="224" y="46"/>
                </a:cubicBezTo>
                <a:cubicBezTo>
                  <a:pt x="224" y="48"/>
                  <a:pt x="213" y="47"/>
                  <a:pt x="219" y="49"/>
                </a:cubicBezTo>
                <a:cubicBezTo>
                  <a:pt x="223" y="50"/>
                  <a:pt x="230" y="50"/>
                  <a:pt x="234" y="51"/>
                </a:cubicBezTo>
                <a:cubicBezTo>
                  <a:pt x="237" y="52"/>
                  <a:pt x="242" y="54"/>
                  <a:pt x="247" y="55"/>
                </a:cubicBezTo>
                <a:cubicBezTo>
                  <a:pt x="249" y="56"/>
                  <a:pt x="253" y="57"/>
                  <a:pt x="255" y="58"/>
                </a:cubicBezTo>
                <a:cubicBezTo>
                  <a:pt x="261" y="60"/>
                  <a:pt x="251" y="57"/>
                  <a:pt x="248" y="56"/>
                </a:cubicBezTo>
                <a:cubicBezTo>
                  <a:pt x="241" y="55"/>
                  <a:pt x="239" y="55"/>
                  <a:pt x="231" y="54"/>
                </a:cubicBezTo>
                <a:cubicBezTo>
                  <a:pt x="228" y="54"/>
                  <a:pt x="221" y="54"/>
                  <a:pt x="227" y="55"/>
                </a:cubicBezTo>
                <a:cubicBezTo>
                  <a:pt x="235" y="58"/>
                  <a:pt x="242" y="58"/>
                  <a:pt x="250" y="61"/>
                </a:cubicBezTo>
                <a:cubicBezTo>
                  <a:pt x="255" y="63"/>
                  <a:pt x="244" y="61"/>
                  <a:pt x="240" y="60"/>
                </a:cubicBezTo>
                <a:cubicBezTo>
                  <a:pt x="237" y="59"/>
                  <a:pt x="221" y="57"/>
                  <a:pt x="230" y="60"/>
                </a:cubicBezTo>
                <a:cubicBezTo>
                  <a:pt x="231" y="60"/>
                  <a:pt x="238" y="61"/>
                  <a:pt x="238" y="62"/>
                </a:cubicBezTo>
                <a:cubicBezTo>
                  <a:pt x="237" y="63"/>
                  <a:pt x="232" y="61"/>
                  <a:pt x="231" y="61"/>
                </a:cubicBezTo>
                <a:cubicBezTo>
                  <a:pt x="220" y="60"/>
                  <a:pt x="210" y="59"/>
                  <a:pt x="199" y="58"/>
                </a:cubicBezTo>
                <a:cubicBezTo>
                  <a:pt x="195" y="58"/>
                  <a:pt x="192" y="57"/>
                  <a:pt x="189" y="58"/>
                </a:cubicBezTo>
                <a:cubicBezTo>
                  <a:pt x="189" y="58"/>
                  <a:pt x="187" y="58"/>
                  <a:pt x="187" y="59"/>
                </a:cubicBezTo>
                <a:cubicBezTo>
                  <a:pt x="187" y="59"/>
                  <a:pt x="209" y="62"/>
                  <a:pt x="210" y="62"/>
                </a:cubicBezTo>
                <a:cubicBezTo>
                  <a:pt x="221" y="65"/>
                  <a:pt x="222" y="65"/>
                  <a:pt x="232" y="66"/>
                </a:cubicBezTo>
                <a:cubicBezTo>
                  <a:pt x="248" y="70"/>
                  <a:pt x="259" y="73"/>
                  <a:pt x="274" y="78"/>
                </a:cubicBezTo>
                <a:cubicBezTo>
                  <a:pt x="276" y="78"/>
                  <a:pt x="274" y="80"/>
                  <a:pt x="274" y="78"/>
                </a:cubicBezTo>
                <a:cubicBezTo>
                  <a:pt x="258" y="74"/>
                  <a:pt x="243" y="69"/>
                  <a:pt x="224" y="67"/>
                </a:cubicBezTo>
                <a:cubicBezTo>
                  <a:pt x="223" y="65"/>
                  <a:pt x="221" y="68"/>
                  <a:pt x="224" y="67"/>
                </a:cubicBezTo>
                <a:cubicBezTo>
                  <a:pt x="225" y="67"/>
                  <a:pt x="236" y="70"/>
                  <a:pt x="237" y="70"/>
                </a:cubicBezTo>
                <a:cubicBezTo>
                  <a:pt x="236" y="70"/>
                  <a:pt x="221" y="69"/>
                  <a:pt x="230" y="72"/>
                </a:cubicBezTo>
                <a:cubicBezTo>
                  <a:pt x="233" y="73"/>
                  <a:pt x="237" y="74"/>
                  <a:pt x="241" y="74"/>
                </a:cubicBezTo>
                <a:cubicBezTo>
                  <a:pt x="246" y="75"/>
                  <a:pt x="245" y="75"/>
                  <a:pt x="248" y="76"/>
                </a:cubicBezTo>
                <a:cubicBezTo>
                  <a:pt x="253" y="78"/>
                  <a:pt x="241" y="75"/>
                  <a:pt x="241" y="75"/>
                </a:cubicBezTo>
                <a:cubicBezTo>
                  <a:pt x="233" y="73"/>
                  <a:pt x="224" y="72"/>
                  <a:pt x="215" y="71"/>
                </a:cubicBezTo>
                <a:cubicBezTo>
                  <a:pt x="236" y="76"/>
                  <a:pt x="260" y="81"/>
                  <a:pt x="280" y="88"/>
                </a:cubicBezTo>
                <a:cubicBezTo>
                  <a:pt x="285" y="90"/>
                  <a:pt x="290" y="92"/>
                  <a:pt x="294" y="95"/>
                </a:cubicBezTo>
                <a:cubicBezTo>
                  <a:pt x="296" y="94"/>
                  <a:pt x="294" y="96"/>
                  <a:pt x="294" y="95"/>
                </a:cubicBezTo>
                <a:cubicBezTo>
                  <a:pt x="275" y="88"/>
                  <a:pt x="254" y="80"/>
                  <a:pt x="231" y="77"/>
                </a:cubicBezTo>
                <a:cubicBezTo>
                  <a:pt x="223" y="75"/>
                  <a:pt x="214" y="74"/>
                  <a:pt x="207" y="73"/>
                </a:cubicBezTo>
                <a:cubicBezTo>
                  <a:pt x="206" y="73"/>
                  <a:pt x="202" y="73"/>
                  <a:pt x="202" y="74"/>
                </a:cubicBezTo>
                <a:cubicBezTo>
                  <a:pt x="203" y="73"/>
                  <a:pt x="208" y="75"/>
                  <a:pt x="208" y="75"/>
                </a:cubicBezTo>
                <a:cubicBezTo>
                  <a:pt x="211" y="75"/>
                  <a:pt x="214" y="76"/>
                  <a:pt x="218" y="77"/>
                </a:cubicBezTo>
                <a:cubicBezTo>
                  <a:pt x="221" y="77"/>
                  <a:pt x="224" y="79"/>
                  <a:pt x="217" y="78"/>
                </a:cubicBezTo>
                <a:cubicBezTo>
                  <a:pt x="207" y="77"/>
                  <a:pt x="222" y="79"/>
                  <a:pt x="227" y="80"/>
                </a:cubicBezTo>
                <a:cubicBezTo>
                  <a:pt x="257" y="86"/>
                  <a:pt x="284" y="96"/>
                  <a:pt x="307" y="107"/>
                </a:cubicBezTo>
                <a:cubicBezTo>
                  <a:pt x="308" y="107"/>
                  <a:pt x="308" y="107"/>
                  <a:pt x="308" y="108"/>
                </a:cubicBezTo>
                <a:cubicBezTo>
                  <a:pt x="311" y="107"/>
                  <a:pt x="309" y="109"/>
                  <a:pt x="308" y="108"/>
                </a:cubicBezTo>
                <a:cubicBezTo>
                  <a:pt x="308" y="108"/>
                  <a:pt x="307" y="108"/>
                  <a:pt x="307" y="107"/>
                </a:cubicBezTo>
                <a:cubicBezTo>
                  <a:pt x="272" y="91"/>
                  <a:pt x="229" y="79"/>
                  <a:pt x="184" y="77"/>
                </a:cubicBezTo>
                <a:cubicBezTo>
                  <a:pt x="173" y="76"/>
                  <a:pt x="159" y="75"/>
                  <a:pt x="146" y="75"/>
                </a:cubicBezTo>
                <a:cubicBezTo>
                  <a:pt x="139" y="76"/>
                  <a:pt x="150" y="76"/>
                  <a:pt x="154" y="76"/>
                </a:cubicBezTo>
                <a:cubicBezTo>
                  <a:pt x="158" y="76"/>
                  <a:pt x="170" y="76"/>
                  <a:pt x="176" y="78"/>
                </a:cubicBezTo>
                <a:cubicBezTo>
                  <a:pt x="180" y="78"/>
                  <a:pt x="170" y="78"/>
                  <a:pt x="167" y="78"/>
                </a:cubicBezTo>
                <a:cubicBezTo>
                  <a:pt x="143" y="78"/>
                  <a:pt x="114" y="80"/>
                  <a:pt x="88" y="82"/>
                </a:cubicBezTo>
                <a:cubicBezTo>
                  <a:pt x="80" y="82"/>
                  <a:pt x="67" y="84"/>
                  <a:pt x="56" y="87"/>
                </a:cubicBezTo>
                <a:cubicBezTo>
                  <a:pt x="49" y="88"/>
                  <a:pt x="43" y="90"/>
                  <a:pt x="42" y="90"/>
                </a:cubicBezTo>
                <a:cubicBezTo>
                  <a:pt x="42" y="90"/>
                  <a:pt x="42" y="90"/>
                  <a:pt x="42" y="90"/>
                </a:cubicBezTo>
                <a:cubicBezTo>
                  <a:pt x="42" y="90"/>
                  <a:pt x="42" y="90"/>
                  <a:pt x="42" y="90"/>
                </a:cubicBezTo>
                <a:cubicBezTo>
                  <a:pt x="38" y="91"/>
                  <a:pt x="35" y="92"/>
                  <a:pt x="32" y="93"/>
                </a:cubicBezTo>
                <a:cubicBezTo>
                  <a:pt x="24" y="97"/>
                  <a:pt x="38" y="92"/>
                  <a:pt x="40" y="92"/>
                </a:cubicBezTo>
                <a:cubicBezTo>
                  <a:pt x="55" y="88"/>
                  <a:pt x="70" y="84"/>
                  <a:pt x="90" y="82"/>
                </a:cubicBezTo>
                <a:cubicBezTo>
                  <a:pt x="100" y="82"/>
                  <a:pt x="110" y="81"/>
                  <a:pt x="121" y="81"/>
                </a:cubicBezTo>
                <a:cubicBezTo>
                  <a:pt x="132" y="80"/>
                  <a:pt x="144" y="79"/>
                  <a:pt x="152" y="80"/>
                </a:cubicBezTo>
                <a:cubicBezTo>
                  <a:pt x="158" y="81"/>
                  <a:pt x="150" y="81"/>
                  <a:pt x="146" y="81"/>
                </a:cubicBezTo>
                <a:cubicBezTo>
                  <a:pt x="137" y="81"/>
                  <a:pt x="126" y="81"/>
                  <a:pt x="118" y="82"/>
                </a:cubicBezTo>
                <a:cubicBezTo>
                  <a:pt x="112" y="83"/>
                  <a:pt x="125" y="82"/>
                  <a:pt x="127" y="82"/>
                </a:cubicBezTo>
                <a:cubicBezTo>
                  <a:pt x="136" y="82"/>
                  <a:pt x="146" y="82"/>
                  <a:pt x="155" y="82"/>
                </a:cubicBezTo>
                <a:cubicBezTo>
                  <a:pt x="185" y="84"/>
                  <a:pt x="213" y="89"/>
                  <a:pt x="241" y="95"/>
                </a:cubicBezTo>
                <a:cubicBezTo>
                  <a:pt x="244" y="96"/>
                  <a:pt x="247" y="96"/>
                  <a:pt x="250" y="97"/>
                </a:cubicBezTo>
                <a:cubicBezTo>
                  <a:pt x="251" y="97"/>
                  <a:pt x="253" y="97"/>
                  <a:pt x="253" y="98"/>
                </a:cubicBezTo>
                <a:cubicBezTo>
                  <a:pt x="256" y="98"/>
                  <a:pt x="254" y="100"/>
                  <a:pt x="253" y="98"/>
                </a:cubicBezTo>
                <a:cubicBezTo>
                  <a:pt x="252" y="98"/>
                  <a:pt x="251" y="98"/>
                  <a:pt x="250" y="97"/>
                </a:cubicBezTo>
                <a:cubicBezTo>
                  <a:pt x="247" y="96"/>
                  <a:pt x="244" y="96"/>
                  <a:pt x="241" y="95"/>
                </a:cubicBezTo>
                <a:cubicBezTo>
                  <a:pt x="200" y="86"/>
                  <a:pt x="145" y="84"/>
                  <a:pt x="96" y="88"/>
                </a:cubicBezTo>
                <a:cubicBezTo>
                  <a:pt x="77" y="89"/>
                  <a:pt x="52" y="92"/>
                  <a:pt x="36" y="98"/>
                </a:cubicBezTo>
                <a:cubicBezTo>
                  <a:pt x="28" y="100"/>
                  <a:pt x="20" y="103"/>
                  <a:pt x="19" y="108"/>
                </a:cubicBezTo>
                <a:cubicBezTo>
                  <a:pt x="19" y="107"/>
                  <a:pt x="19" y="110"/>
                  <a:pt x="19" y="110"/>
                </a:cubicBezTo>
                <a:cubicBezTo>
                  <a:pt x="19" y="110"/>
                  <a:pt x="23" y="109"/>
                  <a:pt x="23" y="110"/>
                </a:cubicBezTo>
                <a:cubicBezTo>
                  <a:pt x="21" y="112"/>
                  <a:pt x="17" y="110"/>
                  <a:pt x="16" y="111"/>
                </a:cubicBezTo>
                <a:cubicBezTo>
                  <a:pt x="15" y="114"/>
                  <a:pt x="19" y="114"/>
                  <a:pt x="20" y="114"/>
                </a:cubicBezTo>
                <a:cubicBezTo>
                  <a:pt x="21" y="114"/>
                  <a:pt x="28" y="112"/>
                  <a:pt x="23" y="114"/>
                </a:cubicBezTo>
                <a:cubicBezTo>
                  <a:pt x="22" y="114"/>
                  <a:pt x="21" y="115"/>
                  <a:pt x="21" y="115"/>
                </a:cubicBezTo>
                <a:cubicBezTo>
                  <a:pt x="19" y="116"/>
                  <a:pt x="16" y="114"/>
                  <a:pt x="16" y="118"/>
                </a:cubicBezTo>
                <a:cubicBezTo>
                  <a:pt x="16" y="119"/>
                  <a:pt x="18" y="119"/>
                  <a:pt x="17" y="121"/>
                </a:cubicBezTo>
                <a:cubicBezTo>
                  <a:pt x="17" y="121"/>
                  <a:pt x="15" y="121"/>
                  <a:pt x="15" y="121"/>
                </a:cubicBezTo>
                <a:cubicBezTo>
                  <a:pt x="14" y="122"/>
                  <a:pt x="16" y="121"/>
                  <a:pt x="16" y="123"/>
                </a:cubicBezTo>
                <a:cubicBezTo>
                  <a:pt x="16" y="122"/>
                  <a:pt x="15" y="125"/>
                  <a:pt x="15" y="125"/>
                </a:cubicBezTo>
                <a:cubicBezTo>
                  <a:pt x="13" y="127"/>
                  <a:pt x="9" y="126"/>
                  <a:pt x="9" y="129"/>
                </a:cubicBezTo>
                <a:cubicBezTo>
                  <a:pt x="9" y="130"/>
                  <a:pt x="13" y="128"/>
                  <a:pt x="14" y="130"/>
                </a:cubicBezTo>
                <a:cubicBezTo>
                  <a:pt x="14" y="131"/>
                  <a:pt x="3" y="135"/>
                  <a:pt x="10" y="136"/>
                </a:cubicBezTo>
                <a:cubicBezTo>
                  <a:pt x="11" y="137"/>
                  <a:pt x="12" y="137"/>
                  <a:pt x="12" y="137"/>
                </a:cubicBezTo>
                <a:cubicBezTo>
                  <a:pt x="12" y="137"/>
                  <a:pt x="12" y="137"/>
                  <a:pt x="10" y="137"/>
                </a:cubicBezTo>
                <a:cubicBezTo>
                  <a:pt x="10" y="137"/>
                  <a:pt x="9" y="139"/>
                  <a:pt x="9" y="139"/>
                </a:cubicBezTo>
                <a:cubicBezTo>
                  <a:pt x="9" y="139"/>
                  <a:pt x="17" y="136"/>
                  <a:pt x="13" y="138"/>
                </a:cubicBezTo>
                <a:cubicBezTo>
                  <a:pt x="14" y="138"/>
                  <a:pt x="6" y="142"/>
                  <a:pt x="6" y="141"/>
                </a:cubicBezTo>
                <a:cubicBezTo>
                  <a:pt x="5" y="143"/>
                  <a:pt x="11" y="143"/>
                  <a:pt x="10" y="144"/>
                </a:cubicBezTo>
                <a:cubicBezTo>
                  <a:pt x="10" y="144"/>
                  <a:pt x="0" y="147"/>
                  <a:pt x="6" y="147"/>
                </a:cubicBezTo>
                <a:cubicBezTo>
                  <a:pt x="8" y="148"/>
                  <a:pt x="10" y="150"/>
                  <a:pt x="11" y="150"/>
                </a:cubicBezTo>
                <a:cubicBezTo>
                  <a:pt x="13" y="150"/>
                  <a:pt x="15" y="149"/>
                  <a:pt x="15" y="149"/>
                </a:cubicBezTo>
                <a:cubicBezTo>
                  <a:pt x="17" y="150"/>
                  <a:pt x="14" y="152"/>
                  <a:pt x="17" y="152"/>
                </a:cubicBezTo>
                <a:cubicBezTo>
                  <a:pt x="20" y="152"/>
                  <a:pt x="26" y="149"/>
                  <a:pt x="34" y="146"/>
                </a:cubicBezTo>
                <a:cubicBezTo>
                  <a:pt x="60" y="137"/>
                  <a:pt x="93" y="136"/>
                  <a:pt x="126" y="134"/>
                </a:cubicBezTo>
                <a:cubicBezTo>
                  <a:pt x="141" y="132"/>
                  <a:pt x="156" y="135"/>
                  <a:pt x="171" y="135"/>
                </a:cubicBezTo>
                <a:cubicBezTo>
                  <a:pt x="179" y="136"/>
                  <a:pt x="188" y="135"/>
                  <a:pt x="196" y="136"/>
                </a:cubicBezTo>
                <a:cubicBezTo>
                  <a:pt x="208" y="137"/>
                  <a:pt x="220" y="141"/>
                  <a:pt x="231" y="141"/>
                </a:cubicBezTo>
                <a:cubicBezTo>
                  <a:pt x="231" y="141"/>
                  <a:pt x="232" y="140"/>
                  <a:pt x="233" y="141"/>
                </a:cubicBezTo>
                <a:cubicBezTo>
                  <a:pt x="238" y="141"/>
                  <a:pt x="232" y="142"/>
                  <a:pt x="236" y="142"/>
                </a:cubicBezTo>
                <a:cubicBezTo>
                  <a:pt x="241" y="141"/>
                  <a:pt x="234" y="143"/>
                  <a:pt x="239" y="143"/>
                </a:cubicBezTo>
                <a:cubicBezTo>
                  <a:pt x="239" y="141"/>
                  <a:pt x="241" y="143"/>
                  <a:pt x="239" y="143"/>
                </a:cubicBezTo>
                <a:cubicBezTo>
                  <a:pt x="240" y="143"/>
                  <a:pt x="241" y="144"/>
                  <a:pt x="243" y="144"/>
                </a:cubicBezTo>
                <a:cubicBezTo>
                  <a:pt x="243" y="143"/>
                  <a:pt x="243" y="143"/>
                  <a:pt x="243" y="143"/>
                </a:cubicBezTo>
                <a:cubicBezTo>
                  <a:pt x="240" y="144"/>
                  <a:pt x="242" y="142"/>
                  <a:pt x="243" y="143"/>
                </a:cubicBezTo>
                <a:cubicBezTo>
                  <a:pt x="244" y="143"/>
                  <a:pt x="245" y="143"/>
                  <a:pt x="245" y="144"/>
                </a:cubicBezTo>
                <a:cubicBezTo>
                  <a:pt x="246" y="144"/>
                  <a:pt x="246" y="144"/>
                  <a:pt x="247" y="144"/>
                </a:cubicBezTo>
                <a:cubicBezTo>
                  <a:pt x="246" y="144"/>
                  <a:pt x="245" y="144"/>
                  <a:pt x="246" y="145"/>
                </a:cubicBezTo>
                <a:cubicBezTo>
                  <a:pt x="246" y="145"/>
                  <a:pt x="247" y="144"/>
                  <a:pt x="247" y="144"/>
                </a:cubicBezTo>
                <a:cubicBezTo>
                  <a:pt x="247" y="144"/>
                  <a:pt x="247" y="144"/>
                  <a:pt x="247" y="144"/>
                </a:cubicBezTo>
                <a:cubicBezTo>
                  <a:pt x="262" y="148"/>
                  <a:pt x="277" y="153"/>
                  <a:pt x="290" y="159"/>
                </a:cubicBezTo>
                <a:cubicBezTo>
                  <a:pt x="295" y="161"/>
                  <a:pt x="299" y="164"/>
                  <a:pt x="304" y="166"/>
                </a:cubicBezTo>
                <a:cubicBezTo>
                  <a:pt x="307" y="167"/>
                  <a:pt x="311" y="167"/>
                  <a:pt x="314" y="168"/>
                </a:cubicBezTo>
                <a:cubicBezTo>
                  <a:pt x="320" y="171"/>
                  <a:pt x="325" y="175"/>
                  <a:pt x="331" y="179"/>
                </a:cubicBezTo>
                <a:cubicBezTo>
                  <a:pt x="347" y="188"/>
                  <a:pt x="363" y="200"/>
                  <a:pt x="379" y="210"/>
                </a:cubicBezTo>
                <a:cubicBezTo>
                  <a:pt x="397" y="222"/>
                  <a:pt x="418" y="232"/>
                  <a:pt x="444" y="238"/>
                </a:cubicBezTo>
                <a:cubicBezTo>
                  <a:pt x="448" y="239"/>
                  <a:pt x="459" y="241"/>
                  <a:pt x="453" y="239"/>
                </a:cubicBezTo>
                <a:cubicBezTo>
                  <a:pt x="435" y="233"/>
                  <a:pt x="419" y="229"/>
                  <a:pt x="404" y="221"/>
                </a:cubicBezTo>
                <a:cubicBezTo>
                  <a:pt x="402" y="221"/>
                  <a:pt x="394" y="216"/>
                  <a:pt x="401" y="219"/>
                </a:cubicBezTo>
                <a:cubicBezTo>
                  <a:pt x="412" y="224"/>
                  <a:pt x="428" y="230"/>
                  <a:pt x="442" y="234"/>
                </a:cubicBezTo>
                <a:cubicBezTo>
                  <a:pt x="450" y="236"/>
                  <a:pt x="458" y="238"/>
                  <a:pt x="466" y="239"/>
                </a:cubicBezTo>
                <a:cubicBezTo>
                  <a:pt x="487" y="243"/>
                  <a:pt x="505" y="243"/>
                  <a:pt x="529" y="244"/>
                </a:cubicBezTo>
              </a:path>
            </a:pathLst>
          </a:custGeom>
          <a:solidFill>
            <a:srgbClr val="223C89"/>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5" name="Rectangle 4">
            <a:extLst>
              <a:ext uri="{FF2B5EF4-FFF2-40B4-BE49-F238E27FC236}">
                <a16:creationId xmlns:a16="http://schemas.microsoft.com/office/drawing/2014/main" id="{2C1CF3B3-249C-0B6A-6311-37147E0C60F1}"/>
              </a:ext>
            </a:extLst>
          </p:cNvPr>
          <p:cNvSpPr/>
          <p:nvPr/>
        </p:nvSpPr>
        <p:spPr>
          <a:xfrm>
            <a:off x="1537041" y="3143020"/>
            <a:ext cx="4195212" cy="323165"/>
          </a:xfrm>
          <a:prstGeom prst="rect">
            <a:avLst/>
          </a:prstGeom>
        </p:spPr>
        <p:txBody>
          <a:bodyPr wrap="square">
            <a:spAutoFit/>
          </a:bodyPr>
          <a:lstStyle/>
          <a:p>
            <a:pPr lvl="0"/>
            <a:r>
              <a:rPr lang="en-US" sz="1500" b="1" dirty="0">
                <a:solidFill>
                  <a:srgbClr val="7F7F7F">
                    <a:lumMod val="50000"/>
                  </a:srgbClr>
                </a:solidFill>
                <a:ea typeface="Roboto" pitchFamily="2" charset="0"/>
              </a:rPr>
              <a:t>Who is subject to the rule?</a:t>
            </a:r>
            <a:endParaRPr lang="en-US" sz="825" dirty="0">
              <a:solidFill>
                <a:schemeClr val="bg1"/>
              </a:solidFill>
              <a:ea typeface="Lato" charset="0"/>
              <a:cs typeface="Lato" charset="0"/>
            </a:endParaRPr>
          </a:p>
        </p:txBody>
      </p:sp>
      <p:sp>
        <p:nvSpPr>
          <p:cNvPr id="6" name="Rectangle 5">
            <a:extLst>
              <a:ext uri="{FF2B5EF4-FFF2-40B4-BE49-F238E27FC236}">
                <a16:creationId xmlns:a16="http://schemas.microsoft.com/office/drawing/2014/main" id="{45EEDD25-2CB8-AE6A-57A2-7786E57277C3}"/>
              </a:ext>
            </a:extLst>
          </p:cNvPr>
          <p:cNvSpPr/>
          <p:nvPr/>
        </p:nvSpPr>
        <p:spPr>
          <a:xfrm>
            <a:off x="1718688" y="3611626"/>
            <a:ext cx="3196200" cy="900246"/>
          </a:xfrm>
          <a:prstGeom prst="rect">
            <a:avLst/>
          </a:prstGeom>
        </p:spPr>
        <p:txBody>
          <a:bodyPr wrap="square">
            <a:spAutoFit/>
          </a:bodyPr>
          <a:lstStyle/>
          <a:p>
            <a:r>
              <a:rPr lang="en-US" sz="1050" dirty="0">
                <a:solidFill>
                  <a:schemeClr val="bg1"/>
                </a:solidFill>
                <a:ea typeface="Lato" charset="0"/>
                <a:cs typeface="Lato" charset="0"/>
              </a:rPr>
              <a:t>HEALTHCARE PROVIDERS</a:t>
            </a:r>
            <a:br>
              <a:rPr lang="en-US" sz="1050" dirty="0">
                <a:solidFill>
                  <a:schemeClr val="bg1"/>
                </a:solidFill>
                <a:ea typeface="Lato" charset="0"/>
                <a:cs typeface="Lato" charset="0"/>
              </a:rPr>
            </a:br>
            <a:r>
              <a:rPr lang="en-US" sz="1050" dirty="0">
                <a:solidFill>
                  <a:schemeClr val="bg1"/>
                </a:solidFill>
                <a:ea typeface="Lato" charset="0"/>
                <a:cs typeface="Lato" charset="0"/>
              </a:rPr>
              <a:t>HIES/ HINS</a:t>
            </a:r>
          </a:p>
          <a:p>
            <a:r>
              <a:rPr lang="en-US" sz="1050" dirty="0">
                <a:solidFill>
                  <a:schemeClr val="bg1"/>
                </a:solidFill>
                <a:ea typeface="Lato" charset="0"/>
                <a:cs typeface="Lato" charset="0"/>
              </a:rPr>
              <a:t>CERTIFIED HEALTH IT DEVELOPERS (ONC PROGRAM)</a:t>
            </a:r>
          </a:p>
          <a:p>
            <a:endParaRPr lang="en-US" sz="1050" dirty="0">
              <a:solidFill>
                <a:schemeClr val="bg1"/>
              </a:solidFill>
              <a:ea typeface="Lato" charset="0"/>
              <a:cs typeface="Lato" charset="0"/>
            </a:endParaRPr>
          </a:p>
        </p:txBody>
      </p:sp>
      <p:sp>
        <p:nvSpPr>
          <p:cNvPr id="7" name="Freeform 43">
            <a:extLst>
              <a:ext uri="{FF2B5EF4-FFF2-40B4-BE49-F238E27FC236}">
                <a16:creationId xmlns:a16="http://schemas.microsoft.com/office/drawing/2014/main" id="{0DEC809C-CC6B-C039-1550-0D41C94E71D3}"/>
              </a:ext>
            </a:extLst>
          </p:cNvPr>
          <p:cNvSpPr>
            <a:spLocks noEditPoints="1"/>
          </p:cNvSpPr>
          <p:nvPr/>
        </p:nvSpPr>
        <p:spPr bwMode="auto">
          <a:xfrm>
            <a:off x="1232989" y="3154222"/>
            <a:ext cx="304052" cy="304052"/>
          </a:xfrm>
          <a:custGeom>
            <a:avLst/>
            <a:gdLst>
              <a:gd name="T0" fmla="*/ 16 w 176"/>
              <a:gd name="T1" fmla="*/ 32 h 176"/>
              <a:gd name="T2" fmla="*/ 0 w 176"/>
              <a:gd name="T3" fmla="*/ 160 h 176"/>
              <a:gd name="T4" fmla="*/ 128 w 176"/>
              <a:gd name="T5" fmla="*/ 176 h 176"/>
              <a:gd name="T6" fmla="*/ 144 w 176"/>
              <a:gd name="T7" fmla="*/ 48 h 176"/>
              <a:gd name="T8" fmla="*/ 136 w 176"/>
              <a:gd name="T9" fmla="*/ 160 h 176"/>
              <a:gd name="T10" fmla="*/ 16 w 176"/>
              <a:gd name="T11" fmla="*/ 168 h 176"/>
              <a:gd name="T12" fmla="*/ 8 w 176"/>
              <a:gd name="T13" fmla="*/ 48 h 176"/>
              <a:gd name="T14" fmla="*/ 128 w 176"/>
              <a:gd name="T15" fmla="*/ 40 h 176"/>
              <a:gd name="T16" fmla="*/ 136 w 176"/>
              <a:gd name="T17" fmla="*/ 160 h 176"/>
              <a:gd name="T18" fmla="*/ 56 w 176"/>
              <a:gd name="T19" fmla="*/ 72 h 176"/>
              <a:gd name="T20" fmla="*/ 24 w 176"/>
              <a:gd name="T21" fmla="*/ 72 h 176"/>
              <a:gd name="T22" fmla="*/ 40 w 176"/>
              <a:gd name="T23" fmla="*/ 64 h 176"/>
              <a:gd name="T24" fmla="*/ 40 w 176"/>
              <a:gd name="T25" fmla="*/ 80 h 176"/>
              <a:gd name="T26" fmla="*/ 40 w 176"/>
              <a:gd name="T27" fmla="*/ 64 h 176"/>
              <a:gd name="T28" fmla="*/ 120 w 176"/>
              <a:gd name="T29" fmla="*/ 146 h 176"/>
              <a:gd name="T30" fmla="*/ 96 w 176"/>
              <a:gd name="T31" fmla="*/ 107 h 176"/>
              <a:gd name="T32" fmla="*/ 92 w 176"/>
              <a:gd name="T33" fmla="*/ 104 h 176"/>
              <a:gd name="T34" fmla="*/ 77 w 176"/>
              <a:gd name="T35" fmla="*/ 118 h 176"/>
              <a:gd name="T36" fmla="*/ 60 w 176"/>
              <a:gd name="T37" fmla="*/ 96 h 176"/>
              <a:gd name="T38" fmla="*/ 57 w 176"/>
              <a:gd name="T39" fmla="*/ 98 h 176"/>
              <a:gd name="T40" fmla="*/ 25 w 176"/>
              <a:gd name="T41" fmla="*/ 146 h 176"/>
              <a:gd name="T42" fmla="*/ 28 w 176"/>
              <a:gd name="T43" fmla="*/ 152 h 176"/>
              <a:gd name="T44" fmla="*/ 120 w 176"/>
              <a:gd name="T45" fmla="*/ 148 h 176"/>
              <a:gd name="T46" fmla="*/ 35 w 176"/>
              <a:gd name="T47" fmla="*/ 144 h 176"/>
              <a:gd name="T48" fmla="*/ 72 w 176"/>
              <a:gd name="T49" fmla="*/ 126 h 176"/>
              <a:gd name="T50" fmla="*/ 79 w 176"/>
              <a:gd name="T51" fmla="*/ 127 h 176"/>
              <a:gd name="T52" fmla="*/ 109 w 176"/>
              <a:gd name="T53" fmla="*/ 144 h 176"/>
              <a:gd name="T54" fmla="*/ 160 w 176"/>
              <a:gd name="T55" fmla="*/ 0 h 176"/>
              <a:gd name="T56" fmla="*/ 32 w 176"/>
              <a:gd name="T57" fmla="*/ 16 h 176"/>
              <a:gd name="T58" fmla="*/ 36 w 176"/>
              <a:gd name="T59" fmla="*/ 24 h 176"/>
              <a:gd name="T60" fmla="*/ 40 w 176"/>
              <a:gd name="T61" fmla="*/ 16 h 176"/>
              <a:gd name="T62" fmla="*/ 160 w 176"/>
              <a:gd name="T63" fmla="*/ 8 h 176"/>
              <a:gd name="T64" fmla="*/ 168 w 176"/>
              <a:gd name="T65" fmla="*/ 128 h 176"/>
              <a:gd name="T66" fmla="*/ 156 w 176"/>
              <a:gd name="T67" fmla="*/ 136 h 176"/>
              <a:gd name="T68" fmla="*/ 156 w 176"/>
              <a:gd name="T69" fmla="*/ 144 h 176"/>
              <a:gd name="T70" fmla="*/ 176 w 176"/>
              <a:gd name="T71" fmla="*/ 128 h 176"/>
              <a:gd name="T72" fmla="*/ 160 w 176"/>
              <a:gd name="T7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28" y="32"/>
                </a:moveTo>
                <a:cubicBezTo>
                  <a:pt x="16" y="32"/>
                  <a:pt x="16" y="32"/>
                  <a:pt x="16" y="32"/>
                </a:cubicBezTo>
                <a:cubicBezTo>
                  <a:pt x="7" y="32"/>
                  <a:pt x="0" y="39"/>
                  <a:pt x="0" y="48"/>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48"/>
                  <a:pt x="144" y="48"/>
                  <a:pt x="144" y="48"/>
                </a:cubicBezTo>
                <a:cubicBezTo>
                  <a:pt x="144" y="39"/>
                  <a:pt x="137" y="32"/>
                  <a:pt x="128" y="32"/>
                </a:cubicBezTo>
                <a:moveTo>
                  <a:pt x="136" y="160"/>
                </a:moveTo>
                <a:cubicBezTo>
                  <a:pt x="136" y="164"/>
                  <a:pt x="132" y="168"/>
                  <a:pt x="128" y="168"/>
                </a:cubicBezTo>
                <a:cubicBezTo>
                  <a:pt x="16" y="168"/>
                  <a:pt x="16" y="168"/>
                  <a:pt x="16" y="168"/>
                </a:cubicBezTo>
                <a:cubicBezTo>
                  <a:pt x="12" y="168"/>
                  <a:pt x="8" y="164"/>
                  <a:pt x="8" y="160"/>
                </a:cubicBezTo>
                <a:cubicBezTo>
                  <a:pt x="8" y="48"/>
                  <a:pt x="8" y="48"/>
                  <a:pt x="8" y="48"/>
                </a:cubicBezTo>
                <a:cubicBezTo>
                  <a:pt x="8" y="44"/>
                  <a:pt x="12" y="40"/>
                  <a:pt x="16" y="40"/>
                </a:cubicBezTo>
                <a:cubicBezTo>
                  <a:pt x="128" y="40"/>
                  <a:pt x="128" y="40"/>
                  <a:pt x="128" y="40"/>
                </a:cubicBezTo>
                <a:cubicBezTo>
                  <a:pt x="132" y="40"/>
                  <a:pt x="136" y="44"/>
                  <a:pt x="136" y="48"/>
                </a:cubicBezTo>
                <a:lnTo>
                  <a:pt x="136" y="160"/>
                </a:lnTo>
                <a:close/>
                <a:moveTo>
                  <a:pt x="40" y="88"/>
                </a:moveTo>
                <a:cubicBezTo>
                  <a:pt x="49" y="88"/>
                  <a:pt x="56" y="81"/>
                  <a:pt x="56" y="72"/>
                </a:cubicBezTo>
                <a:cubicBezTo>
                  <a:pt x="56" y="63"/>
                  <a:pt x="49" y="56"/>
                  <a:pt x="40" y="56"/>
                </a:cubicBezTo>
                <a:cubicBezTo>
                  <a:pt x="31" y="56"/>
                  <a:pt x="24" y="63"/>
                  <a:pt x="24" y="72"/>
                </a:cubicBezTo>
                <a:cubicBezTo>
                  <a:pt x="24" y="81"/>
                  <a:pt x="31" y="88"/>
                  <a:pt x="40" y="88"/>
                </a:cubicBezTo>
                <a:moveTo>
                  <a:pt x="40" y="64"/>
                </a:moveTo>
                <a:cubicBezTo>
                  <a:pt x="44" y="64"/>
                  <a:pt x="48" y="68"/>
                  <a:pt x="48" y="72"/>
                </a:cubicBezTo>
                <a:cubicBezTo>
                  <a:pt x="48" y="76"/>
                  <a:pt x="44" y="80"/>
                  <a:pt x="40" y="80"/>
                </a:cubicBezTo>
                <a:cubicBezTo>
                  <a:pt x="36" y="80"/>
                  <a:pt x="32" y="76"/>
                  <a:pt x="32" y="72"/>
                </a:cubicBezTo>
                <a:cubicBezTo>
                  <a:pt x="32" y="68"/>
                  <a:pt x="36" y="64"/>
                  <a:pt x="40" y="64"/>
                </a:cubicBezTo>
                <a:moveTo>
                  <a:pt x="120" y="147"/>
                </a:moveTo>
                <a:cubicBezTo>
                  <a:pt x="120" y="146"/>
                  <a:pt x="120" y="146"/>
                  <a:pt x="120" y="146"/>
                </a:cubicBezTo>
                <a:cubicBezTo>
                  <a:pt x="120" y="146"/>
                  <a:pt x="120" y="146"/>
                  <a:pt x="120" y="146"/>
                </a:cubicBezTo>
                <a:cubicBezTo>
                  <a:pt x="96" y="107"/>
                  <a:pt x="96" y="107"/>
                  <a:pt x="96" y="107"/>
                </a:cubicBezTo>
                <a:cubicBezTo>
                  <a:pt x="96" y="107"/>
                  <a:pt x="96" y="107"/>
                  <a:pt x="96" y="107"/>
                </a:cubicBezTo>
                <a:cubicBezTo>
                  <a:pt x="95" y="105"/>
                  <a:pt x="94" y="104"/>
                  <a:pt x="92" y="104"/>
                </a:cubicBezTo>
                <a:cubicBezTo>
                  <a:pt x="91" y="104"/>
                  <a:pt x="90" y="104"/>
                  <a:pt x="89" y="105"/>
                </a:cubicBezTo>
                <a:cubicBezTo>
                  <a:pt x="77" y="118"/>
                  <a:pt x="77" y="118"/>
                  <a:pt x="77" y="118"/>
                </a:cubicBezTo>
                <a:cubicBezTo>
                  <a:pt x="64" y="98"/>
                  <a:pt x="64" y="98"/>
                  <a:pt x="64" y="98"/>
                </a:cubicBezTo>
                <a:cubicBezTo>
                  <a:pt x="63" y="97"/>
                  <a:pt x="62" y="96"/>
                  <a:pt x="60" y="96"/>
                </a:cubicBezTo>
                <a:cubicBezTo>
                  <a:pt x="59" y="96"/>
                  <a:pt x="57" y="97"/>
                  <a:pt x="57" y="98"/>
                </a:cubicBezTo>
                <a:cubicBezTo>
                  <a:pt x="57" y="98"/>
                  <a:pt x="57" y="98"/>
                  <a:pt x="57" y="98"/>
                </a:cubicBezTo>
                <a:cubicBezTo>
                  <a:pt x="25" y="146"/>
                  <a:pt x="25" y="146"/>
                  <a:pt x="25" y="146"/>
                </a:cubicBezTo>
                <a:cubicBezTo>
                  <a:pt x="25" y="146"/>
                  <a:pt x="25" y="146"/>
                  <a:pt x="25" y="146"/>
                </a:cubicBezTo>
                <a:cubicBezTo>
                  <a:pt x="24" y="146"/>
                  <a:pt x="24" y="147"/>
                  <a:pt x="24" y="148"/>
                </a:cubicBezTo>
                <a:cubicBezTo>
                  <a:pt x="24" y="150"/>
                  <a:pt x="26" y="152"/>
                  <a:pt x="28" y="152"/>
                </a:cubicBezTo>
                <a:cubicBezTo>
                  <a:pt x="116" y="152"/>
                  <a:pt x="116" y="152"/>
                  <a:pt x="116" y="152"/>
                </a:cubicBezTo>
                <a:cubicBezTo>
                  <a:pt x="118" y="152"/>
                  <a:pt x="120" y="150"/>
                  <a:pt x="120" y="148"/>
                </a:cubicBezTo>
                <a:cubicBezTo>
                  <a:pt x="120" y="147"/>
                  <a:pt x="120" y="147"/>
                  <a:pt x="120" y="147"/>
                </a:cubicBezTo>
                <a:close/>
                <a:moveTo>
                  <a:pt x="35" y="144"/>
                </a:moveTo>
                <a:cubicBezTo>
                  <a:pt x="60" y="107"/>
                  <a:pt x="60" y="107"/>
                  <a:pt x="60" y="107"/>
                </a:cubicBezTo>
                <a:cubicBezTo>
                  <a:pt x="72" y="126"/>
                  <a:pt x="72" y="126"/>
                  <a:pt x="72" y="126"/>
                </a:cubicBezTo>
                <a:cubicBezTo>
                  <a:pt x="73" y="127"/>
                  <a:pt x="74" y="128"/>
                  <a:pt x="76" y="128"/>
                </a:cubicBezTo>
                <a:cubicBezTo>
                  <a:pt x="77" y="128"/>
                  <a:pt x="78" y="128"/>
                  <a:pt x="79" y="127"/>
                </a:cubicBezTo>
                <a:cubicBezTo>
                  <a:pt x="91" y="114"/>
                  <a:pt x="91" y="114"/>
                  <a:pt x="91" y="114"/>
                </a:cubicBezTo>
                <a:cubicBezTo>
                  <a:pt x="109" y="144"/>
                  <a:pt x="109" y="144"/>
                  <a:pt x="109" y="144"/>
                </a:cubicBezTo>
                <a:lnTo>
                  <a:pt x="35" y="144"/>
                </a:lnTo>
                <a:close/>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128"/>
                  <a:pt x="168" y="128"/>
                  <a:pt x="168" y="128"/>
                </a:cubicBezTo>
                <a:cubicBezTo>
                  <a:pt x="168" y="132"/>
                  <a:pt x="164" y="136"/>
                  <a:pt x="160" y="136"/>
                </a:cubicBezTo>
                <a:cubicBezTo>
                  <a:pt x="156" y="136"/>
                  <a:pt x="156" y="136"/>
                  <a:pt x="156" y="136"/>
                </a:cubicBezTo>
                <a:cubicBezTo>
                  <a:pt x="154" y="136"/>
                  <a:pt x="152" y="138"/>
                  <a:pt x="152" y="140"/>
                </a:cubicBezTo>
                <a:cubicBezTo>
                  <a:pt x="152" y="142"/>
                  <a:pt x="154" y="144"/>
                  <a:pt x="156" y="144"/>
                </a:cubicBezTo>
                <a:cubicBezTo>
                  <a:pt x="160" y="144"/>
                  <a:pt x="160" y="144"/>
                  <a:pt x="160" y="144"/>
                </a:cubicBezTo>
                <a:cubicBezTo>
                  <a:pt x="169" y="144"/>
                  <a:pt x="176" y="137"/>
                  <a:pt x="176" y="128"/>
                </a:cubicBezTo>
                <a:cubicBezTo>
                  <a:pt x="176" y="16"/>
                  <a:pt x="176" y="16"/>
                  <a:pt x="176" y="16"/>
                </a:cubicBezTo>
                <a:cubicBezTo>
                  <a:pt x="176" y="7"/>
                  <a:pt x="169" y="0"/>
                  <a:pt x="160" y="0"/>
                </a:cubicBezTo>
              </a:path>
            </a:pathLst>
          </a:custGeom>
          <a:solidFill>
            <a:srgbClr val="190A64"/>
          </a:solidFill>
          <a:ln>
            <a:noFill/>
          </a:ln>
        </p:spPr>
        <p:txBody>
          <a:bodyPr vert="horz" wrap="square" lIns="68580" tIns="34290" rIns="68580" bIns="34290" numCol="1" anchor="t" anchorCtr="0" compatLnSpc="1">
            <a:prstTxWarp prst="textNoShape">
              <a:avLst/>
            </a:prstTxWarp>
          </a:bodyPr>
          <a:lstStyle/>
          <a:p>
            <a:endParaRPr lang="en-US" sz="1350" b="1" dirty="0"/>
          </a:p>
        </p:txBody>
      </p:sp>
      <p:grpSp>
        <p:nvGrpSpPr>
          <p:cNvPr id="8" name="Group 7">
            <a:extLst>
              <a:ext uri="{FF2B5EF4-FFF2-40B4-BE49-F238E27FC236}">
                <a16:creationId xmlns:a16="http://schemas.microsoft.com/office/drawing/2014/main" id="{2FD04539-2F01-70AC-10EC-D2D6B127A613}"/>
              </a:ext>
            </a:extLst>
          </p:cNvPr>
          <p:cNvGrpSpPr/>
          <p:nvPr/>
        </p:nvGrpSpPr>
        <p:grpSpPr>
          <a:xfrm>
            <a:off x="2559775" y="1238851"/>
            <a:ext cx="4532281" cy="1044017"/>
            <a:chOff x="3413033" y="1651801"/>
            <a:chExt cx="6043041" cy="1392023"/>
          </a:xfrm>
        </p:grpSpPr>
        <p:sp>
          <p:nvSpPr>
            <p:cNvPr id="9" name="Title 5">
              <a:extLst>
                <a:ext uri="{FF2B5EF4-FFF2-40B4-BE49-F238E27FC236}">
                  <a16:creationId xmlns:a16="http://schemas.microsoft.com/office/drawing/2014/main" id="{E9CA5929-E31A-C04A-2CD1-B8EAB76357C7}"/>
                </a:ext>
              </a:extLst>
            </p:cNvPr>
            <p:cNvSpPr txBox="1">
              <a:spLocks/>
            </p:cNvSpPr>
            <p:nvPr/>
          </p:nvSpPr>
          <p:spPr>
            <a:xfrm>
              <a:off x="4716434" y="2186574"/>
              <a:ext cx="4739640"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dirty="0">
                  <a:solidFill>
                    <a:schemeClr val="bg1"/>
                  </a:solidFill>
                  <a:latin typeface="Oswald Light" panose="02000506000000020004" pitchFamily="50" charset="0"/>
                  <a:ea typeface="Roboto" pitchFamily="2" charset="0"/>
                </a:rPr>
                <a:t>FINAL RULE</a:t>
              </a:r>
            </a:p>
          </p:txBody>
        </p:sp>
        <p:sp>
          <p:nvSpPr>
            <p:cNvPr id="10" name="Title 5">
              <a:extLst>
                <a:ext uri="{FF2B5EF4-FFF2-40B4-BE49-F238E27FC236}">
                  <a16:creationId xmlns:a16="http://schemas.microsoft.com/office/drawing/2014/main" id="{934A96EF-D552-AFA1-231A-7DD2CCF09366}"/>
                </a:ext>
              </a:extLst>
            </p:cNvPr>
            <p:cNvSpPr txBox="1">
              <a:spLocks/>
            </p:cNvSpPr>
            <p:nvPr/>
          </p:nvSpPr>
          <p:spPr>
            <a:xfrm>
              <a:off x="3413033" y="1651801"/>
              <a:ext cx="3140151" cy="542995"/>
            </a:xfrm>
            <a:prstGeom prst="rect">
              <a:avLst/>
            </a:prstGeom>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mn-lt"/>
                  <a:ea typeface="Roboto" pitchFamily="2" charset="0"/>
                </a:rPr>
                <a:t>OFFICE OF THE NATIONAL COORDINATOR FOR HEALTH IT</a:t>
              </a:r>
              <a:endParaRPr lang="en-US" sz="1350" dirty="0">
                <a:solidFill>
                  <a:schemeClr val="bg1"/>
                </a:solidFill>
                <a:latin typeface="+mn-lt"/>
                <a:ea typeface="Roboto" pitchFamily="2" charset="0"/>
              </a:endParaRPr>
            </a:p>
          </p:txBody>
        </p:sp>
      </p:grpSp>
    </p:spTree>
    <p:extLst>
      <p:ext uri="{BB962C8B-B14F-4D97-AF65-F5344CB8AC3E}">
        <p14:creationId xmlns:p14="http://schemas.microsoft.com/office/powerpoint/2010/main" val="143493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5">
            <a:extLst>
              <a:ext uri="{FF2B5EF4-FFF2-40B4-BE49-F238E27FC236}">
                <a16:creationId xmlns:a16="http://schemas.microsoft.com/office/drawing/2014/main" id="{B6102EEA-D089-0640-64F3-34D56E454A6A}"/>
              </a:ext>
            </a:extLst>
          </p:cNvPr>
          <p:cNvSpPr txBox="1">
            <a:spLocks/>
          </p:cNvSpPr>
          <p:nvPr/>
        </p:nvSpPr>
        <p:spPr>
          <a:xfrm>
            <a:off x="1485900" y="446680"/>
            <a:ext cx="6172200" cy="642938"/>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223C89"/>
                </a:solidFill>
                <a:latin typeface="Oswald Light" panose="02000506000000020004" pitchFamily="50" charset="0"/>
                <a:ea typeface="Roboto" pitchFamily="2" charset="0"/>
              </a:rPr>
              <a:t>ONC Information Blocking Provisions</a:t>
            </a:r>
            <a:br>
              <a:rPr lang="en-US" sz="2400" b="1" dirty="0">
                <a:solidFill>
                  <a:srgbClr val="223C89"/>
                </a:solidFill>
                <a:latin typeface="Oswald Light" panose="02000506000000020004" pitchFamily="50" charset="0"/>
                <a:ea typeface="Roboto" pitchFamily="2" charset="0"/>
              </a:rPr>
            </a:br>
            <a:r>
              <a:rPr lang="en-US" sz="2400" b="1" dirty="0">
                <a:solidFill>
                  <a:srgbClr val="223C89"/>
                </a:solidFill>
                <a:latin typeface="Oswald Light" panose="02000506000000020004" pitchFamily="50" charset="0"/>
                <a:ea typeface="Roboto" pitchFamily="2" charset="0"/>
              </a:rPr>
              <a:t> </a:t>
            </a:r>
            <a:endParaRPr lang="en-US" sz="1350" b="1" dirty="0">
              <a:solidFill>
                <a:srgbClr val="223C89"/>
              </a:solidFill>
              <a:latin typeface="Oswald Light" panose="02000506000000020004" pitchFamily="50" charset="0"/>
              <a:ea typeface="Roboto" pitchFamily="2" charset="0"/>
            </a:endParaRPr>
          </a:p>
        </p:txBody>
      </p:sp>
      <p:sp>
        <p:nvSpPr>
          <p:cNvPr id="21" name="Title 5">
            <a:extLst>
              <a:ext uri="{FF2B5EF4-FFF2-40B4-BE49-F238E27FC236}">
                <a16:creationId xmlns:a16="http://schemas.microsoft.com/office/drawing/2014/main" id="{09E74348-78B2-1CFC-5D5E-FB40457FF62E}"/>
              </a:ext>
            </a:extLst>
          </p:cNvPr>
          <p:cNvSpPr txBox="1">
            <a:spLocks/>
          </p:cNvSpPr>
          <p:nvPr/>
        </p:nvSpPr>
        <p:spPr>
          <a:xfrm>
            <a:off x="1485900" y="890004"/>
            <a:ext cx="6172200" cy="2292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50" b="1" dirty="0">
                <a:solidFill>
                  <a:srgbClr val="7F7F7F">
                    <a:lumMod val="75000"/>
                  </a:srgbClr>
                </a:solidFill>
                <a:latin typeface="Calibri" panose="020F0502020204030204"/>
                <a:ea typeface="Roboto" pitchFamily="2" charset="0"/>
              </a:rPr>
              <a:t>Exceptions</a:t>
            </a:r>
          </a:p>
        </p:txBody>
      </p:sp>
      <p:sp>
        <p:nvSpPr>
          <p:cNvPr id="22" name="Freeform 19">
            <a:extLst>
              <a:ext uri="{FF2B5EF4-FFF2-40B4-BE49-F238E27FC236}">
                <a16:creationId xmlns:a16="http://schemas.microsoft.com/office/drawing/2014/main" id="{140F1711-4AC3-DD6D-8FC9-9F0A6D1A46FB}"/>
              </a:ext>
            </a:extLst>
          </p:cNvPr>
          <p:cNvSpPr>
            <a:spLocks/>
          </p:cNvSpPr>
          <p:nvPr/>
        </p:nvSpPr>
        <p:spPr bwMode="auto">
          <a:xfrm>
            <a:off x="3297739" y="1743855"/>
            <a:ext cx="890157" cy="916169"/>
          </a:xfrm>
          <a:custGeom>
            <a:avLst/>
            <a:gdLst>
              <a:gd name="T0" fmla="*/ 0 w 809"/>
              <a:gd name="T1" fmla="*/ 834 h 834"/>
              <a:gd name="T2" fmla="*/ 656 w 809"/>
              <a:gd name="T3" fmla="*/ 834 h 834"/>
              <a:gd name="T4" fmla="*/ 809 w 809"/>
              <a:gd name="T5" fmla="*/ 464 h 834"/>
              <a:gd name="T6" fmla="*/ 631 w 809"/>
              <a:gd name="T7" fmla="*/ 286 h 834"/>
              <a:gd name="T8" fmla="*/ 626 w 809"/>
              <a:gd name="T9" fmla="*/ 145 h 834"/>
              <a:gd name="T10" fmla="*/ 489 w 809"/>
              <a:gd name="T11" fmla="*/ 144 h 834"/>
              <a:gd name="T12" fmla="*/ 345 w 809"/>
              <a:gd name="T13" fmla="*/ 0 h 834"/>
              <a:gd name="T14" fmla="*/ 0 w 80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834">
                <a:moveTo>
                  <a:pt x="0" y="834"/>
                </a:moveTo>
                <a:cubicBezTo>
                  <a:pt x="656" y="834"/>
                  <a:pt x="656" y="834"/>
                  <a:pt x="656" y="834"/>
                </a:cubicBezTo>
                <a:cubicBezTo>
                  <a:pt x="656" y="700"/>
                  <a:pt x="707" y="566"/>
                  <a:pt x="809" y="464"/>
                </a:cubicBezTo>
                <a:cubicBezTo>
                  <a:pt x="631" y="286"/>
                  <a:pt x="631" y="286"/>
                  <a:pt x="631" y="286"/>
                </a:cubicBezTo>
                <a:cubicBezTo>
                  <a:pt x="626" y="145"/>
                  <a:pt x="626" y="145"/>
                  <a:pt x="626" y="145"/>
                </a:cubicBezTo>
                <a:cubicBezTo>
                  <a:pt x="489" y="144"/>
                  <a:pt x="489" y="144"/>
                  <a:pt x="489" y="144"/>
                </a:cubicBezTo>
                <a:cubicBezTo>
                  <a:pt x="345" y="0"/>
                  <a:pt x="345" y="0"/>
                  <a:pt x="345" y="0"/>
                </a:cubicBezTo>
                <a:cubicBezTo>
                  <a:pt x="115" y="230"/>
                  <a:pt x="0" y="532"/>
                  <a:pt x="0" y="834"/>
                </a:cubicBezTo>
                <a:close/>
              </a:path>
            </a:pathLst>
          </a:cu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 name="Freeform 20">
            <a:extLst>
              <a:ext uri="{FF2B5EF4-FFF2-40B4-BE49-F238E27FC236}">
                <a16:creationId xmlns:a16="http://schemas.microsoft.com/office/drawing/2014/main" id="{BC22D192-FE39-9770-9587-82A835B403BF}"/>
              </a:ext>
            </a:extLst>
          </p:cNvPr>
          <p:cNvSpPr>
            <a:spLocks/>
          </p:cNvSpPr>
          <p:nvPr/>
        </p:nvSpPr>
        <p:spPr bwMode="auto">
          <a:xfrm>
            <a:off x="3297739" y="2555016"/>
            <a:ext cx="890157" cy="1022140"/>
          </a:xfrm>
          <a:custGeom>
            <a:avLst/>
            <a:gdLst>
              <a:gd name="T0" fmla="*/ 345 w 809"/>
              <a:gd name="T1" fmla="*/ 930 h 930"/>
              <a:gd name="T2" fmla="*/ 809 w 809"/>
              <a:gd name="T3" fmla="*/ 466 h 930"/>
              <a:gd name="T4" fmla="*/ 656 w 809"/>
              <a:gd name="T5" fmla="*/ 96 h 930"/>
              <a:gd name="T6" fmla="*/ 404 w 809"/>
              <a:gd name="T7" fmla="*/ 96 h 930"/>
              <a:gd name="T8" fmla="*/ 301 w 809"/>
              <a:gd name="T9" fmla="*/ 0 h 930"/>
              <a:gd name="T10" fmla="*/ 204 w 809"/>
              <a:gd name="T11" fmla="*/ 96 h 930"/>
              <a:gd name="T12" fmla="*/ 0 w 809"/>
              <a:gd name="T13" fmla="*/ 96 h 930"/>
              <a:gd name="T14" fmla="*/ 345 w 809"/>
              <a:gd name="T15" fmla="*/ 930 h 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930">
                <a:moveTo>
                  <a:pt x="345" y="930"/>
                </a:moveTo>
                <a:cubicBezTo>
                  <a:pt x="809" y="466"/>
                  <a:pt x="809" y="466"/>
                  <a:pt x="809" y="466"/>
                </a:cubicBezTo>
                <a:cubicBezTo>
                  <a:pt x="714" y="371"/>
                  <a:pt x="656" y="240"/>
                  <a:pt x="656" y="96"/>
                </a:cubicBezTo>
                <a:cubicBezTo>
                  <a:pt x="404" y="96"/>
                  <a:pt x="404" y="96"/>
                  <a:pt x="404" y="96"/>
                </a:cubicBezTo>
                <a:cubicBezTo>
                  <a:pt x="301" y="0"/>
                  <a:pt x="301" y="0"/>
                  <a:pt x="301" y="0"/>
                </a:cubicBezTo>
                <a:cubicBezTo>
                  <a:pt x="204" y="96"/>
                  <a:pt x="204" y="96"/>
                  <a:pt x="204" y="96"/>
                </a:cubicBezTo>
                <a:cubicBezTo>
                  <a:pt x="0" y="96"/>
                  <a:pt x="0" y="96"/>
                  <a:pt x="0" y="96"/>
                </a:cubicBezTo>
                <a:cubicBezTo>
                  <a:pt x="0" y="421"/>
                  <a:pt x="132" y="716"/>
                  <a:pt x="345" y="930"/>
                </a:cubicBezTo>
              </a:path>
            </a:pathLst>
          </a:custGeom>
          <a:solidFill>
            <a:srgbClr val="949599"/>
          </a:solidFill>
          <a:ln>
            <a:noFill/>
          </a:ln>
          <a:effectLst>
            <a:outerShdw blurRad="88900" dist="12700" dir="16200000"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4" name="Freeform 23">
            <a:extLst>
              <a:ext uri="{FF2B5EF4-FFF2-40B4-BE49-F238E27FC236}">
                <a16:creationId xmlns:a16="http://schemas.microsoft.com/office/drawing/2014/main" id="{47F85EFE-22C6-21B6-95F2-072829239471}"/>
              </a:ext>
            </a:extLst>
          </p:cNvPr>
          <p:cNvSpPr>
            <a:spLocks/>
          </p:cNvSpPr>
          <p:nvPr/>
        </p:nvSpPr>
        <p:spPr bwMode="auto">
          <a:xfrm>
            <a:off x="3677308" y="3067531"/>
            <a:ext cx="917132" cy="889194"/>
          </a:xfrm>
          <a:custGeom>
            <a:avLst/>
            <a:gdLst>
              <a:gd name="T0" fmla="*/ 834 w 834"/>
              <a:gd name="T1" fmla="*/ 809 h 809"/>
              <a:gd name="T2" fmla="*/ 834 w 834"/>
              <a:gd name="T3" fmla="*/ 153 h 809"/>
              <a:gd name="T4" fmla="*/ 464 w 834"/>
              <a:gd name="T5" fmla="*/ 0 h 809"/>
              <a:gd name="T6" fmla="*/ 286 w 834"/>
              <a:gd name="T7" fmla="*/ 177 h 809"/>
              <a:gd name="T8" fmla="*/ 146 w 834"/>
              <a:gd name="T9" fmla="*/ 183 h 809"/>
              <a:gd name="T10" fmla="*/ 144 w 834"/>
              <a:gd name="T11" fmla="*/ 320 h 809"/>
              <a:gd name="T12" fmla="*/ 0 w 834"/>
              <a:gd name="T13" fmla="*/ 464 h 809"/>
              <a:gd name="T14" fmla="*/ 834 w 834"/>
              <a:gd name="T15" fmla="*/ 809 h 8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4" h="809">
                <a:moveTo>
                  <a:pt x="834" y="809"/>
                </a:moveTo>
                <a:cubicBezTo>
                  <a:pt x="834" y="153"/>
                  <a:pt x="834" y="153"/>
                  <a:pt x="834" y="153"/>
                </a:cubicBezTo>
                <a:cubicBezTo>
                  <a:pt x="700" y="153"/>
                  <a:pt x="566" y="102"/>
                  <a:pt x="464" y="0"/>
                </a:cubicBezTo>
                <a:cubicBezTo>
                  <a:pt x="286" y="177"/>
                  <a:pt x="286" y="177"/>
                  <a:pt x="286" y="177"/>
                </a:cubicBezTo>
                <a:cubicBezTo>
                  <a:pt x="146" y="183"/>
                  <a:pt x="146" y="183"/>
                  <a:pt x="146" y="183"/>
                </a:cubicBezTo>
                <a:cubicBezTo>
                  <a:pt x="144" y="320"/>
                  <a:pt x="144" y="320"/>
                  <a:pt x="144" y="320"/>
                </a:cubicBezTo>
                <a:cubicBezTo>
                  <a:pt x="0" y="464"/>
                  <a:pt x="0" y="464"/>
                  <a:pt x="0" y="464"/>
                </a:cubicBezTo>
                <a:cubicBezTo>
                  <a:pt x="230" y="694"/>
                  <a:pt x="532" y="809"/>
                  <a:pt x="834" y="809"/>
                </a:cubicBezTo>
              </a:path>
            </a:pathLst>
          </a:custGeom>
          <a:solidFill>
            <a:srgbClr val="223C89"/>
          </a:solidFill>
          <a:ln>
            <a:noFill/>
          </a:ln>
          <a:effectLst>
            <a:outerShdw blurRad="88900" dist="12700" dir="13500000" algn="br"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5" name="Freeform 27">
            <a:extLst>
              <a:ext uri="{FF2B5EF4-FFF2-40B4-BE49-F238E27FC236}">
                <a16:creationId xmlns:a16="http://schemas.microsoft.com/office/drawing/2014/main" id="{5BA965FA-3B7B-157D-1265-4D448E2182B0}"/>
              </a:ext>
            </a:extLst>
          </p:cNvPr>
          <p:cNvSpPr>
            <a:spLocks/>
          </p:cNvSpPr>
          <p:nvPr/>
        </p:nvSpPr>
        <p:spPr bwMode="auto">
          <a:xfrm>
            <a:off x="4488469" y="3067531"/>
            <a:ext cx="1023103" cy="889194"/>
          </a:xfrm>
          <a:custGeom>
            <a:avLst/>
            <a:gdLst>
              <a:gd name="T0" fmla="*/ 930 w 930"/>
              <a:gd name="T1" fmla="*/ 464 h 809"/>
              <a:gd name="T2" fmla="*/ 466 w 930"/>
              <a:gd name="T3" fmla="*/ 0 h 809"/>
              <a:gd name="T4" fmla="*/ 96 w 930"/>
              <a:gd name="T5" fmla="*/ 153 h 809"/>
              <a:gd name="T6" fmla="*/ 96 w 930"/>
              <a:gd name="T7" fmla="*/ 404 h 809"/>
              <a:gd name="T8" fmla="*/ 0 w 930"/>
              <a:gd name="T9" fmla="*/ 508 h 809"/>
              <a:gd name="T10" fmla="*/ 96 w 930"/>
              <a:gd name="T11" fmla="*/ 605 h 809"/>
              <a:gd name="T12" fmla="*/ 96 w 930"/>
              <a:gd name="T13" fmla="*/ 809 h 809"/>
              <a:gd name="T14" fmla="*/ 930 w 930"/>
              <a:gd name="T15" fmla="*/ 464 h 8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0" h="809">
                <a:moveTo>
                  <a:pt x="930" y="464"/>
                </a:moveTo>
                <a:cubicBezTo>
                  <a:pt x="466" y="0"/>
                  <a:pt x="466" y="0"/>
                  <a:pt x="466" y="0"/>
                </a:cubicBezTo>
                <a:cubicBezTo>
                  <a:pt x="371" y="94"/>
                  <a:pt x="240" y="153"/>
                  <a:pt x="96" y="153"/>
                </a:cubicBezTo>
                <a:cubicBezTo>
                  <a:pt x="96" y="404"/>
                  <a:pt x="96" y="404"/>
                  <a:pt x="96" y="404"/>
                </a:cubicBezTo>
                <a:cubicBezTo>
                  <a:pt x="0" y="508"/>
                  <a:pt x="0" y="508"/>
                  <a:pt x="0" y="508"/>
                </a:cubicBezTo>
                <a:cubicBezTo>
                  <a:pt x="96" y="605"/>
                  <a:pt x="96" y="605"/>
                  <a:pt x="96" y="605"/>
                </a:cubicBezTo>
                <a:cubicBezTo>
                  <a:pt x="96" y="809"/>
                  <a:pt x="96" y="809"/>
                  <a:pt x="96" y="809"/>
                </a:cubicBezTo>
                <a:cubicBezTo>
                  <a:pt x="422" y="809"/>
                  <a:pt x="716" y="677"/>
                  <a:pt x="930" y="464"/>
                </a:cubicBezTo>
              </a:path>
            </a:pathLst>
          </a:custGeom>
          <a:solidFill>
            <a:srgbClr val="1F85C3"/>
          </a:solidFill>
          <a:ln>
            <a:noFill/>
          </a:ln>
          <a:effectLst>
            <a:outerShdw blurRad="88900" dist="12700" dir="10800000" algn="r"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6" name="Freeform 30">
            <a:extLst>
              <a:ext uri="{FF2B5EF4-FFF2-40B4-BE49-F238E27FC236}">
                <a16:creationId xmlns:a16="http://schemas.microsoft.com/office/drawing/2014/main" id="{551E9119-2EC6-617D-B4B4-61F612507DD7}"/>
              </a:ext>
            </a:extLst>
          </p:cNvPr>
          <p:cNvSpPr>
            <a:spLocks/>
          </p:cNvSpPr>
          <p:nvPr/>
        </p:nvSpPr>
        <p:spPr bwMode="auto">
          <a:xfrm>
            <a:off x="5000984" y="2660023"/>
            <a:ext cx="890157" cy="917132"/>
          </a:xfrm>
          <a:custGeom>
            <a:avLst/>
            <a:gdLst>
              <a:gd name="T0" fmla="*/ 320 w 809"/>
              <a:gd name="T1" fmla="*/ 690 h 834"/>
              <a:gd name="T2" fmla="*/ 464 w 809"/>
              <a:gd name="T3" fmla="*/ 834 h 834"/>
              <a:gd name="T4" fmla="*/ 464 w 809"/>
              <a:gd name="T5" fmla="*/ 834 h 834"/>
              <a:gd name="T6" fmla="*/ 809 w 809"/>
              <a:gd name="T7" fmla="*/ 0 h 834"/>
              <a:gd name="T8" fmla="*/ 153 w 809"/>
              <a:gd name="T9" fmla="*/ 0 h 834"/>
              <a:gd name="T10" fmla="*/ 0 w 809"/>
              <a:gd name="T11" fmla="*/ 370 h 834"/>
              <a:gd name="T12" fmla="*/ 0 w 809"/>
              <a:gd name="T13" fmla="*/ 370 h 834"/>
              <a:gd name="T14" fmla="*/ 178 w 809"/>
              <a:gd name="T15" fmla="*/ 547 h 834"/>
              <a:gd name="T16" fmla="*/ 179 w 809"/>
              <a:gd name="T17" fmla="*/ 684 h 834"/>
              <a:gd name="T18" fmla="*/ 320 w 809"/>
              <a:gd name="T19" fmla="*/ 69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34">
                <a:moveTo>
                  <a:pt x="320" y="690"/>
                </a:moveTo>
                <a:cubicBezTo>
                  <a:pt x="464" y="834"/>
                  <a:pt x="464" y="834"/>
                  <a:pt x="464" y="834"/>
                </a:cubicBezTo>
                <a:cubicBezTo>
                  <a:pt x="464" y="834"/>
                  <a:pt x="464" y="834"/>
                  <a:pt x="464" y="834"/>
                </a:cubicBezTo>
                <a:cubicBezTo>
                  <a:pt x="694" y="603"/>
                  <a:pt x="809" y="302"/>
                  <a:pt x="809" y="0"/>
                </a:cubicBezTo>
                <a:cubicBezTo>
                  <a:pt x="153" y="0"/>
                  <a:pt x="153" y="0"/>
                  <a:pt x="153" y="0"/>
                </a:cubicBezTo>
                <a:cubicBezTo>
                  <a:pt x="153" y="134"/>
                  <a:pt x="102" y="268"/>
                  <a:pt x="0" y="370"/>
                </a:cubicBezTo>
                <a:cubicBezTo>
                  <a:pt x="0" y="370"/>
                  <a:pt x="0" y="370"/>
                  <a:pt x="0" y="370"/>
                </a:cubicBezTo>
                <a:cubicBezTo>
                  <a:pt x="178" y="547"/>
                  <a:pt x="178" y="547"/>
                  <a:pt x="178" y="547"/>
                </a:cubicBezTo>
                <a:cubicBezTo>
                  <a:pt x="179" y="684"/>
                  <a:pt x="179" y="684"/>
                  <a:pt x="179" y="684"/>
                </a:cubicBezTo>
                <a:cubicBezTo>
                  <a:pt x="320" y="690"/>
                  <a:pt x="320" y="690"/>
                  <a:pt x="320" y="690"/>
                </a:cubicBezTo>
              </a:path>
            </a:pathLst>
          </a:custGeom>
          <a:solidFill>
            <a:srgbClr val="119ED4"/>
          </a:solidFill>
          <a:ln>
            <a:noFill/>
          </a:ln>
          <a:effectLst>
            <a:outerShdw blurRad="88900" dist="127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7" name="Freeform 33">
            <a:extLst>
              <a:ext uri="{FF2B5EF4-FFF2-40B4-BE49-F238E27FC236}">
                <a16:creationId xmlns:a16="http://schemas.microsoft.com/office/drawing/2014/main" id="{4C53035A-139B-F91F-5F19-13ABDD707208}"/>
              </a:ext>
            </a:extLst>
          </p:cNvPr>
          <p:cNvSpPr>
            <a:spLocks/>
          </p:cNvSpPr>
          <p:nvPr/>
        </p:nvSpPr>
        <p:spPr bwMode="auto">
          <a:xfrm>
            <a:off x="5000984" y="1743855"/>
            <a:ext cx="890157" cy="1021176"/>
          </a:xfrm>
          <a:custGeom>
            <a:avLst/>
            <a:gdLst>
              <a:gd name="T0" fmla="*/ 605 w 809"/>
              <a:gd name="T1" fmla="*/ 834 h 929"/>
              <a:gd name="T2" fmla="*/ 809 w 809"/>
              <a:gd name="T3" fmla="*/ 834 h 929"/>
              <a:gd name="T4" fmla="*/ 809 w 809"/>
              <a:gd name="T5" fmla="*/ 834 h 929"/>
              <a:gd name="T6" fmla="*/ 464 w 809"/>
              <a:gd name="T7" fmla="*/ 0 h 929"/>
              <a:gd name="T8" fmla="*/ 0 w 809"/>
              <a:gd name="T9" fmla="*/ 464 h 929"/>
              <a:gd name="T10" fmla="*/ 153 w 809"/>
              <a:gd name="T11" fmla="*/ 834 h 929"/>
              <a:gd name="T12" fmla="*/ 153 w 809"/>
              <a:gd name="T13" fmla="*/ 834 h 929"/>
              <a:gd name="T14" fmla="*/ 404 w 809"/>
              <a:gd name="T15" fmla="*/ 834 h 929"/>
              <a:gd name="T16" fmla="*/ 502 w 809"/>
              <a:gd name="T17" fmla="*/ 929 h 929"/>
              <a:gd name="T18" fmla="*/ 605 w 809"/>
              <a:gd name="T19" fmla="*/ 83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929">
                <a:moveTo>
                  <a:pt x="605" y="834"/>
                </a:moveTo>
                <a:cubicBezTo>
                  <a:pt x="809" y="834"/>
                  <a:pt x="809" y="834"/>
                  <a:pt x="809" y="834"/>
                </a:cubicBezTo>
                <a:cubicBezTo>
                  <a:pt x="809" y="834"/>
                  <a:pt x="809" y="834"/>
                  <a:pt x="809" y="834"/>
                </a:cubicBezTo>
                <a:cubicBezTo>
                  <a:pt x="809" y="508"/>
                  <a:pt x="677" y="214"/>
                  <a:pt x="464" y="0"/>
                </a:cubicBezTo>
                <a:cubicBezTo>
                  <a:pt x="0" y="464"/>
                  <a:pt x="0" y="464"/>
                  <a:pt x="0" y="464"/>
                </a:cubicBezTo>
                <a:cubicBezTo>
                  <a:pt x="95" y="559"/>
                  <a:pt x="153" y="689"/>
                  <a:pt x="153" y="834"/>
                </a:cubicBezTo>
                <a:cubicBezTo>
                  <a:pt x="153" y="834"/>
                  <a:pt x="153" y="834"/>
                  <a:pt x="153" y="834"/>
                </a:cubicBezTo>
                <a:cubicBezTo>
                  <a:pt x="404" y="834"/>
                  <a:pt x="404" y="834"/>
                  <a:pt x="404" y="834"/>
                </a:cubicBezTo>
                <a:cubicBezTo>
                  <a:pt x="502" y="929"/>
                  <a:pt x="502" y="929"/>
                  <a:pt x="502" y="929"/>
                </a:cubicBezTo>
                <a:lnTo>
                  <a:pt x="605" y="834"/>
                </a:lnTo>
                <a:close/>
              </a:path>
            </a:pathLst>
          </a:custGeom>
          <a:solidFill>
            <a:srgbClr val="1BCCD4"/>
          </a:solidFill>
          <a:ln>
            <a:noFill/>
          </a:ln>
          <a:effectLst>
            <a:outerShdw blurRad="88900" dist="127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8" name="Freeform 9">
            <a:extLst>
              <a:ext uri="{FF2B5EF4-FFF2-40B4-BE49-F238E27FC236}">
                <a16:creationId xmlns:a16="http://schemas.microsoft.com/office/drawing/2014/main" id="{B2586F56-6CCD-1476-1ED5-A8C80CD901F3}"/>
              </a:ext>
            </a:extLst>
          </p:cNvPr>
          <p:cNvSpPr>
            <a:spLocks/>
          </p:cNvSpPr>
          <p:nvPr/>
        </p:nvSpPr>
        <p:spPr bwMode="auto">
          <a:xfrm>
            <a:off x="4594439" y="1364286"/>
            <a:ext cx="917132" cy="889194"/>
          </a:xfrm>
          <a:custGeom>
            <a:avLst/>
            <a:gdLst>
              <a:gd name="T0" fmla="*/ 690 w 834"/>
              <a:gd name="T1" fmla="*/ 489 h 809"/>
              <a:gd name="T2" fmla="*/ 834 w 834"/>
              <a:gd name="T3" fmla="*/ 345 h 809"/>
              <a:gd name="T4" fmla="*/ 834 w 834"/>
              <a:gd name="T5" fmla="*/ 345 h 809"/>
              <a:gd name="T6" fmla="*/ 0 w 834"/>
              <a:gd name="T7" fmla="*/ 0 h 809"/>
              <a:gd name="T8" fmla="*/ 0 w 834"/>
              <a:gd name="T9" fmla="*/ 656 h 809"/>
              <a:gd name="T10" fmla="*/ 370 w 834"/>
              <a:gd name="T11" fmla="*/ 809 h 809"/>
              <a:gd name="T12" fmla="*/ 370 w 834"/>
              <a:gd name="T13" fmla="*/ 809 h 809"/>
              <a:gd name="T14" fmla="*/ 548 w 834"/>
              <a:gd name="T15" fmla="*/ 631 h 809"/>
              <a:gd name="T16" fmla="*/ 684 w 834"/>
              <a:gd name="T17" fmla="*/ 630 h 809"/>
              <a:gd name="T18" fmla="*/ 690 w 834"/>
              <a:gd name="T19" fmla="*/ 48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4" h="809">
                <a:moveTo>
                  <a:pt x="690" y="489"/>
                </a:moveTo>
                <a:cubicBezTo>
                  <a:pt x="834" y="345"/>
                  <a:pt x="834" y="345"/>
                  <a:pt x="834" y="345"/>
                </a:cubicBezTo>
                <a:cubicBezTo>
                  <a:pt x="834" y="345"/>
                  <a:pt x="834" y="345"/>
                  <a:pt x="834" y="345"/>
                </a:cubicBezTo>
                <a:cubicBezTo>
                  <a:pt x="603" y="115"/>
                  <a:pt x="302" y="0"/>
                  <a:pt x="0" y="0"/>
                </a:cubicBezTo>
                <a:cubicBezTo>
                  <a:pt x="0" y="656"/>
                  <a:pt x="0" y="656"/>
                  <a:pt x="0" y="656"/>
                </a:cubicBezTo>
                <a:cubicBezTo>
                  <a:pt x="134" y="656"/>
                  <a:pt x="268" y="707"/>
                  <a:pt x="370" y="809"/>
                </a:cubicBezTo>
                <a:cubicBezTo>
                  <a:pt x="370" y="809"/>
                  <a:pt x="370" y="809"/>
                  <a:pt x="370" y="809"/>
                </a:cubicBezTo>
                <a:cubicBezTo>
                  <a:pt x="548" y="631"/>
                  <a:pt x="548" y="631"/>
                  <a:pt x="548" y="631"/>
                </a:cubicBezTo>
                <a:cubicBezTo>
                  <a:pt x="684" y="630"/>
                  <a:pt x="684" y="630"/>
                  <a:pt x="684" y="630"/>
                </a:cubicBezTo>
                <a:cubicBezTo>
                  <a:pt x="690" y="489"/>
                  <a:pt x="690" y="489"/>
                  <a:pt x="690" y="489"/>
                </a:cubicBezTo>
              </a:path>
            </a:pathLst>
          </a:custGeom>
          <a:solidFill>
            <a:srgbClr val="949599"/>
          </a:solidFill>
          <a:ln>
            <a:noFill/>
          </a:ln>
          <a:effectLst>
            <a:outerShdw blurRad="88900" dist="127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9" name="Freeform 15">
            <a:extLst>
              <a:ext uri="{FF2B5EF4-FFF2-40B4-BE49-F238E27FC236}">
                <a16:creationId xmlns:a16="http://schemas.microsoft.com/office/drawing/2014/main" id="{6543A4E8-7C2D-6480-F2B2-EE0AD6A3E7A0}"/>
              </a:ext>
            </a:extLst>
          </p:cNvPr>
          <p:cNvSpPr>
            <a:spLocks/>
          </p:cNvSpPr>
          <p:nvPr/>
        </p:nvSpPr>
        <p:spPr bwMode="auto">
          <a:xfrm>
            <a:off x="3677308" y="1364286"/>
            <a:ext cx="1023103" cy="889194"/>
          </a:xfrm>
          <a:custGeom>
            <a:avLst/>
            <a:gdLst>
              <a:gd name="T0" fmla="*/ 834 w 930"/>
              <a:gd name="T1" fmla="*/ 203 h 809"/>
              <a:gd name="T2" fmla="*/ 834 w 930"/>
              <a:gd name="T3" fmla="*/ 0 h 809"/>
              <a:gd name="T4" fmla="*/ 0 w 930"/>
              <a:gd name="T5" fmla="*/ 345 h 809"/>
              <a:gd name="T6" fmla="*/ 464 w 930"/>
              <a:gd name="T7" fmla="*/ 809 h 809"/>
              <a:gd name="T8" fmla="*/ 834 w 930"/>
              <a:gd name="T9" fmla="*/ 656 h 809"/>
              <a:gd name="T10" fmla="*/ 834 w 930"/>
              <a:gd name="T11" fmla="*/ 404 h 809"/>
              <a:gd name="T12" fmla="*/ 930 w 930"/>
              <a:gd name="T13" fmla="*/ 307 h 809"/>
              <a:gd name="T14" fmla="*/ 834 w 930"/>
              <a:gd name="T15" fmla="*/ 203 h 8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0" h="809">
                <a:moveTo>
                  <a:pt x="834" y="203"/>
                </a:moveTo>
                <a:cubicBezTo>
                  <a:pt x="834" y="0"/>
                  <a:pt x="834" y="0"/>
                  <a:pt x="834" y="0"/>
                </a:cubicBezTo>
                <a:cubicBezTo>
                  <a:pt x="508" y="0"/>
                  <a:pt x="214" y="132"/>
                  <a:pt x="0" y="345"/>
                </a:cubicBezTo>
                <a:cubicBezTo>
                  <a:pt x="464" y="809"/>
                  <a:pt x="464" y="809"/>
                  <a:pt x="464" y="809"/>
                </a:cubicBezTo>
                <a:cubicBezTo>
                  <a:pt x="559" y="714"/>
                  <a:pt x="689" y="656"/>
                  <a:pt x="834" y="656"/>
                </a:cubicBezTo>
                <a:cubicBezTo>
                  <a:pt x="834" y="404"/>
                  <a:pt x="834" y="404"/>
                  <a:pt x="834" y="404"/>
                </a:cubicBezTo>
                <a:cubicBezTo>
                  <a:pt x="930" y="307"/>
                  <a:pt x="930" y="307"/>
                  <a:pt x="930" y="307"/>
                </a:cubicBezTo>
                <a:cubicBezTo>
                  <a:pt x="834" y="203"/>
                  <a:pt x="834" y="203"/>
                  <a:pt x="834" y="203"/>
                </a:cubicBezTo>
              </a:path>
            </a:pathLst>
          </a:custGeom>
          <a:solidFill>
            <a:srgbClr val="223C89"/>
          </a:solidFill>
          <a:ln>
            <a:noFill/>
          </a:ln>
          <a:effectLst>
            <a:outerShdw blurRad="88900" dist="127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0" name="Rectangle 29">
            <a:extLst>
              <a:ext uri="{FF2B5EF4-FFF2-40B4-BE49-F238E27FC236}">
                <a16:creationId xmlns:a16="http://schemas.microsoft.com/office/drawing/2014/main" id="{F6727884-00CB-B2D5-2499-999A8922286F}"/>
              </a:ext>
            </a:extLst>
          </p:cNvPr>
          <p:cNvSpPr/>
          <p:nvPr/>
        </p:nvSpPr>
        <p:spPr>
          <a:xfrm>
            <a:off x="3975759" y="1556954"/>
            <a:ext cx="618680" cy="507831"/>
          </a:xfrm>
          <a:prstGeom prst="rect">
            <a:avLst/>
          </a:prstGeom>
        </p:spPr>
        <p:txBody>
          <a:bodyPr wrap="square">
            <a:spAutoFit/>
          </a:bodyPr>
          <a:lstStyle/>
          <a:p>
            <a:r>
              <a:rPr lang="en-US" sz="1050" b="1" dirty="0">
                <a:solidFill>
                  <a:prstClr val="white"/>
                </a:solidFill>
                <a:ea typeface="Roboto" pitchFamily="2" charset="0"/>
              </a:rPr>
              <a:t>01.</a:t>
            </a:r>
          </a:p>
          <a:p>
            <a:r>
              <a:rPr lang="en-US" sz="825" dirty="0">
                <a:solidFill>
                  <a:prstClr val="white"/>
                </a:solidFill>
                <a:ea typeface="Roboto" pitchFamily="2" charset="0"/>
              </a:rPr>
              <a:t>Preventing Harm</a:t>
            </a:r>
          </a:p>
        </p:txBody>
      </p:sp>
      <p:sp>
        <p:nvSpPr>
          <p:cNvPr id="31" name="Rectangle 30">
            <a:extLst>
              <a:ext uri="{FF2B5EF4-FFF2-40B4-BE49-F238E27FC236}">
                <a16:creationId xmlns:a16="http://schemas.microsoft.com/office/drawing/2014/main" id="{9A00CCF9-A56F-A5E5-CB05-51333F823D5D}"/>
              </a:ext>
            </a:extLst>
          </p:cNvPr>
          <p:cNvSpPr/>
          <p:nvPr/>
        </p:nvSpPr>
        <p:spPr>
          <a:xfrm>
            <a:off x="4720328" y="1550545"/>
            <a:ext cx="534121" cy="380873"/>
          </a:xfrm>
          <a:prstGeom prst="rect">
            <a:avLst/>
          </a:prstGeom>
        </p:spPr>
        <p:txBody>
          <a:bodyPr wrap="none">
            <a:spAutoFit/>
          </a:bodyPr>
          <a:lstStyle/>
          <a:p>
            <a:r>
              <a:rPr lang="en-US" sz="1050" b="1" dirty="0">
                <a:solidFill>
                  <a:prstClr val="white"/>
                </a:solidFill>
                <a:ea typeface="Roboto" pitchFamily="2" charset="0"/>
              </a:rPr>
              <a:t>02.</a:t>
            </a:r>
          </a:p>
          <a:p>
            <a:r>
              <a:rPr lang="en-US" sz="825" dirty="0">
                <a:solidFill>
                  <a:prstClr val="white"/>
                </a:solidFill>
                <a:ea typeface="Roboto" pitchFamily="2" charset="0"/>
              </a:rPr>
              <a:t>Privacy</a:t>
            </a:r>
          </a:p>
        </p:txBody>
      </p:sp>
      <p:sp>
        <p:nvSpPr>
          <p:cNvPr id="32" name="Rectangle 31">
            <a:extLst>
              <a:ext uri="{FF2B5EF4-FFF2-40B4-BE49-F238E27FC236}">
                <a16:creationId xmlns:a16="http://schemas.microsoft.com/office/drawing/2014/main" id="{E78FECA0-B0D5-427B-1C22-4DD7197DFBFF}"/>
              </a:ext>
            </a:extLst>
          </p:cNvPr>
          <p:cNvSpPr/>
          <p:nvPr/>
        </p:nvSpPr>
        <p:spPr>
          <a:xfrm>
            <a:off x="5220205" y="2085596"/>
            <a:ext cx="577402" cy="380873"/>
          </a:xfrm>
          <a:prstGeom prst="rect">
            <a:avLst/>
          </a:prstGeom>
        </p:spPr>
        <p:txBody>
          <a:bodyPr wrap="none">
            <a:spAutoFit/>
          </a:bodyPr>
          <a:lstStyle/>
          <a:p>
            <a:r>
              <a:rPr lang="en-US" sz="1050" b="1" dirty="0">
                <a:solidFill>
                  <a:prstClr val="white"/>
                </a:solidFill>
                <a:ea typeface="Roboto" pitchFamily="2" charset="0"/>
              </a:rPr>
              <a:t>03.</a:t>
            </a:r>
            <a:endParaRPr lang="en-US" sz="825" dirty="0">
              <a:solidFill>
                <a:prstClr val="white"/>
              </a:solidFill>
              <a:ea typeface="Roboto" pitchFamily="2" charset="0"/>
            </a:endParaRPr>
          </a:p>
          <a:p>
            <a:r>
              <a:rPr lang="en-US" sz="825" dirty="0">
                <a:solidFill>
                  <a:prstClr val="white"/>
                </a:solidFill>
                <a:ea typeface="Roboto" pitchFamily="2" charset="0"/>
              </a:rPr>
              <a:t>Security</a:t>
            </a:r>
          </a:p>
        </p:txBody>
      </p:sp>
      <p:sp>
        <p:nvSpPr>
          <p:cNvPr id="33" name="Rectangle 32">
            <a:extLst>
              <a:ext uri="{FF2B5EF4-FFF2-40B4-BE49-F238E27FC236}">
                <a16:creationId xmlns:a16="http://schemas.microsoft.com/office/drawing/2014/main" id="{A0779572-FF79-F7DF-8769-1B6F43A0F892}"/>
              </a:ext>
            </a:extLst>
          </p:cNvPr>
          <p:cNvSpPr/>
          <p:nvPr/>
        </p:nvSpPr>
        <p:spPr>
          <a:xfrm>
            <a:off x="5163543" y="2785942"/>
            <a:ext cx="745717" cy="380873"/>
          </a:xfrm>
          <a:prstGeom prst="rect">
            <a:avLst/>
          </a:prstGeom>
        </p:spPr>
        <p:txBody>
          <a:bodyPr wrap="none">
            <a:spAutoFit/>
          </a:bodyPr>
          <a:lstStyle/>
          <a:p>
            <a:r>
              <a:rPr lang="en-US" sz="1050" b="1" dirty="0">
                <a:solidFill>
                  <a:prstClr val="white"/>
                </a:solidFill>
                <a:ea typeface="Roboto" pitchFamily="2" charset="0"/>
              </a:rPr>
              <a:t>04.</a:t>
            </a:r>
          </a:p>
          <a:p>
            <a:r>
              <a:rPr lang="en-US" sz="825" dirty="0">
                <a:solidFill>
                  <a:prstClr val="white"/>
                </a:solidFill>
                <a:ea typeface="Roboto" pitchFamily="2" charset="0"/>
              </a:rPr>
              <a:t>Infeasibility</a:t>
            </a:r>
          </a:p>
        </p:txBody>
      </p:sp>
      <p:sp>
        <p:nvSpPr>
          <p:cNvPr id="34" name="Rectangle 33">
            <a:extLst>
              <a:ext uri="{FF2B5EF4-FFF2-40B4-BE49-F238E27FC236}">
                <a16:creationId xmlns:a16="http://schemas.microsoft.com/office/drawing/2014/main" id="{9C465ABA-1716-6425-D5AF-CA8C6A854C54}"/>
              </a:ext>
            </a:extLst>
          </p:cNvPr>
          <p:cNvSpPr/>
          <p:nvPr/>
        </p:nvSpPr>
        <p:spPr>
          <a:xfrm>
            <a:off x="4594439" y="3308803"/>
            <a:ext cx="719627" cy="634789"/>
          </a:xfrm>
          <a:prstGeom prst="rect">
            <a:avLst/>
          </a:prstGeom>
        </p:spPr>
        <p:txBody>
          <a:bodyPr wrap="square">
            <a:spAutoFit/>
          </a:bodyPr>
          <a:lstStyle/>
          <a:p>
            <a:r>
              <a:rPr lang="en-US" sz="1050" b="1" dirty="0">
                <a:solidFill>
                  <a:prstClr val="white"/>
                </a:solidFill>
                <a:ea typeface="Roboto" pitchFamily="2" charset="0"/>
              </a:rPr>
              <a:t>05.</a:t>
            </a:r>
          </a:p>
          <a:p>
            <a:r>
              <a:rPr lang="en-US" sz="825" dirty="0">
                <a:solidFill>
                  <a:prstClr val="white"/>
                </a:solidFill>
                <a:ea typeface="Roboto" pitchFamily="2" charset="0"/>
              </a:rPr>
              <a:t>Health IT Performance</a:t>
            </a:r>
          </a:p>
        </p:txBody>
      </p:sp>
      <p:sp>
        <p:nvSpPr>
          <p:cNvPr id="35" name="Rectangle 34">
            <a:extLst>
              <a:ext uri="{FF2B5EF4-FFF2-40B4-BE49-F238E27FC236}">
                <a16:creationId xmlns:a16="http://schemas.microsoft.com/office/drawing/2014/main" id="{25691FCA-1197-402E-1613-8C3FAFE28E1F}"/>
              </a:ext>
            </a:extLst>
          </p:cNvPr>
          <p:cNvSpPr/>
          <p:nvPr/>
        </p:nvSpPr>
        <p:spPr>
          <a:xfrm>
            <a:off x="3975759" y="3222109"/>
            <a:ext cx="577322" cy="761747"/>
          </a:xfrm>
          <a:prstGeom prst="rect">
            <a:avLst/>
          </a:prstGeom>
        </p:spPr>
        <p:txBody>
          <a:bodyPr wrap="square">
            <a:spAutoFit/>
          </a:bodyPr>
          <a:lstStyle/>
          <a:p>
            <a:pPr defTabSz="685800">
              <a:defRPr/>
            </a:pPr>
            <a:r>
              <a:rPr lang="en-US" sz="1050" b="1" kern="0" dirty="0">
                <a:solidFill>
                  <a:prstClr val="white"/>
                </a:solidFill>
                <a:ea typeface="Roboto" pitchFamily="2" charset="0"/>
              </a:rPr>
              <a:t>06.</a:t>
            </a:r>
          </a:p>
          <a:p>
            <a:pPr defTabSz="685800">
              <a:defRPr/>
            </a:pPr>
            <a:r>
              <a:rPr lang="en-US" sz="825" kern="0" dirty="0">
                <a:solidFill>
                  <a:prstClr val="white"/>
                </a:solidFill>
                <a:ea typeface="Roboto" pitchFamily="2" charset="0"/>
              </a:rPr>
              <a:t>Content and Manner</a:t>
            </a:r>
          </a:p>
          <a:p>
            <a:pPr defTabSz="685800">
              <a:defRPr/>
            </a:pPr>
            <a:endParaRPr lang="en-US" sz="825" kern="0" dirty="0">
              <a:solidFill>
                <a:prstClr val="white"/>
              </a:solidFill>
            </a:endParaRPr>
          </a:p>
        </p:txBody>
      </p:sp>
      <p:sp>
        <p:nvSpPr>
          <p:cNvPr id="36" name="Rectangle 35">
            <a:extLst>
              <a:ext uri="{FF2B5EF4-FFF2-40B4-BE49-F238E27FC236}">
                <a16:creationId xmlns:a16="http://schemas.microsoft.com/office/drawing/2014/main" id="{92422DF7-7525-62F6-4CD5-71DF9E56B879}"/>
              </a:ext>
            </a:extLst>
          </p:cNvPr>
          <p:cNvSpPr/>
          <p:nvPr/>
        </p:nvSpPr>
        <p:spPr>
          <a:xfrm>
            <a:off x="3448763" y="2732103"/>
            <a:ext cx="407484" cy="507831"/>
          </a:xfrm>
          <a:prstGeom prst="rect">
            <a:avLst/>
          </a:prstGeom>
        </p:spPr>
        <p:txBody>
          <a:bodyPr wrap="none">
            <a:spAutoFit/>
          </a:bodyPr>
          <a:lstStyle/>
          <a:p>
            <a:pPr defTabSz="685800">
              <a:defRPr/>
            </a:pPr>
            <a:r>
              <a:rPr lang="en-US" sz="1050" b="1" kern="0" dirty="0">
                <a:solidFill>
                  <a:prstClr val="white"/>
                </a:solidFill>
                <a:ea typeface="Roboto" pitchFamily="2" charset="0"/>
              </a:rPr>
              <a:t>07.</a:t>
            </a:r>
          </a:p>
          <a:p>
            <a:pPr defTabSz="685800">
              <a:defRPr/>
            </a:pPr>
            <a:r>
              <a:rPr lang="en-US" sz="825" kern="0" dirty="0">
                <a:solidFill>
                  <a:prstClr val="white"/>
                </a:solidFill>
                <a:ea typeface="Roboto" pitchFamily="2" charset="0"/>
              </a:rPr>
              <a:t>Fees</a:t>
            </a:r>
          </a:p>
          <a:p>
            <a:pPr defTabSz="685800">
              <a:defRPr/>
            </a:pPr>
            <a:endParaRPr lang="en-US" sz="825" kern="0" dirty="0">
              <a:solidFill>
                <a:prstClr val="white"/>
              </a:solidFill>
            </a:endParaRPr>
          </a:p>
        </p:txBody>
      </p:sp>
      <p:sp>
        <p:nvSpPr>
          <p:cNvPr id="37" name="Rectangle 36">
            <a:extLst>
              <a:ext uri="{FF2B5EF4-FFF2-40B4-BE49-F238E27FC236}">
                <a16:creationId xmlns:a16="http://schemas.microsoft.com/office/drawing/2014/main" id="{835C8A57-E0E5-CCA1-F3D9-D7EADE7271DC}"/>
              </a:ext>
            </a:extLst>
          </p:cNvPr>
          <p:cNvSpPr/>
          <p:nvPr/>
        </p:nvSpPr>
        <p:spPr>
          <a:xfrm>
            <a:off x="3448763" y="2006527"/>
            <a:ext cx="641522" cy="507831"/>
          </a:xfrm>
          <a:prstGeom prst="rect">
            <a:avLst/>
          </a:prstGeom>
        </p:spPr>
        <p:txBody>
          <a:bodyPr wrap="none">
            <a:spAutoFit/>
          </a:bodyPr>
          <a:lstStyle/>
          <a:p>
            <a:pPr defTabSz="685800">
              <a:defRPr/>
            </a:pPr>
            <a:r>
              <a:rPr lang="en-US" sz="1050" b="1" kern="0" dirty="0">
                <a:solidFill>
                  <a:prstClr val="white"/>
                </a:solidFill>
                <a:ea typeface="Roboto" pitchFamily="2" charset="0"/>
              </a:rPr>
              <a:t>08.</a:t>
            </a:r>
          </a:p>
          <a:p>
            <a:pPr defTabSz="685800">
              <a:defRPr/>
            </a:pPr>
            <a:r>
              <a:rPr lang="en-US" sz="825" kern="0" dirty="0">
                <a:solidFill>
                  <a:prstClr val="white"/>
                </a:solidFill>
                <a:ea typeface="Roboto" pitchFamily="2" charset="0"/>
              </a:rPr>
              <a:t>Licensing</a:t>
            </a:r>
          </a:p>
          <a:p>
            <a:pPr defTabSz="685800">
              <a:defRPr/>
            </a:pPr>
            <a:endParaRPr lang="en-US" sz="825" kern="0" dirty="0">
              <a:solidFill>
                <a:prstClr val="white"/>
              </a:solidFill>
            </a:endParaRPr>
          </a:p>
        </p:txBody>
      </p:sp>
    </p:spTree>
    <p:extLst>
      <p:ext uri="{BB962C8B-B14F-4D97-AF65-F5344CB8AC3E}">
        <p14:creationId xmlns:p14="http://schemas.microsoft.com/office/powerpoint/2010/main" val="41369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750"/>
                                        <p:tgtEl>
                                          <p:spTgt spid="21"/>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5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50"/>
                                        <p:tgtEl>
                                          <p:spTgt spid="28"/>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50"/>
                                        <p:tgtEl>
                                          <p:spTgt spid="26"/>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50"/>
                                        <p:tgtEl>
                                          <p:spTgt spid="24"/>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50"/>
                                        <p:tgtEl>
                                          <p:spTgt spid="23"/>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animBg="1"/>
      <p:bldP spid="24" grpId="0" animBg="1"/>
      <p:bldP spid="25" grpId="0" animBg="1"/>
      <p:bldP spid="26" grpId="0" animBg="1"/>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BA7F61-504E-1B6B-C7F2-ED74AA7D1223}"/>
              </a:ext>
            </a:extLst>
          </p:cNvPr>
          <p:cNvSpPr/>
          <p:nvPr/>
        </p:nvSpPr>
        <p:spPr>
          <a:xfrm>
            <a:off x="1214590" y="1529346"/>
            <a:ext cx="6863087" cy="2169825"/>
          </a:xfrm>
          <a:prstGeom prst="rect">
            <a:avLst/>
          </a:prstGeom>
        </p:spPr>
        <p:txBody>
          <a:bodyPr wrap="square">
            <a:spAutoFit/>
          </a:bodyPr>
          <a:lstStyle/>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Resources:</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Crosswalk of Applicability</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Summary Documents</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Frequently Asked Questions</a:t>
            </a:r>
          </a:p>
          <a:p>
            <a:pPr marL="257175" indent="-257175">
              <a:buClr>
                <a:srgbClr val="223C89"/>
              </a:buClr>
              <a:buFont typeface="Wingdings" panose="05000000000000000000" pitchFamily="2" charset="2"/>
              <a:buChar char="ü"/>
            </a:pPr>
            <a:endParaRPr lang="en-US" sz="1500" dirty="0">
              <a:solidFill>
                <a:schemeClr val="tx1">
                  <a:lumMod val="75000"/>
                </a:schemeClr>
              </a:solidFill>
              <a:latin typeface="Calibri" charset="0"/>
              <a:ea typeface="Calibri" charset="0"/>
              <a:cs typeface="Calibri" charset="0"/>
            </a:endParaRP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Internal Activities: </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Task Force Compliance Plan Completion</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“No” Information Blocking Policy </a:t>
            </a:r>
          </a:p>
          <a:p>
            <a:pPr marL="257175" indent="-257175">
              <a:buClr>
                <a:srgbClr val="223C89"/>
              </a:buClr>
              <a:buFont typeface="Wingdings" panose="05000000000000000000" pitchFamily="2" charset="2"/>
              <a:buChar char="ü"/>
            </a:pPr>
            <a:endParaRPr lang="en-US" sz="1500" dirty="0">
              <a:solidFill>
                <a:schemeClr val="tx1">
                  <a:lumMod val="75000"/>
                </a:schemeClr>
              </a:solidFill>
              <a:latin typeface="Calibri" charset="0"/>
              <a:ea typeface="Calibri" charset="0"/>
              <a:cs typeface="Calibri" charset="0"/>
            </a:endParaRPr>
          </a:p>
        </p:txBody>
      </p:sp>
      <p:sp>
        <p:nvSpPr>
          <p:cNvPr id="3" name="Title 5">
            <a:extLst>
              <a:ext uri="{FF2B5EF4-FFF2-40B4-BE49-F238E27FC236}">
                <a16:creationId xmlns:a16="http://schemas.microsoft.com/office/drawing/2014/main" id="{2EC49A51-C3C7-84F9-2FB6-4F54CBDAF60B}"/>
              </a:ext>
            </a:extLst>
          </p:cNvPr>
          <p:cNvSpPr txBox="1">
            <a:spLocks/>
          </p:cNvSpPr>
          <p:nvPr/>
        </p:nvSpPr>
        <p:spPr>
          <a:xfrm>
            <a:off x="1411044" y="508398"/>
            <a:ext cx="7047366"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223C89"/>
                </a:solidFill>
                <a:latin typeface="Oswald Light" panose="02000506000000020004" pitchFamily="50" charset="0"/>
                <a:ea typeface="Calibri" charset="0"/>
                <a:cs typeface="Calibri" charset="0"/>
              </a:rPr>
              <a:t>Our Involvement and Resources</a:t>
            </a:r>
            <a:endParaRPr lang="en-US" sz="1350" b="1" dirty="0">
              <a:solidFill>
                <a:srgbClr val="223C89"/>
              </a:solidFill>
              <a:latin typeface="Oswald Light" panose="02000506000000020004" pitchFamily="50" charset="0"/>
              <a:ea typeface="Calibri" charset="0"/>
              <a:cs typeface="Calibri" charset="0"/>
            </a:endParaRPr>
          </a:p>
        </p:txBody>
      </p:sp>
      <p:grpSp>
        <p:nvGrpSpPr>
          <p:cNvPr id="4" name="Group 3">
            <a:extLst>
              <a:ext uri="{FF2B5EF4-FFF2-40B4-BE49-F238E27FC236}">
                <a16:creationId xmlns:a16="http://schemas.microsoft.com/office/drawing/2014/main" id="{C69C6B8E-FEF6-F544-5B75-5BFA98D8D7D2}"/>
              </a:ext>
            </a:extLst>
          </p:cNvPr>
          <p:cNvGrpSpPr/>
          <p:nvPr/>
        </p:nvGrpSpPr>
        <p:grpSpPr>
          <a:xfrm>
            <a:off x="1214590" y="445294"/>
            <a:ext cx="728663" cy="728663"/>
            <a:chOff x="5611813" y="1458913"/>
            <a:chExt cx="971550" cy="971550"/>
          </a:xfrm>
        </p:grpSpPr>
        <p:sp>
          <p:nvSpPr>
            <p:cNvPr id="5" name="Oval 5">
              <a:extLst>
                <a:ext uri="{FF2B5EF4-FFF2-40B4-BE49-F238E27FC236}">
                  <a16:creationId xmlns:a16="http://schemas.microsoft.com/office/drawing/2014/main" id="{9040E8E8-B82D-4392-C198-18671281F7F2}"/>
                </a:ext>
              </a:extLst>
            </p:cNvPr>
            <p:cNvSpPr>
              <a:spLocks noChangeArrowheads="1"/>
            </p:cNvSpPr>
            <p:nvPr/>
          </p:nvSpPr>
          <p:spPr bwMode="auto">
            <a:xfrm>
              <a:off x="5611813" y="1458913"/>
              <a:ext cx="971550" cy="971550"/>
            </a:xfrm>
            <a:prstGeom prst="ellipse">
              <a:avLst/>
            </a:prstGeom>
            <a:solidFill>
              <a:srgbClr val="94959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6">
              <a:extLst>
                <a:ext uri="{FF2B5EF4-FFF2-40B4-BE49-F238E27FC236}">
                  <a16:creationId xmlns:a16="http://schemas.microsoft.com/office/drawing/2014/main" id="{93C33ADA-3F77-C607-9D50-478CBEFAFAFE}"/>
                </a:ext>
              </a:extLst>
            </p:cNvPr>
            <p:cNvSpPr>
              <a:spLocks noEditPoints="1"/>
            </p:cNvSpPr>
            <p:nvPr/>
          </p:nvSpPr>
          <p:spPr bwMode="auto">
            <a:xfrm>
              <a:off x="5876926" y="1658938"/>
              <a:ext cx="182563" cy="642938"/>
            </a:xfrm>
            <a:custGeom>
              <a:avLst/>
              <a:gdLst>
                <a:gd name="T0" fmla="*/ 20 w 48"/>
                <a:gd name="T1" fmla="*/ 121 h 169"/>
                <a:gd name="T2" fmla="*/ 12 w 48"/>
                <a:gd name="T3" fmla="*/ 156 h 169"/>
                <a:gd name="T4" fmla="*/ 6 w 48"/>
                <a:gd name="T5" fmla="*/ 161 h 169"/>
                <a:gd name="T6" fmla="*/ 5 w 48"/>
                <a:gd name="T7" fmla="*/ 161 h 169"/>
                <a:gd name="T8" fmla="*/ 1 w 48"/>
                <a:gd name="T9" fmla="*/ 158 h 169"/>
                <a:gd name="T10" fmla="*/ 0 w 48"/>
                <a:gd name="T11" fmla="*/ 162 h 169"/>
                <a:gd name="T12" fmla="*/ 0 w 48"/>
                <a:gd name="T13" fmla="*/ 163 h 169"/>
                <a:gd name="T14" fmla="*/ 0 w 48"/>
                <a:gd name="T15" fmla="*/ 163 h 169"/>
                <a:gd name="T16" fmla="*/ 5 w 48"/>
                <a:gd name="T17" fmla="*/ 169 h 169"/>
                <a:gd name="T18" fmla="*/ 6 w 48"/>
                <a:gd name="T19" fmla="*/ 169 h 169"/>
                <a:gd name="T20" fmla="*/ 12 w 48"/>
                <a:gd name="T21" fmla="*/ 164 h 169"/>
                <a:gd name="T22" fmla="*/ 22 w 48"/>
                <a:gd name="T23" fmla="*/ 121 h 169"/>
                <a:gd name="T24" fmla="*/ 20 w 48"/>
                <a:gd name="T25" fmla="*/ 121 h 169"/>
                <a:gd name="T26" fmla="*/ 47 w 48"/>
                <a:gd name="T27" fmla="*/ 0 h 169"/>
                <a:gd name="T28" fmla="*/ 43 w 48"/>
                <a:gd name="T29" fmla="*/ 19 h 169"/>
                <a:gd name="T30" fmla="*/ 45 w 48"/>
                <a:gd name="T31" fmla="*/ 19 h 169"/>
                <a:gd name="T32" fmla="*/ 48 w 48"/>
                <a:gd name="T33" fmla="*/ 4 h 169"/>
                <a:gd name="T34" fmla="*/ 48 w 48"/>
                <a:gd name="T35" fmla="*/ 3 h 169"/>
                <a:gd name="T36" fmla="*/ 48 w 48"/>
                <a:gd name="T37" fmla="*/ 3 h 169"/>
                <a:gd name="T38" fmla="*/ 47 w 48"/>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69">
                  <a:moveTo>
                    <a:pt x="20" y="121"/>
                  </a:moveTo>
                  <a:cubicBezTo>
                    <a:pt x="12" y="156"/>
                    <a:pt x="12" y="156"/>
                    <a:pt x="12" y="156"/>
                  </a:cubicBezTo>
                  <a:cubicBezTo>
                    <a:pt x="11" y="159"/>
                    <a:pt x="9" y="161"/>
                    <a:pt x="6" y="161"/>
                  </a:cubicBezTo>
                  <a:cubicBezTo>
                    <a:pt x="6" y="161"/>
                    <a:pt x="5" y="161"/>
                    <a:pt x="5" y="161"/>
                  </a:cubicBezTo>
                  <a:cubicBezTo>
                    <a:pt x="3" y="160"/>
                    <a:pt x="2" y="160"/>
                    <a:pt x="1" y="158"/>
                  </a:cubicBezTo>
                  <a:cubicBezTo>
                    <a:pt x="0" y="162"/>
                    <a:pt x="0" y="162"/>
                    <a:pt x="0" y="162"/>
                  </a:cubicBezTo>
                  <a:cubicBezTo>
                    <a:pt x="0" y="162"/>
                    <a:pt x="0" y="163"/>
                    <a:pt x="0" y="163"/>
                  </a:cubicBezTo>
                  <a:cubicBezTo>
                    <a:pt x="0" y="163"/>
                    <a:pt x="0" y="163"/>
                    <a:pt x="0" y="163"/>
                  </a:cubicBezTo>
                  <a:cubicBezTo>
                    <a:pt x="0" y="166"/>
                    <a:pt x="2" y="168"/>
                    <a:pt x="5" y="169"/>
                  </a:cubicBezTo>
                  <a:cubicBezTo>
                    <a:pt x="5" y="169"/>
                    <a:pt x="6" y="169"/>
                    <a:pt x="6" y="169"/>
                  </a:cubicBezTo>
                  <a:cubicBezTo>
                    <a:pt x="9" y="169"/>
                    <a:pt x="11" y="167"/>
                    <a:pt x="12" y="164"/>
                  </a:cubicBezTo>
                  <a:cubicBezTo>
                    <a:pt x="22" y="121"/>
                    <a:pt x="22" y="121"/>
                    <a:pt x="22" y="121"/>
                  </a:cubicBezTo>
                  <a:cubicBezTo>
                    <a:pt x="21" y="121"/>
                    <a:pt x="20" y="121"/>
                    <a:pt x="20" y="121"/>
                  </a:cubicBezTo>
                  <a:moveTo>
                    <a:pt x="47" y="0"/>
                  </a:moveTo>
                  <a:cubicBezTo>
                    <a:pt x="43" y="19"/>
                    <a:pt x="43" y="19"/>
                    <a:pt x="43" y="19"/>
                  </a:cubicBezTo>
                  <a:cubicBezTo>
                    <a:pt x="45" y="19"/>
                    <a:pt x="45" y="19"/>
                    <a:pt x="45" y="19"/>
                  </a:cubicBezTo>
                  <a:cubicBezTo>
                    <a:pt x="48" y="4"/>
                    <a:pt x="48" y="4"/>
                    <a:pt x="48" y="4"/>
                  </a:cubicBezTo>
                  <a:cubicBezTo>
                    <a:pt x="48" y="4"/>
                    <a:pt x="48" y="4"/>
                    <a:pt x="48" y="3"/>
                  </a:cubicBezTo>
                  <a:cubicBezTo>
                    <a:pt x="48" y="3"/>
                    <a:pt x="48" y="3"/>
                    <a:pt x="48" y="3"/>
                  </a:cubicBezTo>
                  <a:cubicBezTo>
                    <a:pt x="48" y="2"/>
                    <a:pt x="48" y="1"/>
                    <a:pt x="4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 name="Freeform 7">
              <a:extLst>
                <a:ext uri="{FF2B5EF4-FFF2-40B4-BE49-F238E27FC236}">
                  <a16:creationId xmlns:a16="http://schemas.microsoft.com/office/drawing/2014/main" id="{C905FED5-98CE-F22C-7B3C-8A6529E0F11F}"/>
                </a:ext>
              </a:extLst>
            </p:cNvPr>
            <p:cNvSpPr>
              <a:spLocks noEditPoints="1"/>
            </p:cNvSpPr>
            <p:nvPr/>
          </p:nvSpPr>
          <p:spPr bwMode="auto">
            <a:xfrm>
              <a:off x="6151563" y="1658938"/>
              <a:ext cx="166688" cy="642938"/>
            </a:xfrm>
            <a:custGeom>
              <a:avLst/>
              <a:gdLst>
                <a:gd name="T0" fmla="*/ 25 w 44"/>
                <a:gd name="T1" fmla="*/ 120 h 169"/>
                <a:gd name="T2" fmla="*/ 23 w 44"/>
                <a:gd name="T3" fmla="*/ 121 h 169"/>
                <a:gd name="T4" fmla="*/ 32 w 44"/>
                <a:gd name="T5" fmla="*/ 164 h 169"/>
                <a:gd name="T6" fmla="*/ 38 w 44"/>
                <a:gd name="T7" fmla="*/ 169 h 169"/>
                <a:gd name="T8" fmla="*/ 39 w 44"/>
                <a:gd name="T9" fmla="*/ 169 h 169"/>
                <a:gd name="T10" fmla="*/ 44 w 44"/>
                <a:gd name="T11" fmla="*/ 163 h 169"/>
                <a:gd name="T12" fmla="*/ 44 w 44"/>
                <a:gd name="T13" fmla="*/ 163 h 169"/>
                <a:gd name="T14" fmla="*/ 44 w 44"/>
                <a:gd name="T15" fmla="*/ 162 h 169"/>
                <a:gd name="T16" fmla="*/ 43 w 44"/>
                <a:gd name="T17" fmla="*/ 158 h 169"/>
                <a:gd name="T18" fmla="*/ 39 w 44"/>
                <a:gd name="T19" fmla="*/ 161 h 169"/>
                <a:gd name="T20" fmla="*/ 38 w 44"/>
                <a:gd name="T21" fmla="*/ 161 h 169"/>
                <a:gd name="T22" fmla="*/ 32 w 44"/>
                <a:gd name="T23" fmla="*/ 156 h 169"/>
                <a:gd name="T24" fmla="*/ 25 w 44"/>
                <a:gd name="T25" fmla="*/ 120 h 169"/>
                <a:gd name="T26" fmla="*/ 1 w 44"/>
                <a:gd name="T27" fmla="*/ 0 h 169"/>
                <a:gd name="T28" fmla="*/ 0 w 44"/>
                <a:gd name="T29" fmla="*/ 3 h 169"/>
                <a:gd name="T30" fmla="*/ 0 w 44"/>
                <a:gd name="T31" fmla="*/ 3 h 169"/>
                <a:gd name="T32" fmla="*/ 0 w 44"/>
                <a:gd name="T33" fmla="*/ 4 h 169"/>
                <a:gd name="T34" fmla="*/ 3 w 44"/>
                <a:gd name="T35" fmla="*/ 19 h 169"/>
                <a:gd name="T36" fmla="*/ 5 w 44"/>
                <a:gd name="T37" fmla="*/ 19 h 169"/>
                <a:gd name="T38" fmla="*/ 1 w 44"/>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69">
                  <a:moveTo>
                    <a:pt x="25" y="120"/>
                  </a:moveTo>
                  <a:cubicBezTo>
                    <a:pt x="24" y="120"/>
                    <a:pt x="24" y="121"/>
                    <a:pt x="23" y="121"/>
                  </a:cubicBezTo>
                  <a:cubicBezTo>
                    <a:pt x="32" y="164"/>
                    <a:pt x="32" y="164"/>
                    <a:pt x="32" y="164"/>
                  </a:cubicBezTo>
                  <a:cubicBezTo>
                    <a:pt x="33" y="167"/>
                    <a:pt x="35" y="169"/>
                    <a:pt x="38" y="169"/>
                  </a:cubicBezTo>
                  <a:cubicBezTo>
                    <a:pt x="38" y="169"/>
                    <a:pt x="39" y="169"/>
                    <a:pt x="39" y="169"/>
                  </a:cubicBezTo>
                  <a:cubicBezTo>
                    <a:pt x="42" y="168"/>
                    <a:pt x="44" y="166"/>
                    <a:pt x="44" y="163"/>
                  </a:cubicBezTo>
                  <a:cubicBezTo>
                    <a:pt x="44" y="163"/>
                    <a:pt x="44" y="163"/>
                    <a:pt x="44" y="163"/>
                  </a:cubicBezTo>
                  <a:cubicBezTo>
                    <a:pt x="44" y="163"/>
                    <a:pt x="44" y="162"/>
                    <a:pt x="44" y="162"/>
                  </a:cubicBezTo>
                  <a:cubicBezTo>
                    <a:pt x="43" y="158"/>
                    <a:pt x="43" y="158"/>
                    <a:pt x="43" y="158"/>
                  </a:cubicBezTo>
                  <a:cubicBezTo>
                    <a:pt x="42" y="159"/>
                    <a:pt x="41" y="161"/>
                    <a:pt x="39" y="161"/>
                  </a:cubicBezTo>
                  <a:cubicBezTo>
                    <a:pt x="39" y="161"/>
                    <a:pt x="38" y="161"/>
                    <a:pt x="38" y="161"/>
                  </a:cubicBezTo>
                  <a:cubicBezTo>
                    <a:pt x="35" y="161"/>
                    <a:pt x="33" y="159"/>
                    <a:pt x="32" y="156"/>
                  </a:cubicBezTo>
                  <a:cubicBezTo>
                    <a:pt x="25" y="120"/>
                    <a:pt x="25" y="120"/>
                    <a:pt x="25" y="120"/>
                  </a:cubicBezTo>
                  <a:moveTo>
                    <a:pt x="1" y="0"/>
                  </a:moveTo>
                  <a:cubicBezTo>
                    <a:pt x="0" y="1"/>
                    <a:pt x="0" y="2"/>
                    <a:pt x="0" y="3"/>
                  </a:cubicBezTo>
                  <a:cubicBezTo>
                    <a:pt x="0" y="3"/>
                    <a:pt x="0" y="3"/>
                    <a:pt x="0" y="3"/>
                  </a:cubicBezTo>
                  <a:cubicBezTo>
                    <a:pt x="0" y="3"/>
                    <a:pt x="0" y="4"/>
                    <a:pt x="0" y="4"/>
                  </a:cubicBezTo>
                  <a:cubicBezTo>
                    <a:pt x="3" y="19"/>
                    <a:pt x="3" y="19"/>
                    <a:pt x="3" y="19"/>
                  </a:cubicBezTo>
                  <a:cubicBezTo>
                    <a:pt x="5" y="19"/>
                    <a:pt x="5" y="19"/>
                    <a:pt x="5" y="19"/>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Freeform 8">
              <a:extLst>
                <a:ext uri="{FF2B5EF4-FFF2-40B4-BE49-F238E27FC236}">
                  <a16:creationId xmlns:a16="http://schemas.microsoft.com/office/drawing/2014/main" id="{4AA05D5A-D061-CF1A-00B2-EDE9B25FCA24}"/>
                </a:ext>
              </a:extLst>
            </p:cNvPr>
            <p:cNvSpPr>
              <a:spLocks/>
            </p:cNvSpPr>
            <p:nvPr/>
          </p:nvSpPr>
          <p:spPr bwMode="auto">
            <a:xfrm>
              <a:off x="6075363" y="2119313"/>
              <a:ext cx="46038" cy="182563"/>
            </a:xfrm>
            <a:custGeom>
              <a:avLst/>
              <a:gdLst>
                <a:gd name="T0" fmla="*/ 0 w 12"/>
                <a:gd name="T1" fmla="*/ 0 h 48"/>
                <a:gd name="T2" fmla="*/ 0 w 12"/>
                <a:gd name="T3" fmla="*/ 0 h 48"/>
                <a:gd name="T4" fmla="*/ 0 w 12"/>
                <a:gd name="T5" fmla="*/ 42 h 48"/>
                <a:gd name="T6" fmla="*/ 6 w 12"/>
                <a:gd name="T7" fmla="*/ 48 h 48"/>
                <a:gd name="T8" fmla="*/ 12 w 12"/>
                <a:gd name="T9" fmla="*/ 42 h 48"/>
                <a:gd name="T10" fmla="*/ 12 w 12"/>
                <a:gd name="T11" fmla="*/ 34 h 48"/>
                <a:gd name="T12" fmla="*/ 6 w 12"/>
                <a:gd name="T13" fmla="*/ 40 h 48"/>
                <a:gd name="T14" fmla="*/ 0 w 12"/>
                <a:gd name="T15" fmla="*/ 34 h 48"/>
                <a:gd name="T16" fmla="*/ 0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0" y="0"/>
                  </a:moveTo>
                  <a:cubicBezTo>
                    <a:pt x="0" y="0"/>
                    <a:pt x="0" y="0"/>
                    <a:pt x="0" y="0"/>
                  </a:cubicBezTo>
                  <a:cubicBezTo>
                    <a:pt x="0" y="42"/>
                    <a:pt x="0" y="42"/>
                    <a:pt x="0" y="42"/>
                  </a:cubicBezTo>
                  <a:cubicBezTo>
                    <a:pt x="0" y="45"/>
                    <a:pt x="3" y="48"/>
                    <a:pt x="6" y="48"/>
                  </a:cubicBezTo>
                  <a:cubicBezTo>
                    <a:pt x="9" y="48"/>
                    <a:pt x="12" y="45"/>
                    <a:pt x="12" y="42"/>
                  </a:cubicBezTo>
                  <a:cubicBezTo>
                    <a:pt x="12" y="34"/>
                    <a:pt x="12" y="34"/>
                    <a:pt x="12" y="34"/>
                  </a:cubicBezTo>
                  <a:cubicBezTo>
                    <a:pt x="12" y="37"/>
                    <a:pt x="9" y="40"/>
                    <a:pt x="6" y="40"/>
                  </a:cubicBezTo>
                  <a:cubicBezTo>
                    <a:pt x="3" y="40"/>
                    <a:pt x="0" y="37"/>
                    <a:pt x="0" y="34"/>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 name="Freeform 9">
              <a:extLst>
                <a:ext uri="{FF2B5EF4-FFF2-40B4-BE49-F238E27FC236}">
                  <a16:creationId xmlns:a16="http://schemas.microsoft.com/office/drawing/2014/main" id="{E0833936-F741-936D-6988-C97FA292E3DB}"/>
                </a:ext>
              </a:extLst>
            </p:cNvPr>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 name="Freeform 10">
              <a:extLst>
                <a:ext uri="{FF2B5EF4-FFF2-40B4-BE49-F238E27FC236}">
                  <a16:creationId xmlns:a16="http://schemas.microsoft.com/office/drawing/2014/main" id="{5AD54F71-5579-BF80-A926-ED5CD6524745}"/>
                </a:ext>
              </a:extLst>
            </p:cNvPr>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11">
              <a:extLst>
                <a:ext uri="{FF2B5EF4-FFF2-40B4-BE49-F238E27FC236}">
                  <a16:creationId xmlns:a16="http://schemas.microsoft.com/office/drawing/2014/main" id="{F3E35BB4-5AB6-4630-4062-82FF0F7EF545}"/>
                </a:ext>
              </a:extLst>
            </p:cNvPr>
            <p:cNvSpPr>
              <a:spLocks/>
            </p:cNvSpPr>
            <p:nvPr/>
          </p:nvSpPr>
          <p:spPr bwMode="auto">
            <a:xfrm>
              <a:off x="5873751" y="1614488"/>
              <a:ext cx="190500" cy="660400"/>
            </a:xfrm>
            <a:custGeom>
              <a:avLst/>
              <a:gdLst>
                <a:gd name="T0" fmla="*/ 37 w 50"/>
                <a:gd name="T1" fmla="*/ 6 h 174"/>
                <a:gd name="T2" fmla="*/ 1 w 50"/>
                <a:gd name="T3" fmla="*/ 166 h 174"/>
                <a:gd name="T4" fmla="*/ 6 w 50"/>
                <a:gd name="T5" fmla="*/ 173 h 174"/>
                <a:gd name="T6" fmla="*/ 13 w 50"/>
                <a:gd name="T7" fmla="*/ 168 h 174"/>
                <a:gd name="T8" fmla="*/ 49 w 50"/>
                <a:gd name="T9" fmla="*/ 8 h 174"/>
                <a:gd name="T10" fmla="*/ 44 w 50"/>
                <a:gd name="T11" fmla="*/ 1 h 174"/>
                <a:gd name="T12" fmla="*/ 37 w 50"/>
                <a:gd name="T13" fmla="*/ 6 h 174"/>
              </a:gdLst>
              <a:ahLst/>
              <a:cxnLst>
                <a:cxn ang="0">
                  <a:pos x="T0" y="T1"/>
                </a:cxn>
                <a:cxn ang="0">
                  <a:pos x="T2" y="T3"/>
                </a:cxn>
                <a:cxn ang="0">
                  <a:pos x="T4" y="T5"/>
                </a:cxn>
                <a:cxn ang="0">
                  <a:pos x="T6" y="T7"/>
                </a:cxn>
                <a:cxn ang="0">
                  <a:pos x="T8" y="T9"/>
                </a:cxn>
                <a:cxn ang="0">
                  <a:pos x="T10" y="T11"/>
                </a:cxn>
                <a:cxn ang="0">
                  <a:pos x="T12" y="T13"/>
                </a:cxn>
              </a:cxnLst>
              <a:rect l="0" t="0" r="r" b="b"/>
              <a:pathLst>
                <a:path w="50" h="174">
                  <a:moveTo>
                    <a:pt x="37" y="6"/>
                  </a:moveTo>
                  <a:cubicBezTo>
                    <a:pt x="1" y="166"/>
                    <a:pt x="1" y="166"/>
                    <a:pt x="1" y="166"/>
                  </a:cubicBezTo>
                  <a:cubicBezTo>
                    <a:pt x="0" y="169"/>
                    <a:pt x="2" y="172"/>
                    <a:pt x="6" y="173"/>
                  </a:cubicBezTo>
                  <a:cubicBezTo>
                    <a:pt x="9" y="174"/>
                    <a:pt x="12" y="172"/>
                    <a:pt x="13" y="168"/>
                  </a:cubicBezTo>
                  <a:cubicBezTo>
                    <a:pt x="49" y="8"/>
                    <a:pt x="49" y="8"/>
                    <a:pt x="49" y="8"/>
                  </a:cubicBezTo>
                  <a:cubicBezTo>
                    <a:pt x="50" y="5"/>
                    <a:pt x="48" y="2"/>
                    <a:pt x="44" y="1"/>
                  </a:cubicBezTo>
                  <a:cubicBezTo>
                    <a:pt x="41" y="0"/>
                    <a:pt x="38" y="2"/>
                    <a:pt x="37"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12">
              <a:extLst>
                <a:ext uri="{FF2B5EF4-FFF2-40B4-BE49-F238E27FC236}">
                  <a16:creationId xmlns:a16="http://schemas.microsoft.com/office/drawing/2014/main" id="{B3937223-F43B-F925-62D3-3AAED69EB0C7}"/>
                </a:ext>
              </a:extLst>
            </p:cNvPr>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13">
              <a:extLst>
                <a:ext uri="{FF2B5EF4-FFF2-40B4-BE49-F238E27FC236}">
                  <a16:creationId xmlns:a16="http://schemas.microsoft.com/office/drawing/2014/main" id="{496F4269-9B07-11EE-B8C1-7003B93C7E5A}"/>
                </a:ext>
              </a:extLst>
            </p:cNvPr>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Freeform 14">
              <a:extLst>
                <a:ext uri="{FF2B5EF4-FFF2-40B4-BE49-F238E27FC236}">
                  <a16:creationId xmlns:a16="http://schemas.microsoft.com/office/drawing/2014/main" id="{8B681F52-1C41-30B5-0772-9044AB71177D}"/>
                </a:ext>
              </a:extLst>
            </p:cNvPr>
            <p:cNvSpPr>
              <a:spLocks/>
            </p:cNvSpPr>
            <p:nvPr/>
          </p:nvSpPr>
          <p:spPr bwMode="auto">
            <a:xfrm>
              <a:off x="6146801" y="1614488"/>
              <a:ext cx="174625" cy="660400"/>
            </a:xfrm>
            <a:custGeom>
              <a:avLst/>
              <a:gdLst>
                <a:gd name="T0" fmla="*/ 1 w 46"/>
                <a:gd name="T1" fmla="*/ 8 h 174"/>
                <a:gd name="T2" fmla="*/ 33 w 46"/>
                <a:gd name="T3" fmla="*/ 168 h 174"/>
                <a:gd name="T4" fmla="*/ 40 w 46"/>
                <a:gd name="T5" fmla="*/ 173 h 174"/>
                <a:gd name="T6" fmla="*/ 45 w 46"/>
                <a:gd name="T7" fmla="*/ 166 h 174"/>
                <a:gd name="T8" fmla="*/ 13 w 46"/>
                <a:gd name="T9" fmla="*/ 6 h 174"/>
                <a:gd name="T10" fmla="*/ 6 w 46"/>
                <a:gd name="T11" fmla="*/ 1 h 174"/>
                <a:gd name="T12" fmla="*/ 1 w 46"/>
                <a:gd name="T13" fmla="*/ 8 h 174"/>
              </a:gdLst>
              <a:ahLst/>
              <a:cxnLst>
                <a:cxn ang="0">
                  <a:pos x="T0" y="T1"/>
                </a:cxn>
                <a:cxn ang="0">
                  <a:pos x="T2" y="T3"/>
                </a:cxn>
                <a:cxn ang="0">
                  <a:pos x="T4" y="T5"/>
                </a:cxn>
                <a:cxn ang="0">
                  <a:pos x="T6" y="T7"/>
                </a:cxn>
                <a:cxn ang="0">
                  <a:pos x="T8" y="T9"/>
                </a:cxn>
                <a:cxn ang="0">
                  <a:pos x="T10" y="T11"/>
                </a:cxn>
                <a:cxn ang="0">
                  <a:pos x="T12" y="T13"/>
                </a:cxn>
              </a:cxnLst>
              <a:rect l="0" t="0" r="r" b="b"/>
              <a:pathLst>
                <a:path w="46" h="174">
                  <a:moveTo>
                    <a:pt x="1" y="8"/>
                  </a:moveTo>
                  <a:cubicBezTo>
                    <a:pt x="33" y="168"/>
                    <a:pt x="33" y="168"/>
                    <a:pt x="33" y="168"/>
                  </a:cubicBezTo>
                  <a:cubicBezTo>
                    <a:pt x="34" y="171"/>
                    <a:pt x="37" y="174"/>
                    <a:pt x="40" y="173"/>
                  </a:cubicBezTo>
                  <a:cubicBezTo>
                    <a:pt x="43" y="172"/>
                    <a:pt x="46" y="169"/>
                    <a:pt x="45" y="166"/>
                  </a:cubicBezTo>
                  <a:cubicBezTo>
                    <a:pt x="13" y="6"/>
                    <a:pt x="13" y="6"/>
                    <a:pt x="13" y="6"/>
                  </a:cubicBezTo>
                  <a:cubicBezTo>
                    <a:pt x="12" y="3"/>
                    <a:pt x="9" y="0"/>
                    <a:pt x="6" y="1"/>
                  </a:cubicBezTo>
                  <a:cubicBezTo>
                    <a:pt x="3" y="2"/>
                    <a:pt x="0" y="5"/>
                    <a:pt x="1" y="8"/>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15">
              <a:extLst>
                <a:ext uri="{FF2B5EF4-FFF2-40B4-BE49-F238E27FC236}">
                  <a16:creationId xmlns:a16="http://schemas.microsoft.com/office/drawing/2014/main" id="{9978B5E4-BDE9-E430-AD35-FB1753171F99}"/>
                </a:ext>
              </a:extLst>
            </p:cNvPr>
            <p:cNvSpPr>
              <a:spLocks/>
            </p:cNvSpPr>
            <p:nvPr/>
          </p:nvSpPr>
          <p:spPr bwMode="auto">
            <a:xfrm>
              <a:off x="6075363" y="1971676"/>
              <a:ext cx="46038" cy="300038"/>
            </a:xfrm>
            <a:custGeom>
              <a:avLst/>
              <a:gdLst>
                <a:gd name="T0" fmla="*/ 0 w 12"/>
                <a:gd name="T1" fmla="*/ 6 h 79"/>
                <a:gd name="T2" fmla="*/ 0 w 12"/>
                <a:gd name="T3" fmla="*/ 73 h 79"/>
                <a:gd name="T4" fmla="*/ 6 w 12"/>
                <a:gd name="T5" fmla="*/ 79 h 79"/>
                <a:gd name="T6" fmla="*/ 12 w 12"/>
                <a:gd name="T7" fmla="*/ 73 h 79"/>
                <a:gd name="T8" fmla="*/ 12 w 12"/>
                <a:gd name="T9" fmla="*/ 6 h 79"/>
                <a:gd name="T10" fmla="*/ 6 w 12"/>
                <a:gd name="T11" fmla="*/ 0 h 79"/>
                <a:gd name="T12" fmla="*/ 0 w 12"/>
                <a:gd name="T13" fmla="*/ 6 h 79"/>
              </a:gdLst>
              <a:ahLst/>
              <a:cxnLst>
                <a:cxn ang="0">
                  <a:pos x="T0" y="T1"/>
                </a:cxn>
                <a:cxn ang="0">
                  <a:pos x="T2" y="T3"/>
                </a:cxn>
                <a:cxn ang="0">
                  <a:pos x="T4" y="T5"/>
                </a:cxn>
                <a:cxn ang="0">
                  <a:pos x="T6" y="T7"/>
                </a:cxn>
                <a:cxn ang="0">
                  <a:pos x="T8" y="T9"/>
                </a:cxn>
                <a:cxn ang="0">
                  <a:pos x="T10" y="T11"/>
                </a:cxn>
                <a:cxn ang="0">
                  <a:pos x="T12" y="T13"/>
                </a:cxn>
              </a:cxnLst>
              <a:rect l="0" t="0" r="r" b="b"/>
              <a:pathLst>
                <a:path w="12" h="79">
                  <a:moveTo>
                    <a:pt x="0" y="6"/>
                  </a:moveTo>
                  <a:cubicBezTo>
                    <a:pt x="0" y="73"/>
                    <a:pt x="0" y="73"/>
                    <a:pt x="0" y="73"/>
                  </a:cubicBezTo>
                  <a:cubicBezTo>
                    <a:pt x="0" y="76"/>
                    <a:pt x="3" y="79"/>
                    <a:pt x="6" y="79"/>
                  </a:cubicBezTo>
                  <a:cubicBezTo>
                    <a:pt x="9" y="79"/>
                    <a:pt x="12" y="76"/>
                    <a:pt x="12" y="73"/>
                  </a:cubicBezTo>
                  <a:cubicBezTo>
                    <a:pt x="12" y="6"/>
                    <a:pt x="12" y="6"/>
                    <a:pt x="12" y="6"/>
                  </a:cubicBezTo>
                  <a:cubicBezTo>
                    <a:pt x="12" y="3"/>
                    <a:pt x="9" y="0"/>
                    <a:pt x="6" y="0"/>
                  </a:cubicBezTo>
                  <a:cubicBezTo>
                    <a:pt x="3" y="0"/>
                    <a:pt x="0" y="3"/>
                    <a:pt x="0"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6">
              <a:extLst>
                <a:ext uri="{FF2B5EF4-FFF2-40B4-BE49-F238E27FC236}">
                  <a16:creationId xmlns:a16="http://schemas.microsoft.com/office/drawing/2014/main" id="{3FDC006E-B8A7-CA16-18F4-1E3FD2C65BE5}"/>
                </a:ext>
              </a:extLst>
            </p:cNvPr>
            <p:cNvSpPr>
              <a:spLocks noEditPoints="1"/>
            </p:cNvSpPr>
            <p:nvPr/>
          </p:nvSpPr>
          <p:spPr bwMode="auto">
            <a:xfrm>
              <a:off x="5840413" y="1789113"/>
              <a:ext cx="515938" cy="307975"/>
            </a:xfrm>
            <a:custGeom>
              <a:avLst/>
              <a:gdLst>
                <a:gd name="T0" fmla="*/ 103 w 136"/>
                <a:gd name="T1" fmla="*/ 73 h 81"/>
                <a:gd name="T2" fmla="*/ 74 w 136"/>
                <a:gd name="T3" fmla="*/ 73 h 81"/>
                <a:gd name="T4" fmla="*/ 74 w 136"/>
                <a:gd name="T5" fmla="*/ 75 h 81"/>
                <a:gd name="T6" fmla="*/ 103 w 136"/>
                <a:gd name="T7" fmla="*/ 75 h 81"/>
                <a:gd name="T8" fmla="*/ 103 w 136"/>
                <a:gd name="T9" fmla="*/ 73 h 81"/>
                <a:gd name="T10" fmla="*/ 136 w 136"/>
                <a:gd name="T11" fmla="*/ 66 h 81"/>
                <a:gd name="T12" fmla="*/ 128 w 136"/>
                <a:gd name="T13" fmla="*/ 73 h 81"/>
                <a:gd name="T14" fmla="*/ 117 w 136"/>
                <a:gd name="T15" fmla="*/ 73 h 81"/>
                <a:gd name="T16" fmla="*/ 118 w 136"/>
                <a:gd name="T17" fmla="*/ 81 h 81"/>
                <a:gd name="T18" fmla="*/ 128 w 136"/>
                <a:gd name="T19" fmla="*/ 81 h 81"/>
                <a:gd name="T20" fmla="*/ 136 w 136"/>
                <a:gd name="T21" fmla="*/ 74 h 81"/>
                <a:gd name="T22" fmla="*/ 136 w 136"/>
                <a:gd name="T23" fmla="*/ 66 h 81"/>
                <a:gd name="T24" fmla="*/ 0 w 136"/>
                <a:gd name="T25" fmla="*/ 0 h 81"/>
                <a:gd name="T26" fmla="*/ 0 w 136"/>
                <a:gd name="T27" fmla="*/ 0 h 81"/>
                <a:gd name="T28" fmla="*/ 0 w 136"/>
                <a:gd name="T29" fmla="*/ 74 h 81"/>
                <a:gd name="T30" fmla="*/ 9 w 136"/>
                <a:gd name="T31" fmla="*/ 81 h 81"/>
                <a:gd name="T32" fmla="*/ 19 w 136"/>
                <a:gd name="T33" fmla="*/ 81 h 81"/>
                <a:gd name="T34" fmla="*/ 21 w 136"/>
                <a:gd name="T35" fmla="*/ 73 h 81"/>
                <a:gd name="T36" fmla="*/ 9 w 136"/>
                <a:gd name="T37" fmla="*/ 73 h 81"/>
                <a:gd name="T38" fmla="*/ 0 w 136"/>
                <a:gd name="T39" fmla="*/ 66 h 81"/>
                <a:gd name="T40" fmla="*/ 0 w 136"/>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81">
                  <a:moveTo>
                    <a:pt x="103" y="73"/>
                  </a:moveTo>
                  <a:cubicBezTo>
                    <a:pt x="74" y="73"/>
                    <a:pt x="74" y="73"/>
                    <a:pt x="74" y="73"/>
                  </a:cubicBezTo>
                  <a:cubicBezTo>
                    <a:pt x="74" y="75"/>
                    <a:pt x="74" y="75"/>
                    <a:pt x="74" y="75"/>
                  </a:cubicBezTo>
                  <a:cubicBezTo>
                    <a:pt x="103" y="75"/>
                    <a:pt x="103" y="75"/>
                    <a:pt x="103" y="75"/>
                  </a:cubicBezTo>
                  <a:cubicBezTo>
                    <a:pt x="103" y="73"/>
                    <a:pt x="103" y="73"/>
                    <a:pt x="103" y="73"/>
                  </a:cubicBezTo>
                  <a:moveTo>
                    <a:pt x="136" y="66"/>
                  </a:moveTo>
                  <a:cubicBezTo>
                    <a:pt x="136" y="70"/>
                    <a:pt x="132" y="73"/>
                    <a:pt x="128" y="73"/>
                  </a:cubicBezTo>
                  <a:cubicBezTo>
                    <a:pt x="117" y="73"/>
                    <a:pt x="117" y="73"/>
                    <a:pt x="117" y="73"/>
                  </a:cubicBezTo>
                  <a:cubicBezTo>
                    <a:pt x="118" y="81"/>
                    <a:pt x="118" y="81"/>
                    <a:pt x="118" y="81"/>
                  </a:cubicBezTo>
                  <a:cubicBezTo>
                    <a:pt x="128" y="81"/>
                    <a:pt x="128" y="81"/>
                    <a:pt x="128" y="81"/>
                  </a:cubicBezTo>
                  <a:cubicBezTo>
                    <a:pt x="132" y="81"/>
                    <a:pt x="136" y="78"/>
                    <a:pt x="136" y="74"/>
                  </a:cubicBezTo>
                  <a:cubicBezTo>
                    <a:pt x="136" y="66"/>
                    <a:pt x="136" y="66"/>
                    <a:pt x="136" y="66"/>
                  </a:cubicBezTo>
                  <a:moveTo>
                    <a:pt x="0" y="0"/>
                  </a:moveTo>
                  <a:cubicBezTo>
                    <a:pt x="0" y="0"/>
                    <a:pt x="0" y="0"/>
                    <a:pt x="0" y="0"/>
                  </a:cubicBezTo>
                  <a:cubicBezTo>
                    <a:pt x="0" y="74"/>
                    <a:pt x="0" y="74"/>
                    <a:pt x="0" y="74"/>
                  </a:cubicBezTo>
                  <a:cubicBezTo>
                    <a:pt x="0" y="78"/>
                    <a:pt x="4" y="81"/>
                    <a:pt x="9" y="81"/>
                  </a:cubicBezTo>
                  <a:cubicBezTo>
                    <a:pt x="19" y="81"/>
                    <a:pt x="19" y="81"/>
                    <a:pt x="19" y="81"/>
                  </a:cubicBezTo>
                  <a:cubicBezTo>
                    <a:pt x="21" y="73"/>
                    <a:pt x="21" y="73"/>
                    <a:pt x="21" y="73"/>
                  </a:cubicBezTo>
                  <a:cubicBezTo>
                    <a:pt x="9" y="73"/>
                    <a:pt x="9" y="73"/>
                    <a:pt x="9" y="73"/>
                  </a:cubicBezTo>
                  <a:cubicBezTo>
                    <a:pt x="4" y="73"/>
                    <a:pt x="0" y="70"/>
                    <a:pt x="0" y="66"/>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 name="Freeform 17">
              <a:extLst>
                <a:ext uri="{FF2B5EF4-FFF2-40B4-BE49-F238E27FC236}">
                  <a16:creationId xmlns:a16="http://schemas.microsoft.com/office/drawing/2014/main" id="{CDF199DE-B7A4-6DA8-B496-3130B849D36C}"/>
                </a:ext>
              </a:extLst>
            </p:cNvPr>
            <p:cNvSpPr>
              <a:spLocks/>
            </p:cNvSpPr>
            <p:nvPr/>
          </p:nvSpPr>
          <p:spPr bwMode="auto">
            <a:xfrm>
              <a:off x="6230938" y="2065338"/>
              <a:ext cx="7938" cy="7938"/>
            </a:xfrm>
            <a:custGeom>
              <a:avLst/>
              <a:gdLst>
                <a:gd name="T0" fmla="*/ 1 w 2"/>
                <a:gd name="T1" fmla="*/ 0 h 2"/>
                <a:gd name="T2" fmla="*/ 0 w 2"/>
                <a:gd name="T3" fmla="*/ 0 h 2"/>
                <a:gd name="T4" fmla="*/ 0 w 2"/>
                <a:gd name="T5" fmla="*/ 2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0" y="0"/>
                    <a:pt x="0" y="0"/>
                    <a:pt x="0" y="0"/>
                  </a:cubicBezTo>
                  <a:cubicBezTo>
                    <a:pt x="0" y="2"/>
                    <a:pt x="0" y="2"/>
                    <a:pt x="0" y="2"/>
                  </a:cubicBezTo>
                  <a:cubicBezTo>
                    <a:pt x="1" y="2"/>
                    <a:pt x="1" y="2"/>
                    <a:pt x="1" y="2"/>
                  </a:cubicBezTo>
                  <a:cubicBezTo>
                    <a:pt x="1" y="2"/>
                    <a:pt x="1" y="2"/>
                    <a:pt x="2" y="2"/>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18">
              <a:extLst>
                <a:ext uri="{FF2B5EF4-FFF2-40B4-BE49-F238E27FC236}">
                  <a16:creationId xmlns:a16="http://schemas.microsoft.com/office/drawing/2014/main" id="{83C54141-7819-E114-5D3C-7524805C7726}"/>
                </a:ext>
              </a:extLst>
            </p:cNvPr>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 name="Freeform 19">
              <a:extLst>
                <a:ext uri="{FF2B5EF4-FFF2-40B4-BE49-F238E27FC236}">
                  <a16:creationId xmlns:a16="http://schemas.microsoft.com/office/drawing/2014/main" id="{427E75DE-A94F-4E5F-2C72-6D5C98CEDB11}"/>
                </a:ext>
              </a:extLst>
            </p:cNvPr>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20">
              <a:extLst>
                <a:ext uri="{FF2B5EF4-FFF2-40B4-BE49-F238E27FC236}">
                  <a16:creationId xmlns:a16="http://schemas.microsoft.com/office/drawing/2014/main" id="{8A22E6E9-26BC-BF2E-B152-5030D4089CCF}"/>
                </a:ext>
              </a:extLst>
            </p:cNvPr>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 name="Freeform 21">
              <a:extLst>
                <a:ext uri="{FF2B5EF4-FFF2-40B4-BE49-F238E27FC236}">
                  <a16:creationId xmlns:a16="http://schemas.microsoft.com/office/drawing/2014/main" id="{DB7890D4-93BC-13AA-D8BB-E11E910307DB}"/>
                </a:ext>
              </a:extLst>
            </p:cNvPr>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 name="Freeform 22">
              <a:extLst>
                <a:ext uri="{FF2B5EF4-FFF2-40B4-BE49-F238E27FC236}">
                  <a16:creationId xmlns:a16="http://schemas.microsoft.com/office/drawing/2014/main" id="{91FBE3B9-090B-B94A-2046-28743CEE6E5C}"/>
                </a:ext>
              </a:extLst>
            </p:cNvPr>
            <p:cNvSpPr>
              <a:spLocks/>
            </p:cNvSpPr>
            <p:nvPr/>
          </p:nvSpPr>
          <p:spPr bwMode="auto">
            <a:xfrm>
              <a:off x="5911851" y="2065338"/>
              <a:ext cx="53975" cy="31750"/>
            </a:xfrm>
            <a:custGeom>
              <a:avLst/>
              <a:gdLst>
                <a:gd name="T0" fmla="*/ 14 w 14"/>
                <a:gd name="T1" fmla="*/ 0 h 8"/>
                <a:gd name="T2" fmla="*/ 2 w 14"/>
                <a:gd name="T3" fmla="*/ 0 h 8"/>
                <a:gd name="T4" fmla="*/ 0 w 14"/>
                <a:gd name="T5" fmla="*/ 8 h 8"/>
                <a:gd name="T6" fmla="*/ 7 w 14"/>
                <a:gd name="T7" fmla="*/ 8 h 8"/>
                <a:gd name="T8" fmla="*/ 7 w 14"/>
                <a:gd name="T9" fmla="*/ 8 h 8"/>
                <a:gd name="T10" fmla="*/ 13 w 14"/>
                <a:gd name="T11" fmla="*/ 2 h 8"/>
                <a:gd name="T12" fmla="*/ 14 w 14"/>
                <a:gd name="T13" fmla="*/ 2 h 8"/>
                <a:gd name="T14" fmla="*/ 1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0"/>
                  </a:moveTo>
                  <a:cubicBezTo>
                    <a:pt x="2" y="0"/>
                    <a:pt x="2" y="0"/>
                    <a:pt x="2" y="0"/>
                  </a:cubicBezTo>
                  <a:cubicBezTo>
                    <a:pt x="0" y="8"/>
                    <a:pt x="0" y="8"/>
                    <a:pt x="0" y="8"/>
                  </a:cubicBezTo>
                  <a:cubicBezTo>
                    <a:pt x="7" y="8"/>
                    <a:pt x="7" y="8"/>
                    <a:pt x="7" y="8"/>
                  </a:cubicBezTo>
                  <a:cubicBezTo>
                    <a:pt x="7" y="8"/>
                    <a:pt x="7" y="8"/>
                    <a:pt x="7" y="8"/>
                  </a:cubicBezTo>
                  <a:cubicBezTo>
                    <a:pt x="7" y="5"/>
                    <a:pt x="10" y="2"/>
                    <a:pt x="13" y="2"/>
                  </a:cubicBezTo>
                  <a:cubicBezTo>
                    <a:pt x="14" y="2"/>
                    <a:pt x="14" y="2"/>
                    <a:pt x="14" y="2"/>
                  </a:cubicBezTo>
                  <a:cubicBezTo>
                    <a:pt x="14" y="0"/>
                    <a:pt x="14" y="0"/>
                    <a:pt x="1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23">
              <a:extLst>
                <a:ext uri="{FF2B5EF4-FFF2-40B4-BE49-F238E27FC236}">
                  <a16:creationId xmlns:a16="http://schemas.microsoft.com/office/drawing/2014/main" id="{0B0B42C0-0431-263F-A1EE-747ABB82578E}"/>
                </a:ext>
              </a:extLst>
            </p:cNvPr>
            <p:cNvSpPr>
              <a:spLocks/>
            </p:cNvSpPr>
            <p:nvPr/>
          </p:nvSpPr>
          <p:spPr bwMode="auto">
            <a:xfrm>
              <a:off x="6234113" y="2065338"/>
              <a:ext cx="53975" cy="31750"/>
            </a:xfrm>
            <a:custGeom>
              <a:avLst/>
              <a:gdLst>
                <a:gd name="T0" fmla="*/ 13 w 14"/>
                <a:gd name="T1" fmla="*/ 0 h 8"/>
                <a:gd name="T2" fmla="*/ 0 w 14"/>
                <a:gd name="T3" fmla="*/ 0 h 8"/>
                <a:gd name="T4" fmla="*/ 1 w 14"/>
                <a:gd name="T5" fmla="*/ 2 h 8"/>
                <a:gd name="T6" fmla="*/ 6 w 14"/>
                <a:gd name="T7" fmla="*/ 8 h 8"/>
                <a:gd name="T8" fmla="*/ 6 w 14"/>
                <a:gd name="T9" fmla="*/ 8 h 8"/>
                <a:gd name="T10" fmla="*/ 6 w 14"/>
                <a:gd name="T11" fmla="*/ 8 h 8"/>
                <a:gd name="T12" fmla="*/ 14 w 14"/>
                <a:gd name="T13" fmla="*/ 8 h 8"/>
                <a:gd name="T14" fmla="*/ 13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3" y="0"/>
                  </a:moveTo>
                  <a:cubicBezTo>
                    <a:pt x="0" y="0"/>
                    <a:pt x="0" y="0"/>
                    <a:pt x="0" y="0"/>
                  </a:cubicBezTo>
                  <a:cubicBezTo>
                    <a:pt x="1" y="2"/>
                    <a:pt x="1" y="2"/>
                    <a:pt x="1" y="2"/>
                  </a:cubicBezTo>
                  <a:cubicBezTo>
                    <a:pt x="4" y="2"/>
                    <a:pt x="6" y="5"/>
                    <a:pt x="6" y="8"/>
                  </a:cubicBezTo>
                  <a:cubicBezTo>
                    <a:pt x="6" y="8"/>
                    <a:pt x="6" y="8"/>
                    <a:pt x="6" y="8"/>
                  </a:cubicBezTo>
                  <a:cubicBezTo>
                    <a:pt x="6" y="8"/>
                    <a:pt x="6" y="8"/>
                    <a:pt x="6" y="8"/>
                  </a:cubicBezTo>
                  <a:cubicBezTo>
                    <a:pt x="14" y="8"/>
                    <a:pt x="14" y="8"/>
                    <a:pt x="14" y="8"/>
                  </a:cubicBezTo>
                  <a:cubicBezTo>
                    <a:pt x="13" y="0"/>
                    <a:pt x="13" y="0"/>
                    <a:pt x="1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4" name="Rectangle 24">
              <a:extLst>
                <a:ext uri="{FF2B5EF4-FFF2-40B4-BE49-F238E27FC236}">
                  <a16:creationId xmlns:a16="http://schemas.microsoft.com/office/drawing/2014/main" id="{324E14EF-9035-0AA5-0D66-2E58EE4F7F55}"/>
                </a:ext>
              </a:extLst>
            </p:cNvPr>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5" name="Rectangle 25">
              <a:extLst>
                <a:ext uri="{FF2B5EF4-FFF2-40B4-BE49-F238E27FC236}">
                  <a16:creationId xmlns:a16="http://schemas.microsoft.com/office/drawing/2014/main" id="{43DF8398-A50B-3B2B-0DBC-A70B1EAEFF65}"/>
                </a:ext>
              </a:extLst>
            </p:cNvPr>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6" name="Freeform 26">
              <a:extLst>
                <a:ext uri="{FF2B5EF4-FFF2-40B4-BE49-F238E27FC236}">
                  <a16:creationId xmlns:a16="http://schemas.microsoft.com/office/drawing/2014/main" id="{A03627AD-A11A-60B4-7E8C-C217E93D2816}"/>
                </a:ext>
              </a:extLst>
            </p:cNvPr>
            <p:cNvSpPr>
              <a:spLocks/>
            </p:cNvSpPr>
            <p:nvPr/>
          </p:nvSpPr>
          <p:spPr bwMode="auto">
            <a:xfrm>
              <a:off x="5840413" y="1731963"/>
              <a:ext cx="515938" cy="333375"/>
            </a:xfrm>
            <a:custGeom>
              <a:avLst/>
              <a:gdLst>
                <a:gd name="T0" fmla="*/ 136 w 136"/>
                <a:gd name="T1" fmla="*/ 81 h 88"/>
                <a:gd name="T2" fmla="*/ 128 w 136"/>
                <a:gd name="T3" fmla="*/ 88 h 88"/>
                <a:gd name="T4" fmla="*/ 9 w 136"/>
                <a:gd name="T5" fmla="*/ 88 h 88"/>
                <a:gd name="T6" fmla="*/ 0 w 136"/>
                <a:gd name="T7" fmla="*/ 81 h 88"/>
                <a:gd name="T8" fmla="*/ 0 w 136"/>
                <a:gd name="T9" fmla="*/ 7 h 88"/>
                <a:gd name="T10" fmla="*/ 9 w 136"/>
                <a:gd name="T11" fmla="*/ 0 h 88"/>
                <a:gd name="T12" fmla="*/ 128 w 136"/>
                <a:gd name="T13" fmla="*/ 0 h 88"/>
                <a:gd name="T14" fmla="*/ 136 w 136"/>
                <a:gd name="T15" fmla="*/ 7 h 88"/>
                <a:gd name="T16" fmla="*/ 136 w 136"/>
                <a:gd name="T1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88">
                  <a:moveTo>
                    <a:pt x="136" y="81"/>
                  </a:moveTo>
                  <a:cubicBezTo>
                    <a:pt x="136" y="85"/>
                    <a:pt x="132" y="88"/>
                    <a:pt x="128" y="88"/>
                  </a:cubicBezTo>
                  <a:cubicBezTo>
                    <a:pt x="9" y="88"/>
                    <a:pt x="9" y="88"/>
                    <a:pt x="9" y="88"/>
                  </a:cubicBezTo>
                  <a:cubicBezTo>
                    <a:pt x="4" y="88"/>
                    <a:pt x="0" y="85"/>
                    <a:pt x="0" y="81"/>
                  </a:cubicBezTo>
                  <a:cubicBezTo>
                    <a:pt x="0" y="7"/>
                    <a:pt x="0" y="7"/>
                    <a:pt x="0" y="7"/>
                  </a:cubicBezTo>
                  <a:cubicBezTo>
                    <a:pt x="0" y="3"/>
                    <a:pt x="4" y="0"/>
                    <a:pt x="9" y="0"/>
                  </a:cubicBezTo>
                  <a:cubicBezTo>
                    <a:pt x="128" y="0"/>
                    <a:pt x="128" y="0"/>
                    <a:pt x="128" y="0"/>
                  </a:cubicBezTo>
                  <a:cubicBezTo>
                    <a:pt x="132" y="0"/>
                    <a:pt x="136" y="3"/>
                    <a:pt x="136" y="7"/>
                  </a:cubicBezTo>
                  <a:cubicBezTo>
                    <a:pt x="136" y="81"/>
                    <a:pt x="136" y="81"/>
                    <a:pt x="136" y="8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27">
              <a:extLst>
                <a:ext uri="{FF2B5EF4-FFF2-40B4-BE49-F238E27FC236}">
                  <a16:creationId xmlns:a16="http://schemas.microsoft.com/office/drawing/2014/main" id="{095A8945-133D-D626-D46D-AD0C00EA92CA}"/>
                </a:ext>
              </a:extLst>
            </p:cNvPr>
            <p:cNvSpPr>
              <a:spLocks/>
            </p:cNvSpPr>
            <p:nvPr/>
          </p:nvSpPr>
          <p:spPr bwMode="auto">
            <a:xfrm>
              <a:off x="5938838" y="1739901"/>
              <a:ext cx="319088" cy="44450"/>
            </a:xfrm>
            <a:custGeom>
              <a:avLst/>
              <a:gdLst>
                <a:gd name="T0" fmla="*/ 78 w 84"/>
                <a:gd name="T1" fmla="*/ 0 h 12"/>
                <a:gd name="T2" fmla="*/ 6 w 84"/>
                <a:gd name="T3" fmla="*/ 0 h 12"/>
                <a:gd name="T4" fmla="*/ 0 w 84"/>
                <a:gd name="T5" fmla="*/ 6 h 12"/>
                <a:gd name="T6" fmla="*/ 6 w 84"/>
                <a:gd name="T7" fmla="*/ 12 h 12"/>
                <a:gd name="T8" fmla="*/ 78 w 84"/>
                <a:gd name="T9" fmla="*/ 12 h 12"/>
                <a:gd name="T10" fmla="*/ 84 w 84"/>
                <a:gd name="T11" fmla="*/ 6 h 12"/>
                <a:gd name="T12" fmla="*/ 84 w 84"/>
                <a:gd name="T13" fmla="*/ 6 h 12"/>
                <a:gd name="T14" fmla="*/ 78 w 8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
                  <a:moveTo>
                    <a:pt x="78" y="0"/>
                  </a:moveTo>
                  <a:cubicBezTo>
                    <a:pt x="6" y="0"/>
                    <a:pt x="6" y="0"/>
                    <a:pt x="6" y="0"/>
                  </a:cubicBezTo>
                  <a:cubicBezTo>
                    <a:pt x="3" y="0"/>
                    <a:pt x="0" y="3"/>
                    <a:pt x="0" y="6"/>
                  </a:cubicBezTo>
                  <a:cubicBezTo>
                    <a:pt x="0" y="9"/>
                    <a:pt x="3" y="12"/>
                    <a:pt x="6" y="12"/>
                  </a:cubicBezTo>
                  <a:cubicBezTo>
                    <a:pt x="78" y="12"/>
                    <a:pt x="78" y="12"/>
                    <a:pt x="78" y="12"/>
                  </a:cubicBezTo>
                  <a:cubicBezTo>
                    <a:pt x="81" y="12"/>
                    <a:pt x="84" y="9"/>
                    <a:pt x="84" y="6"/>
                  </a:cubicBezTo>
                  <a:cubicBezTo>
                    <a:pt x="84" y="6"/>
                    <a:pt x="84" y="6"/>
                    <a:pt x="84" y="6"/>
                  </a:cubicBezTo>
                  <a:cubicBezTo>
                    <a:pt x="84" y="3"/>
                    <a:pt x="81" y="0"/>
                    <a:pt x="78" y="0"/>
                  </a:cubicBezTo>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28">
              <a:extLst>
                <a:ext uri="{FF2B5EF4-FFF2-40B4-BE49-F238E27FC236}">
                  <a16:creationId xmlns:a16="http://schemas.microsoft.com/office/drawing/2014/main" id="{1273AC3B-50AA-E136-91A5-F76C02ACDF73}"/>
                </a:ext>
              </a:extLst>
            </p:cNvPr>
            <p:cNvSpPr>
              <a:spLocks noEditPoints="1"/>
            </p:cNvSpPr>
            <p:nvPr/>
          </p:nvSpPr>
          <p:spPr bwMode="auto">
            <a:xfrm>
              <a:off x="5961063" y="2097088"/>
              <a:ext cx="277813" cy="22225"/>
            </a:xfrm>
            <a:custGeom>
              <a:avLst/>
              <a:gdLst>
                <a:gd name="T0" fmla="*/ 30 w 73"/>
                <a:gd name="T1" fmla="*/ 0 h 6"/>
                <a:gd name="T2" fmla="*/ 1 w 73"/>
                <a:gd name="T3" fmla="*/ 0 h 6"/>
                <a:gd name="T4" fmla="*/ 0 w 73"/>
                <a:gd name="T5" fmla="*/ 6 h 6"/>
                <a:gd name="T6" fmla="*/ 0 w 73"/>
                <a:gd name="T7" fmla="*/ 6 h 6"/>
                <a:gd name="T8" fmla="*/ 30 w 73"/>
                <a:gd name="T9" fmla="*/ 6 h 6"/>
                <a:gd name="T10" fmla="*/ 30 w 73"/>
                <a:gd name="T11" fmla="*/ 0 h 6"/>
                <a:gd name="T12" fmla="*/ 72 w 73"/>
                <a:gd name="T13" fmla="*/ 0 h 6"/>
                <a:gd name="T14" fmla="*/ 42 w 73"/>
                <a:gd name="T15" fmla="*/ 0 h 6"/>
                <a:gd name="T16" fmla="*/ 42 w 73"/>
                <a:gd name="T17" fmla="*/ 6 h 6"/>
                <a:gd name="T18" fmla="*/ 72 w 73"/>
                <a:gd name="T19" fmla="*/ 6 h 6"/>
                <a:gd name="T20" fmla="*/ 73 w 73"/>
                <a:gd name="T21" fmla="*/ 6 h 6"/>
                <a:gd name="T22" fmla="*/ 72 w 73"/>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
                  <a:moveTo>
                    <a:pt x="30" y="0"/>
                  </a:moveTo>
                  <a:cubicBezTo>
                    <a:pt x="1" y="0"/>
                    <a:pt x="1" y="0"/>
                    <a:pt x="1" y="0"/>
                  </a:cubicBezTo>
                  <a:cubicBezTo>
                    <a:pt x="0" y="6"/>
                    <a:pt x="0" y="6"/>
                    <a:pt x="0" y="6"/>
                  </a:cubicBezTo>
                  <a:cubicBezTo>
                    <a:pt x="0" y="6"/>
                    <a:pt x="0" y="6"/>
                    <a:pt x="0" y="6"/>
                  </a:cubicBezTo>
                  <a:cubicBezTo>
                    <a:pt x="30" y="6"/>
                    <a:pt x="30" y="6"/>
                    <a:pt x="30" y="6"/>
                  </a:cubicBezTo>
                  <a:cubicBezTo>
                    <a:pt x="30" y="0"/>
                    <a:pt x="30" y="0"/>
                    <a:pt x="30" y="0"/>
                  </a:cubicBezTo>
                  <a:moveTo>
                    <a:pt x="72" y="0"/>
                  </a:moveTo>
                  <a:cubicBezTo>
                    <a:pt x="42" y="0"/>
                    <a:pt x="42" y="0"/>
                    <a:pt x="42" y="0"/>
                  </a:cubicBezTo>
                  <a:cubicBezTo>
                    <a:pt x="42" y="6"/>
                    <a:pt x="42" y="6"/>
                    <a:pt x="42" y="6"/>
                  </a:cubicBezTo>
                  <a:cubicBezTo>
                    <a:pt x="72" y="6"/>
                    <a:pt x="72" y="6"/>
                    <a:pt x="72" y="6"/>
                  </a:cubicBezTo>
                  <a:cubicBezTo>
                    <a:pt x="73" y="6"/>
                    <a:pt x="73" y="6"/>
                    <a:pt x="73" y="6"/>
                  </a:cubicBezTo>
                  <a:cubicBezTo>
                    <a:pt x="72" y="0"/>
                    <a:pt x="72" y="0"/>
                    <a:pt x="7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Freeform 29">
              <a:extLst>
                <a:ext uri="{FF2B5EF4-FFF2-40B4-BE49-F238E27FC236}">
                  <a16:creationId xmlns:a16="http://schemas.microsoft.com/office/drawing/2014/main" id="{66591E45-25B1-58AA-3EEE-93A61C025579}"/>
                </a:ext>
              </a:extLst>
            </p:cNvPr>
            <p:cNvSpPr>
              <a:spLocks/>
            </p:cNvSpPr>
            <p:nvPr/>
          </p:nvSpPr>
          <p:spPr bwMode="auto">
            <a:xfrm>
              <a:off x="5953126" y="2097088"/>
              <a:ext cx="12700" cy="22225"/>
            </a:xfrm>
            <a:custGeom>
              <a:avLst/>
              <a:gdLst>
                <a:gd name="T0" fmla="*/ 3 w 3"/>
                <a:gd name="T1" fmla="*/ 0 h 6"/>
                <a:gd name="T2" fmla="*/ 1 w 3"/>
                <a:gd name="T3" fmla="*/ 0 h 6"/>
                <a:gd name="T4" fmla="*/ 0 w 3"/>
                <a:gd name="T5" fmla="*/ 6 h 6"/>
                <a:gd name="T6" fmla="*/ 2 w 3"/>
                <a:gd name="T7" fmla="*/ 6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1" y="0"/>
                    <a:pt x="1" y="0"/>
                    <a:pt x="1" y="0"/>
                  </a:cubicBezTo>
                  <a:cubicBezTo>
                    <a:pt x="0" y="6"/>
                    <a:pt x="0" y="6"/>
                    <a:pt x="0" y="6"/>
                  </a:cubicBezTo>
                  <a:cubicBezTo>
                    <a:pt x="0" y="6"/>
                    <a:pt x="1" y="6"/>
                    <a:pt x="2" y="6"/>
                  </a:cubicBezTo>
                  <a:cubicBezTo>
                    <a:pt x="3" y="0"/>
                    <a:pt x="3" y="0"/>
                    <a:pt x="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Freeform 30">
              <a:extLst>
                <a:ext uri="{FF2B5EF4-FFF2-40B4-BE49-F238E27FC236}">
                  <a16:creationId xmlns:a16="http://schemas.microsoft.com/office/drawing/2014/main" id="{BC2B2C85-B5A4-EBF0-AD2C-D8F0A0B773FA}"/>
                </a:ext>
              </a:extLst>
            </p:cNvPr>
            <p:cNvSpPr>
              <a:spLocks/>
            </p:cNvSpPr>
            <p:nvPr/>
          </p:nvSpPr>
          <p:spPr bwMode="auto">
            <a:xfrm>
              <a:off x="6234113" y="2097088"/>
              <a:ext cx="12700" cy="22225"/>
            </a:xfrm>
            <a:custGeom>
              <a:avLst/>
              <a:gdLst>
                <a:gd name="T0" fmla="*/ 2 w 3"/>
                <a:gd name="T1" fmla="*/ 0 h 6"/>
                <a:gd name="T2" fmla="*/ 0 w 3"/>
                <a:gd name="T3" fmla="*/ 0 h 6"/>
                <a:gd name="T4" fmla="*/ 1 w 3"/>
                <a:gd name="T5" fmla="*/ 6 h 6"/>
                <a:gd name="T6" fmla="*/ 3 w 3"/>
                <a:gd name="T7" fmla="*/ 5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0" y="0"/>
                    <a:pt x="0" y="0"/>
                    <a:pt x="0" y="0"/>
                  </a:cubicBezTo>
                  <a:cubicBezTo>
                    <a:pt x="1" y="6"/>
                    <a:pt x="1" y="6"/>
                    <a:pt x="1" y="6"/>
                  </a:cubicBezTo>
                  <a:cubicBezTo>
                    <a:pt x="2" y="6"/>
                    <a:pt x="2" y="5"/>
                    <a:pt x="3" y="5"/>
                  </a:cubicBezTo>
                  <a:cubicBezTo>
                    <a:pt x="2" y="0"/>
                    <a:pt x="2" y="0"/>
                    <a:pt x="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Freeform 31">
              <a:extLst>
                <a:ext uri="{FF2B5EF4-FFF2-40B4-BE49-F238E27FC236}">
                  <a16:creationId xmlns:a16="http://schemas.microsoft.com/office/drawing/2014/main" id="{EEDDA551-B8EE-FC4E-85B9-668B860E38C6}"/>
                </a:ext>
              </a:extLst>
            </p:cNvPr>
            <p:cNvSpPr>
              <a:spLocks/>
            </p:cNvSpPr>
            <p:nvPr/>
          </p:nvSpPr>
          <p:spPr bwMode="auto">
            <a:xfrm>
              <a:off x="5938838" y="2097088"/>
              <a:ext cx="19050" cy="22225"/>
            </a:xfrm>
            <a:custGeom>
              <a:avLst/>
              <a:gdLst>
                <a:gd name="T0" fmla="*/ 5 w 5"/>
                <a:gd name="T1" fmla="*/ 0 h 6"/>
                <a:gd name="T2" fmla="*/ 0 w 5"/>
                <a:gd name="T3" fmla="*/ 0 h 6"/>
                <a:gd name="T4" fmla="*/ 4 w 5"/>
                <a:gd name="T5" fmla="*/ 6 h 6"/>
                <a:gd name="T6" fmla="*/ 5 w 5"/>
                <a:gd name="T7" fmla="*/ 0 h 6"/>
              </a:gdLst>
              <a:ahLst/>
              <a:cxnLst>
                <a:cxn ang="0">
                  <a:pos x="T0" y="T1"/>
                </a:cxn>
                <a:cxn ang="0">
                  <a:pos x="T2" y="T3"/>
                </a:cxn>
                <a:cxn ang="0">
                  <a:pos x="T4" y="T5"/>
                </a:cxn>
                <a:cxn ang="0">
                  <a:pos x="T6" y="T7"/>
                </a:cxn>
              </a:cxnLst>
              <a:rect l="0" t="0" r="r" b="b"/>
              <a:pathLst>
                <a:path w="5" h="6">
                  <a:moveTo>
                    <a:pt x="5" y="0"/>
                  </a:moveTo>
                  <a:cubicBezTo>
                    <a:pt x="0" y="0"/>
                    <a:pt x="0" y="0"/>
                    <a:pt x="0" y="0"/>
                  </a:cubicBezTo>
                  <a:cubicBezTo>
                    <a:pt x="0" y="3"/>
                    <a:pt x="2" y="5"/>
                    <a:pt x="4" y="6"/>
                  </a:cubicBezTo>
                  <a:cubicBezTo>
                    <a:pt x="5" y="0"/>
                    <a:pt x="5" y="0"/>
                    <a:pt x="5"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2236526E-BB4D-B26C-F20C-B6FBCFE5B561}"/>
                </a:ext>
              </a:extLst>
            </p:cNvPr>
            <p:cNvSpPr>
              <a:spLocks/>
            </p:cNvSpPr>
            <p:nvPr/>
          </p:nvSpPr>
          <p:spPr bwMode="auto">
            <a:xfrm>
              <a:off x="6242051" y="2097088"/>
              <a:ext cx="15875" cy="17463"/>
            </a:xfrm>
            <a:custGeom>
              <a:avLst/>
              <a:gdLst>
                <a:gd name="T0" fmla="*/ 4 w 4"/>
                <a:gd name="T1" fmla="*/ 0 h 5"/>
                <a:gd name="T2" fmla="*/ 0 w 4"/>
                <a:gd name="T3" fmla="*/ 0 h 5"/>
                <a:gd name="T4" fmla="*/ 1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0" y="0"/>
                    <a:pt x="0" y="0"/>
                    <a:pt x="0" y="0"/>
                  </a:cubicBezTo>
                  <a:cubicBezTo>
                    <a:pt x="1" y="5"/>
                    <a:pt x="1" y="5"/>
                    <a:pt x="1" y="5"/>
                  </a:cubicBezTo>
                  <a:cubicBezTo>
                    <a:pt x="3" y="4"/>
                    <a:pt x="4" y="2"/>
                    <a:pt x="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3" name="Rectangle 33">
              <a:extLst>
                <a:ext uri="{FF2B5EF4-FFF2-40B4-BE49-F238E27FC236}">
                  <a16:creationId xmlns:a16="http://schemas.microsoft.com/office/drawing/2014/main" id="{7908DA67-5254-B676-2D43-39FA7C3B8AE4}"/>
                </a:ext>
              </a:extLst>
            </p:cNvPr>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Rectangle 34">
              <a:extLst>
                <a:ext uri="{FF2B5EF4-FFF2-40B4-BE49-F238E27FC236}">
                  <a16:creationId xmlns:a16="http://schemas.microsoft.com/office/drawing/2014/main" id="{4B818DB3-1BF5-8B99-8081-64D28AD3A93C}"/>
                </a:ext>
              </a:extLst>
            </p:cNvPr>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923E6691-565E-FDC2-701C-C63CDC21A9B3}"/>
                </a:ext>
              </a:extLst>
            </p:cNvPr>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73A315B2-D09D-E51A-B1A6-CB21B396982F}"/>
                </a:ext>
              </a:extLst>
            </p:cNvPr>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7" name="Freeform 37">
              <a:extLst>
                <a:ext uri="{FF2B5EF4-FFF2-40B4-BE49-F238E27FC236}">
                  <a16:creationId xmlns:a16="http://schemas.microsoft.com/office/drawing/2014/main" id="{104543B6-E5A7-5972-1EC9-F4BAFE7C5351}"/>
                </a:ext>
              </a:extLst>
            </p:cNvPr>
            <p:cNvSpPr>
              <a:spLocks/>
            </p:cNvSpPr>
            <p:nvPr/>
          </p:nvSpPr>
          <p:spPr bwMode="auto">
            <a:xfrm>
              <a:off x="6230938" y="2073276"/>
              <a:ext cx="11113" cy="23813"/>
            </a:xfrm>
            <a:custGeom>
              <a:avLst/>
              <a:gdLst>
                <a:gd name="T0" fmla="*/ 1 w 3"/>
                <a:gd name="T1" fmla="*/ 0 h 6"/>
                <a:gd name="T2" fmla="*/ 0 w 3"/>
                <a:gd name="T3" fmla="*/ 0 h 6"/>
                <a:gd name="T4" fmla="*/ 1 w 3"/>
                <a:gd name="T5" fmla="*/ 6 h 6"/>
                <a:gd name="T6" fmla="*/ 3 w 3"/>
                <a:gd name="T7" fmla="*/ 6 h 6"/>
                <a:gd name="T8" fmla="*/ 2 w 3"/>
                <a:gd name="T9" fmla="*/ 0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cubicBezTo>
                    <a:pt x="0" y="0"/>
                    <a:pt x="0" y="0"/>
                    <a:pt x="0" y="0"/>
                  </a:cubicBezTo>
                  <a:cubicBezTo>
                    <a:pt x="1" y="6"/>
                    <a:pt x="1" y="6"/>
                    <a:pt x="1" y="6"/>
                  </a:cubicBezTo>
                  <a:cubicBezTo>
                    <a:pt x="3" y="6"/>
                    <a:pt x="3" y="6"/>
                    <a:pt x="3" y="6"/>
                  </a:cubicBezTo>
                  <a:cubicBezTo>
                    <a:pt x="2" y="0"/>
                    <a:pt x="2" y="0"/>
                    <a:pt x="2" y="0"/>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8" name="Freeform 38">
              <a:extLst>
                <a:ext uri="{FF2B5EF4-FFF2-40B4-BE49-F238E27FC236}">
                  <a16:creationId xmlns:a16="http://schemas.microsoft.com/office/drawing/2014/main" id="{6AA6CAA7-985E-1D9D-CD8F-067A6DB377BF}"/>
                </a:ext>
              </a:extLst>
            </p:cNvPr>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9" name="Freeform 39">
              <a:extLst>
                <a:ext uri="{FF2B5EF4-FFF2-40B4-BE49-F238E27FC236}">
                  <a16:creationId xmlns:a16="http://schemas.microsoft.com/office/drawing/2014/main" id="{AE41F4A4-C50A-E181-069D-58A2605477A9}"/>
                </a:ext>
              </a:extLst>
            </p:cNvPr>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0" name="Freeform 40">
              <a:extLst>
                <a:ext uri="{FF2B5EF4-FFF2-40B4-BE49-F238E27FC236}">
                  <a16:creationId xmlns:a16="http://schemas.microsoft.com/office/drawing/2014/main" id="{27ADB749-7C9C-F9EE-B3AB-F9CC09248AE4}"/>
                </a:ext>
              </a:extLst>
            </p:cNvPr>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41">
              <a:extLst>
                <a:ext uri="{FF2B5EF4-FFF2-40B4-BE49-F238E27FC236}">
                  <a16:creationId xmlns:a16="http://schemas.microsoft.com/office/drawing/2014/main" id="{64D1E755-8C08-50BC-CB54-16A820A502B9}"/>
                </a:ext>
              </a:extLst>
            </p:cNvPr>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2" name="Freeform 42">
              <a:extLst>
                <a:ext uri="{FF2B5EF4-FFF2-40B4-BE49-F238E27FC236}">
                  <a16:creationId xmlns:a16="http://schemas.microsoft.com/office/drawing/2014/main" id="{8863B015-DB11-447C-0E64-C7F86E6BB6C4}"/>
                </a:ext>
              </a:extLst>
            </p:cNvPr>
            <p:cNvSpPr>
              <a:spLocks/>
            </p:cNvSpPr>
            <p:nvPr/>
          </p:nvSpPr>
          <p:spPr bwMode="auto">
            <a:xfrm>
              <a:off x="5938838" y="2073276"/>
              <a:ext cx="26988" cy="23813"/>
            </a:xfrm>
            <a:custGeom>
              <a:avLst/>
              <a:gdLst>
                <a:gd name="T0" fmla="*/ 7 w 7"/>
                <a:gd name="T1" fmla="*/ 0 h 6"/>
                <a:gd name="T2" fmla="*/ 6 w 7"/>
                <a:gd name="T3" fmla="*/ 0 h 6"/>
                <a:gd name="T4" fmla="*/ 0 w 7"/>
                <a:gd name="T5" fmla="*/ 6 h 6"/>
                <a:gd name="T6" fmla="*/ 0 w 7"/>
                <a:gd name="T7" fmla="*/ 6 h 6"/>
                <a:gd name="T8" fmla="*/ 5 w 7"/>
                <a:gd name="T9" fmla="*/ 6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7" y="0"/>
                  </a:moveTo>
                  <a:cubicBezTo>
                    <a:pt x="6" y="0"/>
                    <a:pt x="6" y="0"/>
                    <a:pt x="6" y="0"/>
                  </a:cubicBezTo>
                  <a:cubicBezTo>
                    <a:pt x="3" y="0"/>
                    <a:pt x="0" y="3"/>
                    <a:pt x="0" y="6"/>
                  </a:cubicBezTo>
                  <a:cubicBezTo>
                    <a:pt x="0" y="6"/>
                    <a:pt x="0" y="6"/>
                    <a:pt x="0" y="6"/>
                  </a:cubicBezTo>
                  <a:cubicBezTo>
                    <a:pt x="5" y="6"/>
                    <a:pt x="5" y="6"/>
                    <a:pt x="5" y="6"/>
                  </a:cubicBezTo>
                  <a:cubicBezTo>
                    <a:pt x="7" y="0"/>
                    <a:pt x="7" y="0"/>
                    <a:pt x="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43">
              <a:extLst>
                <a:ext uri="{FF2B5EF4-FFF2-40B4-BE49-F238E27FC236}">
                  <a16:creationId xmlns:a16="http://schemas.microsoft.com/office/drawing/2014/main" id="{E04F7BCD-8032-6B0A-A257-C9C1044D56D5}"/>
                </a:ext>
              </a:extLst>
            </p:cNvPr>
            <p:cNvSpPr>
              <a:spLocks/>
            </p:cNvSpPr>
            <p:nvPr/>
          </p:nvSpPr>
          <p:spPr bwMode="auto">
            <a:xfrm>
              <a:off x="6238876" y="2073276"/>
              <a:ext cx="19050" cy="23813"/>
            </a:xfrm>
            <a:custGeom>
              <a:avLst/>
              <a:gdLst>
                <a:gd name="T0" fmla="*/ 0 w 5"/>
                <a:gd name="T1" fmla="*/ 0 h 6"/>
                <a:gd name="T2" fmla="*/ 1 w 5"/>
                <a:gd name="T3" fmla="*/ 6 h 6"/>
                <a:gd name="T4" fmla="*/ 5 w 5"/>
                <a:gd name="T5" fmla="*/ 6 h 6"/>
                <a:gd name="T6" fmla="*/ 5 w 5"/>
                <a:gd name="T7" fmla="*/ 6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5" y="6"/>
                    <a:pt x="5" y="6"/>
                    <a:pt x="5" y="6"/>
                  </a:cubicBezTo>
                  <a:cubicBezTo>
                    <a:pt x="5" y="6"/>
                    <a:pt x="5" y="6"/>
                    <a:pt x="5" y="6"/>
                  </a:cubicBezTo>
                  <a:cubicBezTo>
                    <a:pt x="5" y="3"/>
                    <a:pt x="3"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4" name="Rectangle 44">
              <a:extLst>
                <a:ext uri="{FF2B5EF4-FFF2-40B4-BE49-F238E27FC236}">
                  <a16:creationId xmlns:a16="http://schemas.microsoft.com/office/drawing/2014/main" id="{3AFC8770-93EB-2B6F-2F62-F325CE9AE9C4}"/>
                </a:ext>
              </a:extLst>
            </p:cNvPr>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5" name="Rectangle 45">
              <a:extLst>
                <a:ext uri="{FF2B5EF4-FFF2-40B4-BE49-F238E27FC236}">
                  <a16:creationId xmlns:a16="http://schemas.microsoft.com/office/drawing/2014/main" id="{AD85AED6-7C8F-7CEF-26E1-850E8BE46F03}"/>
                </a:ext>
              </a:extLst>
            </p:cNvPr>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Line 46">
              <a:extLst>
                <a:ext uri="{FF2B5EF4-FFF2-40B4-BE49-F238E27FC236}">
                  <a16:creationId xmlns:a16="http://schemas.microsoft.com/office/drawing/2014/main" id="{EB8961EE-9BDE-B78F-A383-45DE9543DD60}"/>
                </a:ext>
              </a:extLst>
            </p:cNvPr>
            <p:cNvSpPr>
              <a:spLocks noChangeShapeType="1"/>
            </p:cNvSpPr>
            <p:nvPr/>
          </p:nvSpPr>
          <p:spPr bwMode="auto">
            <a:xfrm>
              <a:off x="5961063" y="1739901"/>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7" name="Line 47">
              <a:extLst>
                <a:ext uri="{FF2B5EF4-FFF2-40B4-BE49-F238E27FC236}">
                  <a16:creationId xmlns:a16="http://schemas.microsoft.com/office/drawing/2014/main" id="{C2C43789-78DD-1868-F45C-FD96C99AFD8F}"/>
                </a:ext>
              </a:extLst>
            </p:cNvPr>
            <p:cNvSpPr>
              <a:spLocks noChangeShapeType="1"/>
            </p:cNvSpPr>
            <p:nvPr/>
          </p:nvSpPr>
          <p:spPr bwMode="auto">
            <a:xfrm>
              <a:off x="5961063" y="2073276"/>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48">
              <a:extLst>
                <a:ext uri="{FF2B5EF4-FFF2-40B4-BE49-F238E27FC236}">
                  <a16:creationId xmlns:a16="http://schemas.microsoft.com/office/drawing/2014/main" id="{7DC94F74-27E7-B1F3-496E-8D9BF4229063}"/>
                </a:ext>
              </a:extLst>
            </p:cNvPr>
            <p:cNvSpPr>
              <a:spLocks/>
            </p:cNvSpPr>
            <p:nvPr/>
          </p:nvSpPr>
          <p:spPr bwMode="auto">
            <a:xfrm>
              <a:off x="5908676" y="1731963"/>
              <a:ext cx="379413" cy="273050"/>
            </a:xfrm>
            <a:custGeom>
              <a:avLst/>
              <a:gdLst>
                <a:gd name="T0" fmla="*/ 0 w 100"/>
                <a:gd name="T1" fmla="*/ 72 h 72"/>
                <a:gd name="T2" fmla="*/ 44 w 100"/>
                <a:gd name="T3" fmla="*/ 32 h 72"/>
                <a:gd name="T4" fmla="*/ 52 w 100"/>
                <a:gd name="T5" fmla="*/ 64 h 72"/>
                <a:gd name="T6" fmla="*/ 100 w 100"/>
                <a:gd name="T7" fmla="*/ 28 h 72"/>
              </a:gdLst>
              <a:ahLst/>
              <a:cxnLst>
                <a:cxn ang="0">
                  <a:pos x="T0" y="T1"/>
                </a:cxn>
                <a:cxn ang="0">
                  <a:pos x="T2" y="T3"/>
                </a:cxn>
                <a:cxn ang="0">
                  <a:pos x="T4" y="T5"/>
                </a:cxn>
                <a:cxn ang="0">
                  <a:pos x="T6" y="T7"/>
                </a:cxn>
              </a:cxnLst>
              <a:rect l="0" t="0" r="r" b="b"/>
              <a:pathLst>
                <a:path w="100" h="72">
                  <a:moveTo>
                    <a:pt x="0" y="72"/>
                  </a:moveTo>
                  <a:cubicBezTo>
                    <a:pt x="0" y="72"/>
                    <a:pt x="44" y="0"/>
                    <a:pt x="44" y="32"/>
                  </a:cubicBezTo>
                  <a:cubicBezTo>
                    <a:pt x="44" y="64"/>
                    <a:pt x="44" y="72"/>
                    <a:pt x="52" y="64"/>
                  </a:cubicBezTo>
                  <a:cubicBezTo>
                    <a:pt x="60" y="56"/>
                    <a:pt x="80" y="32"/>
                    <a:pt x="100" y="28"/>
                  </a:cubicBezTo>
                </a:path>
              </a:pathLst>
            </a:custGeom>
            <a:noFill/>
            <a:ln w="46038" cap="rnd">
              <a:solidFill>
                <a:srgbClr val="C75C5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3195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DEAC8F4-EAFE-B0AC-C5DF-94AA8F62DBC1}"/>
              </a:ext>
            </a:extLst>
          </p:cNvPr>
          <p:cNvSpPr txBox="1">
            <a:spLocks/>
          </p:cNvSpPr>
          <p:nvPr/>
        </p:nvSpPr>
        <p:spPr>
          <a:xfrm>
            <a:off x="514350" y="350044"/>
            <a:ext cx="7886700"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rgbClr val="2A4CAC"/>
                </a:solidFill>
                <a:latin typeface="Oswald Light" panose="02000506000000020004"/>
                <a:ea typeface="+mj-ea"/>
                <a:cs typeface="+mj-cs"/>
              </a:defRPr>
            </a:lvl1pPr>
          </a:lstStyle>
          <a:p>
            <a:pPr defTabSz="685800">
              <a:defRPr/>
            </a:pPr>
            <a:r>
              <a:rPr lang="en-US" sz="2400" dirty="0"/>
              <a:t>Why Does This Matter to Us?</a:t>
            </a:r>
          </a:p>
        </p:txBody>
      </p:sp>
      <p:grpSp>
        <p:nvGrpSpPr>
          <p:cNvPr id="21" name="Group 20">
            <a:extLst>
              <a:ext uri="{FF2B5EF4-FFF2-40B4-BE49-F238E27FC236}">
                <a16:creationId xmlns:a16="http://schemas.microsoft.com/office/drawing/2014/main" id="{2518A2E0-F645-F30D-BC2F-13C2950B2F20}"/>
              </a:ext>
            </a:extLst>
          </p:cNvPr>
          <p:cNvGrpSpPr/>
          <p:nvPr/>
        </p:nvGrpSpPr>
        <p:grpSpPr>
          <a:xfrm>
            <a:off x="491695" y="2488060"/>
            <a:ext cx="2801492" cy="1389632"/>
            <a:chOff x="4238767" y="3156330"/>
            <a:chExt cx="3735322" cy="1852842"/>
          </a:xfrm>
        </p:grpSpPr>
        <p:sp>
          <p:nvSpPr>
            <p:cNvPr id="22" name="Freeform 359">
              <a:extLst>
                <a:ext uri="{FF2B5EF4-FFF2-40B4-BE49-F238E27FC236}">
                  <a16:creationId xmlns:a16="http://schemas.microsoft.com/office/drawing/2014/main" id="{0E12B09B-7280-025B-33B6-D5FB6780028C}"/>
                </a:ext>
              </a:extLst>
            </p:cNvPr>
            <p:cNvSpPr>
              <a:spLocks/>
            </p:cNvSpPr>
            <p:nvPr/>
          </p:nvSpPr>
          <p:spPr bwMode="auto">
            <a:xfrm>
              <a:off x="4419880" y="3660153"/>
              <a:ext cx="3373095" cy="1349019"/>
            </a:xfrm>
            <a:custGeom>
              <a:avLst/>
              <a:gdLst>
                <a:gd name="T0" fmla="*/ 1956 w 1958"/>
                <a:gd name="T1" fmla="*/ 6 h 783"/>
                <a:gd name="T2" fmla="*/ 1950 w 1958"/>
                <a:gd name="T3" fmla="*/ 29 h 783"/>
                <a:gd name="T4" fmla="*/ 1937 w 1958"/>
                <a:gd name="T5" fmla="*/ 53 h 783"/>
                <a:gd name="T6" fmla="*/ 1908 w 1958"/>
                <a:gd name="T7" fmla="*/ 82 h 783"/>
                <a:gd name="T8" fmla="*/ 1865 w 1958"/>
                <a:gd name="T9" fmla="*/ 112 h 783"/>
                <a:gd name="T10" fmla="*/ 1823 w 1958"/>
                <a:gd name="T11" fmla="*/ 134 h 783"/>
                <a:gd name="T12" fmla="*/ 1772 w 1958"/>
                <a:gd name="T13" fmla="*/ 155 h 783"/>
                <a:gd name="T14" fmla="*/ 1711 w 1958"/>
                <a:gd name="T15" fmla="*/ 176 h 783"/>
                <a:gd name="T16" fmla="*/ 1623 w 1958"/>
                <a:gd name="T17" fmla="*/ 200 h 783"/>
                <a:gd name="T18" fmla="*/ 1528 w 1958"/>
                <a:gd name="T19" fmla="*/ 220 h 783"/>
                <a:gd name="T20" fmla="*/ 1446 w 1958"/>
                <a:gd name="T21" fmla="*/ 234 h 783"/>
                <a:gd name="T22" fmla="*/ 1318 w 1958"/>
                <a:gd name="T23" fmla="*/ 250 h 783"/>
                <a:gd name="T24" fmla="*/ 1189 w 1958"/>
                <a:gd name="T25" fmla="*/ 260 h 783"/>
                <a:gd name="T26" fmla="*/ 1011 w 1958"/>
                <a:gd name="T27" fmla="*/ 267 h 783"/>
                <a:gd name="T28" fmla="*/ 905 w 1958"/>
                <a:gd name="T29" fmla="*/ 266 h 783"/>
                <a:gd name="T30" fmla="*/ 796 w 1958"/>
                <a:gd name="T31" fmla="*/ 263 h 783"/>
                <a:gd name="T32" fmla="*/ 686 w 1958"/>
                <a:gd name="T33" fmla="*/ 255 h 783"/>
                <a:gd name="T34" fmla="*/ 581 w 1958"/>
                <a:gd name="T35" fmla="*/ 245 h 783"/>
                <a:gd name="T36" fmla="*/ 474 w 1958"/>
                <a:gd name="T37" fmla="*/ 230 h 783"/>
                <a:gd name="T38" fmla="*/ 365 w 1958"/>
                <a:gd name="T39" fmla="*/ 210 h 783"/>
                <a:gd name="T40" fmla="*/ 277 w 1958"/>
                <a:gd name="T41" fmla="*/ 188 h 783"/>
                <a:gd name="T42" fmla="*/ 208 w 1958"/>
                <a:gd name="T43" fmla="*/ 167 h 783"/>
                <a:gd name="T44" fmla="*/ 150 w 1958"/>
                <a:gd name="T45" fmla="*/ 145 h 783"/>
                <a:gd name="T46" fmla="*/ 102 w 1958"/>
                <a:gd name="T47" fmla="*/ 122 h 783"/>
                <a:gd name="T48" fmla="*/ 61 w 1958"/>
                <a:gd name="T49" fmla="*/ 97 h 783"/>
                <a:gd name="T50" fmla="*/ 32 w 1958"/>
                <a:gd name="T51" fmla="*/ 72 h 783"/>
                <a:gd name="T52" fmla="*/ 12 w 1958"/>
                <a:gd name="T53" fmla="*/ 45 h 783"/>
                <a:gd name="T54" fmla="*/ 2 w 1958"/>
                <a:gd name="T55" fmla="*/ 20 h 783"/>
                <a:gd name="T56" fmla="*/ 2 w 1958"/>
                <a:gd name="T57" fmla="*/ 533 h 783"/>
                <a:gd name="T58" fmla="*/ 11 w 1958"/>
                <a:gd name="T59" fmla="*/ 558 h 783"/>
                <a:gd name="T60" fmla="*/ 32 w 1958"/>
                <a:gd name="T61" fmla="*/ 586 h 783"/>
                <a:gd name="T62" fmla="*/ 59 w 1958"/>
                <a:gd name="T63" fmla="*/ 610 h 783"/>
                <a:gd name="T64" fmla="*/ 100 w 1958"/>
                <a:gd name="T65" fmla="*/ 636 h 783"/>
                <a:gd name="T66" fmla="*/ 146 w 1958"/>
                <a:gd name="T67" fmla="*/ 659 h 783"/>
                <a:gd name="T68" fmla="*/ 207 w 1958"/>
                <a:gd name="T69" fmla="*/ 683 h 783"/>
                <a:gd name="T70" fmla="*/ 261 w 1958"/>
                <a:gd name="T71" fmla="*/ 700 h 783"/>
                <a:gd name="T72" fmla="*/ 335 w 1958"/>
                <a:gd name="T73" fmla="*/ 719 h 783"/>
                <a:gd name="T74" fmla="*/ 420 w 1958"/>
                <a:gd name="T75" fmla="*/ 737 h 783"/>
                <a:gd name="T76" fmla="*/ 505 w 1958"/>
                <a:gd name="T77" fmla="*/ 751 h 783"/>
                <a:gd name="T78" fmla="*/ 603 w 1958"/>
                <a:gd name="T79" fmla="*/ 763 h 783"/>
                <a:gd name="T80" fmla="*/ 679 w 1958"/>
                <a:gd name="T81" fmla="*/ 771 h 783"/>
                <a:gd name="T82" fmla="*/ 765 w 1958"/>
                <a:gd name="T83" fmla="*/ 777 h 783"/>
                <a:gd name="T84" fmla="*/ 848 w 1958"/>
                <a:gd name="T85" fmla="*/ 781 h 783"/>
                <a:gd name="T86" fmla="*/ 934 w 1958"/>
                <a:gd name="T87" fmla="*/ 783 h 783"/>
                <a:gd name="T88" fmla="*/ 1065 w 1958"/>
                <a:gd name="T89" fmla="*/ 782 h 783"/>
                <a:gd name="T90" fmla="*/ 1190 w 1958"/>
                <a:gd name="T91" fmla="*/ 776 h 783"/>
                <a:gd name="T92" fmla="*/ 1286 w 1958"/>
                <a:gd name="T93" fmla="*/ 769 h 783"/>
                <a:gd name="T94" fmla="*/ 1431 w 1958"/>
                <a:gd name="T95" fmla="*/ 752 h 783"/>
                <a:gd name="T96" fmla="*/ 1507 w 1958"/>
                <a:gd name="T97" fmla="*/ 740 h 783"/>
                <a:gd name="T98" fmla="*/ 1583 w 1958"/>
                <a:gd name="T99" fmla="*/ 725 h 783"/>
                <a:gd name="T100" fmla="*/ 1667 w 1958"/>
                <a:gd name="T101" fmla="*/ 705 h 783"/>
                <a:gd name="T102" fmla="*/ 1742 w 1958"/>
                <a:gd name="T103" fmla="*/ 682 h 783"/>
                <a:gd name="T104" fmla="*/ 1785 w 1958"/>
                <a:gd name="T105" fmla="*/ 667 h 783"/>
                <a:gd name="T106" fmla="*/ 1832 w 1958"/>
                <a:gd name="T107" fmla="*/ 646 h 783"/>
                <a:gd name="T108" fmla="*/ 1867 w 1958"/>
                <a:gd name="T109" fmla="*/ 628 h 783"/>
                <a:gd name="T110" fmla="*/ 1901 w 1958"/>
                <a:gd name="T111" fmla="*/ 605 h 783"/>
                <a:gd name="T112" fmla="*/ 1927 w 1958"/>
                <a:gd name="T113" fmla="*/ 583 h 783"/>
                <a:gd name="T114" fmla="*/ 1945 w 1958"/>
                <a:gd name="T115" fmla="*/ 559 h 783"/>
                <a:gd name="T116" fmla="*/ 1954 w 1958"/>
                <a:gd name="T117" fmla="*/ 54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8" h="783">
                  <a:moveTo>
                    <a:pt x="1956" y="529"/>
                  </a:moveTo>
                  <a:cubicBezTo>
                    <a:pt x="1956" y="529"/>
                    <a:pt x="1957" y="528"/>
                    <a:pt x="1957" y="528"/>
                  </a:cubicBezTo>
                  <a:cubicBezTo>
                    <a:pt x="1957" y="526"/>
                    <a:pt x="1957" y="524"/>
                    <a:pt x="1957" y="522"/>
                  </a:cubicBezTo>
                  <a:cubicBezTo>
                    <a:pt x="1957" y="522"/>
                    <a:pt x="1957" y="522"/>
                    <a:pt x="1957" y="522"/>
                  </a:cubicBezTo>
                  <a:cubicBezTo>
                    <a:pt x="1957" y="520"/>
                    <a:pt x="1958" y="519"/>
                    <a:pt x="1958" y="518"/>
                  </a:cubicBezTo>
                  <a:cubicBezTo>
                    <a:pt x="1958" y="517"/>
                    <a:pt x="1958" y="517"/>
                    <a:pt x="1958" y="516"/>
                  </a:cubicBezTo>
                  <a:cubicBezTo>
                    <a:pt x="1957" y="344"/>
                    <a:pt x="1957" y="172"/>
                    <a:pt x="1956" y="0"/>
                  </a:cubicBezTo>
                  <a:cubicBezTo>
                    <a:pt x="1956" y="2"/>
                    <a:pt x="1956" y="4"/>
                    <a:pt x="1956" y="6"/>
                  </a:cubicBezTo>
                  <a:cubicBezTo>
                    <a:pt x="1956" y="6"/>
                    <a:pt x="1956" y="6"/>
                    <a:pt x="1956" y="6"/>
                  </a:cubicBezTo>
                  <a:cubicBezTo>
                    <a:pt x="1956" y="8"/>
                    <a:pt x="1956" y="10"/>
                    <a:pt x="1955" y="12"/>
                  </a:cubicBezTo>
                  <a:cubicBezTo>
                    <a:pt x="1955" y="12"/>
                    <a:pt x="1955" y="13"/>
                    <a:pt x="1955" y="13"/>
                  </a:cubicBezTo>
                  <a:cubicBezTo>
                    <a:pt x="1955" y="14"/>
                    <a:pt x="1955" y="16"/>
                    <a:pt x="1954" y="17"/>
                  </a:cubicBezTo>
                  <a:cubicBezTo>
                    <a:pt x="1954" y="18"/>
                    <a:pt x="1954" y="18"/>
                    <a:pt x="1954" y="19"/>
                  </a:cubicBezTo>
                  <a:cubicBezTo>
                    <a:pt x="1954" y="20"/>
                    <a:pt x="1953" y="22"/>
                    <a:pt x="1952" y="24"/>
                  </a:cubicBezTo>
                  <a:cubicBezTo>
                    <a:pt x="1952" y="25"/>
                    <a:pt x="1952" y="25"/>
                    <a:pt x="1952" y="25"/>
                  </a:cubicBezTo>
                  <a:cubicBezTo>
                    <a:pt x="1952" y="26"/>
                    <a:pt x="1951" y="28"/>
                    <a:pt x="1950" y="29"/>
                  </a:cubicBezTo>
                  <a:cubicBezTo>
                    <a:pt x="1950" y="30"/>
                    <a:pt x="1950" y="30"/>
                    <a:pt x="1950" y="31"/>
                  </a:cubicBezTo>
                  <a:cubicBezTo>
                    <a:pt x="1949" y="33"/>
                    <a:pt x="1948" y="34"/>
                    <a:pt x="1947" y="36"/>
                  </a:cubicBezTo>
                  <a:cubicBezTo>
                    <a:pt x="1947" y="37"/>
                    <a:pt x="1947" y="37"/>
                    <a:pt x="1947" y="37"/>
                  </a:cubicBezTo>
                  <a:cubicBezTo>
                    <a:pt x="1946" y="38"/>
                    <a:pt x="1945" y="40"/>
                    <a:pt x="1944" y="42"/>
                  </a:cubicBezTo>
                  <a:cubicBezTo>
                    <a:pt x="1944" y="42"/>
                    <a:pt x="1944" y="42"/>
                    <a:pt x="1944" y="43"/>
                  </a:cubicBezTo>
                  <a:cubicBezTo>
                    <a:pt x="1943" y="45"/>
                    <a:pt x="1941" y="46"/>
                    <a:pt x="1940" y="48"/>
                  </a:cubicBezTo>
                  <a:cubicBezTo>
                    <a:pt x="1940" y="49"/>
                    <a:pt x="1940" y="49"/>
                    <a:pt x="1940" y="49"/>
                  </a:cubicBezTo>
                  <a:cubicBezTo>
                    <a:pt x="1939" y="50"/>
                    <a:pt x="1938" y="51"/>
                    <a:pt x="1937" y="53"/>
                  </a:cubicBezTo>
                  <a:cubicBezTo>
                    <a:pt x="1936" y="54"/>
                    <a:pt x="1934" y="56"/>
                    <a:pt x="1933" y="58"/>
                  </a:cubicBezTo>
                  <a:cubicBezTo>
                    <a:pt x="1933" y="58"/>
                    <a:pt x="1932" y="59"/>
                    <a:pt x="1932" y="60"/>
                  </a:cubicBezTo>
                  <a:cubicBezTo>
                    <a:pt x="1930" y="62"/>
                    <a:pt x="1928" y="64"/>
                    <a:pt x="1925" y="66"/>
                  </a:cubicBezTo>
                  <a:cubicBezTo>
                    <a:pt x="1924" y="67"/>
                    <a:pt x="1924" y="67"/>
                    <a:pt x="1924" y="67"/>
                  </a:cubicBezTo>
                  <a:cubicBezTo>
                    <a:pt x="1923" y="69"/>
                    <a:pt x="1921" y="71"/>
                    <a:pt x="1919" y="73"/>
                  </a:cubicBezTo>
                  <a:cubicBezTo>
                    <a:pt x="1918" y="74"/>
                    <a:pt x="1917" y="75"/>
                    <a:pt x="1916" y="75"/>
                  </a:cubicBezTo>
                  <a:cubicBezTo>
                    <a:pt x="1915" y="77"/>
                    <a:pt x="1913" y="78"/>
                    <a:pt x="1911" y="80"/>
                  </a:cubicBezTo>
                  <a:cubicBezTo>
                    <a:pt x="1910" y="81"/>
                    <a:pt x="1909" y="81"/>
                    <a:pt x="1908" y="82"/>
                  </a:cubicBezTo>
                  <a:cubicBezTo>
                    <a:pt x="1907" y="84"/>
                    <a:pt x="1905" y="85"/>
                    <a:pt x="1903" y="87"/>
                  </a:cubicBezTo>
                  <a:cubicBezTo>
                    <a:pt x="1902" y="88"/>
                    <a:pt x="1901" y="88"/>
                    <a:pt x="1900" y="89"/>
                  </a:cubicBezTo>
                  <a:cubicBezTo>
                    <a:pt x="1897" y="91"/>
                    <a:pt x="1894" y="93"/>
                    <a:pt x="1891" y="95"/>
                  </a:cubicBezTo>
                  <a:cubicBezTo>
                    <a:pt x="1890" y="96"/>
                    <a:pt x="1890" y="96"/>
                    <a:pt x="1890" y="96"/>
                  </a:cubicBezTo>
                  <a:cubicBezTo>
                    <a:pt x="1887" y="98"/>
                    <a:pt x="1884" y="100"/>
                    <a:pt x="1881" y="102"/>
                  </a:cubicBezTo>
                  <a:cubicBezTo>
                    <a:pt x="1880" y="103"/>
                    <a:pt x="1879" y="103"/>
                    <a:pt x="1878" y="104"/>
                  </a:cubicBezTo>
                  <a:cubicBezTo>
                    <a:pt x="1876" y="106"/>
                    <a:pt x="1873" y="107"/>
                    <a:pt x="1871" y="109"/>
                  </a:cubicBezTo>
                  <a:cubicBezTo>
                    <a:pt x="1869" y="110"/>
                    <a:pt x="1867" y="111"/>
                    <a:pt x="1865" y="112"/>
                  </a:cubicBezTo>
                  <a:cubicBezTo>
                    <a:pt x="1865" y="112"/>
                    <a:pt x="1864" y="113"/>
                    <a:pt x="1864" y="113"/>
                  </a:cubicBezTo>
                  <a:cubicBezTo>
                    <a:pt x="1861" y="114"/>
                    <a:pt x="1858" y="116"/>
                    <a:pt x="1855" y="118"/>
                  </a:cubicBezTo>
                  <a:cubicBezTo>
                    <a:pt x="1854" y="118"/>
                    <a:pt x="1854" y="118"/>
                    <a:pt x="1853" y="119"/>
                  </a:cubicBezTo>
                  <a:cubicBezTo>
                    <a:pt x="1851" y="120"/>
                    <a:pt x="1848" y="122"/>
                    <a:pt x="1845" y="123"/>
                  </a:cubicBezTo>
                  <a:cubicBezTo>
                    <a:pt x="1844" y="123"/>
                    <a:pt x="1844" y="124"/>
                    <a:pt x="1844" y="124"/>
                  </a:cubicBezTo>
                  <a:cubicBezTo>
                    <a:pt x="1840" y="126"/>
                    <a:pt x="1837" y="127"/>
                    <a:pt x="1834" y="129"/>
                  </a:cubicBezTo>
                  <a:cubicBezTo>
                    <a:pt x="1833" y="129"/>
                    <a:pt x="1832" y="129"/>
                    <a:pt x="1832" y="130"/>
                  </a:cubicBezTo>
                  <a:cubicBezTo>
                    <a:pt x="1829" y="131"/>
                    <a:pt x="1826" y="133"/>
                    <a:pt x="1823" y="134"/>
                  </a:cubicBezTo>
                  <a:cubicBezTo>
                    <a:pt x="1822" y="134"/>
                    <a:pt x="1821" y="135"/>
                    <a:pt x="1821" y="135"/>
                  </a:cubicBezTo>
                  <a:cubicBezTo>
                    <a:pt x="1817" y="136"/>
                    <a:pt x="1814" y="138"/>
                    <a:pt x="1810" y="140"/>
                  </a:cubicBezTo>
                  <a:cubicBezTo>
                    <a:pt x="1809" y="140"/>
                    <a:pt x="1808" y="140"/>
                    <a:pt x="1807" y="141"/>
                  </a:cubicBezTo>
                  <a:cubicBezTo>
                    <a:pt x="1805" y="142"/>
                    <a:pt x="1802" y="143"/>
                    <a:pt x="1799" y="145"/>
                  </a:cubicBezTo>
                  <a:cubicBezTo>
                    <a:pt x="1798" y="145"/>
                    <a:pt x="1797" y="145"/>
                    <a:pt x="1795" y="146"/>
                  </a:cubicBezTo>
                  <a:cubicBezTo>
                    <a:pt x="1792" y="147"/>
                    <a:pt x="1788" y="149"/>
                    <a:pt x="1784" y="151"/>
                  </a:cubicBezTo>
                  <a:cubicBezTo>
                    <a:pt x="1783" y="151"/>
                    <a:pt x="1783" y="151"/>
                    <a:pt x="1783" y="151"/>
                  </a:cubicBezTo>
                  <a:cubicBezTo>
                    <a:pt x="1779" y="152"/>
                    <a:pt x="1776" y="154"/>
                    <a:pt x="1772" y="155"/>
                  </a:cubicBezTo>
                  <a:cubicBezTo>
                    <a:pt x="1770" y="156"/>
                    <a:pt x="1769" y="156"/>
                    <a:pt x="1767" y="157"/>
                  </a:cubicBezTo>
                  <a:cubicBezTo>
                    <a:pt x="1765" y="158"/>
                    <a:pt x="1762" y="159"/>
                    <a:pt x="1759" y="160"/>
                  </a:cubicBezTo>
                  <a:cubicBezTo>
                    <a:pt x="1757" y="161"/>
                    <a:pt x="1756" y="161"/>
                    <a:pt x="1754" y="162"/>
                  </a:cubicBezTo>
                  <a:cubicBezTo>
                    <a:pt x="1751" y="163"/>
                    <a:pt x="1748" y="164"/>
                    <a:pt x="1744" y="165"/>
                  </a:cubicBezTo>
                  <a:cubicBezTo>
                    <a:pt x="1743" y="166"/>
                    <a:pt x="1742" y="166"/>
                    <a:pt x="1741" y="166"/>
                  </a:cubicBezTo>
                  <a:cubicBezTo>
                    <a:pt x="1736" y="168"/>
                    <a:pt x="1732" y="169"/>
                    <a:pt x="1727" y="171"/>
                  </a:cubicBezTo>
                  <a:cubicBezTo>
                    <a:pt x="1723" y="172"/>
                    <a:pt x="1719" y="173"/>
                    <a:pt x="1715" y="175"/>
                  </a:cubicBezTo>
                  <a:cubicBezTo>
                    <a:pt x="1714" y="175"/>
                    <a:pt x="1712" y="176"/>
                    <a:pt x="1711" y="176"/>
                  </a:cubicBezTo>
                  <a:cubicBezTo>
                    <a:pt x="1706" y="178"/>
                    <a:pt x="1700" y="179"/>
                    <a:pt x="1694" y="181"/>
                  </a:cubicBezTo>
                  <a:cubicBezTo>
                    <a:pt x="1689" y="182"/>
                    <a:pt x="1684" y="184"/>
                    <a:pt x="1679" y="185"/>
                  </a:cubicBezTo>
                  <a:cubicBezTo>
                    <a:pt x="1677" y="186"/>
                    <a:pt x="1675" y="186"/>
                    <a:pt x="1673" y="187"/>
                  </a:cubicBezTo>
                  <a:cubicBezTo>
                    <a:pt x="1670" y="188"/>
                    <a:pt x="1666" y="189"/>
                    <a:pt x="1663" y="190"/>
                  </a:cubicBezTo>
                  <a:cubicBezTo>
                    <a:pt x="1659" y="191"/>
                    <a:pt x="1654" y="192"/>
                    <a:pt x="1650" y="193"/>
                  </a:cubicBezTo>
                  <a:cubicBezTo>
                    <a:pt x="1648" y="194"/>
                    <a:pt x="1646" y="194"/>
                    <a:pt x="1643" y="195"/>
                  </a:cubicBezTo>
                  <a:cubicBezTo>
                    <a:pt x="1638" y="196"/>
                    <a:pt x="1633" y="198"/>
                    <a:pt x="1627" y="199"/>
                  </a:cubicBezTo>
                  <a:cubicBezTo>
                    <a:pt x="1626" y="199"/>
                    <a:pt x="1625" y="199"/>
                    <a:pt x="1623" y="200"/>
                  </a:cubicBezTo>
                  <a:cubicBezTo>
                    <a:pt x="1617" y="201"/>
                    <a:pt x="1610" y="203"/>
                    <a:pt x="1603" y="205"/>
                  </a:cubicBezTo>
                  <a:cubicBezTo>
                    <a:pt x="1602" y="205"/>
                    <a:pt x="1600" y="205"/>
                    <a:pt x="1599" y="205"/>
                  </a:cubicBezTo>
                  <a:cubicBezTo>
                    <a:pt x="1593" y="207"/>
                    <a:pt x="1588" y="208"/>
                    <a:pt x="1582" y="209"/>
                  </a:cubicBezTo>
                  <a:cubicBezTo>
                    <a:pt x="1579" y="210"/>
                    <a:pt x="1575" y="211"/>
                    <a:pt x="1572" y="211"/>
                  </a:cubicBezTo>
                  <a:cubicBezTo>
                    <a:pt x="1569" y="212"/>
                    <a:pt x="1567" y="212"/>
                    <a:pt x="1564" y="213"/>
                  </a:cubicBezTo>
                  <a:cubicBezTo>
                    <a:pt x="1560" y="214"/>
                    <a:pt x="1556" y="215"/>
                    <a:pt x="1552" y="215"/>
                  </a:cubicBezTo>
                  <a:cubicBezTo>
                    <a:pt x="1550" y="216"/>
                    <a:pt x="1547" y="216"/>
                    <a:pt x="1545" y="217"/>
                  </a:cubicBezTo>
                  <a:cubicBezTo>
                    <a:pt x="1539" y="218"/>
                    <a:pt x="1534" y="219"/>
                    <a:pt x="1528" y="220"/>
                  </a:cubicBezTo>
                  <a:cubicBezTo>
                    <a:pt x="1526" y="220"/>
                    <a:pt x="1525" y="221"/>
                    <a:pt x="1523" y="221"/>
                  </a:cubicBezTo>
                  <a:cubicBezTo>
                    <a:pt x="1518" y="222"/>
                    <a:pt x="1512" y="223"/>
                    <a:pt x="1506" y="224"/>
                  </a:cubicBezTo>
                  <a:cubicBezTo>
                    <a:pt x="1504" y="224"/>
                    <a:pt x="1501" y="225"/>
                    <a:pt x="1499" y="225"/>
                  </a:cubicBezTo>
                  <a:cubicBezTo>
                    <a:pt x="1495" y="226"/>
                    <a:pt x="1491" y="227"/>
                    <a:pt x="1487" y="227"/>
                  </a:cubicBezTo>
                  <a:cubicBezTo>
                    <a:pt x="1484" y="228"/>
                    <a:pt x="1481" y="228"/>
                    <a:pt x="1478" y="229"/>
                  </a:cubicBezTo>
                  <a:cubicBezTo>
                    <a:pt x="1474" y="229"/>
                    <a:pt x="1470" y="230"/>
                    <a:pt x="1467" y="231"/>
                  </a:cubicBezTo>
                  <a:cubicBezTo>
                    <a:pt x="1464" y="231"/>
                    <a:pt x="1461" y="231"/>
                    <a:pt x="1458" y="232"/>
                  </a:cubicBezTo>
                  <a:cubicBezTo>
                    <a:pt x="1454" y="232"/>
                    <a:pt x="1450" y="233"/>
                    <a:pt x="1446" y="234"/>
                  </a:cubicBezTo>
                  <a:cubicBezTo>
                    <a:pt x="1443" y="234"/>
                    <a:pt x="1440" y="235"/>
                    <a:pt x="1438" y="235"/>
                  </a:cubicBezTo>
                  <a:cubicBezTo>
                    <a:pt x="1434" y="235"/>
                    <a:pt x="1431" y="236"/>
                    <a:pt x="1427" y="236"/>
                  </a:cubicBezTo>
                  <a:cubicBezTo>
                    <a:pt x="1417" y="238"/>
                    <a:pt x="1407" y="239"/>
                    <a:pt x="1396" y="241"/>
                  </a:cubicBezTo>
                  <a:cubicBezTo>
                    <a:pt x="1394" y="241"/>
                    <a:pt x="1392" y="241"/>
                    <a:pt x="1390" y="241"/>
                  </a:cubicBezTo>
                  <a:cubicBezTo>
                    <a:pt x="1380" y="243"/>
                    <a:pt x="1369" y="244"/>
                    <a:pt x="1358" y="245"/>
                  </a:cubicBezTo>
                  <a:cubicBezTo>
                    <a:pt x="1357" y="245"/>
                    <a:pt x="1357" y="245"/>
                    <a:pt x="1357" y="245"/>
                  </a:cubicBezTo>
                  <a:cubicBezTo>
                    <a:pt x="1346" y="247"/>
                    <a:pt x="1335" y="248"/>
                    <a:pt x="1324" y="249"/>
                  </a:cubicBezTo>
                  <a:cubicBezTo>
                    <a:pt x="1322" y="249"/>
                    <a:pt x="1320" y="250"/>
                    <a:pt x="1318" y="250"/>
                  </a:cubicBezTo>
                  <a:cubicBezTo>
                    <a:pt x="1307" y="251"/>
                    <a:pt x="1296" y="252"/>
                    <a:pt x="1285" y="253"/>
                  </a:cubicBezTo>
                  <a:cubicBezTo>
                    <a:pt x="1283" y="253"/>
                    <a:pt x="1280" y="253"/>
                    <a:pt x="1277" y="254"/>
                  </a:cubicBezTo>
                  <a:cubicBezTo>
                    <a:pt x="1271" y="254"/>
                    <a:pt x="1265" y="255"/>
                    <a:pt x="1258" y="255"/>
                  </a:cubicBezTo>
                  <a:cubicBezTo>
                    <a:pt x="1256" y="255"/>
                    <a:pt x="1253" y="256"/>
                    <a:pt x="1250" y="256"/>
                  </a:cubicBezTo>
                  <a:cubicBezTo>
                    <a:pt x="1242" y="256"/>
                    <a:pt x="1234" y="257"/>
                    <a:pt x="1226" y="258"/>
                  </a:cubicBezTo>
                  <a:cubicBezTo>
                    <a:pt x="1225" y="258"/>
                    <a:pt x="1224" y="258"/>
                    <a:pt x="1223" y="258"/>
                  </a:cubicBezTo>
                  <a:cubicBezTo>
                    <a:pt x="1214" y="259"/>
                    <a:pt x="1205" y="259"/>
                    <a:pt x="1196" y="260"/>
                  </a:cubicBezTo>
                  <a:cubicBezTo>
                    <a:pt x="1194" y="260"/>
                    <a:pt x="1191" y="260"/>
                    <a:pt x="1189" y="260"/>
                  </a:cubicBezTo>
                  <a:cubicBezTo>
                    <a:pt x="1182" y="261"/>
                    <a:pt x="1176" y="261"/>
                    <a:pt x="1169" y="261"/>
                  </a:cubicBezTo>
                  <a:cubicBezTo>
                    <a:pt x="1166" y="262"/>
                    <a:pt x="1163" y="262"/>
                    <a:pt x="1161" y="262"/>
                  </a:cubicBezTo>
                  <a:cubicBezTo>
                    <a:pt x="1141" y="263"/>
                    <a:pt x="1120" y="264"/>
                    <a:pt x="1100" y="265"/>
                  </a:cubicBezTo>
                  <a:cubicBezTo>
                    <a:pt x="1097" y="265"/>
                    <a:pt x="1094" y="265"/>
                    <a:pt x="1091" y="265"/>
                  </a:cubicBezTo>
                  <a:cubicBezTo>
                    <a:pt x="1085" y="265"/>
                    <a:pt x="1079" y="265"/>
                    <a:pt x="1072" y="265"/>
                  </a:cubicBezTo>
                  <a:cubicBezTo>
                    <a:pt x="1069" y="265"/>
                    <a:pt x="1067" y="266"/>
                    <a:pt x="1064" y="266"/>
                  </a:cubicBezTo>
                  <a:cubicBezTo>
                    <a:pt x="1055" y="266"/>
                    <a:pt x="1046" y="266"/>
                    <a:pt x="1037" y="266"/>
                  </a:cubicBezTo>
                  <a:cubicBezTo>
                    <a:pt x="1028" y="266"/>
                    <a:pt x="1019" y="267"/>
                    <a:pt x="1011" y="267"/>
                  </a:cubicBezTo>
                  <a:cubicBezTo>
                    <a:pt x="1008" y="267"/>
                    <a:pt x="1006" y="267"/>
                    <a:pt x="1003" y="267"/>
                  </a:cubicBezTo>
                  <a:cubicBezTo>
                    <a:pt x="997" y="267"/>
                    <a:pt x="991" y="267"/>
                    <a:pt x="985" y="267"/>
                  </a:cubicBezTo>
                  <a:cubicBezTo>
                    <a:pt x="981" y="267"/>
                    <a:pt x="978" y="267"/>
                    <a:pt x="975" y="267"/>
                  </a:cubicBezTo>
                  <a:cubicBezTo>
                    <a:pt x="970" y="267"/>
                    <a:pt x="964" y="267"/>
                    <a:pt x="959" y="267"/>
                  </a:cubicBezTo>
                  <a:cubicBezTo>
                    <a:pt x="956" y="267"/>
                    <a:pt x="952" y="267"/>
                    <a:pt x="949" y="267"/>
                  </a:cubicBezTo>
                  <a:cubicBezTo>
                    <a:pt x="944" y="267"/>
                    <a:pt x="938" y="267"/>
                    <a:pt x="932" y="267"/>
                  </a:cubicBezTo>
                  <a:cubicBezTo>
                    <a:pt x="929" y="267"/>
                    <a:pt x="926" y="267"/>
                    <a:pt x="923" y="267"/>
                  </a:cubicBezTo>
                  <a:cubicBezTo>
                    <a:pt x="917" y="266"/>
                    <a:pt x="911" y="266"/>
                    <a:pt x="905" y="266"/>
                  </a:cubicBezTo>
                  <a:cubicBezTo>
                    <a:pt x="903" y="266"/>
                    <a:pt x="900" y="266"/>
                    <a:pt x="898" y="266"/>
                  </a:cubicBezTo>
                  <a:cubicBezTo>
                    <a:pt x="889" y="266"/>
                    <a:pt x="881" y="266"/>
                    <a:pt x="872" y="266"/>
                  </a:cubicBezTo>
                  <a:cubicBezTo>
                    <a:pt x="871" y="266"/>
                    <a:pt x="869" y="265"/>
                    <a:pt x="867" y="265"/>
                  </a:cubicBezTo>
                  <a:cubicBezTo>
                    <a:pt x="860" y="265"/>
                    <a:pt x="854" y="265"/>
                    <a:pt x="847" y="265"/>
                  </a:cubicBezTo>
                  <a:cubicBezTo>
                    <a:pt x="844" y="265"/>
                    <a:pt x="841" y="265"/>
                    <a:pt x="838" y="264"/>
                  </a:cubicBezTo>
                  <a:cubicBezTo>
                    <a:pt x="832" y="264"/>
                    <a:pt x="827" y="264"/>
                    <a:pt x="821" y="264"/>
                  </a:cubicBezTo>
                  <a:cubicBezTo>
                    <a:pt x="818" y="264"/>
                    <a:pt x="815" y="264"/>
                    <a:pt x="812" y="263"/>
                  </a:cubicBezTo>
                  <a:cubicBezTo>
                    <a:pt x="807" y="263"/>
                    <a:pt x="801" y="263"/>
                    <a:pt x="796" y="263"/>
                  </a:cubicBezTo>
                  <a:cubicBezTo>
                    <a:pt x="793" y="262"/>
                    <a:pt x="789" y="262"/>
                    <a:pt x="786" y="262"/>
                  </a:cubicBezTo>
                  <a:cubicBezTo>
                    <a:pt x="781" y="262"/>
                    <a:pt x="775" y="262"/>
                    <a:pt x="770" y="261"/>
                  </a:cubicBezTo>
                  <a:cubicBezTo>
                    <a:pt x="767" y="261"/>
                    <a:pt x="764" y="261"/>
                    <a:pt x="761" y="261"/>
                  </a:cubicBezTo>
                  <a:cubicBezTo>
                    <a:pt x="755" y="260"/>
                    <a:pt x="749" y="260"/>
                    <a:pt x="743" y="260"/>
                  </a:cubicBezTo>
                  <a:cubicBezTo>
                    <a:pt x="740" y="259"/>
                    <a:pt x="738" y="259"/>
                    <a:pt x="736" y="259"/>
                  </a:cubicBezTo>
                  <a:cubicBezTo>
                    <a:pt x="727" y="259"/>
                    <a:pt x="719" y="258"/>
                    <a:pt x="710" y="257"/>
                  </a:cubicBezTo>
                  <a:cubicBezTo>
                    <a:pt x="710" y="257"/>
                    <a:pt x="710" y="257"/>
                    <a:pt x="710" y="257"/>
                  </a:cubicBezTo>
                  <a:cubicBezTo>
                    <a:pt x="702" y="257"/>
                    <a:pt x="694" y="256"/>
                    <a:pt x="686" y="255"/>
                  </a:cubicBezTo>
                  <a:cubicBezTo>
                    <a:pt x="683" y="255"/>
                    <a:pt x="680" y="255"/>
                    <a:pt x="677" y="255"/>
                  </a:cubicBezTo>
                  <a:cubicBezTo>
                    <a:pt x="672" y="254"/>
                    <a:pt x="666" y="254"/>
                    <a:pt x="661" y="253"/>
                  </a:cubicBezTo>
                  <a:cubicBezTo>
                    <a:pt x="658" y="253"/>
                    <a:pt x="655" y="253"/>
                    <a:pt x="652" y="252"/>
                  </a:cubicBezTo>
                  <a:cubicBezTo>
                    <a:pt x="646" y="252"/>
                    <a:pt x="641" y="251"/>
                    <a:pt x="636" y="251"/>
                  </a:cubicBezTo>
                  <a:cubicBezTo>
                    <a:pt x="633" y="251"/>
                    <a:pt x="630" y="250"/>
                    <a:pt x="627" y="250"/>
                  </a:cubicBezTo>
                  <a:cubicBezTo>
                    <a:pt x="621" y="249"/>
                    <a:pt x="616" y="249"/>
                    <a:pt x="611" y="248"/>
                  </a:cubicBezTo>
                  <a:cubicBezTo>
                    <a:pt x="608" y="248"/>
                    <a:pt x="605" y="248"/>
                    <a:pt x="602" y="247"/>
                  </a:cubicBezTo>
                  <a:cubicBezTo>
                    <a:pt x="595" y="247"/>
                    <a:pt x="588" y="246"/>
                    <a:pt x="581" y="245"/>
                  </a:cubicBezTo>
                  <a:cubicBezTo>
                    <a:pt x="580" y="245"/>
                    <a:pt x="579" y="245"/>
                    <a:pt x="578" y="245"/>
                  </a:cubicBezTo>
                  <a:cubicBezTo>
                    <a:pt x="569" y="244"/>
                    <a:pt x="561" y="243"/>
                    <a:pt x="553" y="242"/>
                  </a:cubicBezTo>
                  <a:cubicBezTo>
                    <a:pt x="551" y="241"/>
                    <a:pt x="550" y="241"/>
                    <a:pt x="548" y="241"/>
                  </a:cubicBezTo>
                  <a:cubicBezTo>
                    <a:pt x="541" y="240"/>
                    <a:pt x="535" y="239"/>
                    <a:pt x="528" y="238"/>
                  </a:cubicBezTo>
                  <a:cubicBezTo>
                    <a:pt x="526" y="238"/>
                    <a:pt x="523" y="238"/>
                    <a:pt x="520" y="237"/>
                  </a:cubicBezTo>
                  <a:cubicBezTo>
                    <a:pt x="515" y="236"/>
                    <a:pt x="509" y="236"/>
                    <a:pt x="504" y="235"/>
                  </a:cubicBezTo>
                  <a:cubicBezTo>
                    <a:pt x="501" y="234"/>
                    <a:pt x="498" y="234"/>
                    <a:pt x="496" y="234"/>
                  </a:cubicBezTo>
                  <a:cubicBezTo>
                    <a:pt x="488" y="232"/>
                    <a:pt x="481" y="231"/>
                    <a:pt x="474" y="230"/>
                  </a:cubicBezTo>
                  <a:cubicBezTo>
                    <a:pt x="473" y="230"/>
                    <a:pt x="472" y="230"/>
                    <a:pt x="471" y="230"/>
                  </a:cubicBezTo>
                  <a:cubicBezTo>
                    <a:pt x="463" y="228"/>
                    <a:pt x="454" y="227"/>
                    <a:pt x="446" y="226"/>
                  </a:cubicBezTo>
                  <a:cubicBezTo>
                    <a:pt x="444" y="225"/>
                    <a:pt x="442" y="225"/>
                    <a:pt x="440" y="224"/>
                  </a:cubicBezTo>
                  <a:cubicBezTo>
                    <a:pt x="433" y="223"/>
                    <a:pt x="426" y="222"/>
                    <a:pt x="419" y="221"/>
                  </a:cubicBezTo>
                  <a:cubicBezTo>
                    <a:pt x="417" y="220"/>
                    <a:pt x="415" y="220"/>
                    <a:pt x="413" y="219"/>
                  </a:cubicBezTo>
                  <a:cubicBezTo>
                    <a:pt x="404" y="218"/>
                    <a:pt x="395" y="216"/>
                    <a:pt x="387" y="214"/>
                  </a:cubicBezTo>
                  <a:cubicBezTo>
                    <a:pt x="381" y="213"/>
                    <a:pt x="375" y="212"/>
                    <a:pt x="370" y="211"/>
                  </a:cubicBezTo>
                  <a:cubicBezTo>
                    <a:pt x="368" y="210"/>
                    <a:pt x="367" y="210"/>
                    <a:pt x="365" y="210"/>
                  </a:cubicBezTo>
                  <a:cubicBezTo>
                    <a:pt x="361" y="209"/>
                    <a:pt x="356" y="208"/>
                    <a:pt x="352" y="207"/>
                  </a:cubicBezTo>
                  <a:cubicBezTo>
                    <a:pt x="350" y="206"/>
                    <a:pt x="348" y="206"/>
                    <a:pt x="346" y="205"/>
                  </a:cubicBezTo>
                  <a:cubicBezTo>
                    <a:pt x="342" y="205"/>
                    <a:pt x="338" y="204"/>
                    <a:pt x="334" y="203"/>
                  </a:cubicBezTo>
                  <a:cubicBezTo>
                    <a:pt x="332" y="202"/>
                    <a:pt x="330" y="202"/>
                    <a:pt x="327" y="201"/>
                  </a:cubicBezTo>
                  <a:cubicBezTo>
                    <a:pt x="322" y="200"/>
                    <a:pt x="317" y="199"/>
                    <a:pt x="312" y="197"/>
                  </a:cubicBezTo>
                  <a:cubicBezTo>
                    <a:pt x="306" y="196"/>
                    <a:pt x="300" y="194"/>
                    <a:pt x="294" y="193"/>
                  </a:cubicBezTo>
                  <a:cubicBezTo>
                    <a:pt x="292" y="192"/>
                    <a:pt x="290" y="192"/>
                    <a:pt x="289" y="191"/>
                  </a:cubicBezTo>
                  <a:cubicBezTo>
                    <a:pt x="285" y="190"/>
                    <a:pt x="281" y="189"/>
                    <a:pt x="277" y="188"/>
                  </a:cubicBezTo>
                  <a:cubicBezTo>
                    <a:pt x="275" y="188"/>
                    <a:pt x="273" y="187"/>
                    <a:pt x="271" y="187"/>
                  </a:cubicBezTo>
                  <a:cubicBezTo>
                    <a:pt x="267" y="186"/>
                    <a:pt x="264" y="185"/>
                    <a:pt x="260" y="184"/>
                  </a:cubicBezTo>
                  <a:cubicBezTo>
                    <a:pt x="258" y="183"/>
                    <a:pt x="256" y="182"/>
                    <a:pt x="254" y="182"/>
                  </a:cubicBezTo>
                  <a:cubicBezTo>
                    <a:pt x="251" y="181"/>
                    <a:pt x="247" y="180"/>
                    <a:pt x="244" y="179"/>
                  </a:cubicBezTo>
                  <a:cubicBezTo>
                    <a:pt x="242" y="178"/>
                    <a:pt x="240" y="177"/>
                    <a:pt x="237" y="177"/>
                  </a:cubicBezTo>
                  <a:cubicBezTo>
                    <a:pt x="234" y="176"/>
                    <a:pt x="230" y="175"/>
                    <a:pt x="227" y="173"/>
                  </a:cubicBezTo>
                  <a:cubicBezTo>
                    <a:pt x="225" y="173"/>
                    <a:pt x="223" y="172"/>
                    <a:pt x="222" y="172"/>
                  </a:cubicBezTo>
                  <a:cubicBezTo>
                    <a:pt x="217" y="170"/>
                    <a:pt x="213" y="169"/>
                    <a:pt x="208" y="167"/>
                  </a:cubicBezTo>
                  <a:cubicBezTo>
                    <a:pt x="208" y="167"/>
                    <a:pt x="207" y="167"/>
                    <a:pt x="206" y="167"/>
                  </a:cubicBezTo>
                  <a:cubicBezTo>
                    <a:pt x="201" y="165"/>
                    <a:pt x="196" y="163"/>
                    <a:pt x="192" y="161"/>
                  </a:cubicBezTo>
                  <a:cubicBezTo>
                    <a:pt x="190" y="161"/>
                    <a:pt x="188" y="160"/>
                    <a:pt x="187" y="160"/>
                  </a:cubicBezTo>
                  <a:cubicBezTo>
                    <a:pt x="184" y="158"/>
                    <a:pt x="180" y="157"/>
                    <a:pt x="177" y="156"/>
                  </a:cubicBezTo>
                  <a:cubicBezTo>
                    <a:pt x="175" y="155"/>
                    <a:pt x="174" y="155"/>
                    <a:pt x="172" y="154"/>
                  </a:cubicBezTo>
                  <a:cubicBezTo>
                    <a:pt x="169" y="153"/>
                    <a:pt x="166" y="152"/>
                    <a:pt x="164" y="151"/>
                  </a:cubicBezTo>
                  <a:cubicBezTo>
                    <a:pt x="162" y="150"/>
                    <a:pt x="160" y="149"/>
                    <a:pt x="158" y="148"/>
                  </a:cubicBezTo>
                  <a:cubicBezTo>
                    <a:pt x="155" y="147"/>
                    <a:pt x="153" y="146"/>
                    <a:pt x="150" y="145"/>
                  </a:cubicBezTo>
                  <a:cubicBezTo>
                    <a:pt x="149" y="144"/>
                    <a:pt x="147" y="144"/>
                    <a:pt x="145" y="143"/>
                  </a:cubicBezTo>
                  <a:cubicBezTo>
                    <a:pt x="143" y="142"/>
                    <a:pt x="140" y="141"/>
                    <a:pt x="138" y="140"/>
                  </a:cubicBezTo>
                  <a:cubicBezTo>
                    <a:pt x="136" y="139"/>
                    <a:pt x="134" y="138"/>
                    <a:pt x="133" y="137"/>
                  </a:cubicBezTo>
                  <a:cubicBezTo>
                    <a:pt x="130" y="136"/>
                    <a:pt x="128" y="135"/>
                    <a:pt x="126" y="134"/>
                  </a:cubicBezTo>
                  <a:cubicBezTo>
                    <a:pt x="124" y="133"/>
                    <a:pt x="122" y="132"/>
                    <a:pt x="121" y="132"/>
                  </a:cubicBezTo>
                  <a:cubicBezTo>
                    <a:pt x="118" y="130"/>
                    <a:pt x="116" y="129"/>
                    <a:pt x="114" y="128"/>
                  </a:cubicBezTo>
                  <a:cubicBezTo>
                    <a:pt x="112" y="127"/>
                    <a:pt x="111" y="127"/>
                    <a:pt x="109" y="126"/>
                  </a:cubicBezTo>
                  <a:cubicBezTo>
                    <a:pt x="107" y="125"/>
                    <a:pt x="104" y="123"/>
                    <a:pt x="102" y="122"/>
                  </a:cubicBezTo>
                  <a:cubicBezTo>
                    <a:pt x="101" y="121"/>
                    <a:pt x="100" y="121"/>
                    <a:pt x="99" y="120"/>
                  </a:cubicBezTo>
                  <a:cubicBezTo>
                    <a:pt x="95" y="118"/>
                    <a:pt x="92" y="116"/>
                    <a:pt x="89" y="114"/>
                  </a:cubicBezTo>
                  <a:cubicBezTo>
                    <a:pt x="88" y="114"/>
                    <a:pt x="87" y="114"/>
                    <a:pt x="87" y="113"/>
                  </a:cubicBezTo>
                  <a:cubicBezTo>
                    <a:pt x="84" y="112"/>
                    <a:pt x="82" y="110"/>
                    <a:pt x="79" y="109"/>
                  </a:cubicBezTo>
                  <a:cubicBezTo>
                    <a:pt x="78" y="108"/>
                    <a:pt x="77" y="107"/>
                    <a:pt x="76" y="107"/>
                  </a:cubicBezTo>
                  <a:cubicBezTo>
                    <a:pt x="74" y="105"/>
                    <a:pt x="72" y="104"/>
                    <a:pt x="70" y="103"/>
                  </a:cubicBezTo>
                  <a:cubicBezTo>
                    <a:pt x="69" y="102"/>
                    <a:pt x="68" y="101"/>
                    <a:pt x="66" y="100"/>
                  </a:cubicBezTo>
                  <a:cubicBezTo>
                    <a:pt x="65" y="99"/>
                    <a:pt x="63" y="98"/>
                    <a:pt x="61" y="97"/>
                  </a:cubicBezTo>
                  <a:cubicBezTo>
                    <a:pt x="60" y="96"/>
                    <a:pt x="59" y="95"/>
                    <a:pt x="58" y="94"/>
                  </a:cubicBezTo>
                  <a:cubicBezTo>
                    <a:pt x="56" y="93"/>
                    <a:pt x="55" y="92"/>
                    <a:pt x="53" y="91"/>
                  </a:cubicBezTo>
                  <a:cubicBezTo>
                    <a:pt x="52" y="90"/>
                    <a:pt x="51" y="89"/>
                    <a:pt x="50" y="88"/>
                  </a:cubicBezTo>
                  <a:cubicBezTo>
                    <a:pt x="49" y="87"/>
                    <a:pt x="47" y="86"/>
                    <a:pt x="46" y="85"/>
                  </a:cubicBezTo>
                  <a:cubicBezTo>
                    <a:pt x="45" y="84"/>
                    <a:pt x="44" y="83"/>
                    <a:pt x="43" y="82"/>
                  </a:cubicBezTo>
                  <a:cubicBezTo>
                    <a:pt x="42" y="81"/>
                    <a:pt x="40" y="80"/>
                    <a:pt x="39" y="78"/>
                  </a:cubicBezTo>
                  <a:cubicBezTo>
                    <a:pt x="38" y="78"/>
                    <a:pt x="37" y="77"/>
                    <a:pt x="36" y="76"/>
                  </a:cubicBezTo>
                  <a:cubicBezTo>
                    <a:pt x="35" y="75"/>
                    <a:pt x="34" y="73"/>
                    <a:pt x="32" y="72"/>
                  </a:cubicBezTo>
                  <a:cubicBezTo>
                    <a:pt x="32" y="71"/>
                    <a:pt x="31" y="71"/>
                    <a:pt x="30" y="70"/>
                  </a:cubicBezTo>
                  <a:cubicBezTo>
                    <a:pt x="29" y="68"/>
                    <a:pt x="27" y="67"/>
                    <a:pt x="26" y="65"/>
                  </a:cubicBezTo>
                  <a:cubicBezTo>
                    <a:pt x="26" y="65"/>
                    <a:pt x="25" y="64"/>
                    <a:pt x="25" y="64"/>
                  </a:cubicBezTo>
                  <a:cubicBezTo>
                    <a:pt x="23" y="62"/>
                    <a:pt x="21" y="60"/>
                    <a:pt x="20" y="58"/>
                  </a:cubicBezTo>
                  <a:cubicBezTo>
                    <a:pt x="19" y="57"/>
                    <a:pt x="19" y="56"/>
                    <a:pt x="19" y="56"/>
                  </a:cubicBezTo>
                  <a:cubicBezTo>
                    <a:pt x="17" y="54"/>
                    <a:pt x="16" y="53"/>
                    <a:pt x="15" y="51"/>
                  </a:cubicBezTo>
                  <a:cubicBezTo>
                    <a:pt x="15" y="51"/>
                    <a:pt x="14" y="50"/>
                    <a:pt x="14" y="49"/>
                  </a:cubicBezTo>
                  <a:cubicBezTo>
                    <a:pt x="13" y="48"/>
                    <a:pt x="12" y="46"/>
                    <a:pt x="12" y="45"/>
                  </a:cubicBezTo>
                  <a:cubicBezTo>
                    <a:pt x="11" y="44"/>
                    <a:pt x="11" y="43"/>
                    <a:pt x="10" y="43"/>
                  </a:cubicBezTo>
                  <a:cubicBezTo>
                    <a:pt x="9" y="41"/>
                    <a:pt x="9" y="40"/>
                    <a:pt x="8" y="39"/>
                  </a:cubicBezTo>
                  <a:cubicBezTo>
                    <a:pt x="8" y="38"/>
                    <a:pt x="7" y="37"/>
                    <a:pt x="7" y="36"/>
                  </a:cubicBezTo>
                  <a:cubicBezTo>
                    <a:pt x="7" y="35"/>
                    <a:pt x="6" y="34"/>
                    <a:pt x="6" y="32"/>
                  </a:cubicBezTo>
                  <a:cubicBezTo>
                    <a:pt x="5" y="32"/>
                    <a:pt x="5" y="31"/>
                    <a:pt x="5" y="30"/>
                  </a:cubicBezTo>
                  <a:cubicBezTo>
                    <a:pt x="4" y="29"/>
                    <a:pt x="4" y="27"/>
                    <a:pt x="3" y="26"/>
                  </a:cubicBezTo>
                  <a:cubicBezTo>
                    <a:pt x="3" y="25"/>
                    <a:pt x="3" y="24"/>
                    <a:pt x="3" y="24"/>
                  </a:cubicBezTo>
                  <a:cubicBezTo>
                    <a:pt x="2" y="22"/>
                    <a:pt x="2" y="21"/>
                    <a:pt x="2" y="20"/>
                  </a:cubicBezTo>
                  <a:cubicBezTo>
                    <a:pt x="1" y="19"/>
                    <a:pt x="1" y="18"/>
                    <a:pt x="1" y="17"/>
                  </a:cubicBezTo>
                  <a:cubicBezTo>
                    <a:pt x="1" y="16"/>
                    <a:pt x="1" y="14"/>
                    <a:pt x="1" y="13"/>
                  </a:cubicBezTo>
                  <a:cubicBezTo>
                    <a:pt x="0" y="12"/>
                    <a:pt x="0" y="12"/>
                    <a:pt x="0" y="11"/>
                  </a:cubicBezTo>
                  <a:cubicBezTo>
                    <a:pt x="0" y="9"/>
                    <a:pt x="0" y="7"/>
                    <a:pt x="0" y="5"/>
                  </a:cubicBezTo>
                  <a:cubicBezTo>
                    <a:pt x="1" y="521"/>
                    <a:pt x="1" y="521"/>
                    <a:pt x="1" y="521"/>
                  </a:cubicBezTo>
                  <a:cubicBezTo>
                    <a:pt x="1" y="523"/>
                    <a:pt x="1" y="525"/>
                    <a:pt x="1" y="527"/>
                  </a:cubicBezTo>
                  <a:cubicBezTo>
                    <a:pt x="2" y="528"/>
                    <a:pt x="2" y="528"/>
                    <a:pt x="2" y="529"/>
                  </a:cubicBezTo>
                  <a:cubicBezTo>
                    <a:pt x="2" y="530"/>
                    <a:pt x="2" y="532"/>
                    <a:pt x="2" y="533"/>
                  </a:cubicBezTo>
                  <a:cubicBezTo>
                    <a:pt x="2" y="534"/>
                    <a:pt x="3" y="535"/>
                    <a:pt x="3" y="536"/>
                  </a:cubicBezTo>
                  <a:cubicBezTo>
                    <a:pt x="3" y="537"/>
                    <a:pt x="3" y="538"/>
                    <a:pt x="4" y="539"/>
                  </a:cubicBezTo>
                  <a:cubicBezTo>
                    <a:pt x="4" y="540"/>
                    <a:pt x="4" y="541"/>
                    <a:pt x="5" y="542"/>
                  </a:cubicBezTo>
                  <a:cubicBezTo>
                    <a:pt x="5" y="543"/>
                    <a:pt x="5" y="545"/>
                    <a:pt x="6" y="546"/>
                  </a:cubicBezTo>
                  <a:cubicBezTo>
                    <a:pt x="6" y="547"/>
                    <a:pt x="6" y="548"/>
                    <a:pt x="7" y="548"/>
                  </a:cubicBezTo>
                  <a:cubicBezTo>
                    <a:pt x="7" y="550"/>
                    <a:pt x="8" y="551"/>
                    <a:pt x="8" y="552"/>
                  </a:cubicBezTo>
                  <a:cubicBezTo>
                    <a:pt x="9" y="553"/>
                    <a:pt x="9" y="554"/>
                    <a:pt x="9" y="555"/>
                  </a:cubicBezTo>
                  <a:cubicBezTo>
                    <a:pt x="10" y="556"/>
                    <a:pt x="11" y="557"/>
                    <a:pt x="11" y="558"/>
                  </a:cubicBezTo>
                  <a:cubicBezTo>
                    <a:pt x="12" y="559"/>
                    <a:pt x="12" y="560"/>
                    <a:pt x="13" y="561"/>
                  </a:cubicBezTo>
                  <a:cubicBezTo>
                    <a:pt x="14" y="562"/>
                    <a:pt x="14" y="564"/>
                    <a:pt x="15" y="565"/>
                  </a:cubicBezTo>
                  <a:cubicBezTo>
                    <a:pt x="16" y="566"/>
                    <a:pt x="16" y="567"/>
                    <a:pt x="17" y="567"/>
                  </a:cubicBezTo>
                  <a:cubicBezTo>
                    <a:pt x="18" y="569"/>
                    <a:pt x="19" y="570"/>
                    <a:pt x="20" y="572"/>
                  </a:cubicBezTo>
                  <a:cubicBezTo>
                    <a:pt x="20" y="572"/>
                    <a:pt x="21" y="573"/>
                    <a:pt x="21" y="574"/>
                  </a:cubicBezTo>
                  <a:cubicBezTo>
                    <a:pt x="23" y="576"/>
                    <a:pt x="24" y="578"/>
                    <a:pt x="26" y="580"/>
                  </a:cubicBezTo>
                  <a:cubicBezTo>
                    <a:pt x="26" y="580"/>
                    <a:pt x="27" y="581"/>
                    <a:pt x="27" y="581"/>
                  </a:cubicBezTo>
                  <a:cubicBezTo>
                    <a:pt x="29" y="583"/>
                    <a:pt x="30" y="584"/>
                    <a:pt x="32" y="586"/>
                  </a:cubicBezTo>
                  <a:cubicBezTo>
                    <a:pt x="32" y="587"/>
                    <a:pt x="33" y="587"/>
                    <a:pt x="34" y="588"/>
                  </a:cubicBezTo>
                  <a:cubicBezTo>
                    <a:pt x="35" y="589"/>
                    <a:pt x="36" y="591"/>
                    <a:pt x="38" y="592"/>
                  </a:cubicBezTo>
                  <a:cubicBezTo>
                    <a:pt x="38" y="593"/>
                    <a:pt x="39" y="594"/>
                    <a:pt x="40" y="594"/>
                  </a:cubicBezTo>
                  <a:cubicBezTo>
                    <a:pt x="42" y="596"/>
                    <a:pt x="43" y="597"/>
                    <a:pt x="44" y="598"/>
                  </a:cubicBezTo>
                  <a:cubicBezTo>
                    <a:pt x="45" y="599"/>
                    <a:pt x="46" y="600"/>
                    <a:pt x="47" y="601"/>
                  </a:cubicBezTo>
                  <a:cubicBezTo>
                    <a:pt x="49" y="602"/>
                    <a:pt x="50" y="603"/>
                    <a:pt x="51" y="604"/>
                  </a:cubicBezTo>
                  <a:cubicBezTo>
                    <a:pt x="53" y="605"/>
                    <a:pt x="54" y="606"/>
                    <a:pt x="55" y="607"/>
                  </a:cubicBezTo>
                  <a:cubicBezTo>
                    <a:pt x="56" y="608"/>
                    <a:pt x="58" y="609"/>
                    <a:pt x="59" y="610"/>
                  </a:cubicBezTo>
                  <a:cubicBezTo>
                    <a:pt x="60" y="611"/>
                    <a:pt x="62" y="612"/>
                    <a:pt x="63" y="613"/>
                  </a:cubicBezTo>
                  <a:cubicBezTo>
                    <a:pt x="64" y="614"/>
                    <a:pt x="66" y="615"/>
                    <a:pt x="68" y="616"/>
                  </a:cubicBezTo>
                  <a:cubicBezTo>
                    <a:pt x="69" y="617"/>
                    <a:pt x="70" y="618"/>
                    <a:pt x="71" y="619"/>
                  </a:cubicBezTo>
                  <a:cubicBezTo>
                    <a:pt x="73" y="620"/>
                    <a:pt x="75" y="621"/>
                    <a:pt x="77" y="622"/>
                  </a:cubicBezTo>
                  <a:cubicBezTo>
                    <a:pt x="78" y="623"/>
                    <a:pt x="79" y="624"/>
                    <a:pt x="80" y="625"/>
                  </a:cubicBezTo>
                  <a:cubicBezTo>
                    <a:pt x="83" y="626"/>
                    <a:pt x="85" y="628"/>
                    <a:pt x="88" y="629"/>
                  </a:cubicBezTo>
                  <a:cubicBezTo>
                    <a:pt x="89" y="630"/>
                    <a:pt x="89" y="630"/>
                    <a:pt x="90" y="630"/>
                  </a:cubicBezTo>
                  <a:cubicBezTo>
                    <a:pt x="93" y="632"/>
                    <a:pt x="96" y="634"/>
                    <a:pt x="100" y="636"/>
                  </a:cubicBezTo>
                  <a:cubicBezTo>
                    <a:pt x="101" y="637"/>
                    <a:pt x="102" y="637"/>
                    <a:pt x="103" y="638"/>
                  </a:cubicBezTo>
                  <a:cubicBezTo>
                    <a:pt x="106" y="639"/>
                    <a:pt x="108" y="641"/>
                    <a:pt x="111" y="642"/>
                  </a:cubicBezTo>
                  <a:cubicBezTo>
                    <a:pt x="112" y="643"/>
                    <a:pt x="114" y="643"/>
                    <a:pt x="115" y="644"/>
                  </a:cubicBezTo>
                  <a:cubicBezTo>
                    <a:pt x="117" y="645"/>
                    <a:pt x="120" y="646"/>
                    <a:pt x="122" y="648"/>
                  </a:cubicBezTo>
                  <a:cubicBezTo>
                    <a:pt x="124" y="648"/>
                    <a:pt x="125" y="649"/>
                    <a:pt x="127" y="650"/>
                  </a:cubicBezTo>
                  <a:cubicBezTo>
                    <a:pt x="129" y="651"/>
                    <a:pt x="131" y="652"/>
                    <a:pt x="134" y="653"/>
                  </a:cubicBezTo>
                  <a:cubicBezTo>
                    <a:pt x="135" y="654"/>
                    <a:pt x="137" y="655"/>
                    <a:pt x="139" y="656"/>
                  </a:cubicBezTo>
                  <a:cubicBezTo>
                    <a:pt x="141" y="657"/>
                    <a:pt x="144" y="658"/>
                    <a:pt x="146" y="659"/>
                  </a:cubicBezTo>
                  <a:cubicBezTo>
                    <a:pt x="148" y="660"/>
                    <a:pt x="150" y="660"/>
                    <a:pt x="152" y="661"/>
                  </a:cubicBezTo>
                  <a:cubicBezTo>
                    <a:pt x="154" y="662"/>
                    <a:pt x="157" y="663"/>
                    <a:pt x="159" y="664"/>
                  </a:cubicBezTo>
                  <a:cubicBezTo>
                    <a:pt x="161" y="665"/>
                    <a:pt x="163" y="666"/>
                    <a:pt x="165" y="667"/>
                  </a:cubicBezTo>
                  <a:cubicBezTo>
                    <a:pt x="168" y="668"/>
                    <a:pt x="170" y="669"/>
                    <a:pt x="173" y="670"/>
                  </a:cubicBezTo>
                  <a:cubicBezTo>
                    <a:pt x="175" y="671"/>
                    <a:pt x="177" y="671"/>
                    <a:pt x="178" y="672"/>
                  </a:cubicBezTo>
                  <a:cubicBezTo>
                    <a:pt x="182" y="673"/>
                    <a:pt x="185" y="674"/>
                    <a:pt x="188" y="676"/>
                  </a:cubicBezTo>
                  <a:cubicBezTo>
                    <a:pt x="190" y="676"/>
                    <a:pt x="191" y="677"/>
                    <a:pt x="193" y="677"/>
                  </a:cubicBezTo>
                  <a:cubicBezTo>
                    <a:pt x="198" y="679"/>
                    <a:pt x="202" y="681"/>
                    <a:pt x="207" y="683"/>
                  </a:cubicBezTo>
                  <a:cubicBezTo>
                    <a:pt x="208" y="683"/>
                    <a:pt x="208" y="683"/>
                    <a:pt x="209" y="683"/>
                  </a:cubicBezTo>
                  <a:cubicBezTo>
                    <a:pt x="214" y="685"/>
                    <a:pt x="218" y="686"/>
                    <a:pt x="223" y="688"/>
                  </a:cubicBezTo>
                  <a:cubicBezTo>
                    <a:pt x="225" y="688"/>
                    <a:pt x="226" y="689"/>
                    <a:pt x="228" y="689"/>
                  </a:cubicBezTo>
                  <a:cubicBezTo>
                    <a:pt x="232" y="691"/>
                    <a:pt x="235" y="692"/>
                    <a:pt x="239" y="693"/>
                  </a:cubicBezTo>
                  <a:cubicBezTo>
                    <a:pt x="241" y="693"/>
                    <a:pt x="243" y="694"/>
                    <a:pt x="245" y="695"/>
                  </a:cubicBezTo>
                  <a:cubicBezTo>
                    <a:pt x="247" y="695"/>
                    <a:pt x="250" y="696"/>
                    <a:pt x="252" y="697"/>
                  </a:cubicBezTo>
                  <a:cubicBezTo>
                    <a:pt x="253" y="697"/>
                    <a:pt x="254" y="697"/>
                    <a:pt x="255" y="698"/>
                  </a:cubicBezTo>
                  <a:cubicBezTo>
                    <a:pt x="257" y="698"/>
                    <a:pt x="259" y="699"/>
                    <a:pt x="261" y="700"/>
                  </a:cubicBezTo>
                  <a:cubicBezTo>
                    <a:pt x="265" y="701"/>
                    <a:pt x="268" y="702"/>
                    <a:pt x="272" y="703"/>
                  </a:cubicBezTo>
                  <a:cubicBezTo>
                    <a:pt x="274" y="703"/>
                    <a:pt x="276" y="704"/>
                    <a:pt x="278" y="704"/>
                  </a:cubicBezTo>
                  <a:cubicBezTo>
                    <a:pt x="282" y="705"/>
                    <a:pt x="286" y="706"/>
                    <a:pt x="290" y="707"/>
                  </a:cubicBezTo>
                  <a:cubicBezTo>
                    <a:pt x="292" y="708"/>
                    <a:pt x="294" y="708"/>
                    <a:pt x="296" y="709"/>
                  </a:cubicBezTo>
                  <a:cubicBezTo>
                    <a:pt x="301" y="710"/>
                    <a:pt x="307" y="712"/>
                    <a:pt x="313" y="713"/>
                  </a:cubicBezTo>
                  <a:cubicBezTo>
                    <a:pt x="317" y="714"/>
                    <a:pt x="321" y="715"/>
                    <a:pt x="325" y="716"/>
                  </a:cubicBezTo>
                  <a:cubicBezTo>
                    <a:pt x="326" y="717"/>
                    <a:pt x="327" y="717"/>
                    <a:pt x="329" y="717"/>
                  </a:cubicBezTo>
                  <a:cubicBezTo>
                    <a:pt x="331" y="718"/>
                    <a:pt x="333" y="718"/>
                    <a:pt x="335" y="719"/>
                  </a:cubicBezTo>
                  <a:cubicBezTo>
                    <a:pt x="339" y="720"/>
                    <a:pt x="343" y="721"/>
                    <a:pt x="347" y="722"/>
                  </a:cubicBezTo>
                  <a:cubicBezTo>
                    <a:pt x="349" y="722"/>
                    <a:pt x="351" y="722"/>
                    <a:pt x="353" y="723"/>
                  </a:cubicBezTo>
                  <a:cubicBezTo>
                    <a:pt x="358" y="724"/>
                    <a:pt x="362" y="725"/>
                    <a:pt x="367" y="726"/>
                  </a:cubicBezTo>
                  <a:cubicBezTo>
                    <a:pt x="368" y="726"/>
                    <a:pt x="370" y="727"/>
                    <a:pt x="371" y="727"/>
                  </a:cubicBezTo>
                  <a:cubicBezTo>
                    <a:pt x="376" y="728"/>
                    <a:pt x="382" y="729"/>
                    <a:pt x="387" y="730"/>
                  </a:cubicBezTo>
                  <a:cubicBezTo>
                    <a:pt x="388" y="730"/>
                    <a:pt x="388" y="730"/>
                    <a:pt x="388" y="730"/>
                  </a:cubicBezTo>
                  <a:cubicBezTo>
                    <a:pt x="397" y="732"/>
                    <a:pt x="405" y="734"/>
                    <a:pt x="414" y="735"/>
                  </a:cubicBezTo>
                  <a:cubicBezTo>
                    <a:pt x="416" y="736"/>
                    <a:pt x="418" y="736"/>
                    <a:pt x="420" y="737"/>
                  </a:cubicBezTo>
                  <a:cubicBezTo>
                    <a:pt x="427" y="738"/>
                    <a:pt x="434" y="739"/>
                    <a:pt x="441" y="740"/>
                  </a:cubicBezTo>
                  <a:cubicBezTo>
                    <a:pt x="443" y="741"/>
                    <a:pt x="444" y="741"/>
                    <a:pt x="445" y="741"/>
                  </a:cubicBezTo>
                  <a:cubicBezTo>
                    <a:pt x="446" y="741"/>
                    <a:pt x="447" y="741"/>
                    <a:pt x="448" y="742"/>
                  </a:cubicBezTo>
                  <a:cubicBezTo>
                    <a:pt x="456" y="743"/>
                    <a:pt x="464" y="744"/>
                    <a:pt x="472" y="746"/>
                  </a:cubicBezTo>
                  <a:cubicBezTo>
                    <a:pt x="473" y="746"/>
                    <a:pt x="474" y="746"/>
                    <a:pt x="475" y="746"/>
                  </a:cubicBezTo>
                  <a:cubicBezTo>
                    <a:pt x="482" y="747"/>
                    <a:pt x="490" y="748"/>
                    <a:pt x="497" y="750"/>
                  </a:cubicBezTo>
                  <a:cubicBezTo>
                    <a:pt x="498" y="750"/>
                    <a:pt x="499" y="750"/>
                    <a:pt x="500" y="750"/>
                  </a:cubicBezTo>
                  <a:cubicBezTo>
                    <a:pt x="502" y="750"/>
                    <a:pt x="503" y="751"/>
                    <a:pt x="505" y="751"/>
                  </a:cubicBezTo>
                  <a:cubicBezTo>
                    <a:pt x="511" y="752"/>
                    <a:pt x="516" y="752"/>
                    <a:pt x="522" y="753"/>
                  </a:cubicBezTo>
                  <a:cubicBezTo>
                    <a:pt x="524" y="754"/>
                    <a:pt x="527" y="754"/>
                    <a:pt x="530" y="754"/>
                  </a:cubicBezTo>
                  <a:cubicBezTo>
                    <a:pt x="536" y="755"/>
                    <a:pt x="543" y="756"/>
                    <a:pt x="549" y="757"/>
                  </a:cubicBezTo>
                  <a:cubicBezTo>
                    <a:pt x="550" y="757"/>
                    <a:pt x="552" y="757"/>
                    <a:pt x="553" y="757"/>
                  </a:cubicBezTo>
                  <a:cubicBezTo>
                    <a:pt x="553" y="757"/>
                    <a:pt x="554" y="758"/>
                    <a:pt x="554" y="758"/>
                  </a:cubicBezTo>
                  <a:cubicBezTo>
                    <a:pt x="562" y="759"/>
                    <a:pt x="571" y="760"/>
                    <a:pt x="579" y="761"/>
                  </a:cubicBezTo>
                  <a:cubicBezTo>
                    <a:pt x="580" y="761"/>
                    <a:pt x="581" y="761"/>
                    <a:pt x="583" y="761"/>
                  </a:cubicBezTo>
                  <a:cubicBezTo>
                    <a:pt x="589" y="762"/>
                    <a:pt x="596" y="763"/>
                    <a:pt x="603" y="763"/>
                  </a:cubicBezTo>
                  <a:cubicBezTo>
                    <a:pt x="604" y="763"/>
                    <a:pt x="605" y="764"/>
                    <a:pt x="606" y="764"/>
                  </a:cubicBezTo>
                  <a:cubicBezTo>
                    <a:pt x="608" y="764"/>
                    <a:pt x="610" y="764"/>
                    <a:pt x="612" y="764"/>
                  </a:cubicBezTo>
                  <a:cubicBezTo>
                    <a:pt x="617" y="765"/>
                    <a:pt x="623" y="765"/>
                    <a:pt x="628" y="766"/>
                  </a:cubicBezTo>
                  <a:cubicBezTo>
                    <a:pt x="631" y="766"/>
                    <a:pt x="634" y="767"/>
                    <a:pt x="637" y="767"/>
                  </a:cubicBezTo>
                  <a:cubicBezTo>
                    <a:pt x="642" y="767"/>
                    <a:pt x="648" y="768"/>
                    <a:pt x="653" y="768"/>
                  </a:cubicBezTo>
                  <a:cubicBezTo>
                    <a:pt x="655" y="769"/>
                    <a:pt x="657" y="769"/>
                    <a:pt x="659" y="769"/>
                  </a:cubicBezTo>
                  <a:cubicBezTo>
                    <a:pt x="660" y="769"/>
                    <a:pt x="661" y="769"/>
                    <a:pt x="662" y="769"/>
                  </a:cubicBezTo>
                  <a:cubicBezTo>
                    <a:pt x="668" y="770"/>
                    <a:pt x="673" y="770"/>
                    <a:pt x="679" y="771"/>
                  </a:cubicBezTo>
                  <a:cubicBezTo>
                    <a:pt x="681" y="771"/>
                    <a:pt x="684" y="771"/>
                    <a:pt x="687" y="771"/>
                  </a:cubicBezTo>
                  <a:cubicBezTo>
                    <a:pt x="695" y="772"/>
                    <a:pt x="703" y="773"/>
                    <a:pt x="711" y="773"/>
                  </a:cubicBezTo>
                  <a:cubicBezTo>
                    <a:pt x="712" y="773"/>
                    <a:pt x="712" y="773"/>
                    <a:pt x="712" y="773"/>
                  </a:cubicBezTo>
                  <a:cubicBezTo>
                    <a:pt x="712" y="773"/>
                    <a:pt x="712" y="773"/>
                    <a:pt x="712" y="773"/>
                  </a:cubicBezTo>
                  <a:cubicBezTo>
                    <a:pt x="720" y="774"/>
                    <a:pt x="728" y="775"/>
                    <a:pt x="737" y="775"/>
                  </a:cubicBezTo>
                  <a:cubicBezTo>
                    <a:pt x="739" y="775"/>
                    <a:pt x="742" y="775"/>
                    <a:pt x="744" y="776"/>
                  </a:cubicBezTo>
                  <a:cubicBezTo>
                    <a:pt x="750" y="776"/>
                    <a:pt x="756" y="776"/>
                    <a:pt x="762" y="777"/>
                  </a:cubicBezTo>
                  <a:cubicBezTo>
                    <a:pt x="763" y="777"/>
                    <a:pt x="764" y="777"/>
                    <a:pt x="765" y="777"/>
                  </a:cubicBezTo>
                  <a:cubicBezTo>
                    <a:pt x="767" y="777"/>
                    <a:pt x="769" y="777"/>
                    <a:pt x="771" y="777"/>
                  </a:cubicBezTo>
                  <a:cubicBezTo>
                    <a:pt x="776" y="778"/>
                    <a:pt x="782" y="778"/>
                    <a:pt x="787" y="778"/>
                  </a:cubicBezTo>
                  <a:cubicBezTo>
                    <a:pt x="791" y="778"/>
                    <a:pt x="794" y="778"/>
                    <a:pt x="797" y="779"/>
                  </a:cubicBezTo>
                  <a:cubicBezTo>
                    <a:pt x="802" y="779"/>
                    <a:pt x="808" y="779"/>
                    <a:pt x="813" y="779"/>
                  </a:cubicBezTo>
                  <a:cubicBezTo>
                    <a:pt x="815" y="779"/>
                    <a:pt x="817" y="780"/>
                    <a:pt x="819" y="780"/>
                  </a:cubicBezTo>
                  <a:cubicBezTo>
                    <a:pt x="820" y="780"/>
                    <a:pt x="821" y="780"/>
                    <a:pt x="823" y="780"/>
                  </a:cubicBezTo>
                  <a:cubicBezTo>
                    <a:pt x="828" y="780"/>
                    <a:pt x="834" y="780"/>
                    <a:pt x="839" y="780"/>
                  </a:cubicBezTo>
                  <a:cubicBezTo>
                    <a:pt x="842" y="781"/>
                    <a:pt x="845" y="781"/>
                    <a:pt x="848" y="781"/>
                  </a:cubicBezTo>
                  <a:cubicBezTo>
                    <a:pt x="855" y="781"/>
                    <a:pt x="862" y="781"/>
                    <a:pt x="868" y="781"/>
                  </a:cubicBezTo>
                  <a:cubicBezTo>
                    <a:pt x="870" y="781"/>
                    <a:pt x="871" y="781"/>
                    <a:pt x="873" y="782"/>
                  </a:cubicBezTo>
                  <a:cubicBezTo>
                    <a:pt x="874" y="782"/>
                    <a:pt x="874" y="782"/>
                    <a:pt x="874" y="782"/>
                  </a:cubicBezTo>
                  <a:cubicBezTo>
                    <a:pt x="882" y="782"/>
                    <a:pt x="891" y="782"/>
                    <a:pt x="899" y="782"/>
                  </a:cubicBezTo>
                  <a:cubicBezTo>
                    <a:pt x="901" y="782"/>
                    <a:pt x="904" y="782"/>
                    <a:pt x="906" y="782"/>
                  </a:cubicBezTo>
                  <a:cubicBezTo>
                    <a:pt x="912" y="782"/>
                    <a:pt x="919" y="782"/>
                    <a:pt x="925" y="783"/>
                  </a:cubicBezTo>
                  <a:cubicBezTo>
                    <a:pt x="926" y="783"/>
                    <a:pt x="926" y="783"/>
                    <a:pt x="927" y="783"/>
                  </a:cubicBezTo>
                  <a:cubicBezTo>
                    <a:pt x="929" y="783"/>
                    <a:pt x="932" y="783"/>
                    <a:pt x="934" y="783"/>
                  </a:cubicBezTo>
                  <a:cubicBezTo>
                    <a:pt x="939" y="783"/>
                    <a:pt x="945" y="783"/>
                    <a:pt x="950" y="783"/>
                  </a:cubicBezTo>
                  <a:cubicBezTo>
                    <a:pt x="954" y="783"/>
                    <a:pt x="957" y="783"/>
                    <a:pt x="960" y="783"/>
                  </a:cubicBezTo>
                  <a:cubicBezTo>
                    <a:pt x="966" y="783"/>
                    <a:pt x="971" y="783"/>
                    <a:pt x="977" y="783"/>
                  </a:cubicBezTo>
                  <a:cubicBezTo>
                    <a:pt x="978" y="783"/>
                    <a:pt x="980" y="783"/>
                    <a:pt x="982" y="783"/>
                  </a:cubicBezTo>
                  <a:cubicBezTo>
                    <a:pt x="983" y="783"/>
                    <a:pt x="984" y="783"/>
                    <a:pt x="986" y="783"/>
                  </a:cubicBezTo>
                  <a:cubicBezTo>
                    <a:pt x="992" y="783"/>
                    <a:pt x="998" y="783"/>
                    <a:pt x="1004" y="783"/>
                  </a:cubicBezTo>
                  <a:cubicBezTo>
                    <a:pt x="1007" y="783"/>
                    <a:pt x="1009" y="783"/>
                    <a:pt x="1012" y="783"/>
                  </a:cubicBezTo>
                  <a:cubicBezTo>
                    <a:pt x="1030" y="782"/>
                    <a:pt x="1048" y="782"/>
                    <a:pt x="1065" y="782"/>
                  </a:cubicBezTo>
                  <a:cubicBezTo>
                    <a:pt x="1068" y="782"/>
                    <a:pt x="1071" y="781"/>
                    <a:pt x="1073" y="781"/>
                  </a:cubicBezTo>
                  <a:cubicBezTo>
                    <a:pt x="1080" y="781"/>
                    <a:pt x="1086" y="781"/>
                    <a:pt x="1093" y="781"/>
                  </a:cubicBezTo>
                  <a:cubicBezTo>
                    <a:pt x="1094" y="781"/>
                    <a:pt x="1096" y="781"/>
                    <a:pt x="1097" y="781"/>
                  </a:cubicBezTo>
                  <a:cubicBezTo>
                    <a:pt x="1098" y="781"/>
                    <a:pt x="1100" y="781"/>
                    <a:pt x="1101" y="781"/>
                  </a:cubicBezTo>
                  <a:cubicBezTo>
                    <a:pt x="1121" y="780"/>
                    <a:pt x="1142" y="779"/>
                    <a:pt x="1162" y="778"/>
                  </a:cubicBezTo>
                  <a:cubicBezTo>
                    <a:pt x="1163" y="778"/>
                    <a:pt x="1164" y="778"/>
                    <a:pt x="1166" y="778"/>
                  </a:cubicBezTo>
                  <a:cubicBezTo>
                    <a:pt x="1167" y="778"/>
                    <a:pt x="1169" y="777"/>
                    <a:pt x="1170" y="777"/>
                  </a:cubicBezTo>
                  <a:cubicBezTo>
                    <a:pt x="1177" y="777"/>
                    <a:pt x="1184" y="777"/>
                    <a:pt x="1190" y="776"/>
                  </a:cubicBezTo>
                  <a:cubicBezTo>
                    <a:pt x="1193" y="776"/>
                    <a:pt x="1195" y="776"/>
                    <a:pt x="1198" y="776"/>
                  </a:cubicBezTo>
                  <a:cubicBezTo>
                    <a:pt x="1207" y="775"/>
                    <a:pt x="1216" y="775"/>
                    <a:pt x="1225" y="774"/>
                  </a:cubicBezTo>
                  <a:cubicBezTo>
                    <a:pt x="1226" y="774"/>
                    <a:pt x="1226" y="774"/>
                    <a:pt x="1227" y="774"/>
                  </a:cubicBezTo>
                  <a:cubicBezTo>
                    <a:pt x="1235" y="773"/>
                    <a:pt x="1243" y="772"/>
                    <a:pt x="1252" y="772"/>
                  </a:cubicBezTo>
                  <a:cubicBezTo>
                    <a:pt x="1254" y="772"/>
                    <a:pt x="1257" y="771"/>
                    <a:pt x="1259" y="771"/>
                  </a:cubicBezTo>
                  <a:cubicBezTo>
                    <a:pt x="1266" y="771"/>
                    <a:pt x="1272" y="770"/>
                    <a:pt x="1279" y="770"/>
                  </a:cubicBezTo>
                  <a:cubicBezTo>
                    <a:pt x="1281" y="769"/>
                    <a:pt x="1282" y="769"/>
                    <a:pt x="1284" y="769"/>
                  </a:cubicBezTo>
                  <a:cubicBezTo>
                    <a:pt x="1284" y="769"/>
                    <a:pt x="1285" y="769"/>
                    <a:pt x="1286" y="769"/>
                  </a:cubicBezTo>
                  <a:cubicBezTo>
                    <a:pt x="1297" y="768"/>
                    <a:pt x="1308" y="767"/>
                    <a:pt x="1319" y="766"/>
                  </a:cubicBezTo>
                  <a:cubicBezTo>
                    <a:pt x="1321" y="765"/>
                    <a:pt x="1323" y="765"/>
                    <a:pt x="1325" y="765"/>
                  </a:cubicBezTo>
                  <a:cubicBezTo>
                    <a:pt x="1336" y="764"/>
                    <a:pt x="1347" y="763"/>
                    <a:pt x="1359" y="761"/>
                  </a:cubicBezTo>
                  <a:cubicBezTo>
                    <a:pt x="1359" y="761"/>
                    <a:pt x="1359" y="761"/>
                    <a:pt x="1359" y="761"/>
                  </a:cubicBezTo>
                  <a:cubicBezTo>
                    <a:pt x="1370" y="760"/>
                    <a:pt x="1381" y="759"/>
                    <a:pt x="1392" y="757"/>
                  </a:cubicBezTo>
                  <a:cubicBezTo>
                    <a:pt x="1394" y="757"/>
                    <a:pt x="1395" y="757"/>
                    <a:pt x="1397" y="757"/>
                  </a:cubicBezTo>
                  <a:cubicBezTo>
                    <a:pt x="1408" y="755"/>
                    <a:pt x="1418" y="754"/>
                    <a:pt x="1429" y="752"/>
                  </a:cubicBezTo>
                  <a:cubicBezTo>
                    <a:pt x="1430" y="752"/>
                    <a:pt x="1430" y="752"/>
                    <a:pt x="1431" y="752"/>
                  </a:cubicBezTo>
                  <a:cubicBezTo>
                    <a:pt x="1434" y="752"/>
                    <a:pt x="1436" y="751"/>
                    <a:pt x="1439" y="751"/>
                  </a:cubicBezTo>
                  <a:cubicBezTo>
                    <a:pt x="1442" y="750"/>
                    <a:pt x="1445" y="750"/>
                    <a:pt x="1447" y="750"/>
                  </a:cubicBezTo>
                  <a:cubicBezTo>
                    <a:pt x="1451" y="749"/>
                    <a:pt x="1455" y="748"/>
                    <a:pt x="1459" y="748"/>
                  </a:cubicBezTo>
                  <a:cubicBezTo>
                    <a:pt x="1462" y="747"/>
                    <a:pt x="1465" y="747"/>
                    <a:pt x="1468" y="747"/>
                  </a:cubicBezTo>
                  <a:cubicBezTo>
                    <a:pt x="1472" y="746"/>
                    <a:pt x="1476" y="745"/>
                    <a:pt x="1480" y="745"/>
                  </a:cubicBezTo>
                  <a:cubicBezTo>
                    <a:pt x="1482" y="744"/>
                    <a:pt x="1485" y="744"/>
                    <a:pt x="1488" y="743"/>
                  </a:cubicBezTo>
                  <a:cubicBezTo>
                    <a:pt x="1492" y="743"/>
                    <a:pt x="1496" y="742"/>
                    <a:pt x="1500" y="741"/>
                  </a:cubicBezTo>
                  <a:cubicBezTo>
                    <a:pt x="1503" y="741"/>
                    <a:pt x="1505" y="740"/>
                    <a:pt x="1507" y="740"/>
                  </a:cubicBezTo>
                  <a:cubicBezTo>
                    <a:pt x="1513" y="739"/>
                    <a:pt x="1519" y="738"/>
                    <a:pt x="1525" y="737"/>
                  </a:cubicBezTo>
                  <a:cubicBezTo>
                    <a:pt x="1526" y="737"/>
                    <a:pt x="1528" y="736"/>
                    <a:pt x="1529" y="736"/>
                  </a:cubicBezTo>
                  <a:cubicBezTo>
                    <a:pt x="1535" y="735"/>
                    <a:pt x="1540" y="734"/>
                    <a:pt x="1546" y="733"/>
                  </a:cubicBezTo>
                  <a:cubicBezTo>
                    <a:pt x="1549" y="732"/>
                    <a:pt x="1551" y="732"/>
                    <a:pt x="1553" y="731"/>
                  </a:cubicBezTo>
                  <a:cubicBezTo>
                    <a:pt x="1557" y="731"/>
                    <a:pt x="1561" y="730"/>
                    <a:pt x="1565" y="729"/>
                  </a:cubicBezTo>
                  <a:cubicBezTo>
                    <a:pt x="1568" y="728"/>
                    <a:pt x="1571" y="728"/>
                    <a:pt x="1573" y="727"/>
                  </a:cubicBezTo>
                  <a:cubicBezTo>
                    <a:pt x="1576" y="727"/>
                    <a:pt x="1579" y="726"/>
                    <a:pt x="1582" y="726"/>
                  </a:cubicBezTo>
                  <a:cubicBezTo>
                    <a:pt x="1582" y="725"/>
                    <a:pt x="1583" y="725"/>
                    <a:pt x="1583" y="725"/>
                  </a:cubicBezTo>
                  <a:cubicBezTo>
                    <a:pt x="1589" y="724"/>
                    <a:pt x="1594" y="723"/>
                    <a:pt x="1600" y="721"/>
                  </a:cubicBezTo>
                  <a:cubicBezTo>
                    <a:pt x="1601" y="721"/>
                    <a:pt x="1603" y="721"/>
                    <a:pt x="1604" y="721"/>
                  </a:cubicBezTo>
                  <a:cubicBezTo>
                    <a:pt x="1611" y="719"/>
                    <a:pt x="1618" y="717"/>
                    <a:pt x="1625" y="716"/>
                  </a:cubicBezTo>
                  <a:cubicBezTo>
                    <a:pt x="1626" y="715"/>
                    <a:pt x="1627" y="715"/>
                    <a:pt x="1628" y="715"/>
                  </a:cubicBezTo>
                  <a:cubicBezTo>
                    <a:pt x="1634" y="713"/>
                    <a:pt x="1639" y="712"/>
                    <a:pt x="1645" y="711"/>
                  </a:cubicBezTo>
                  <a:cubicBezTo>
                    <a:pt x="1647" y="710"/>
                    <a:pt x="1649" y="710"/>
                    <a:pt x="1651" y="709"/>
                  </a:cubicBezTo>
                  <a:cubicBezTo>
                    <a:pt x="1655" y="708"/>
                    <a:pt x="1660" y="707"/>
                    <a:pt x="1664" y="706"/>
                  </a:cubicBezTo>
                  <a:cubicBezTo>
                    <a:pt x="1665" y="705"/>
                    <a:pt x="1666" y="705"/>
                    <a:pt x="1667" y="705"/>
                  </a:cubicBezTo>
                  <a:cubicBezTo>
                    <a:pt x="1669" y="704"/>
                    <a:pt x="1672" y="704"/>
                    <a:pt x="1674" y="703"/>
                  </a:cubicBezTo>
                  <a:cubicBezTo>
                    <a:pt x="1676" y="702"/>
                    <a:pt x="1678" y="702"/>
                    <a:pt x="1680" y="701"/>
                  </a:cubicBezTo>
                  <a:cubicBezTo>
                    <a:pt x="1685" y="700"/>
                    <a:pt x="1690" y="698"/>
                    <a:pt x="1696" y="697"/>
                  </a:cubicBezTo>
                  <a:cubicBezTo>
                    <a:pt x="1701" y="695"/>
                    <a:pt x="1707" y="694"/>
                    <a:pt x="1712" y="692"/>
                  </a:cubicBezTo>
                  <a:cubicBezTo>
                    <a:pt x="1714" y="691"/>
                    <a:pt x="1715" y="691"/>
                    <a:pt x="1717" y="691"/>
                  </a:cubicBezTo>
                  <a:cubicBezTo>
                    <a:pt x="1721" y="689"/>
                    <a:pt x="1724" y="688"/>
                    <a:pt x="1728" y="687"/>
                  </a:cubicBezTo>
                  <a:cubicBezTo>
                    <a:pt x="1729" y="687"/>
                    <a:pt x="1729" y="687"/>
                    <a:pt x="1729" y="687"/>
                  </a:cubicBezTo>
                  <a:cubicBezTo>
                    <a:pt x="1733" y="685"/>
                    <a:pt x="1738" y="684"/>
                    <a:pt x="1742" y="682"/>
                  </a:cubicBezTo>
                  <a:cubicBezTo>
                    <a:pt x="1743" y="682"/>
                    <a:pt x="1744" y="682"/>
                    <a:pt x="1745" y="681"/>
                  </a:cubicBezTo>
                  <a:cubicBezTo>
                    <a:pt x="1749" y="680"/>
                    <a:pt x="1752" y="679"/>
                    <a:pt x="1755" y="678"/>
                  </a:cubicBezTo>
                  <a:cubicBezTo>
                    <a:pt x="1757" y="677"/>
                    <a:pt x="1758" y="677"/>
                    <a:pt x="1760" y="676"/>
                  </a:cubicBezTo>
                  <a:cubicBezTo>
                    <a:pt x="1763" y="675"/>
                    <a:pt x="1766" y="674"/>
                    <a:pt x="1769" y="673"/>
                  </a:cubicBezTo>
                  <a:cubicBezTo>
                    <a:pt x="1770" y="672"/>
                    <a:pt x="1772" y="672"/>
                    <a:pt x="1773" y="671"/>
                  </a:cubicBezTo>
                  <a:cubicBezTo>
                    <a:pt x="1774" y="671"/>
                    <a:pt x="1775" y="671"/>
                    <a:pt x="1775" y="670"/>
                  </a:cubicBezTo>
                  <a:cubicBezTo>
                    <a:pt x="1778" y="669"/>
                    <a:pt x="1781" y="668"/>
                    <a:pt x="1784" y="667"/>
                  </a:cubicBezTo>
                  <a:cubicBezTo>
                    <a:pt x="1785" y="667"/>
                    <a:pt x="1785" y="667"/>
                    <a:pt x="1785" y="667"/>
                  </a:cubicBezTo>
                  <a:cubicBezTo>
                    <a:pt x="1789" y="665"/>
                    <a:pt x="1793" y="663"/>
                    <a:pt x="1797" y="662"/>
                  </a:cubicBezTo>
                  <a:cubicBezTo>
                    <a:pt x="1798" y="661"/>
                    <a:pt x="1799" y="661"/>
                    <a:pt x="1800" y="661"/>
                  </a:cubicBezTo>
                  <a:cubicBezTo>
                    <a:pt x="1803" y="659"/>
                    <a:pt x="1806" y="658"/>
                    <a:pt x="1809" y="657"/>
                  </a:cubicBezTo>
                  <a:cubicBezTo>
                    <a:pt x="1810" y="656"/>
                    <a:pt x="1811" y="656"/>
                    <a:pt x="1812" y="656"/>
                  </a:cubicBezTo>
                  <a:cubicBezTo>
                    <a:pt x="1812" y="655"/>
                    <a:pt x="1812" y="655"/>
                    <a:pt x="1813" y="655"/>
                  </a:cubicBezTo>
                  <a:cubicBezTo>
                    <a:pt x="1816" y="654"/>
                    <a:pt x="1819" y="652"/>
                    <a:pt x="1822" y="651"/>
                  </a:cubicBezTo>
                  <a:cubicBezTo>
                    <a:pt x="1823" y="651"/>
                    <a:pt x="1823" y="650"/>
                    <a:pt x="1824" y="650"/>
                  </a:cubicBezTo>
                  <a:cubicBezTo>
                    <a:pt x="1827" y="649"/>
                    <a:pt x="1830" y="647"/>
                    <a:pt x="1832" y="646"/>
                  </a:cubicBezTo>
                  <a:cubicBezTo>
                    <a:pt x="1833" y="646"/>
                    <a:pt x="1834" y="645"/>
                    <a:pt x="1835" y="645"/>
                  </a:cubicBezTo>
                  <a:cubicBezTo>
                    <a:pt x="1838" y="643"/>
                    <a:pt x="1841" y="642"/>
                    <a:pt x="1844" y="640"/>
                  </a:cubicBezTo>
                  <a:cubicBezTo>
                    <a:pt x="1845" y="640"/>
                    <a:pt x="1845" y="640"/>
                    <a:pt x="1845" y="640"/>
                  </a:cubicBezTo>
                  <a:cubicBezTo>
                    <a:pt x="1845" y="640"/>
                    <a:pt x="1846" y="639"/>
                    <a:pt x="1846" y="639"/>
                  </a:cubicBezTo>
                  <a:cubicBezTo>
                    <a:pt x="1849" y="638"/>
                    <a:pt x="1852" y="636"/>
                    <a:pt x="1854" y="635"/>
                  </a:cubicBezTo>
                  <a:cubicBezTo>
                    <a:pt x="1855" y="634"/>
                    <a:pt x="1856" y="634"/>
                    <a:pt x="1856" y="634"/>
                  </a:cubicBezTo>
                  <a:cubicBezTo>
                    <a:pt x="1859" y="632"/>
                    <a:pt x="1862" y="630"/>
                    <a:pt x="1865" y="629"/>
                  </a:cubicBezTo>
                  <a:cubicBezTo>
                    <a:pt x="1866" y="629"/>
                    <a:pt x="1866" y="628"/>
                    <a:pt x="1867" y="628"/>
                  </a:cubicBezTo>
                  <a:cubicBezTo>
                    <a:pt x="1868" y="627"/>
                    <a:pt x="1869" y="626"/>
                    <a:pt x="1870" y="626"/>
                  </a:cubicBezTo>
                  <a:cubicBezTo>
                    <a:pt x="1871" y="625"/>
                    <a:pt x="1871" y="625"/>
                    <a:pt x="1872" y="625"/>
                  </a:cubicBezTo>
                  <a:cubicBezTo>
                    <a:pt x="1875" y="623"/>
                    <a:pt x="1877" y="622"/>
                    <a:pt x="1879" y="620"/>
                  </a:cubicBezTo>
                  <a:cubicBezTo>
                    <a:pt x="1880" y="619"/>
                    <a:pt x="1882" y="619"/>
                    <a:pt x="1883" y="618"/>
                  </a:cubicBezTo>
                  <a:cubicBezTo>
                    <a:pt x="1886" y="616"/>
                    <a:pt x="1889" y="614"/>
                    <a:pt x="1892" y="612"/>
                  </a:cubicBezTo>
                  <a:cubicBezTo>
                    <a:pt x="1892" y="612"/>
                    <a:pt x="1892" y="612"/>
                    <a:pt x="1892" y="612"/>
                  </a:cubicBezTo>
                  <a:cubicBezTo>
                    <a:pt x="1892" y="611"/>
                    <a:pt x="1892" y="611"/>
                    <a:pt x="1892" y="611"/>
                  </a:cubicBezTo>
                  <a:cubicBezTo>
                    <a:pt x="1895" y="609"/>
                    <a:pt x="1898" y="607"/>
                    <a:pt x="1901" y="605"/>
                  </a:cubicBezTo>
                  <a:cubicBezTo>
                    <a:pt x="1902" y="604"/>
                    <a:pt x="1903" y="604"/>
                    <a:pt x="1904" y="603"/>
                  </a:cubicBezTo>
                  <a:cubicBezTo>
                    <a:pt x="1906" y="601"/>
                    <a:pt x="1908" y="600"/>
                    <a:pt x="1910" y="598"/>
                  </a:cubicBezTo>
                  <a:cubicBezTo>
                    <a:pt x="1910" y="598"/>
                    <a:pt x="1911" y="598"/>
                    <a:pt x="1911" y="597"/>
                  </a:cubicBezTo>
                  <a:cubicBezTo>
                    <a:pt x="1911" y="597"/>
                    <a:pt x="1912" y="596"/>
                    <a:pt x="1912" y="596"/>
                  </a:cubicBezTo>
                  <a:cubicBezTo>
                    <a:pt x="1914" y="594"/>
                    <a:pt x="1916" y="593"/>
                    <a:pt x="1918" y="591"/>
                  </a:cubicBezTo>
                  <a:cubicBezTo>
                    <a:pt x="1918" y="591"/>
                    <a:pt x="1919" y="590"/>
                    <a:pt x="1920" y="589"/>
                  </a:cubicBezTo>
                  <a:cubicBezTo>
                    <a:pt x="1922" y="587"/>
                    <a:pt x="1924" y="585"/>
                    <a:pt x="1926" y="583"/>
                  </a:cubicBezTo>
                  <a:cubicBezTo>
                    <a:pt x="1927" y="583"/>
                    <a:pt x="1927" y="583"/>
                    <a:pt x="1927" y="583"/>
                  </a:cubicBezTo>
                  <a:cubicBezTo>
                    <a:pt x="1927" y="582"/>
                    <a:pt x="1927" y="582"/>
                    <a:pt x="1927" y="582"/>
                  </a:cubicBezTo>
                  <a:cubicBezTo>
                    <a:pt x="1929" y="580"/>
                    <a:pt x="1931" y="578"/>
                    <a:pt x="1933" y="576"/>
                  </a:cubicBezTo>
                  <a:cubicBezTo>
                    <a:pt x="1933" y="575"/>
                    <a:pt x="1934" y="574"/>
                    <a:pt x="1934" y="574"/>
                  </a:cubicBezTo>
                  <a:cubicBezTo>
                    <a:pt x="1936" y="572"/>
                    <a:pt x="1937" y="570"/>
                    <a:pt x="1938" y="569"/>
                  </a:cubicBezTo>
                  <a:cubicBezTo>
                    <a:pt x="1938" y="568"/>
                    <a:pt x="1939" y="568"/>
                    <a:pt x="1939" y="568"/>
                  </a:cubicBezTo>
                  <a:cubicBezTo>
                    <a:pt x="1940" y="567"/>
                    <a:pt x="1940" y="566"/>
                    <a:pt x="1941" y="565"/>
                  </a:cubicBezTo>
                  <a:cubicBezTo>
                    <a:pt x="1942" y="564"/>
                    <a:pt x="1942" y="564"/>
                    <a:pt x="1942" y="564"/>
                  </a:cubicBezTo>
                  <a:cubicBezTo>
                    <a:pt x="1943" y="562"/>
                    <a:pt x="1944" y="561"/>
                    <a:pt x="1945" y="559"/>
                  </a:cubicBezTo>
                  <a:cubicBezTo>
                    <a:pt x="1945" y="558"/>
                    <a:pt x="1945" y="558"/>
                    <a:pt x="1946" y="558"/>
                  </a:cubicBezTo>
                  <a:cubicBezTo>
                    <a:pt x="1947" y="556"/>
                    <a:pt x="1947" y="554"/>
                    <a:pt x="1948" y="553"/>
                  </a:cubicBezTo>
                  <a:cubicBezTo>
                    <a:pt x="1949" y="552"/>
                    <a:pt x="1949" y="552"/>
                    <a:pt x="1949" y="552"/>
                  </a:cubicBezTo>
                  <a:cubicBezTo>
                    <a:pt x="1949" y="552"/>
                    <a:pt x="1949" y="552"/>
                    <a:pt x="1949" y="552"/>
                  </a:cubicBezTo>
                  <a:cubicBezTo>
                    <a:pt x="1950" y="550"/>
                    <a:pt x="1950" y="549"/>
                    <a:pt x="1951" y="547"/>
                  </a:cubicBezTo>
                  <a:cubicBezTo>
                    <a:pt x="1951" y="546"/>
                    <a:pt x="1951" y="546"/>
                    <a:pt x="1952" y="545"/>
                  </a:cubicBezTo>
                  <a:cubicBezTo>
                    <a:pt x="1952" y="544"/>
                    <a:pt x="1953" y="542"/>
                    <a:pt x="1953" y="541"/>
                  </a:cubicBezTo>
                  <a:cubicBezTo>
                    <a:pt x="1954" y="540"/>
                    <a:pt x="1954" y="540"/>
                    <a:pt x="1954" y="540"/>
                  </a:cubicBezTo>
                  <a:cubicBezTo>
                    <a:pt x="1954" y="538"/>
                    <a:pt x="1955" y="537"/>
                    <a:pt x="1955" y="535"/>
                  </a:cubicBezTo>
                  <a:cubicBezTo>
                    <a:pt x="1955" y="535"/>
                    <a:pt x="1955" y="535"/>
                    <a:pt x="1955" y="535"/>
                  </a:cubicBezTo>
                  <a:cubicBezTo>
                    <a:pt x="1955" y="534"/>
                    <a:pt x="1955" y="534"/>
                    <a:pt x="1956" y="533"/>
                  </a:cubicBezTo>
                  <a:cubicBezTo>
                    <a:pt x="1956" y="532"/>
                    <a:pt x="1956" y="530"/>
                    <a:pt x="1956" y="529"/>
                  </a:cubicBezTo>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3" name="Freeform 360">
              <a:extLst>
                <a:ext uri="{FF2B5EF4-FFF2-40B4-BE49-F238E27FC236}">
                  <a16:creationId xmlns:a16="http://schemas.microsoft.com/office/drawing/2014/main" id="{578DC8B3-DBBA-2A5D-C6D7-AC49D47E3197}"/>
                </a:ext>
              </a:extLst>
            </p:cNvPr>
            <p:cNvSpPr>
              <a:spLocks/>
            </p:cNvSpPr>
            <p:nvPr/>
          </p:nvSpPr>
          <p:spPr bwMode="auto">
            <a:xfrm>
              <a:off x="4238767" y="3156330"/>
              <a:ext cx="3735322" cy="1013136"/>
            </a:xfrm>
            <a:custGeom>
              <a:avLst/>
              <a:gdLst>
                <a:gd name="T0" fmla="*/ 1750 w 2168"/>
                <a:gd name="T1" fmla="*/ 99 h 588"/>
                <a:gd name="T2" fmla="*/ 1800 w 2168"/>
                <a:gd name="T3" fmla="*/ 473 h 588"/>
                <a:gd name="T4" fmla="*/ 418 w 2168"/>
                <a:gd name="T5" fmla="*/ 489 h 588"/>
                <a:gd name="T6" fmla="*/ 367 w 2168"/>
                <a:gd name="T7" fmla="*/ 116 h 588"/>
                <a:gd name="T8" fmla="*/ 1750 w 2168"/>
                <a:gd name="T9" fmla="*/ 99 h 588"/>
              </a:gdLst>
              <a:ahLst/>
              <a:cxnLst>
                <a:cxn ang="0">
                  <a:pos x="T0" y="T1"/>
                </a:cxn>
                <a:cxn ang="0">
                  <a:pos x="T2" y="T3"/>
                </a:cxn>
                <a:cxn ang="0">
                  <a:pos x="T4" y="T5"/>
                </a:cxn>
                <a:cxn ang="0">
                  <a:pos x="T6" y="T7"/>
                </a:cxn>
                <a:cxn ang="0">
                  <a:pos x="T8" y="T9"/>
                </a:cxn>
              </a:cxnLst>
              <a:rect l="0" t="0" r="r" b="b"/>
              <a:pathLst>
                <a:path w="2168" h="588">
                  <a:moveTo>
                    <a:pt x="1750" y="99"/>
                  </a:moveTo>
                  <a:cubicBezTo>
                    <a:pt x="2146" y="198"/>
                    <a:pt x="2168" y="365"/>
                    <a:pt x="1800" y="473"/>
                  </a:cubicBezTo>
                  <a:cubicBezTo>
                    <a:pt x="1432" y="581"/>
                    <a:pt x="813" y="588"/>
                    <a:pt x="418" y="489"/>
                  </a:cubicBezTo>
                  <a:cubicBezTo>
                    <a:pt x="22" y="391"/>
                    <a:pt x="0" y="223"/>
                    <a:pt x="367" y="116"/>
                  </a:cubicBezTo>
                  <a:cubicBezTo>
                    <a:pt x="735" y="8"/>
                    <a:pt x="1354" y="0"/>
                    <a:pt x="1750" y="99"/>
                  </a:cubicBezTo>
                </a:path>
              </a:pathLst>
            </a:custGeom>
            <a:solidFill>
              <a:srgbClr val="190A6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4" name="Freeform 361">
              <a:extLst>
                <a:ext uri="{FF2B5EF4-FFF2-40B4-BE49-F238E27FC236}">
                  <a16:creationId xmlns:a16="http://schemas.microsoft.com/office/drawing/2014/main" id="{C2732565-0778-935A-CC96-FE92CEE2D215}"/>
                </a:ext>
              </a:extLst>
            </p:cNvPr>
            <p:cNvSpPr>
              <a:spLocks/>
            </p:cNvSpPr>
            <p:nvPr/>
          </p:nvSpPr>
          <p:spPr bwMode="auto">
            <a:xfrm>
              <a:off x="4655876" y="3503189"/>
              <a:ext cx="2881346" cy="508215"/>
            </a:xfrm>
            <a:custGeom>
              <a:avLst/>
              <a:gdLst>
                <a:gd name="T0" fmla="*/ 1517 w 1672"/>
                <a:gd name="T1" fmla="*/ 41 h 295"/>
                <a:gd name="T2" fmla="*/ 1515 w 1672"/>
                <a:gd name="T3" fmla="*/ 50 h 295"/>
                <a:gd name="T4" fmla="*/ 1511 w 1672"/>
                <a:gd name="T5" fmla="*/ 61 h 295"/>
                <a:gd name="T6" fmla="*/ 1506 w 1672"/>
                <a:gd name="T7" fmla="*/ 70 h 295"/>
                <a:gd name="T8" fmla="*/ 1500 w 1672"/>
                <a:gd name="T9" fmla="*/ 77 h 295"/>
                <a:gd name="T10" fmla="*/ 1489 w 1672"/>
                <a:gd name="T11" fmla="*/ 88 h 295"/>
                <a:gd name="T12" fmla="*/ 1478 w 1672"/>
                <a:gd name="T13" fmla="*/ 98 h 295"/>
                <a:gd name="T14" fmla="*/ 1463 w 1672"/>
                <a:gd name="T15" fmla="*/ 108 h 295"/>
                <a:gd name="T16" fmla="*/ 1447 w 1672"/>
                <a:gd name="T17" fmla="*/ 118 h 295"/>
                <a:gd name="T18" fmla="*/ 1432 w 1672"/>
                <a:gd name="T19" fmla="*/ 125 h 295"/>
                <a:gd name="T20" fmla="*/ 1416 w 1672"/>
                <a:gd name="T21" fmla="*/ 133 h 295"/>
                <a:gd name="T22" fmla="*/ 1397 w 1672"/>
                <a:gd name="T23" fmla="*/ 140 h 295"/>
                <a:gd name="T24" fmla="*/ 1378 w 1672"/>
                <a:gd name="T25" fmla="*/ 148 h 295"/>
                <a:gd name="T26" fmla="*/ 1351 w 1672"/>
                <a:gd name="T27" fmla="*/ 157 h 295"/>
                <a:gd name="T28" fmla="*/ 1317 w 1672"/>
                <a:gd name="T29" fmla="*/ 167 h 295"/>
                <a:gd name="T30" fmla="*/ 1287 w 1672"/>
                <a:gd name="T31" fmla="*/ 174 h 295"/>
                <a:gd name="T32" fmla="*/ 1252 w 1672"/>
                <a:gd name="T33" fmla="*/ 182 h 295"/>
                <a:gd name="T34" fmla="*/ 1219 w 1672"/>
                <a:gd name="T35" fmla="*/ 189 h 295"/>
                <a:gd name="T36" fmla="*/ 1179 w 1672"/>
                <a:gd name="T37" fmla="*/ 195 h 295"/>
                <a:gd name="T38" fmla="*/ 1152 w 1672"/>
                <a:gd name="T39" fmla="*/ 199 h 295"/>
                <a:gd name="T40" fmla="*/ 1081 w 1672"/>
                <a:gd name="T41" fmla="*/ 208 h 295"/>
                <a:gd name="T42" fmla="*/ 1036 w 1672"/>
                <a:gd name="T43" fmla="*/ 212 h 295"/>
                <a:gd name="T44" fmla="*/ 988 w 1672"/>
                <a:gd name="T45" fmla="*/ 216 h 295"/>
                <a:gd name="T46" fmla="*/ 924 w 1672"/>
                <a:gd name="T47" fmla="*/ 219 h 295"/>
                <a:gd name="T48" fmla="*/ 860 w 1672"/>
                <a:gd name="T49" fmla="*/ 220 h 295"/>
                <a:gd name="T50" fmla="*/ 829 w 1672"/>
                <a:gd name="T51" fmla="*/ 220 h 295"/>
                <a:gd name="T52" fmla="*/ 792 w 1672"/>
                <a:gd name="T53" fmla="*/ 220 h 295"/>
                <a:gd name="T54" fmla="*/ 752 w 1672"/>
                <a:gd name="T55" fmla="*/ 219 h 295"/>
                <a:gd name="T56" fmla="*/ 717 w 1672"/>
                <a:gd name="T57" fmla="*/ 217 h 295"/>
                <a:gd name="T58" fmla="*/ 680 w 1672"/>
                <a:gd name="T59" fmla="*/ 215 h 295"/>
                <a:gd name="T60" fmla="*/ 641 w 1672"/>
                <a:gd name="T61" fmla="*/ 212 h 295"/>
                <a:gd name="T62" fmla="*/ 607 w 1672"/>
                <a:gd name="T63" fmla="*/ 209 h 295"/>
                <a:gd name="T64" fmla="*/ 569 w 1672"/>
                <a:gd name="T65" fmla="*/ 205 h 295"/>
                <a:gd name="T66" fmla="*/ 533 w 1672"/>
                <a:gd name="T67" fmla="*/ 201 h 295"/>
                <a:gd name="T68" fmla="*/ 495 w 1672"/>
                <a:gd name="T69" fmla="*/ 195 h 295"/>
                <a:gd name="T70" fmla="*/ 457 w 1672"/>
                <a:gd name="T71" fmla="*/ 188 h 295"/>
                <a:gd name="T72" fmla="*/ 421 w 1672"/>
                <a:gd name="T73" fmla="*/ 181 h 295"/>
                <a:gd name="T74" fmla="*/ 392 w 1672"/>
                <a:gd name="T75" fmla="*/ 174 h 295"/>
                <a:gd name="T76" fmla="*/ 355 w 1672"/>
                <a:gd name="T77" fmla="*/ 165 h 295"/>
                <a:gd name="T78" fmla="*/ 332 w 1672"/>
                <a:gd name="T79" fmla="*/ 158 h 295"/>
                <a:gd name="T80" fmla="*/ 301 w 1672"/>
                <a:gd name="T81" fmla="*/ 148 h 295"/>
                <a:gd name="T82" fmla="*/ 278 w 1672"/>
                <a:gd name="T83" fmla="*/ 139 h 295"/>
                <a:gd name="T84" fmla="*/ 255 w 1672"/>
                <a:gd name="T85" fmla="*/ 129 h 295"/>
                <a:gd name="T86" fmla="*/ 237 w 1672"/>
                <a:gd name="T87" fmla="*/ 119 h 295"/>
                <a:gd name="T88" fmla="*/ 217 w 1672"/>
                <a:gd name="T89" fmla="*/ 107 h 295"/>
                <a:gd name="T90" fmla="*/ 203 w 1672"/>
                <a:gd name="T91" fmla="*/ 97 h 295"/>
                <a:gd name="T92" fmla="*/ 191 w 1672"/>
                <a:gd name="T93" fmla="*/ 86 h 295"/>
                <a:gd name="T94" fmla="*/ 182 w 1672"/>
                <a:gd name="T95" fmla="*/ 75 h 295"/>
                <a:gd name="T96" fmla="*/ 174 w 1672"/>
                <a:gd name="T97" fmla="*/ 63 h 295"/>
                <a:gd name="T98" fmla="*/ 171 w 1672"/>
                <a:gd name="T99" fmla="*/ 53 h 295"/>
                <a:gd name="T100" fmla="*/ 169 w 1672"/>
                <a:gd name="T101" fmla="*/ 40 h 295"/>
                <a:gd name="T102" fmla="*/ 1517 w 1672"/>
                <a:gd name="T10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2" h="295">
                  <a:moveTo>
                    <a:pt x="1517" y="0"/>
                  </a:moveTo>
                  <a:cubicBezTo>
                    <a:pt x="1517" y="12"/>
                    <a:pt x="1517" y="24"/>
                    <a:pt x="1517" y="36"/>
                  </a:cubicBezTo>
                  <a:cubicBezTo>
                    <a:pt x="1517" y="37"/>
                    <a:pt x="1517" y="37"/>
                    <a:pt x="1517" y="38"/>
                  </a:cubicBezTo>
                  <a:cubicBezTo>
                    <a:pt x="1517" y="39"/>
                    <a:pt x="1517" y="39"/>
                    <a:pt x="1517" y="40"/>
                  </a:cubicBezTo>
                  <a:cubicBezTo>
                    <a:pt x="1517" y="41"/>
                    <a:pt x="1517" y="41"/>
                    <a:pt x="1517" y="41"/>
                  </a:cubicBezTo>
                  <a:cubicBezTo>
                    <a:pt x="1517" y="42"/>
                    <a:pt x="1516" y="43"/>
                    <a:pt x="1516" y="44"/>
                  </a:cubicBezTo>
                  <a:cubicBezTo>
                    <a:pt x="1516" y="45"/>
                    <a:pt x="1516" y="45"/>
                    <a:pt x="1516" y="45"/>
                  </a:cubicBezTo>
                  <a:cubicBezTo>
                    <a:pt x="1516" y="46"/>
                    <a:pt x="1516" y="47"/>
                    <a:pt x="1515" y="48"/>
                  </a:cubicBezTo>
                  <a:cubicBezTo>
                    <a:pt x="1515" y="49"/>
                    <a:pt x="1515" y="49"/>
                    <a:pt x="1515" y="49"/>
                  </a:cubicBezTo>
                  <a:cubicBezTo>
                    <a:pt x="1515" y="50"/>
                    <a:pt x="1515" y="50"/>
                    <a:pt x="1515" y="50"/>
                  </a:cubicBezTo>
                  <a:cubicBezTo>
                    <a:pt x="1515" y="51"/>
                    <a:pt x="1514" y="52"/>
                    <a:pt x="1514" y="53"/>
                  </a:cubicBezTo>
                  <a:cubicBezTo>
                    <a:pt x="1514" y="54"/>
                    <a:pt x="1514" y="54"/>
                    <a:pt x="1514" y="54"/>
                  </a:cubicBezTo>
                  <a:cubicBezTo>
                    <a:pt x="1514" y="55"/>
                    <a:pt x="1513" y="56"/>
                    <a:pt x="1513" y="57"/>
                  </a:cubicBezTo>
                  <a:cubicBezTo>
                    <a:pt x="1512" y="58"/>
                    <a:pt x="1512" y="58"/>
                    <a:pt x="1512" y="58"/>
                  </a:cubicBezTo>
                  <a:cubicBezTo>
                    <a:pt x="1512" y="59"/>
                    <a:pt x="1511" y="60"/>
                    <a:pt x="1511" y="61"/>
                  </a:cubicBezTo>
                  <a:cubicBezTo>
                    <a:pt x="1511" y="61"/>
                    <a:pt x="1511" y="61"/>
                    <a:pt x="1511" y="61"/>
                  </a:cubicBezTo>
                  <a:cubicBezTo>
                    <a:pt x="1510" y="62"/>
                    <a:pt x="1510" y="62"/>
                    <a:pt x="1510" y="62"/>
                  </a:cubicBezTo>
                  <a:cubicBezTo>
                    <a:pt x="1510" y="63"/>
                    <a:pt x="1509" y="64"/>
                    <a:pt x="1509" y="65"/>
                  </a:cubicBezTo>
                  <a:cubicBezTo>
                    <a:pt x="1508" y="66"/>
                    <a:pt x="1508" y="66"/>
                    <a:pt x="1508" y="66"/>
                  </a:cubicBezTo>
                  <a:cubicBezTo>
                    <a:pt x="1507" y="67"/>
                    <a:pt x="1507" y="68"/>
                    <a:pt x="1506" y="70"/>
                  </a:cubicBezTo>
                  <a:cubicBezTo>
                    <a:pt x="1505" y="70"/>
                    <a:pt x="1505" y="70"/>
                    <a:pt x="1505" y="70"/>
                  </a:cubicBezTo>
                  <a:cubicBezTo>
                    <a:pt x="1505" y="71"/>
                    <a:pt x="1505" y="71"/>
                    <a:pt x="1504" y="72"/>
                  </a:cubicBezTo>
                  <a:cubicBezTo>
                    <a:pt x="1503" y="73"/>
                    <a:pt x="1503" y="73"/>
                    <a:pt x="1503" y="73"/>
                  </a:cubicBezTo>
                  <a:cubicBezTo>
                    <a:pt x="1503" y="74"/>
                    <a:pt x="1502" y="75"/>
                    <a:pt x="1501" y="76"/>
                  </a:cubicBezTo>
                  <a:cubicBezTo>
                    <a:pt x="1500" y="77"/>
                    <a:pt x="1500" y="77"/>
                    <a:pt x="1500" y="77"/>
                  </a:cubicBezTo>
                  <a:cubicBezTo>
                    <a:pt x="1498" y="79"/>
                    <a:pt x="1497" y="81"/>
                    <a:pt x="1496" y="82"/>
                  </a:cubicBezTo>
                  <a:cubicBezTo>
                    <a:pt x="1495" y="82"/>
                    <a:pt x="1495" y="82"/>
                    <a:pt x="1495" y="82"/>
                  </a:cubicBezTo>
                  <a:cubicBezTo>
                    <a:pt x="1495" y="83"/>
                    <a:pt x="1495" y="83"/>
                    <a:pt x="1495" y="83"/>
                  </a:cubicBezTo>
                  <a:cubicBezTo>
                    <a:pt x="1494" y="84"/>
                    <a:pt x="1492" y="85"/>
                    <a:pt x="1491" y="87"/>
                  </a:cubicBezTo>
                  <a:cubicBezTo>
                    <a:pt x="1490" y="87"/>
                    <a:pt x="1490" y="88"/>
                    <a:pt x="1489" y="88"/>
                  </a:cubicBezTo>
                  <a:cubicBezTo>
                    <a:pt x="1488" y="89"/>
                    <a:pt x="1487" y="90"/>
                    <a:pt x="1486" y="91"/>
                  </a:cubicBezTo>
                  <a:cubicBezTo>
                    <a:pt x="1485" y="92"/>
                    <a:pt x="1485" y="92"/>
                    <a:pt x="1485" y="92"/>
                  </a:cubicBezTo>
                  <a:cubicBezTo>
                    <a:pt x="1484" y="93"/>
                    <a:pt x="1484" y="93"/>
                    <a:pt x="1484" y="93"/>
                  </a:cubicBezTo>
                  <a:cubicBezTo>
                    <a:pt x="1482" y="94"/>
                    <a:pt x="1481" y="95"/>
                    <a:pt x="1480" y="96"/>
                  </a:cubicBezTo>
                  <a:cubicBezTo>
                    <a:pt x="1479" y="97"/>
                    <a:pt x="1479" y="97"/>
                    <a:pt x="1478" y="98"/>
                  </a:cubicBezTo>
                  <a:cubicBezTo>
                    <a:pt x="1476" y="99"/>
                    <a:pt x="1474" y="101"/>
                    <a:pt x="1472" y="102"/>
                  </a:cubicBezTo>
                  <a:cubicBezTo>
                    <a:pt x="1472" y="102"/>
                    <a:pt x="1472" y="102"/>
                    <a:pt x="1472" y="102"/>
                  </a:cubicBezTo>
                  <a:cubicBezTo>
                    <a:pt x="1471" y="103"/>
                    <a:pt x="1471" y="103"/>
                    <a:pt x="1471" y="103"/>
                  </a:cubicBezTo>
                  <a:cubicBezTo>
                    <a:pt x="1469" y="104"/>
                    <a:pt x="1467" y="105"/>
                    <a:pt x="1465" y="107"/>
                  </a:cubicBezTo>
                  <a:cubicBezTo>
                    <a:pt x="1464" y="107"/>
                    <a:pt x="1464" y="108"/>
                    <a:pt x="1463" y="108"/>
                  </a:cubicBezTo>
                  <a:cubicBezTo>
                    <a:pt x="1461" y="109"/>
                    <a:pt x="1460" y="110"/>
                    <a:pt x="1458" y="111"/>
                  </a:cubicBezTo>
                  <a:cubicBezTo>
                    <a:pt x="1457" y="112"/>
                    <a:pt x="1457" y="112"/>
                    <a:pt x="1457" y="112"/>
                  </a:cubicBezTo>
                  <a:cubicBezTo>
                    <a:pt x="1456" y="113"/>
                    <a:pt x="1455" y="113"/>
                    <a:pt x="1454" y="113"/>
                  </a:cubicBezTo>
                  <a:cubicBezTo>
                    <a:pt x="1454" y="114"/>
                    <a:pt x="1453" y="114"/>
                    <a:pt x="1453" y="114"/>
                  </a:cubicBezTo>
                  <a:cubicBezTo>
                    <a:pt x="1451" y="115"/>
                    <a:pt x="1449" y="116"/>
                    <a:pt x="1447" y="118"/>
                  </a:cubicBezTo>
                  <a:cubicBezTo>
                    <a:pt x="1447" y="118"/>
                    <a:pt x="1446" y="118"/>
                    <a:pt x="1446" y="118"/>
                  </a:cubicBezTo>
                  <a:cubicBezTo>
                    <a:pt x="1444" y="119"/>
                    <a:pt x="1442" y="120"/>
                    <a:pt x="1440" y="121"/>
                  </a:cubicBezTo>
                  <a:cubicBezTo>
                    <a:pt x="1440" y="121"/>
                    <a:pt x="1439" y="122"/>
                    <a:pt x="1439" y="122"/>
                  </a:cubicBezTo>
                  <a:cubicBezTo>
                    <a:pt x="1439" y="122"/>
                    <a:pt x="1439" y="122"/>
                    <a:pt x="1439" y="122"/>
                  </a:cubicBezTo>
                  <a:cubicBezTo>
                    <a:pt x="1437" y="123"/>
                    <a:pt x="1435" y="124"/>
                    <a:pt x="1432" y="125"/>
                  </a:cubicBezTo>
                  <a:cubicBezTo>
                    <a:pt x="1432" y="125"/>
                    <a:pt x="1431" y="126"/>
                    <a:pt x="1431" y="126"/>
                  </a:cubicBezTo>
                  <a:cubicBezTo>
                    <a:pt x="1429" y="127"/>
                    <a:pt x="1427" y="128"/>
                    <a:pt x="1425" y="129"/>
                  </a:cubicBezTo>
                  <a:cubicBezTo>
                    <a:pt x="1424" y="129"/>
                    <a:pt x="1424" y="129"/>
                    <a:pt x="1423" y="129"/>
                  </a:cubicBezTo>
                  <a:cubicBezTo>
                    <a:pt x="1421" y="130"/>
                    <a:pt x="1419" y="131"/>
                    <a:pt x="1417" y="132"/>
                  </a:cubicBezTo>
                  <a:cubicBezTo>
                    <a:pt x="1416" y="133"/>
                    <a:pt x="1416" y="133"/>
                    <a:pt x="1416" y="133"/>
                  </a:cubicBezTo>
                  <a:cubicBezTo>
                    <a:pt x="1416" y="133"/>
                    <a:pt x="1415" y="133"/>
                    <a:pt x="1414" y="133"/>
                  </a:cubicBezTo>
                  <a:cubicBezTo>
                    <a:pt x="1412" y="134"/>
                    <a:pt x="1410" y="135"/>
                    <a:pt x="1408" y="136"/>
                  </a:cubicBezTo>
                  <a:cubicBezTo>
                    <a:pt x="1408" y="136"/>
                    <a:pt x="1407" y="137"/>
                    <a:pt x="1406" y="137"/>
                  </a:cubicBezTo>
                  <a:cubicBezTo>
                    <a:pt x="1403" y="138"/>
                    <a:pt x="1401" y="139"/>
                    <a:pt x="1398" y="140"/>
                  </a:cubicBezTo>
                  <a:cubicBezTo>
                    <a:pt x="1397" y="140"/>
                    <a:pt x="1397" y="140"/>
                    <a:pt x="1397" y="140"/>
                  </a:cubicBezTo>
                  <a:cubicBezTo>
                    <a:pt x="1395" y="141"/>
                    <a:pt x="1393" y="142"/>
                    <a:pt x="1391" y="143"/>
                  </a:cubicBezTo>
                  <a:cubicBezTo>
                    <a:pt x="1391" y="143"/>
                    <a:pt x="1390" y="143"/>
                    <a:pt x="1390" y="143"/>
                  </a:cubicBezTo>
                  <a:cubicBezTo>
                    <a:pt x="1389" y="144"/>
                    <a:pt x="1388" y="144"/>
                    <a:pt x="1387" y="144"/>
                  </a:cubicBezTo>
                  <a:cubicBezTo>
                    <a:pt x="1385" y="145"/>
                    <a:pt x="1383" y="146"/>
                    <a:pt x="1381" y="147"/>
                  </a:cubicBezTo>
                  <a:cubicBezTo>
                    <a:pt x="1380" y="147"/>
                    <a:pt x="1379" y="147"/>
                    <a:pt x="1378" y="148"/>
                  </a:cubicBezTo>
                  <a:cubicBezTo>
                    <a:pt x="1375" y="149"/>
                    <a:pt x="1373" y="149"/>
                    <a:pt x="1371" y="150"/>
                  </a:cubicBezTo>
                  <a:cubicBezTo>
                    <a:pt x="1370" y="150"/>
                    <a:pt x="1369" y="151"/>
                    <a:pt x="1368" y="151"/>
                  </a:cubicBezTo>
                  <a:cubicBezTo>
                    <a:pt x="1365" y="152"/>
                    <a:pt x="1362" y="153"/>
                    <a:pt x="1359" y="154"/>
                  </a:cubicBezTo>
                  <a:cubicBezTo>
                    <a:pt x="1359" y="154"/>
                    <a:pt x="1359" y="154"/>
                    <a:pt x="1359" y="154"/>
                  </a:cubicBezTo>
                  <a:cubicBezTo>
                    <a:pt x="1356" y="155"/>
                    <a:pt x="1353" y="156"/>
                    <a:pt x="1351" y="157"/>
                  </a:cubicBezTo>
                  <a:cubicBezTo>
                    <a:pt x="1350" y="157"/>
                    <a:pt x="1349" y="157"/>
                    <a:pt x="1348" y="158"/>
                  </a:cubicBezTo>
                  <a:cubicBezTo>
                    <a:pt x="1344" y="159"/>
                    <a:pt x="1340" y="160"/>
                    <a:pt x="1336" y="161"/>
                  </a:cubicBezTo>
                  <a:cubicBezTo>
                    <a:pt x="1333" y="162"/>
                    <a:pt x="1329" y="163"/>
                    <a:pt x="1325" y="164"/>
                  </a:cubicBezTo>
                  <a:cubicBezTo>
                    <a:pt x="1324" y="165"/>
                    <a:pt x="1323" y="165"/>
                    <a:pt x="1321" y="165"/>
                  </a:cubicBezTo>
                  <a:cubicBezTo>
                    <a:pt x="1320" y="166"/>
                    <a:pt x="1318" y="166"/>
                    <a:pt x="1317" y="167"/>
                  </a:cubicBezTo>
                  <a:cubicBezTo>
                    <a:pt x="1316" y="167"/>
                    <a:pt x="1315" y="167"/>
                    <a:pt x="1315" y="167"/>
                  </a:cubicBezTo>
                  <a:cubicBezTo>
                    <a:pt x="1312" y="168"/>
                    <a:pt x="1309" y="169"/>
                    <a:pt x="1306" y="169"/>
                  </a:cubicBezTo>
                  <a:cubicBezTo>
                    <a:pt x="1304" y="170"/>
                    <a:pt x="1303" y="170"/>
                    <a:pt x="1301" y="171"/>
                  </a:cubicBezTo>
                  <a:cubicBezTo>
                    <a:pt x="1297" y="172"/>
                    <a:pt x="1294" y="172"/>
                    <a:pt x="1290" y="173"/>
                  </a:cubicBezTo>
                  <a:cubicBezTo>
                    <a:pt x="1289" y="174"/>
                    <a:pt x="1288" y="174"/>
                    <a:pt x="1287" y="174"/>
                  </a:cubicBezTo>
                  <a:cubicBezTo>
                    <a:pt x="1283" y="175"/>
                    <a:pt x="1278" y="176"/>
                    <a:pt x="1273" y="177"/>
                  </a:cubicBezTo>
                  <a:cubicBezTo>
                    <a:pt x="1272" y="178"/>
                    <a:pt x="1271" y="178"/>
                    <a:pt x="1270" y="178"/>
                  </a:cubicBezTo>
                  <a:cubicBezTo>
                    <a:pt x="1267" y="179"/>
                    <a:pt x="1263" y="180"/>
                    <a:pt x="1259" y="180"/>
                  </a:cubicBezTo>
                  <a:cubicBezTo>
                    <a:pt x="1259" y="181"/>
                    <a:pt x="1258" y="181"/>
                    <a:pt x="1258" y="181"/>
                  </a:cubicBezTo>
                  <a:cubicBezTo>
                    <a:pt x="1256" y="181"/>
                    <a:pt x="1254" y="182"/>
                    <a:pt x="1252" y="182"/>
                  </a:cubicBezTo>
                  <a:cubicBezTo>
                    <a:pt x="1250" y="182"/>
                    <a:pt x="1248" y="183"/>
                    <a:pt x="1246" y="183"/>
                  </a:cubicBezTo>
                  <a:cubicBezTo>
                    <a:pt x="1244" y="184"/>
                    <a:pt x="1241" y="184"/>
                    <a:pt x="1238" y="185"/>
                  </a:cubicBezTo>
                  <a:cubicBezTo>
                    <a:pt x="1237" y="185"/>
                    <a:pt x="1235" y="185"/>
                    <a:pt x="1233" y="186"/>
                  </a:cubicBezTo>
                  <a:cubicBezTo>
                    <a:pt x="1229" y="187"/>
                    <a:pt x="1225" y="187"/>
                    <a:pt x="1221" y="188"/>
                  </a:cubicBezTo>
                  <a:cubicBezTo>
                    <a:pt x="1221" y="188"/>
                    <a:pt x="1220" y="188"/>
                    <a:pt x="1219" y="189"/>
                  </a:cubicBezTo>
                  <a:cubicBezTo>
                    <a:pt x="1215" y="189"/>
                    <a:pt x="1211" y="190"/>
                    <a:pt x="1207" y="191"/>
                  </a:cubicBezTo>
                  <a:cubicBezTo>
                    <a:pt x="1205" y="191"/>
                    <a:pt x="1203" y="191"/>
                    <a:pt x="1202" y="192"/>
                  </a:cubicBezTo>
                  <a:cubicBezTo>
                    <a:pt x="1199" y="192"/>
                    <a:pt x="1196" y="193"/>
                    <a:pt x="1193" y="193"/>
                  </a:cubicBezTo>
                  <a:cubicBezTo>
                    <a:pt x="1191" y="193"/>
                    <a:pt x="1189" y="194"/>
                    <a:pt x="1187" y="194"/>
                  </a:cubicBezTo>
                  <a:cubicBezTo>
                    <a:pt x="1185" y="194"/>
                    <a:pt x="1182" y="195"/>
                    <a:pt x="1179" y="195"/>
                  </a:cubicBezTo>
                  <a:cubicBezTo>
                    <a:pt x="1177" y="196"/>
                    <a:pt x="1175" y="196"/>
                    <a:pt x="1173" y="196"/>
                  </a:cubicBezTo>
                  <a:cubicBezTo>
                    <a:pt x="1171" y="197"/>
                    <a:pt x="1168" y="197"/>
                    <a:pt x="1165" y="197"/>
                  </a:cubicBezTo>
                  <a:cubicBezTo>
                    <a:pt x="1163" y="198"/>
                    <a:pt x="1161" y="198"/>
                    <a:pt x="1159" y="198"/>
                  </a:cubicBezTo>
                  <a:cubicBezTo>
                    <a:pt x="1158" y="199"/>
                    <a:pt x="1156" y="199"/>
                    <a:pt x="1154" y="199"/>
                  </a:cubicBezTo>
                  <a:cubicBezTo>
                    <a:pt x="1154" y="199"/>
                    <a:pt x="1153" y="199"/>
                    <a:pt x="1152" y="199"/>
                  </a:cubicBezTo>
                  <a:cubicBezTo>
                    <a:pt x="1145" y="200"/>
                    <a:pt x="1138" y="201"/>
                    <a:pt x="1131" y="202"/>
                  </a:cubicBezTo>
                  <a:cubicBezTo>
                    <a:pt x="1130" y="202"/>
                    <a:pt x="1128" y="203"/>
                    <a:pt x="1127" y="203"/>
                  </a:cubicBezTo>
                  <a:cubicBezTo>
                    <a:pt x="1119" y="204"/>
                    <a:pt x="1112" y="205"/>
                    <a:pt x="1104" y="205"/>
                  </a:cubicBezTo>
                  <a:cubicBezTo>
                    <a:pt x="1104" y="206"/>
                    <a:pt x="1104" y="206"/>
                    <a:pt x="1104" y="206"/>
                  </a:cubicBezTo>
                  <a:cubicBezTo>
                    <a:pt x="1096" y="206"/>
                    <a:pt x="1089" y="207"/>
                    <a:pt x="1081" y="208"/>
                  </a:cubicBezTo>
                  <a:cubicBezTo>
                    <a:pt x="1079" y="208"/>
                    <a:pt x="1078" y="208"/>
                    <a:pt x="1077" y="208"/>
                  </a:cubicBezTo>
                  <a:cubicBezTo>
                    <a:pt x="1069" y="209"/>
                    <a:pt x="1062" y="210"/>
                    <a:pt x="1054" y="211"/>
                  </a:cubicBezTo>
                  <a:cubicBezTo>
                    <a:pt x="1054" y="211"/>
                    <a:pt x="1053" y="211"/>
                    <a:pt x="1052" y="211"/>
                  </a:cubicBezTo>
                  <a:cubicBezTo>
                    <a:pt x="1051" y="211"/>
                    <a:pt x="1050" y="211"/>
                    <a:pt x="1049" y="211"/>
                  </a:cubicBezTo>
                  <a:cubicBezTo>
                    <a:pt x="1045" y="211"/>
                    <a:pt x="1040" y="212"/>
                    <a:pt x="1036" y="212"/>
                  </a:cubicBezTo>
                  <a:cubicBezTo>
                    <a:pt x="1034" y="212"/>
                    <a:pt x="1032" y="213"/>
                    <a:pt x="1030" y="213"/>
                  </a:cubicBezTo>
                  <a:cubicBezTo>
                    <a:pt x="1025" y="213"/>
                    <a:pt x="1019" y="214"/>
                    <a:pt x="1014" y="214"/>
                  </a:cubicBezTo>
                  <a:cubicBezTo>
                    <a:pt x="1013" y="214"/>
                    <a:pt x="1012" y="214"/>
                    <a:pt x="1012" y="214"/>
                  </a:cubicBezTo>
                  <a:cubicBezTo>
                    <a:pt x="1006" y="215"/>
                    <a:pt x="999" y="215"/>
                    <a:pt x="993" y="215"/>
                  </a:cubicBezTo>
                  <a:cubicBezTo>
                    <a:pt x="991" y="215"/>
                    <a:pt x="990" y="216"/>
                    <a:pt x="988" y="216"/>
                  </a:cubicBezTo>
                  <a:cubicBezTo>
                    <a:pt x="983" y="216"/>
                    <a:pt x="979" y="216"/>
                    <a:pt x="974" y="216"/>
                  </a:cubicBezTo>
                  <a:cubicBezTo>
                    <a:pt x="973" y="217"/>
                    <a:pt x="972" y="217"/>
                    <a:pt x="971" y="217"/>
                  </a:cubicBezTo>
                  <a:cubicBezTo>
                    <a:pt x="970" y="217"/>
                    <a:pt x="969" y="217"/>
                    <a:pt x="969" y="217"/>
                  </a:cubicBezTo>
                  <a:cubicBezTo>
                    <a:pt x="955" y="218"/>
                    <a:pt x="941" y="218"/>
                    <a:pt x="927" y="219"/>
                  </a:cubicBezTo>
                  <a:cubicBezTo>
                    <a:pt x="926" y="219"/>
                    <a:pt x="925" y="219"/>
                    <a:pt x="924" y="219"/>
                  </a:cubicBezTo>
                  <a:cubicBezTo>
                    <a:pt x="923" y="219"/>
                    <a:pt x="922" y="219"/>
                    <a:pt x="921" y="219"/>
                  </a:cubicBezTo>
                  <a:cubicBezTo>
                    <a:pt x="916" y="219"/>
                    <a:pt x="912" y="219"/>
                    <a:pt x="908" y="219"/>
                  </a:cubicBezTo>
                  <a:cubicBezTo>
                    <a:pt x="906" y="219"/>
                    <a:pt x="904" y="219"/>
                    <a:pt x="902" y="219"/>
                  </a:cubicBezTo>
                  <a:cubicBezTo>
                    <a:pt x="890" y="220"/>
                    <a:pt x="878" y="220"/>
                    <a:pt x="865" y="220"/>
                  </a:cubicBezTo>
                  <a:cubicBezTo>
                    <a:pt x="864" y="220"/>
                    <a:pt x="862" y="220"/>
                    <a:pt x="860" y="220"/>
                  </a:cubicBezTo>
                  <a:cubicBezTo>
                    <a:pt x="856" y="220"/>
                    <a:pt x="851" y="220"/>
                    <a:pt x="847" y="220"/>
                  </a:cubicBezTo>
                  <a:cubicBezTo>
                    <a:pt x="846" y="220"/>
                    <a:pt x="845" y="220"/>
                    <a:pt x="845" y="220"/>
                  </a:cubicBezTo>
                  <a:cubicBezTo>
                    <a:pt x="844" y="220"/>
                    <a:pt x="844" y="220"/>
                    <a:pt x="843" y="220"/>
                  </a:cubicBezTo>
                  <a:cubicBezTo>
                    <a:pt x="843" y="220"/>
                    <a:pt x="842" y="220"/>
                    <a:pt x="841" y="220"/>
                  </a:cubicBezTo>
                  <a:cubicBezTo>
                    <a:pt x="837" y="220"/>
                    <a:pt x="833" y="220"/>
                    <a:pt x="829" y="220"/>
                  </a:cubicBezTo>
                  <a:cubicBezTo>
                    <a:pt x="827" y="220"/>
                    <a:pt x="825" y="220"/>
                    <a:pt x="823" y="220"/>
                  </a:cubicBezTo>
                  <a:cubicBezTo>
                    <a:pt x="819" y="220"/>
                    <a:pt x="815" y="220"/>
                    <a:pt x="811" y="220"/>
                  </a:cubicBezTo>
                  <a:cubicBezTo>
                    <a:pt x="810" y="220"/>
                    <a:pt x="808" y="220"/>
                    <a:pt x="807" y="220"/>
                  </a:cubicBezTo>
                  <a:cubicBezTo>
                    <a:pt x="806" y="220"/>
                    <a:pt x="806" y="220"/>
                    <a:pt x="805" y="220"/>
                  </a:cubicBezTo>
                  <a:cubicBezTo>
                    <a:pt x="801" y="220"/>
                    <a:pt x="797" y="220"/>
                    <a:pt x="792" y="220"/>
                  </a:cubicBezTo>
                  <a:cubicBezTo>
                    <a:pt x="791" y="220"/>
                    <a:pt x="789" y="220"/>
                    <a:pt x="787" y="220"/>
                  </a:cubicBezTo>
                  <a:cubicBezTo>
                    <a:pt x="782" y="220"/>
                    <a:pt x="776" y="220"/>
                    <a:pt x="770" y="219"/>
                  </a:cubicBezTo>
                  <a:cubicBezTo>
                    <a:pt x="770" y="219"/>
                    <a:pt x="770" y="219"/>
                    <a:pt x="770" y="219"/>
                  </a:cubicBezTo>
                  <a:cubicBezTo>
                    <a:pt x="768" y="219"/>
                    <a:pt x="767" y="219"/>
                    <a:pt x="766" y="219"/>
                  </a:cubicBezTo>
                  <a:cubicBezTo>
                    <a:pt x="762" y="219"/>
                    <a:pt x="757" y="219"/>
                    <a:pt x="752" y="219"/>
                  </a:cubicBezTo>
                  <a:cubicBezTo>
                    <a:pt x="750" y="219"/>
                    <a:pt x="748" y="219"/>
                    <a:pt x="746" y="219"/>
                  </a:cubicBezTo>
                  <a:cubicBezTo>
                    <a:pt x="742" y="218"/>
                    <a:pt x="739" y="218"/>
                    <a:pt x="735" y="218"/>
                  </a:cubicBezTo>
                  <a:cubicBezTo>
                    <a:pt x="734" y="218"/>
                    <a:pt x="733" y="218"/>
                    <a:pt x="732" y="218"/>
                  </a:cubicBezTo>
                  <a:cubicBezTo>
                    <a:pt x="731" y="218"/>
                    <a:pt x="730" y="218"/>
                    <a:pt x="728" y="218"/>
                  </a:cubicBezTo>
                  <a:cubicBezTo>
                    <a:pt x="725" y="218"/>
                    <a:pt x="721" y="218"/>
                    <a:pt x="717" y="217"/>
                  </a:cubicBezTo>
                  <a:cubicBezTo>
                    <a:pt x="715" y="217"/>
                    <a:pt x="713" y="217"/>
                    <a:pt x="711" y="217"/>
                  </a:cubicBezTo>
                  <a:cubicBezTo>
                    <a:pt x="707" y="217"/>
                    <a:pt x="703" y="217"/>
                    <a:pt x="699" y="216"/>
                  </a:cubicBezTo>
                  <a:cubicBezTo>
                    <a:pt x="698" y="216"/>
                    <a:pt x="696" y="216"/>
                    <a:pt x="695" y="216"/>
                  </a:cubicBezTo>
                  <a:cubicBezTo>
                    <a:pt x="694" y="216"/>
                    <a:pt x="694" y="216"/>
                    <a:pt x="693" y="216"/>
                  </a:cubicBezTo>
                  <a:cubicBezTo>
                    <a:pt x="689" y="216"/>
                    <a:pt x="685" y="216"/>
                    <a:pt x="680" y="215"/>
                  </a:cubicBezTo>
                  <a:cubicBezTo>
                    <a:pt x="679" y="215"/>
                    <a:pt x="677" y="215"/>
                    <a:pt x="676" y="215"/>
                  </a:cubicBezTo>
                  <a:cubicBezTo>
                    <a:pt x="670" y="215"/>
                    <a:pt x="664" y="214"/>
                    <a:pt x="658" y="214"/>
                  </a:cubicBezTo>
                  <a:cubicBezTo>
                    <a:pt x="658" y="214"/>
                    <a:pt x="658" y="214"/>
                    <a:pt x="658" y="214"/>
                  </a:cubicBezTo>
                  <a:cubicBezTo>
                    <a:pt x="658" y="214"/>
                    <a:pt x="658" y="214"/>
                    <a:pt x="658" y="214"/>
                  </a:cubicBezTo>
                  <a:cubicBezTo>
                    <a:pt x="652" y="213"/>
                    <a:pt x="647" y="213"/>
                    <a:pt x="641" y="212"/>
                  </a:cubicBezTo>
                  <a:cubicBezTo>
                    <a:pt x="639" y="212"/>
                    <a:pt x="637" y="212"/>
                    <a:pt x="636" y="212"/>
                  </a:cubicBezTo>
                  <a:cubicBezTo>
                    <a:pt x="632" y="212"/>
                    <a:pt x="628" y="211"/>
                    <a:pt x="624" y="211"/>
                  </a:cubicBezTo>
                  <a:cubicBezTo>
                    <a:pt x="623" y="211"/>
                    <a:pt x="623" y="211"/>
                    <a:pt x="622" y="211"/>
                  </a:cubicBezTo>
                  <a:cubicBezTo>
                    <a:pt x="620" y="211"/>
                    <a:pt x="619" y="210"/>
                    <a:pt x="618" y="210"/>
                  </a:cubicBezTo>
                  <a:cubicBezTo>
                    <a:pt x="614" y="210"/>
                    <a:pt x="611" y="210"/>
                    <a:pt x="607" y="209"/>
                  </a:cubicBezTo>
                  <a:cubicBezTo>
                    <a:pt x="605" y="209"/>
                    <a:pt x="603" y="209"/>
                    <a:pt x="601" y="209"/>
                  </a:cubicBezTo>
                  <a:cubicBezTo>
                    <a:pt x="597" y="208"/>
                    <a:pt x="593" y="208"/>
                    <a:pt x="590" y="208"/>
                  </a:cubicBezTo>
                  <a:cubicBezTo>
                    <a:pt x="588" y="207"/>
                    <a:pt x="587" y="207"/>
                    <a:pt x="585" y="207"/>
                  </a:cubicBezTo>
                  <a:cubicBezTo>
                    <a:pt x="585" y="207"/>
                    <a:pt x="584" y="207"/>
                    <a:pt x="584" y="207"/>
                  </a:cubicBezTo>
                  <a:cubicBezTo>
                    <a:pt x="579" y="206"/>
                    <a:pt x="574" y="206"/>
                    <a:pt x="569" y="205"/>
                  </a:cubicBezTo>
                  <a:cubicBezTo>
                    <a:pt x="569" y="205"/>
                    <a:pt x="568" y="205"/>
                    <a:pt x="567" y="205"/>
                  </a:cubicBezTo>
                  <a:cubicBezTo>
                    <a:pt x="561" y="204"/>
                    <a:pt x="555" y="204"/>
                    <a:pt x="550" y="203"/>
                  </a:cubicBezTo>
                  <a:cubicBezTo>
                    <a:pt x="549" y="203"/>
                    <a:pt x="549" y="203"/>
                    <a:pt x="549" y="203"/>
                  </a:cubicBezTo>
                  <a:cubicBezTo>
                    <a:pt x="548" y="203"/>
                    <a:pt x="547" y="202"/>
                    <a:pt x="546" y="202"/>
                  </a:cubicBezTo>
                  <a:cubicBezTo>
                    <a:pt x="542" y="202"/>
                    <a:pt x="537" y="201"/>
                    <a:pt x="533" y="201"/>
                  </a:cubicBezTo>
                  <a:cubicBezTo>
                    <a:pt x="531" y="200"/>
                    <a:pt x="529" y="200"/>
                    <a:pt x="527" y="200"/>
                  </a:cubicBezTo>
                  <a:cubicBezTo>
                    <a:pt x="524" y="199"/>
                    <a:pt x="520" y="199"/>
                    <a:pt x="516" y="198"/>
                  </a:cubicBezTo>
                  <a:cubicBezTo>
                    <a:pt x="515" y="198"/>
                    <a:pt x="514" y="198"/>
                    <a:pt x="513" y="198"/>
                  </a:cubicBezTo>
                  <a:cubicBezTo>
                    <a:pt x="512" y="198"/>
                    <a:pt x="511" y="197"/>
                    <a:pt x="510" y="197"/>
                  </a:cubicBezTo>
                  <a:cubicBezTo>
                    <a:pt x="505" y="197"/>
                    <a:pt x="500" y="196"/>
                    <a:pt x="495" y="195"/>
                  </a:cubicBezTo>
                  <a:cubicBezTo>
                    <a:pt x="495" y="195"/>
                    <a:pt x="494" y="195"/>
                    <a:pt x="493" y="195"/>
                  </a:cubicBezTo>
                  <a:cubicBezTo>
                    <a:pt x="487" y="194"/>
                    <a:pt x="482" y="193"/>
                    <a:pt x="476" y="192"/>
                  </a:cubicBezTo>
                  <a:cubicBezTo>
                    <a:pt x="476" y="192"/>
                    <a:pt x="475" y="192"/>
                    <a:pt x="475" y="192"/>
                  </a:cubicBezTo>
                  <a:cubicBezTo>
                    <a:pt x="474" y="191"/>
                    <a:pt x="473" y="191"/>
                    <a:pt x="472" y="191"/>
                  </a:cubicBezTo>
                  <a:cubicBezTo>
                    <a:pt x="467" y="190"/>
                    <a:pt x="462" y="189"/>
                    <a:pt x="457" y="188"/>
                  </a:cubicBezTo>
                  <a:cubicBezTo>
                    <a:pt x="456" y="188"/>
                    <a:pt x="455" y="188"/>
                    <a:pt x="453" y="188"/>
                  </a:cubicBezTo>
                  <a:cubicBezTo>
                    <a:pt x="447" y="186"/>
                    <a:pt x="441" y="185"/>
                    <a:pt x="436" y="184"/>
                  </a:cubicBezTo>
                  <a:cubicBezTo>
                    <a:pt x="435" y="184"/>
                    <a:pt x="435" y="184"/>
                    <a:pt x="435" y="184"/>
                  </a:cubicBezTo>
                  <a:cubicBezTo>
                    <a:pt x="431" y="183"/>
                    <a:pt x="427" y="182"/>
                    <a:pt x="424" y="182"/>
                  </a:cubicBezTo>
                  <a:cubicBezTo>
                    <a:pt x="423" y="181"/>
                    <a:pt x="422" y="181"/>
                    <a:pt x="421" y="181"/>
                  </a:cubicBezTo>
                  <a:cubicBezTo>
                    <a:pt x="418" y="180"/>
                    <a:pt x="414" y="180"/>
                    <a:pt x="411" y="179"/>
                  </a:cubicBezTo>
                  <a:cubicBezTo>
                    <a:pt x="410" y="179"/>
                    <a:pt x="408" y="178"/>
                    <a:pt x="407" y="178"/>
                  </a:cubicBezTo>
                  <a:cubicBezTo>
                    <a:pt x="404" y="177"/>
                    <a:pt x="402" y="177"/>
                    <a:pt x="399" y="176"/>
                  </a:cubicBezTo>
                  <a:cubicBezTo>
                    <a:pt x="398" y="176"/>
                    <a:pt x="396" y="175"/>
                    <a:pt x="395" y="175"/>
                  </a:cubicBezTo>
                  <a:cubicBezTo>
                    <a:pt x="394" y="175"/>
                    <a:pt x="393" y="175"/>
                    <a:pt x="392" y="174"/>
                  </a:cubicBezTo>
                  <a:cubicBezTo>
                    <a:pt x="389" y="174"/>
                    <a:pt x="386" y="173"/>
                    <a:pt x="384" y="172"/>
                  </a:cubicBezTo>
                  <a:cubicBezTo>
                    <a:pt x="380" y="171"/>
                    <a:pt x="376" y="170"/>
                    <a:pt x="372" y="169"/>
                  </a:cubicBezTo>
                  <a:cubicBezTo>
                    <a:pt x="370" y="169"/>
                    <a:pt x="369" y="169"/>
                    <a:pt x="368" y="168"/>
                  </a:cubicBezTo>
                  <a:cubicBezTo>
                    <a:pt x="365" y="168"/>
                    <a:pt x="362" y="167"/>
                    <a:pt x="360" y="166"/>
                  </a:cubicBezTo>
                  <a:cubicBezTo>
                    <a:pt x="358" y="166"/>
                    <a:pt x="357" y="165"/>
                    <a:pt x="355" y="165"/>
                  </a:cubicBezTo>
                  <a:cubicBezTo>
                    <a:pt x="353" y="164"/>
                    <a:pt x="350" y="164"/>
                    <a:pt x="348" y="163"/>
                  </a:cubicBezTo>
                  <a:cubicBezTo>
                    <a:pt x="347" y="162"/>
                    <a:pt x="345" y="162"/>
                    <a:pt x="344" y="162"/>
                  </a:cubicBezTo>
                  <a:cubicBezTo>
                    <a:pt x="343" y="161"/>
                    <a:pt x="342" y="161"/>
                    <a:pt x="342" y="161"/>
                  </a:cubicBezTo>
                  <a:cubicBezTo>
                    <a:pt x="340" y="160"/>
                    <a:pt x="338" y="160"/>
                    <a:pt x="337" y="160"/>
                  </a:cubicBezTo>
                  <a:cubicBezTo>
                    <a:pt x="335" y="159"/>
                    <a:pt x="334" y="159"/>
                    <a:pt x="332" y="158"/>
                  </a:cubicBezTo>
                  <a:cubicBezTo>
                    <a:pt x="330" y="157"/>
                    <a:pt x="328" y="157"/>
                    <a:pt x="325" y="156"/>
                  </a:cubicBezTo>
                  <a:cubicBezTo>
                    <a:pt x="324" y="155"/>
                    <a:pt x="323" y="155"/>
                    <a:pt x="321" y="155"/>
                  </a:cubicBezTo>
                  <a:cubicBezTo>
                    <a:pt x="318" y="154"/>
                    <a:pt x="315" y="153"/>
                    <a:pt x="312" y="152"/>
                  </a:cubicBezTo>
                  <a:cubicBezTo>
                    <a:pt x="311" y="151"/>
                    <a:pt x="311" y="151"/>
                    <a:pt x="311" y="151"/>
                  </a:cubicBezTo>
                  <a:cubicBezTo>
                    <a:pt x="307" y="150"/>
                    <a:pt x="304" y="149"/>
                    <a:pt x="301" y="148"/>
                  </a:cubicBezTo>
                  <a:cubicBezTo>
                    <a:pt x="300" y="147"/>
                    <a:pt x="299" y="147"/>
                    <a:pt x="298" y="146"/>
                  </a:cubicBezTo>
                  <a:cubicBezTo>
                    <a:pt x="295" y="146"/>
                    <a:pt x="293" y="145"/>
                    <a:pt x="291" y="144"/>
                  </a:cubicBezTo>
                  <a:cubicBezTo>
                    <a:pt x="290" y="143"/>
                    <a:pt x="288" y="143"/>
                    <a:pt x="287" y="142"/>
                  </a:cubicBezTo>
                  <a:cubicBezTo>
                    <a:pt x="285" y="142"/>
                    <a:pt x="283" y="141"/>
                    <a:pt x="282" y="140"/>
                  </a:cubicBezTo>
                  <a:cubicBezTo>
                    <a:pt x="280" y="140"/>
                    <a:pt x="279" y="139"/>
                    <a:pt x="278" y="139"/>
                  </a:cubicBezTo>
                  <a:cubicBezTo>
                    <a:pt x="276" y="138"/>
                    <a:pt x="274" y="137"/>
                    <a:pt x="272" y="136"/>
                  </a:cubicBezTo>
                  <a:cubicBezTo>
                    <a:pt x="271" y="136"/>
                    <a:pt x="270" y="135"/>
                    <a:pt x="269" y="135"/>
                  </a:cubicBezTo>
                  <a:cubicBezTo>
                    <a:pt x="267" y="134"/>
                    <a:pt x="265" y="133"/>
                    <a:pt x="264" y="133"/>
                  </a:cubicBezTo>
                  <a:cubicBezTo>
                    <a:pt x="262" y="132"/>
                    <a:pt x="261" y="132"/>
                    <a:pt x="260" y="131"/>
                  </a:cubicBezTo>
                  <a:cubicBezTo>
                    <a:pt x="259" y="130"/>
                    <a:pt x="257" y="129"/>
                    <a:pt x="255" y="129"/>
                  </a:cubicBezTo>
                  <a:cubicBezTo>
                    <a:pt x="254" y="128"/>
                    <a:pt x="253" y="128"/>
                    <a:pt x="252" y="127"/>
                  </a:cubicBezTo>
                  <a:cubicBezTo>
                    <a:pt x="250" y="126"/>
                    <a:pt x="249" y="126"/>
                    <a:pt x="247" y="125"/>
                  </a:cubicBezTo>
                  <a:cubicBezTo>
                    <a:pt x="246" y="124"/>
                    <a:pt x="245" y="124"/>
                    <a:pt x="244" y="123"/>
                  </a:cubicBezTo>
                  <a:cubicBezTo>
                    <a:pt x="242" y="122"/>
                    <a:pt x="241" y="121"/>
                    <a:pt x="239" y="120"/>
                  </a:cubicBezTo>
                  <a:cubicBezTo>
                    <a:pt x="238" y="120"/>
                    <a:pt x="238" y="120"/>
                    <a:pt x="237" y="119"/>
                  </a:cubicBezTo>
                  <a:cubicBezTo>
                    <a:pt x="234" y="118"/>
                    <a:pt x="232" y="117"/>
                    <a:pt x="230" y="115"/>
                  </a:cubicBezTo>
                  <a:cubicBezTo>
                    <a:pt x="229" y="115"/>
                    <a:pt x="229" y="115"/>
                    <a:pt x="229" y="115"/>
                  </a:cubicBezTo>
                  <a:cubicBezTo>
                    <a:pt x="227" y="113"/>
                    <a:pt x="225" y="112"/>
                    <a:pt x="223" y="111"/>
                  </a:cubicBezTo>
                  <a:cubicBezTo>
                    <a:pt x="222" y="111"/>
                    <a:pt x="222" y="110"/>
                    <a:pt x="221" y="110"/>
                  </a:cubicBezTo>
                  <a:cubicBezTo>
                    <a:pt x="220" y="109"/>
                    <a:pt x="218" y="108"/>
                    <a:pt x="217" y="107"/>
                  </a:cubicBezTo>
                  <a:cubicBezTo>
                    <a:pt x="216" y="107"/>
                    <a:pt x="215" y="106"/>
                    <a:pt x="215" y="106"/>
                  </a:cubicBezTo>
                  <a:cubicBezTo>
                    <a:pt x="213" y="105"/>
                    <a:pt x="212" y="104"/>
                    <a:pt x="211" y="103"/>
                  </a:cubicBezTo>
                  <a:cubicBezTo>
                    <a:pt x="210" y="102"/>
                    <a:pt x="210" y="102"/>
                    <a:pt x="209" y="101"/>
                  </a:cubicBezTo>
                  <a:cubicBezTo>
                    <a:pt x="208" y="101"/>
                    <a:pt x="207" y="100"/>
                    <a:pt x="206" y="99"/>
                  </a:cubicBezTo>
                  <a:cubicBezTo>
                    <a:pt x="205" y="98"/>
                    <a:pt x="204" y="98"/>
                    <a:pt x="203" y="97"/>
                  </a:cubicBezTo>
                  <a:cubicBezTo>
                    <a:pt x="202" y="96"/>
                    <a:pt x="201" y="96"/>
                    <a:pt x="200" y="95"/>
                  </a:cubicBezTo>
                  <a:cubicBezTo>
                    <a:pt x="200" y="94"/>
                    <a:pt x="199" y="94"/>
                    <a:pt x="198" y="93"/>
                  </a:cubicBezTo>
                  <a:cubicBezTo>
                    <a:pt x="197" y="92"/>
                    <a:pt x="197" y="91"/>
                    <a:pt x="196" y="90"/>
                  </a:cubicBezTo>
                  <a:cubicBezTo>
                    <a:pt x="195" y="90"/>
                    <a:pt x="194" y="89"/>
                    <a:pt x="194" y="89"/>
                  </a:cubicBezTo>
                  <a:cubicBezTo>
                    <a:pt x="193" y="88"/>
                    <a:pt x="192" y="87"/>
                    <a:pt x="191" y="86"/>
                  </a:cubicBezTo>
                  <a:cubicBezTo>
                    <a:pt x="191" y="86"/>
                    <a:pt x="190" y="85"/>
                    <a:pt x="190" y="85"/>
                  </a:cubicBezTo>
                  <a:cubicBezTo>
                    <a:pt x="189" y="83"/>
                    <a:pt x="188" y="82"/>
                    <a:pt x="187" y="81"/>
                  </a:cubicBezTo>
                  <a:cubicBezTo>
                    <a:pt x="186" y="80"/>
                    <a:pt x="186" y="80"/>
                    <a:pt x="186" y="80"/>
                  </a:cubicBezTo>
                  <a:cubicBezTo>
                    <a:pt x="185" y="79"/>
                    <a:pt x="184" y="77"/>
                    <a:pt x="182" y="76"/>
                  </a:cubicBezTo>
                  <a:cubicBezTo>
                    <a:pt x="182" y="76"/>
                    <a:pt x="182" y="75"/>
                    <a:pt x="182" y="75"/>
                  </a:cubicBezTo>
                  <a:cubicBezTo>
                    <a:pt x="181" y="74"/>
                    <a:pt x="180" y="73"/>
                    <a:pt x="179" y="72"/>
                  </a:cubicBezTo>
                  <a:cubicBezTo>
                    <a:pt x="179" y="71"/>
                    <a:pt x="179" y="71"/>
                    <a:pt x="178" y="70"/>
                  </a:cubicBezTo>
                  <a:cubicBezTo>
                    <a:pt x="178" y="69"/>
                    <a:pt x="177" y="68"/>
                    <a:pt x="177" y="67"/>
                  </a:cubicBezTo>
                  <a:cubicBezTo>
                    <a:pt x="176" y="67"/>
                    <a:pt x="176" y="66"/>
                    <a:pt x="176" y="66"/>
                  </a:cubicBezTo>
                  <a:cubicBezTo>
                    <a:pt x="175" y="65"/>
                    <a:pt x="175" y="64"/>
                    <a:pt x="174" y="63"/>
                  </a:cubicBezTo>
                  <a:cubicBezTo>
                    <a:pt x="174" y="63"/>
                    <a:pt x="174" y="62"/>
                    <a:pt x="174" y="61"/>
                  </a:cubicBezTo>
                  <a:cubicBezTo>
                    <a:pt x="173" y="60"/>
                    <a:pt x="173" y="60"/>
                    <a:pt x="173" y="59"/>
                  </a:cubicBezTo>
                  <a:cubicBezTo>
                    <a:pt x="172" y="58"/>
                    <a:pt x="172" y="58"/>
                    <a:pt x="172" y="57"/>
                  </a:cubicBezTo>
                  <a:cubicBezTo>
                    <a:pt x="172" y="56"/>
                    <a:pt x="171" y="55"/>
                    <a:pt x="171" y="54"/>
                  </a:cubicBezTo>
                  <a:cubicBezTo>
                    <a:pt x="171" y="54"/>
                    <a:pt x="171" y="53"/>
                    <a:pt x="171" y="53"/>
                  </a:cubicBezTo>
                  <a:cubicBezTo>
                    <a:pt x="170" y="52"/>
                    <a:pt x="170" y="51"/>
                    <a:pt x="170" y="50"/>
                  </a:cubicBezTo>
                  <a:cubicBezTo>
                    <a:pt x="170" y="49"/>
                    <a:pt x="170" y="49"/>
                    <a:pt x="170" y="48"/>
                  </a:cubicBezTo>
                  <a:cubicBezTo>
                    <a:pt x="169" y="47"/>
                    <a:pt x="169" y="46"/>
                    <a:pt x="169" y="45"/>
                  </a:cubicBezTo>
                  <a:cubicBezTo>
                    <a:pt x="169" y="45"/>
                    <a:pt x="169" y="44"/>
                    <a:pt x="169" y="44"/>
                  </a:cubicBezTo>
                  <a:cubicBezTo>
                    <a:pt x="169" y="42"/>
                    <a:pt x="169" y="41"/>
                    <a:pt x="169" y="40"/>
                  </a:cubicBezTo>
                  <a:cubicBezTo>
                    <a:pt x="169" y="2"/>
                    <a:pt x="169" y="2"/>
                    <a:pt x="169" y="2"/>
                  </a:cubicBezTo>
                  <a:cubicBezTo>
                    <a:pt x="0" y="80"/>
                    <a:pt x="53" y="180"/>
                    <a:pt x="318" y="243"/>
                  </a:cubicBezTo>
                  <a:cubicBezTo>
                    <a:pt x="464" y="278"/>
                    <a:pt x="650" y="295"/>
                    <a:pt x="835" y="295"/>
                  </a:cubicBezTo>
                  <a:cubicBezTo>
                    <a:pt x="1044" y="295"/>
                    <a:pt x="1252" y="273"/>
                    <a:pt x="1405" y="231"/>
                  </a:cubicBezTo>
                  <a:cubicBezTo>
                    <a:pt x="1637" y="166"/>
                    <a:pt x="1672" y="73"/>
                    <a:pt x="1517" y="0"/>
                  </a:cubicBezTo>
                </a:path>
              </a:pathLst>
            </a:custGeom>
            <a:solidFill>
              <a:srgbClr val="80C568">
                <a:lumMod val="60000"/>
                <a:lumOff val="40000"/>
                <a:alpha val="15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grpSp>
      <p:grpSp>
        <p:nvGrpSpPr>
          <p:cNvPr id="25" name="Group 24">
            <a:extLst>
              <a:ext uri="{FF2B5EF4-FFF2-40B4-BE49-F238E27FC236}">
                <a16:creationId xmlns:a16="http://schemas.microsoft.com/office/drawing/2014/main" id="{5CD80D19-EA1A-32B5-5184-C92A1379FCD6}"/>
              </a:ext>
            </a:extLst>
          </p:cNvPr>
          <p:cNvGrpSpPr/>
          <p:nvPr/>
        </p:nvGrpSpPr>
        <p:grpSpPr>
          <a:xfrm>
            <a:off x="927191" y="2103606"/>
            <a:ext cx="1930502" cy="956607"/>
            <a:chOff x="4819427" y="2606404"/>
            <a:chExt cx="2574002" cy="1275476"/>
          </a:xfrm>
        </p:grpSpPr>
        <p:sp>
          <p:nvSpPr>
            <p:cNvPr id="26" name="Freeform 362">
              <a:extLst>
                <a:ext uri="{FF2B5EF4-FFF2-40B4-BE49-F238E27FC236}">
                  <a16:creationId xmlns:a16="http://schemas.microsoft.com/office/drawing/2014/main" id="{D7021DEE-F458-398A-BED9-A3C7DE320942}"/>
                </a:ext>
              </a:extLst>
            </p:cNvPr>
            <p:cNvSpPr>
              <a:spLocks/>
            </p:cNvSpPr>
            <p:nvPr/>
          </p:nvSpPr>
          <p:spPr bwMode="auto">
            <a:xfrm>
              <a:off x="4944560" y="2953263"/>
              <a:ext cx="2324835" cy="928617"/>
            </a:xfrm>
            <a:custGeom>
              <a:avLst/>
              <a:gdLst>
                <a:gd name="T0" fmla="*/ 1348 w 1349"/>
                <a:gd name="T1" fmla="*/ 4 h 539"/>
                <a:gd name="T2" fmla="*/ 1344 w 1349"/>
                <a:gd name="T3" fmla="*/ 20 h 539"/>
                <a:gd name="T4" fmla="*/ 1335 w 1349"/>
                <a:gd name="T5" fmla="*/ 36 h 539"/>
                <a:gd name="T6" fmla="*/ 1315 w 1349"/>
                <a:gd name="T7" fmla="*/ 57 h 539"/>
                <a:gd name="T8" fmla="*/ 1285 w 1349"/>
                <a:gd name="T9" fmla="*/ 77 h 539"/>
                <a:gd name="T10" fmla="*/ 1256 w 1349"/>
                <a:gd name="T11" fmla="*/ 92 h 539"/>
                <a:gd name="T12" fmla="*/ 1221 w 1349"/>
                <a:gd name="T13" fmla="*/ 107 h 539"/>
                <a:gd name="T14" fmla="*/ 1179 w 1349"/>
                <a:gd name="T15" fmla="*/ 121 h 539"/>
                <a:gd name="T16" fmla="*/ 1119 w 1349"/>
                <a:gd name="T17" fmla="*/ 137 h 539"/>
                <a:gd name="T18" fmla="*/ 1053 w 1349"/>
                <a:gd name="T19" fmla="*/ 151 h 539"/>
                <a:gd name="T20" fmla="*/ 996 w 1349"/>
                <a:gd name="T21" fmla="*/ 161 h 539"/>
                <a:gd name="T22" fmla="*/ 908 w 1349"/>
                <a:gd name="T23" fmla="*/ 172 h 539"/>
                <a:gd name="T24" fmla="*/ 819 w 1349"/>
                <a:gd name="T25" fmla="*/ 179 h 539"/>
                <a:gd name="T26" fmla="*/ 696 w 1349"/>
                <a:gd name="T27" fmla="*/ 184 h 539"/>
                <a:gd name="T28" fmla="*/ 624 w 1349"/>
                <a:gd name="T29" fmla="*/ 183 h 539"/>
                <a:gd name="T30" fmla="*/ 548 w 1349"/>
                <a:gd name="T31" fmla="*/ 181 h 539"/>
                <a:gd name="T32" fmla="*/ 472 w 1349"/>
                <a:gd name="T33" fmla="*/ 176 h 539"/>
                <a:gd name="T34" fmla="*/ 400 w 1349"/>
                <a:gd name="T35" fmla="*/ 169 h 539"/>
                <a:gd name="T36" fmla="*/ 326 w 1349"/>
                <a:gd name="T37" fmla="*/ 158 h 539"/>
                <a:gd name="T38" fmla="*/ 252 w 1349"/>
                <a:gd name="T39" fmla="*/ 144 h 539"/>
                <a:gd name="T40" fmla="*/ 191 w 1349"/>
                <a:gd name="T41" fmla="*/ 130 h 539"/>
                <a:gd name="T42" fmla="*/ 143 w 1349"/>
                <a:gd name="T43" fmla="*/ 115 h 539"/>
                <a:gd name="T44" fmla="*/ 104 w 1349"/>
                <a:gd name="T45" fmla="*/ 100 h 539"/>
                <a:gd name="T46" fmla="*/ 70 w 1349"/>
                <a:gd name="T47" fmla="*/ 84 h 539"/>
                <a:gd name="T48" fmla="*/ 42 w 1349"/>
                <a:gd name="T49" fmla="*/ 67 h 539"/>
                <a:gd name="T50" fmla="*/ 22 w 1349"/>
                <a:gd name="T51" fmla="*/ 50 h 539"/>
                <a:gd name="T52" fmla="*/ 8 w 1349"/>
                <a:gd name="T53" fmla="*/ 31 h 539"/>
                <a:gd name="T54" fmla="*/ 1 w 1349"/>
                <a:gd name="T55" fmla="*/ 13 h 539"/>
                <a:gd name="T56" fmla="*/ 2 w 1349"/>
                <a:gd name="T57" fmla="*/ 367 h 539"/>
                <a:gd name="T58" fmla="*/ 8 w 1349"/>
                <a:gd name="T59" fmla="*/ 385 h 539"/>
                <a:gd name="T60" fmla="*/ 22 w 1349"/>
                <a:gd name="T61" fmla="*/ 404 h 539"/>
                <a:gd name="T62" fmla="*/ 41 w 1349"/>
                <a:gd name="T63" fmla="*/ 420 h 539"/>
                <a:gd name="T64" fmla="*/ 69 w 1349"/>
                <a:gd name="T65" fmla="*/ 438 h 539"/>
                <a:gd name="T66" fmla="*/ 101 w 1349"/>
                <a:gd name="T67" fmla="*/ 454 h 539"/>
                <a:gd name="T68" fmla="*/ 143 w 1349"/>
                <a:gd name="T69" fmla="*/ 470 h 539"/>
                <a:gd name="T70" fmla="*/ 180 w 1349"/>
                <a:gd name="T71" fmla="*/ 482 h 539"/>
                <a:gd name="T72" fmla="*/ 231 w 1349"/>
                <a:gd name="T73" fmla="*/ 495 h 539"/>
                <a:gd name="T74" fmla="*/ 289 w 1349"/>
                <a:gd name="T75" fmla="*/ 507 h 539"/>
                <a:gd name="T76" fmla="*/ 348 w 1349"/>
                <a:gd name="T77" fmla="*/ 517 h 539"/>
                <a:gd name="T78" fmla="*/ 416 w 1349"/>
                <a:gd name="T79" fmla="*/ 526 h 539"/>
                <a:gd name="T80" fmla="*/ 468 w 1349"/>
                <a:gd name="T81" fmla="*/ 531 h 539"/>
                <a:gd name="T82" fmla="*/ 527 w 1349"/>
                <a:gd name="T83" fmla="*/ 535 h 539"/>
                <a:gd name="T84" fmla="*/ 584 w 1349"/>
                <a:gd name="T85" fmla="*/ 538 h 539"/>
                <a:gd name="T86" fmla="*/ 643 w 1349"/>
                <a:gd name="T87" fmla="*/ 539 h 539"/>
                <a:gd name="T88" fmla="*/ 734 w 1349"/>
                <a:gd name="T89" fmla="*/ 538 h 539"/>
                <a:gd name="T90" fmla="*/ 820 w 1349"/>
                <a:gd name="T91" fmla="*/ 535 h 539"/>
                <a:gd name="T92" fmla="*/ 886 w 1349"/>
                <a:gd name="T93" fmla="*/ 530 h 539"/>
                <a:gd name="T94" fmla="*/ 986 w 1349"/>
                <a:gd name="T95" fmla="*/ 518 h 539"/>
                <a:gd name="T96" fmla="*/ 1039 w 1349"/>
                <a:gd name="T97" fmla="*/ 510 h 539"/>
                <a:gd name="T98" fmla="*/ 1091 w 1349"/>
                <a:gd name="T99" fmla="*/ 499 h 539"/>
                <a:gd name="T100" fmla="*/ 1149 w 1349"/>
                <a:gd name="T101" fmla="*/ 486 h 539"/>
                <a:gd name="T102" fmla="*/ 1200 w 1349"/>
                <a:gd name="T103" fmla="*/ 470 h 539"/>
                <a:gd name="T104" fmla="*/ 1230 w 1349"/>
                <a:gd name="T105" fmla="*/ 459 h 539"/>
                <a:gd name="T106" fmla="*/ 1263 w 1349"/>
                <a:gd name="T107" fmla="*/ 445 h 539"/>
                <a:gd name="T108" fmla="*/ 1286 w 1349"/>
                <a:gd name="T109" fmla="*/ 432 h 539"/>
                <a:gd name="T110" fmla="*/ 1310 w 1349"/>
                <a:gd name="T111" fmla="*/ 417 h 539"/>
                <a:gd name="T112" fmla="*/ 1327 w 1349"/>
                <a:gd name="T113" fmla="*/ 401 h 539"/>
                <a:gd name="T114" fmla="*/ 1340 w 1349"/>
                <a:gd name="T115" fmla="*/ 385 h 539"/>
                <a:gd name="T116" fmla="*/ 1346 w 1349"/>
                <a:gd name="T117" fmla="*/ 37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9" h="539">
                  <a:moveTo>
                    <a:pt x="1348" y="364"/>
                  </a:moveTo>
                  <a:cubicBezTo>
                    <a:pt x="1348" y="363"/>
                    <a:pt x="1348" y="363"/>
                    <a:pt x="1348" y="363"/>
                  </a:cubicBezTo>
                  <a:cubicBezTo>
                    <a:pt x="1348" y="362"/>
                    <a:pt x="1349" y="361"/>
                    <a:pt x="1349" y="360"/>
                  </a:cubicBezTo>
                  <a:cubicBezTo>
                    <a:pt x="1349" y="359"/>
                    <a:pt x="1349" y="359"/>
                    <a:pt x="1349" y="359"/>
                  </a:cubicBezTo>
                  <a:cubicBezTo>
                    <a:pt x="1349" y="358"/>
                    <a:pt x="1349" y="358"/>
                    <a:pt x="1349" y="357"/>
                  </a:cubicBezTo>
                  <a:cubicBezTo>
                    <a:pt x="1349" y="356"/>
                    <a:pt x="1349" y="356"/>
                    <a:pt x="1349" y="355"/>
                  </a:cubicBezTo>
                  <a:cubicBezTo>
                    <a:pt x="1349" y="237"/>
                    <a:pt x="1348" y="118"/>
                    <a:pt x="1348" y="0"/>
                  </a:cubicBezTo>
                  <a:cubicBezTo>
                    <a:pt x="1348" y="1"/>
                    <a:pt x="1348" y="2"/>
                    <a:pt x="1348" y="4"/>
                  </a:cubicBezTo>
                  <a:cubicBezTo>
                    <a:pt x="1348" y="4"/>
                    <a:pt x="1348" y="4"/>
                    <a:pt x="1348" y="4"/>
                  </a:cubicBezTo>
                  <a:cubicBezTo>
                    <a:pt x="1348" y="5"/>
                    <a:pt x="1348" y="7"/>
                    <a:pt x="1347" y="8"/>
                  </a:cubicBezTo>
                  <a:cubicBezTo>
                    <a:pt x="1347" y="9"/>
                    <a:pt x="1347" y="9"/>
                    <a:pt x="1347" y="9"/>
                  </a:cubicBezTo>
                  <a:cubicBezTo>
                    <a:pt x="1347" y="10"/>
                    <a:pt x="1347" y="11"/>
                    <a:pt x="1347" y="12"/>
                  </a:cubicBezTo>
                  <a:cubicBezTo>
                    <a:pt x="1346" y="13"/>
                    <a:pt x="1346" y="13"/>
                    <a:pt x="1346" y="13"/>
                  </a:cubicBezTo>
                  <a:cubicBezTo>
                    <a:pt x="1346" y="14"/>
                    <a:pt x="1346" y="15"/>
                    <a:pt x="1345" y="16"/>
                  </a:cubicBezTo>
                  <a:cubicBezTo>
                    <a:pt x="1345" y="17"/>
                    <a:pt x="1345" y="17"/>
                    <a:pt x="1345" y="17"/>
                  </a:cubicBezTo>
                  <a:cubicBezTo>
                    <a:pt x="1345" y="18"/>
                    <a:pt x="1344" y="19"/>
                    <a:pt x="1344" y="20"/>
                  </a:cubicBezTo>
                  <a:cubicBezTo>
                    <a:pt x="1343" y="21"/>
                    <a:pt x="1343" y="21"/>
                    <a:pt x="1343" y="21"/>
                  </a:cubicBezTo>
                  <a:cubicBezTo>
                    <a:pt x="1343" y="22"/>
                    <a:pt x="1342" y="24"/>
                    <a:pt x="1342" y="25"/>
                  </a:cubicBezTo>
                  <a:cubicBezTo>
                    <a:pt x="1341" y="25"/>
                    <a:pt x="1341" y="25"/>
                    <a:pt x="1341" y="25"/>
                  </a:cubicBezTo>
                  <a:cubicBezTo>
                    <a:pt x="1341" y="26"/>
                    <a:pt x="1340" y="27"/>
                    <a:pt x="1340" y="28"/>
                  </a:cubicBezTo>
                  <a:cubicBezTo>
                    <a:pt x="1339" y="29"/>
                    <a:pt x="1339" y="29"/>
                    <a:pt x="1339" y="29"/>
                  </a:cubicBezTo>
                  <a:cubicBezTo>
                    <a:pt x="1338" y="31"/>
                    <a:pt x="1338" y="32"/>
                    <a:pt x="1337" y="33"/>
                  </a:cubicBezTo>
                  <a:cubicBezTo>
                    <a:pt x="1336" y="34"/>
                    <a:pt x="1336" y="34"/>
                    <a:pt x="1336" y="34"/>
                  </a:cubicBezTo>
                  <a:cubicBezTo>
                    <a:pt x="1336" y="34"/>
                    <a:pt x="1335" y="35"/>
                    <a:pt x="1335" y="36"/>
                  </a:cubicBezTo>
                  <a:cubicBezTo>
                    <a:pt x="1334" y="37"/>
                    <a:pt x="1333" y="38"/>
                    <a:pt x="1332" y="40"/>
                  </a:cubicBezTo>
                  <a:cubicBezTo>
                    <a:pt x="1332" y="40"/>
                    <a:pt x="1331" y="40"/>
                    <a:pt x="1331" y="41"/>
                  </a:cubicBezTo>
                  <a:cubicBezTo>
                    <a:pt x="1330" y="42"/>
                    <a:pt x="1328" y="44"/>
                    <a:pt x="1327" y="46"/>
                  </a:cubicBezTo>
                  <a:cubicBezTo>
                    <a:pt x="1326" y="46"/>
                    <a:pt x="1326" y="46"/>
                    <a:pt x="1326" y="46"/>
                  </a:cubicBezTo>
                  <a:cubicBezTo>
                    <a:pt x="1325" y="48"/>
                    <a:pt x="1323" y="49"/>
                    <a:pt x="1322" y="50"/>
                  </a:cubicBezTo>
                  <a:cubicBezTo>
                    <a:pt x="1321" y="51"/>
                    <a:pt x="1321" y="51"/>
                    <a:pt x="1320" y="52"/>
                  </a:cubicBezTo>
                  <a:cubicBezTo>
                    <a:pt x="1319" y="53"/>
                    <a:pt x="1318" y="54"/>
                    <a:pt x="1317" y="55"/>
                  </a:cubicBezTo>
                  <a:cubicBezTo>
                    <a:pt x="1316" y="55"/>
                    <a:pt x="1316" y="56"/>
                    <a:pt x="1315" y="57"/>
                  </a:cubicBezTo>
                  <a:cubicBezTo>
                    <a:pt x="1314" y="58"/>
                    <a:pt x="1312" y="59"/>
                    <a:pt x="1311" y="60"/>
                  </a:cubicBezTo>
                  <a:cubicBezTo>
                    <a:pt x="1310" y="60"/>
                    <a:pt x="1310" y="61"/>
                    <a:pt x="1309" y="61"/>
                  </a:cubicBezTo>
                  <a:cubicBezTo>
                    <a:pt x="1307" y="63"/>
                    <a:pt x="1305" y="64"/>
                    <a:pt x="1303" y="66"/>
                  </a:cubicBezTo>
                  <a:cubicBezTo>
                    <a:pt x="1302" y="66"/>
                    <a:pt x="1302" y="66"/>
                    <a:pt x="1302" y="66"/>
                  </a:cubicBezTo>
                  <a:cubicBezTo>
                    <a:pt x="1300" y="67"/>
                    <a:pt x="1298" y="69"/>
                    <a:pt x="1296" y="70"/>
                  </a:cubicBezTo>
                  <a:cubicBezTo>
                    <a:pt x="1296" y="71"/>
                    <a:pt x="1295" y="71"/>
                    <a:pt x="1294" y="72"/>
                  </a:cubicBezTo>
                  <a:cubicBezTo>
                    <a:pt x="1292" y="73"/>
                    <a:pt x="1291" y="74"/>
                    <a:pt x="1289" y="75"/>
                  </a:cubicBezTo>
                  <a:cubicBezTo>
                    <a:pt x="1288" y="75"/>
                    <a:pt x="1287" y="76"/>
                    <a:pt x="1285" y="77"/>
                  </a:cubicBezTo>
                  <a:cubicBezTo>
                    <a:pt x="1285" y="77"/>
                    <a:pt x="1285" y="77"/>
                    <a:pt x="1284" y="78"/>
                  </a:cubicBezTo>
                  <a:cubicBezTo>
                    <a:pt x="1282" y="79"/>
                    <a:pt x="1280" y="80"/>
                    <a:pt x="1278" y="81"/>
                  </a:cubicBezTo>
                  <a:cubicBezTo>
                    <a:pt x="1278" y="81"/>
                    <a:pt x="1277" y="81"/>
                    <a:pt x="1277" y="82"/>
                  </a:cubicBezTo>
                  <a:cubicBezTo>
                    <a:pt x="1275" y="83"/>
                    <a:pt x="1273" y="84"/>
                    <a:pt x="1271" y="85"/>
                  </a:cubicBezTo>
                  <a:cubicBezTo>
                    <a:pt x="1270" y="85"/>
                    <a:pt x="1270" y="85"/>
                    <a:pt x="1270" y="85"/>
                  </a:cubicBezTo>
                  <a:cubicBezTo>
                    <a:pt x="1268" y="86"/>
                    <a:pt x="1266" y="87"/>
                    <a:pt x="1263" y="89"/>
                  </a:cubicBezTo>
                  <a:cubicBezTo>
                    <a:pt x="1263" y="89"/>
                    <a:pt x="1262" y="89"/>
                    <a:pt x="1262" y="89"/>
                  </a:cubicBezTo>
                  <a:cubicBezTo>
                    <a:pt x="1260" y="90"/>
                    <a:pt x="1258" y="91"/>
                    <a:pt x="1256" y="92"/>
                  </a:cubicBezTo>
                  <a:cubicBezTo>
                    <a:pt x="1255" y="92"/>
                    <a:pt x="1255" y="93"/>
                    <a:pt x="1255" y="93"/>
                  </a:cubicBezTo>
                  <a:cubicBezTo>
                    <a:pt x="1252" y="94"/>
                    <a:pt x="1250" y="95"/>
                    <a:pt x="1247" y="96"/>
                  </a:cubicBezTo>
                  <a:cubicBezTo>
                    <a:pt x="1247" y="96"/>
                    <a:pt x="1246" y="97"/>
                    <a:pt x="1245" y="97"/>
                  </a:cubicBezTo>
                  <a:cubicBezTo>
                    <a:pt x="1243" y="98"/>
                    <a:pt x="1241" y="99"/>
                    <a:pt x="1239" y="99"/>
                  </a:cubicBezTo>
                  <a:cubicBezTo>
                    <a:pt x="1239" y="100"/>
                    <a:pt x="1238" y="100"/>
                    <a:pt x="1237" y="100"/>
                  </a:cubicBezTo>
                  <a:cubicBezTo>
                    <a:pt x="1234" y="101"/>
                    <a:pt x="1232" y="103"/>
                    <a:pt x="1229" y="104"/>
                  </a:cubicBezTo>
                  <a:cubicBezTo>
                    <a:pt x="1228" y="104"/>
                    <a:pt x="1228" y="104"/>
                    <a:pt x="1228" y="104"/>
                  </a:cubicBezTo>
                  <a:cubicBezTo>
                    <a:pt x="1226" y="105"/>
                    <a:pt x="1223" y="106"/>
                    <a:pt x="1221" y="107"/>
                  </a:cubicBezTo>
                  <a:cubicBezTo>
                    <a:pt x="1220" y="107"/>
                    <a:pt x="1219" y="108"/>
                    <a:pt x="1218" y="108"/>
                  </a:cubicBezTo>
                  <a:cubicBezTo>
                    <a:pt x="1216" y="109"/>
                    <a:pt x="1214" y="109"/>
                    <a:pt x="1212" y="110"/>
                  </a:cubicBezTo>
                  <a:cubicBezTo>
                    <a:pt x="1211" y="111"/>
                    <a:pt x="1210" y="111"/>
                    <a:pt x="1209" y="111"/>
                  </a:cubicBezTo>
                  <a:cubicBezTo>
                    <a:pt x="1206" y="112"/>
                    <a:pt x="1204" y="113"/>
                    <a:pt x="1202" y="114"/>
                  </a:cubicBezTo>
                  <a:cubicBezTo>
                    <a:pt x="1201" y="114"/>
                    <a:pt x="1200" y="114"/>
                    <a:pt x="1199" y="114"/>
                  </a:cubicBezTo>
                  <a:cubicBezTo>
                    <a:pt x="1196" y="116"/>
                    <a:pt x="1193" y="117"/>
                    <a:pt x="1190" y="118"/>
                  </a:cubicBezTo>
                  <a:cubicBezTo>
                    <a:pt x="1187" y="118"/>
                    <a:pt x="1184" y="119"/>
                    <a:pt x="1182" y="120"/>
                  </a:cubicBezTo>
                  <a:cubicBezTo>
                    <a:pt x="1181" y="120"/>
                    <a:pt x="1180" y="121"/>
                    <a:pt x="1179" y="121"/>
                  </a:cubicBezTo>
                  <a:cubicBezTo>
                    <a:pt x="1175" y="122"/>
                    <a:pt x="1171" y="123"/>
                    <a:pt x="1168" y="125"/>
                  </a:cubicBezTo>
                  <a:cubicBezTo>
                    <a:pt x="1164" y="126"/>
                    <a:pt x="1160" y="127"/>
                    <a:pt x="1157" y="128"/>
                  </a:cubicBezTo>
                  <a:cubicBezTo>
                    <a:pt x="1155" y="128"/>
                    <a:pt x="1154" y="128"/>
                    <a:pt x="1153" y="129"/>
                  </a:cubicBezTo>
                  <a:cubicBezTo>
                    <a:pt x="1150" y="129"/>
                    <a:pt x="1148" y="130"/>
                    <a:pt x="1146" y="131"/>
                  </a:cubicBezTo>
                  <a:cubicBezTo>
                    <a:pt x="1143" y="131"/>
                    <a:pt x="1140" y="132"/>
                    <a:pt x="1137" y="133"/>
                  </a:cubicBezTo>
                  <a:cubicBezTo>
                    <a:pt x="1135" y="133"/>
                    <a:pt x="1134" y="134"/>
                    <a:pt x="1132" y="134"/>
                  </a:cubicBezTo>
                  <a:cubicBezTo>
                    <a:pt x="1129" y="135"/>
                    <a:pt x="1125" y="136"/>
                    <a:pt x="1121" y="137"/>
                  </a:cubicBezTo>
                  <a:cubicBezTo>
                    <a:pt x="1120" y="137"/>
                    <a:pt x="1119" y="137"/>
                    <a:pt x="1119" y="137"/>
                  </a:cubicBezTo>
                  <a:cubicBezTo>
                    <a:pt x="1114" y="139"/>
                    <a:pt x="1109" y="140"/>
                    <a:pt x="1104" y="141"/>
                  </a:cubicBezTo>
                  <a:cubicBezTo>
                    <a:pt x="1103" y="141"/>
                    <a:pt x="1102" y="141"/>
                    <a:pt x="1102" y="141"/>
                  </a:cubicBezTo>
                  <a:cubicBezTo>
                    <a:pt x="1098" y="142"/>
                    <a:pt x="1094" y="143"/>
                    <a:pt x="1090" y="144"/>
                  </a:cubicBezTo>
                  <a:cubicBezTo>
                    <a:pt x="1088" y="144"/>
                    <a:pt x="1086" y="145"/>
                    <a:pt x="1083" y="145"/>
                  </a:cubicBezTo>
                  <a:cubicBezTo>
                    <a:pt x="1081" y="146"/>
                    <a:pt x="1079" y="146"/>
                    <a:pt x="1077" y="147"/>
                  </a:cubicBezTo>
                  <a:cubicBezTo>
                    <a:pt x="1075" y="147"/>
                    <a:pt x="1072" y="148"/>
                    <a:pt x="1070" y="148"/>
                  </a:cubicBezTo>
                  <a:cubicBezTo>
                    <a:pt x="1068" y="149"/>
                    <a:pt x="1066" y="149"/>
                    <a:pt x="1064" y="149"/>
                  </a:cubicBezTo>
                  <a:cubicBezTo>
                    <a:pt x="1061" y="150"/>
                    <a:pt x="1057" y="151"/>
                    <a:pt x="1053" y="151"/>
                  </a:cubicBezTo>
                  <a:cubicBezTo>
                    <a:pt x="1052" y="152"/>
                    <a:pt x="1051" y="152"/>
                    <a:pt x="1049" y="152"/>
                  </a:cubicBezTo>
                  <a:cubicBezTo>
                    <a:pt x="1046" y="153"/>
                    <a:pt x="1042" y="153"/>
                    <a:pt x="1038" y="154"/>
                  </a:cubicBezTo>
                  <a:cubicBezTo>
                    <a:pt x="1036" y="154"/>
                    <a:pt x="1034" y="155"/>
                    <a:pt x="1033" y="155"/>
                  </a:cubicBezTo>
                  <a:cubicBezTo>
                    <a:pt x="1030" y="155"/>
                    <a:pt x="1027" y="156"/>
                    <a:pt x="1024" y="156"/>
                  </a:cubicBezTo>
                  <a:cubicBezTo>
                    <a:pt x="1022" y="157"/>
                    <a:pt x="1020" y="157"/>
                    <a:pt x="1019" y="157"/>
                  </a:cubicBezTo>
                  <a:cubicBezTo>
                    <a:pt x="1016" y="158"/>
                    <a:pt x="1013" y="158"/>
                    <a:pt x="1010" y="159"/>
                  </a:cubicBezTo>
                  <a:cubicBezTo>
                    <a:pt x="1008" y="159"/>
                    <a:pt x="1006" y="159"/>
                    <a:pt x="1004" y="160"/>
                  </a:cubicBezTo>
                  <a:cubicBezTo>
                    <a:pt x="1002" y="160"/>
                    <a:pt x="999" y="160"/>
                    <a:pt x="996" y="161"/>
                  </a:cubicBezTo>
                  <a:cubicBezTo>
                    <a:pt x="994" y="161"/>
                    <a:pt x="992" y="161"/>
                    <a:pt x="990" y="162"/>
                  </a:cubicBezTo>
                  <a:cubicBezTo>
                    <a:pt x="988" y="162"/>
                    <a:pt x="986" y="162"/>
                    <a:pt x="983" y="163"/>
                  </a:cubicBezTo>
                  <a:cubicBezTo>
                    <a:pt x="976" y="164"/>
                    <a:pt x="969" y="165"/>
                    <a:pt x="962" y="166"/>
                  </a:cubicBezTo>
                  <a:cubicBezTo>
                    <a:pt x="961" y="166"/>
                    <a:pt x="959" y="166"/>
                    <a:pt x="958" y="166"/>
                  </a:cubicBezTo>
                  <a:cubicBezTo>
                    <a:pt x="951" y="167"/>
                    <a:pt x="943" y="168"/>
                    <a:pt x="935" y="169"/>
                  </a:cubicBezTo>
                  <a:cubicBezTo>
                    <a:pt x="935" y="169"/>
                    <a:pt x="935" y="169"/>
                    <a:pt x="935" y="169"/>
                  </a:cubicBezTo>
                  <a:cubicBezTo>
                    <a:pt x="928" y="170"/>
                    <a:pt x="920" y="171"/>
                    <a:pt x="912" y="171"/>
                  </a:cubicBezTo>
                  <a:cubicBezTo>
                    <a:pt x="911" y="172"/>
                    <a:pt x="909" y="172"/>
                    <a:pt x="908" y="172"/>
                  </a:cubicBezTo>
                  <a:cubicBezTo>
                    <a:pt x="900" y="173"/>
                    <a:pt x="893" y="173"/>
                    <a:pt x="886" y="174"/>
                  </a:cubicBezTo>
                  <a:cubicBezTo>
                    <a:pt x="884" y="174"/>
                    <a:pt x="882" y="174"/>
                    <a:pt x="880" y="175"/>
                  </a:cubicBezTo>
                  <a:cubicBezTo>
                    <a:pt x="876" y="175"/>
                    <a:pt x="871" y="175"/>
                    <a:pt x="867" y="176"/>
                  </a:cubicBezTo>
                  <a:cubicBezTo>
                    <a:pt x="865" y="176"/>
                    <a:pt x="863" y="176"/>
                    <a:pt x="861" y="176"/>
                  </a:cubicBezTo>
                  <a:cubicBezTo>
                    <a:pt x="856" y="177"/>
                    <a:pt x="850" y="177"/>
                    <a:pt x="845" y="177"/>
                  </a:cubicBezTo>
                  <a:cubicBezTo>
                    <a:pt x="844" y="177"/>
                    <a:pt x="844" y="178"/>
                    <a:pt x="843" y="178"/>
                  </a:cubicBezTo>
                  <a:cubicBezTo>
                    <a:pt x="837" y="178"/>
                    <a:pt x="831" y="178"/>
                    <a:pt x="824" y="179"/>
                  </a:cubicBezTo>
                  <a:cubicBezTo>
                    <a:pt x="823" y="179"/>
                    <a:pt x="821" y="179"/>
                    <a:pt x="819" y="179"/>
                  </a:cubicBezTo>
                  <a:cubicBezTo>
                    <a:pt x="815" y="179"/>
                    <a:pt x="810" y="180"/>
                    <a:pt x="805" y="180"/>
                  </a:cubicBezTo>
                  <a:cubicBezTo>
                    <a:pt x="804" y="180"/>
                    <a:pt x="802" y="180"/>
                    <a:pt x="800" y="180"/>
                  </a:cubicBezTo>
                  <a:cubicBezTo>
                    <a:pt x="786" y="181"/>
                    <a:pt x="772" y="182"/>
                    <a:pt x="758" y="182"/>
                  </a:cubicBezTo>
                  <a:cubicBezTo>
                    <a:pt x="756" y="182"/>
                    <a:pt x="754" y="182"/>
                    <a:pt x="752" y="182"/>
                  </a:cubicBezTo>
                  <a:cubicBezTo>
                    <a:pt x="748" y="182"/>
                    <a:pt x="743" y="183"/>
                    <a:pt x="739" y="183"/>
                  </a:cubicBezTo>
                  <a:cubicBezTo>
                    <a:pt x="737" y="183"/>
                    <a:pt x="735" y="183"/>
                    <a:pt x="733" y="183"/>
                  </a:cubicBezTo>
                  <a:cubicBezTo>
                    <a:pt x="727" y="183"/>
                    <a:pt x="721" y="183"/>
                    <a:pt x="714" y="183"/>
                  </a:cubicBezTo>
                  <a:cubicBezTo>
                    <a:pt x="708" y="183"/>
                    <a:pt x="702" y="184"/>
                    <a:pt x="696" y="184"/>
                  </a:cubicBezTo>
                  <a:cubicBezTo>
                    <a:pt x="695" y="184"/>
                    <a:pt x="693" y="184"/>
                    <a:pt x="691" y="184"/>
                  </a:cubicBezTo>
                  <a:cubicBezTo>
                    <a:pt x="687" y="184"/>
                    <a:pt x="683" y="184"/>
                    <a:pt x="678" y="184"/>
                  </a:cubicBezTo>
                  <a:cubicBezTo>
                    <a:pt x="676" y="184"/>
                    <a:pt x="674" y="184"/>
                    <a:pt x="672" y="184"/>
                  </a:cubicBezTo>
                  <a:cubicBezTo>
                    <a:pt x="668" y="184"/>
                    <a:pt x="664" y="184"/>
                    <a:pt x="661" y="184"/>
                  </a:cubicBezTo>
                  <a:cubicBezTo>
                    <a:pt x="658" y="184"/>
                    <a:pt x="656" y="184"/>
                    <a:pt x="654" y="184"/>
                  </a:cubicBezTo>
                  <a:cubicBezTo>
                    <a:pt x="650" y="184"/>
                    <a:pt x="646" y="184"/>
                    <a:pt x="642" y="184"/>
                  </a:cubicBezTo>
                  <a:cubicBezTo>
                    <a:pt x="640" y="184"/>
                    <a:pt x="638" y="184"/>
                    <a:pt x="636" y="184"/>
                  </a:cubicBezTo>
                  <a:cubicBezTo>
                    <a:pt x="632" y="183"/>
                    <a:pt x="628" y="183"/>
                    <a:pt x="624" y="183"/>
                  </a:cubicBezTo>
                  <a:cubicBezTo>
                    <a:pt x="622" y="183"/>
                    <a:pt x="620" y="183"/>
                    <a:pt x="619" y="183"/>
                  </a:cubicBezTo>
                  <a:cubicBezTo>
                    <a:pt x="613" y="183"/>
                    <a:pt x="607" y="183"/>
                    <a:pt x="601" y="183"/>
                  </a:cubicBezTo>
                  <a:cubicBezTo>
                    <a:pt x="600" y="183"/>
                    <a:pt x="599" y="183"/>
                    <a:pt x="597" y="183"/>
                  </a:cubicBezTo>
                  <a:cubicBezTo>
                    <a:pt x="593" y="183"/>
                    <a:pt x="588" y="182"/>
                    <a:pt x="584" y="182"/>
                  </a:cubicBezTo>
                  <a:cubicBezTo>
                    <a:pt x="582" y="182"/>
                    <a:pt x="579" y="182"/>
                    <a:pt x="577" y="182"/>
                  </a:cubicBezTo>
                  <a:cubicBezTo>
                    <a:pt x="574" y="182"/>
                    <a:pt x="570" y="182"/>
                    <a:pt x="566" y="182"/>
                  </a:cubicBezTo>
                  <a:cubicBezTo>
                    <a:pt x="564" y="182"/>
                    <a:pt x="562" y="181"/>
                    <a:pt x="559" y="181"/>
                  </a:cubicBezTo>
                  <a:cubicBezTo>
                    <a:pt x="556" y="181"/>
                    <a:pt x="552" y="181"/>
                    <a:pt x="548" y="181"/>
                  </a:cubicBezTo>
                  <a:cubicBezTo>
                    <a:pt x="546" y="181"/>
                    <a:pt x="544" y="181"/>
                    <a:pt x="542" y="180"/>
                  </a:cubicBezTo>
                  <a:cubicBezTo>
                    <a:pt x="538" y="180"/>
                    <a:pt x="534" y="180"/>
                    <a:pt x="530" y="180"/>
                  </a:cubicBezTo>
                  <a:cubicBezTo>
                    <a:pt x="528" y="180"/>
                    <a:pt x="526" y="180"/>
                    <a:pt x="524" y="180"/>
                  </a:cubicBezTo>
                  <a:cubicBezTo>
                    <a:pt x="520" y="179"/>
                    <a:pt x="516" y="179"/>
                    <a:pt x="512" y="179"/>
                  </a:cubicBezTo>
                  <a:cubicBezTo>
                    <a:pt x="510" y="179"/>
                    <a:pt x="508" y="179"/>
                    <a:pt x="507" y="178"/>
                  </a:cubicBezTo>
                  <a:cubicBezTo>
                    <a:pt x="501" y="178"/>
                    <a:pt x="495" y="178"/>
                    <a:pt x="489" y="177"/>
                  </a:cubicBezTo>
                  <a:cubicBezTo>
                    <a:pt x="489" y="177"/>
                    <a:pt x="489" y="177"/>
                    <a:pt x="489" y="177"/>
                  </a:cubicBezTo>
                  <a:cubicBezTo>
                    <a:pt x="484" y="177"/>
                    <a:pt x="478" y="176"/>
                    <a:pt x="472" y="176"/>
                  </a:cubicBezTo>
                  <a:cubicBezTo>
                    <a:pt x="471" y="176"/>
                    <a:pt x="469" y="176"/>
                    <a:pt x="467" y="175"/>
                  </a:cubicBezTo>
                  <a:cubicBezTo>
                    <a:pt x="463" y="175"/>
                    <a:pt x="459" y="175"/>
                    <a:pt x="455" y="174"/>
                  </a:cubicBezTo>
                  <a:cubicBezTo>
                    <a:pt x="453" y="174"/>
                    <a:pt x="451" y="174"/>
                    <a:pt x="449" y="174"/>
                  </a:cubicBezTo>
                  <a:cubicBezTo>
                    <a:pt x="445" y="173"/>
                    <a:pt x="442" y="173"/>
                    <a:pt x="438" y="173"/>
                  </a:cubicBezTo>
                  <a:cubicBezTo>
                    <a:pt x="436" y="173"/>
                    <a:pt x="434" y="172"/>
                    <a:pt x="432" y="172"/>
                  </a:cubicBezTo>
                  <a:cubicBezTo>
                    <a:pt x="428" y="172"/>
                    <a:pt x="424" y="171"/>
                    <a:pt x="421" y="171"/>
                  </a:cubicBezTo>
                  <a:cubicBezTo>
                    <a:pt x="419" y="171"/>
                    <a:pt x="417" y="171"/>
                    <a:pt x="415" y="170"/>
                  </a:cubicBezTo>
                  <a:cubicBezTo>
                    <a:pt x="410" y="170"/>
                    <a:pt x="405" y="169"/>
                    <a:pt x="400" y="169"/>
                  </a:cubicBezTo>
                  <a:cubicBezTo>
                    <a:pt x="400" y="169"/>
                    <a:pt x="399" y="169"/>
                    <a:pt x="398" y="168"/>
                  </a:cubicBezTo>
                  <a:cubicBezTo>
                    <a:pt x="392" y="168"/>
                    <a:pt x="387" y="167"/>
                    <a:pt x="381" y="166"/>
                  </a:cubicBezTo>
                  <a:cubicBezTo>
                    <a:pt x="380" y="166"/>
                    <a:pt x="379" y="166"/>
                    <a:pt x="377" y="166"/>
                  </a:cubicBezTo>
                  <a:cubicBezTo>
                    <a:pt x="373" y="165"/>
                    <a:pt x="369" y="165"/>
                    <a:pt x="364" y="164"/>
                  </a:cubicBezTo>
                  <a:cubicBezTo>
                    <a:pt x="362" y="164"/>
                    <a:pt x="360" y="164"/>
                    <a:pt x="359" y="163"/>
                  </a:cubicBezTo>
                  <a:cubicBezTo>
                    <a:pt x="355" y="163"/>
                    <a:pt x="351" y="162"/>
                    <a:pt x="347" y="162"/>
                  </a:cubicBezTo>
                  <a:cubicBezTo>
                    <a:pt x="345" y="161"/>
                    <a:pt x="343" y="161"/>
                    <a:pt x="341" y="161"/>
                  </a:cubicBezTo>
                  <a:cubicBezTo>
                    <a:pt x="336" y="160"/>
                    <a:pt x="331" y="159"/>
                    <a:pt x="326" y="158"/>
                  </a:cubicBezTo>
                  <a:cubicBezTo>
                    <a:pt x="326" y="158"/>
                    <a:pt x="325" y="158"/>
                    <a:pt x="324" y="158"/>
                  </a:cubicBezTo>
                  <a:cubicBezTo>
                    <a:pt x="319" y="157"/>
                    <a:pt x="313" y="156"/>
                    <a:pt x="307" y="155"/>
                  </a:cubicBezTo>
                  <a:cubicBezTo>
                    <a:pt x="306" y="155"/>
                    <a:pt x="305" y="155"/>
                    <a:pt x="303" y="155"/>
                  </a:cubicBezTo>
                  <a:cubicBezTo>
                    <a:pt x="298" y="154"/>
                    <a:pt x="293" y="153"/>
                    <a:pt x="289" y="152"/>
                  </a:cubicBezTo>
                  <a:cubicBezTo>
                    <a:pt x="287" y="152"/>
                    <a:pt x="286" y="151"/>
                    <a:pt x="284" y="151"/>
                  </a:cubicBezTo>
                  <a:cubicBezTo>
                    <a:pt x="278" y="150"/>
                    <a:pt x="272" y="149"/>
                    <a:pt x="267" y="148"/>
                  </a:cubicBezTo>
                  <a:cubicBezTo>
                    <a:pt x="263" y="147"/>
                    <a:pt x="259" y="146"/>
                    <a:pt x="255" y="145"/>
                  </a:cubicBezTo>
                  <a:cubicBezTo>
                    <a:pt x="254" y="145"/>
                    <a:pt x="253" y="145"/>
                    <a:pt x="252" y="144"/>
                  </a:cubicBezTo>
                  <a:cubicBezTo>
                    <a:pt x="249" y="144"/>
                    <a:pt x="245" y="143"/>
                    <a:pt x="242" y="142"/>
                  </a:cubicBezTo>
                  <a:cubicBezTo>
                    <a:pt x="241" y="142"/>
                    <a:pt x="240" y="142"/>
                    <a:pt x="238" y="141"/>
                  </a:cubicBezTo>
                  <a:cubicBezTo>
                    <a:pt x="235" y="141"/>
                    <a:pt x="233" y="140"/>
                    <a:pt x="230" y="140"/>
                  </a:cubicBezTo>
                  <a:cubicBezTo>
                    <a:pt x="229" y="139"/>
                    <a:pt x="227" y="139"/>
                    <a:pt x="226" y="139"/>
                  </a:cubicBezTo>
                  <a:cubicBezTo>
                    <a:pt x="222" y="138"/>
                    <a:pt x="218" y="137"/>
                    <a:pt x="215" y="136"/>
                  </a:cubicBezTo>
                  <a:cubicBezTo>
                    <a:pt x="211" y="135"/>
                    <a:pt x="207" y="134"/>
                    <a:pt x="203" y="133"/>
                  </a:cubicBezTo>
                  <a:cubicBezTo>
                    <a:pt x="201" y="132"/>
                    <a:pt x="200" y="132"/>
                    <a:pt x="199" y="132"/>
                  </a:cubicBezTo>
                  <a:cubicBezTo>
                    <a:pt x="196" y="131"/>
                    <a:pt x="194" y="130"/>
                    <a:pt x="191" y="130"/>
                  </a:cubicBezTo>
                  <a:cubicBezTo>
                    <a:pt x="189" y="129"/>
                    <a:pt x="188" y="129"/>
                    <a:pt x="186" y="128"/>
                  </a:cubicBezTo>
                  <a:cubicBezTo>
                    <a:pt x="184" y="128"/>
                    <a:pt x="182" y="127"/>
                    <a:pt x="179" y="126"/>
                  </a:cubicBezTo>
                  <a:cubicBezTo>
                    <a:pt x="178" y="126"/>
                    <a:pt x="176" y="126"/>
                    <a:pt x="175" y="125"/>
                  </a:cubicBezTo>
                  <a:cubicBezTo>
                    <a:pt x="173" y="124"/>
                    <a:pt x="170" y="124"/>
                    <a:pt x="168" y="123"/>
                  </a:cubicBezTo>
                  <a:cubicBezTo>
                    <a:pt x="167" y="123"/>
                    <a:pt x="165" y="122"/>
                    <a:pt x="164" y="122"/>
                  </a:cubicBezTo>
                  <a:cubicBezTo>
                    <a:pt x="161" y="121"/>
                    <a:pt x="159" y="120"/>
                    <a:pt x="156" y="119"/>
                  </a:cubicBezTo>
                  <a:cubicBezTo>
                    <a:pt x="155" y="119"/>
                    <a:pt x="154" y="119"/>
                    <a:pt x="153" y="118"/>
                  </a:cubicBezTo>
                  <a:cubicBezTo>
                    <a:pt x="149" y="117"/>
                    <a:pt x="146" y="116"/>
                    <a:pt x="143" y="115"/>
                  </a:cubicBezTo>
                  <a:cubicBezTo>
                    <a:pt x="143" y="115"/>
                    <a:pt x="142" y="115"/>
                    <a:pt x="142" y="115"/>
                  </a:cubicBezTo>
                  <a:cubicBezTo>
                    <a:pt x="139" y="113"/>
                    <a:pt x="135" y="112"/>
                    <a:pt x="132" y="111"/>
                  </a:cubicBezTo>
                  <a:cubicBezTo>
                    <a:pt x="131" y="111"/>
                    <a:pt x="130" y="110"/>
                    <a:pt x="129" y="110"/>
                  </a:cubicBezTo>
                  <a:cubicBezTo>
                    <a:pt x="126" y="109"/>
                    <a:pt x="124" y="108"/>
                    <a:pt x="122" y="107"/>
                  </a:cubicBezTo>
                  <a:cubicBezTo>
                    <a:pt x="121" y="107"/>
                    <a:pt x="120" y="106"/>
                    <a:pt x="118" y="106"/>
                  </a:cubicBezTo>
                  <a:cubicBezTo>
                    <a:pt x="116" y="105"/>
                    <a:pt x="115" y="104"/>
                    <a:pt x="113" y="104"/>
                  </a:cubicBezTo>
                  <a:cubicBezTo>
                    <a:pt x="111" y="103"/>
                    <a:pt x="110" y="103"/>
                    <a:pt x="109" y="102"/>
                  </a:cubicBezTo>
                  <a:cubicBezTo>
                    <a:pt x="107" y="101"/>
                    <a:pt x="105" y="101"/>
                    <a:pt x="104" y="100"/>
                  </a:cubicBezTo>
                  <a:cubicBezTo>
                    <a:pt x="102" y="99"/>
                    <a:pt x="101" y="99"/>
                    <a:pt x="100" y="98"/>
                  </a:cubicBezTo>
                  <a:cubicBezTo>
                    <a:pt x="98" y="98"/>
                    <a:pt x="97" y="97"/>
                    <a:pt x="95" y="96"/>
                  </a:cubicBezTo>
                  <a:cubicBezTo>
                    <a:pt x="94" y="96"/>
                    <a:pt x="92" y="95"/>
                    <a:pt x="91" y="94"/>
                  </a:cubicBezTo>
                  <a:cubicBezTo>
                    <a:pt x="90" y="94"/>
                    <a:pt x="88" y="93"/>
                    <a:pt x="86" y="92"/>
                  </a:cubicBezTo>
                  <a:cubicBezTo>
                    <a:pt x="85" y="92"/>
                    <a:pt x="84" y="91"/>
                    <a:pt x="83" y="91"/>
                  </a:cubicBezTo>
                  <a:cubicBezTo>
                    <a:pt x="82" y="90"/>
                    <a:pt x="80" y="89"/>
                    <a:pt x="78" y="88"/>
                  </a:cubicBezTo>
                  <a:cubicBezTo>
                    <a:pt x="77" y="88"/>
                    <a:pt x="76" y="87"/>
                    <a:pt x="75" y="87"/>
                  </a:cubicBezTo>
                  <a:cubicBezTo>
                    <a:pt x="74" y="86"/>
                    <a:pt x="72" y="85"/>
                    <a:pt x="70" y="84"/>
                  </a:cubicBezTo>
                  <a:cubicBezTo>
                    <a:pt x="70" y="84"/>
                    <a:pt x="69" y="83"/>
                    <a:pt x="68" y="83"/>
                  </a:cubicBezTo>
                  <a:cubicBezTo>
                    <a:pt x="66" y="81"/>
                    <a:pt x="63" y="80"/>
                    <a:pt x="61" y="79"/>
                  </a:cubicBezTo>
                  <a:cubicBezTo>
                    <a:pt x="61" y="78"/>
                    <a:pt x="60" y="78"/>
                    <a:pt x="60" y="78"/>
                  </a:cubicBezTo>
                  <a:cubicBezTo>
                    <a:pt x="58" y="77"/>
                    <a:pt x="56" y="76"/>
                    <a:pt x="54" y="75"/>
                  </a:cubicBezTo>
                  <a:cubicBezTo>
                    <a:pt x="54" y="74"/>
                    <a:pt x="53" y="74"/>
                    <a:pt x="52" y="73"/>
                  </a:cubicBezTo>
                  <a:cubicBezTo>
                    <a:pt x="51" y="72"/>
                    <a:pt x="49" y="72"/>
                    <a:pt x="48" y="71"/>
                  </a:cubicBezTo>
                  <a:cubicBezTo>
                    <a:pt x="47" y="70"/>
                    <a:pt x="47" y="70"/>
                    <a:pt x="46" y="69"/>
                  </a:cubicBezTo>
                  <a:cubicBezTo>
                    <a:pt x="45" y="68"/>
                    <a:pt x="43" y="67"/>
                    <a:pt x="42" y="67"/>
                  </a:cubicBezTo>
                  <a:cubicBezTo>
                    <a:pt x="41" y="66"/>
                    <a:pt x="41" y="65"/>
                    <a:pt x="40" y="65"/>
                  </a:cubicBezTo>
                  <a:cubicBezTo>
                    <a:pt x="39" y="64"/>
                    <a:pt x="38" y="63"/>
                    <a:pt x="37" y="62"/>
                  </a:cubicBezTo>
                  <a:cubicBezTo>
                    <a:pt x="36" y="62"/>
                    <a:pt x="35" y="61"/>
                    <a:pt x="35" y="61"/>
                  </a:cubicBezTo>
                  <a:cubicBezTo>
                    <a:pt x="34" y="60"/>
                    <a:pt x="33" y="59"/>
                    <a:pt x="32" y="58"/>
                  </a:cubicBezTo>
                  <a:cubicBezTo>
                    <a:pt x="31" y="58"/>
                    <a:pt x="30" y="57"/>
                    <a:pt x="30" y="56"/>
                  </a:cubicBezTo>
                  <a:cubicBezTo>
                    <a:pt x="29" y="56"/>
                    <a:pt x="28" y="55"/>
                    <a:pt x="27" y="54"/>
                  </a:cubicBezTo>
                  <a:cubicBezTo>
                    <a:pt x="26" y="53"/>
                    <a:pt x="26" y="53"/>
                    <a:pt x="25" y="52"/>
                  </a:cubicBezTo>
                  <a:cubicBezTo>
                    <a:pt x="24" y="51"/>
                    <a:pt x="23" y="50"/>
                    <a:pt x="22" y="50"/>
                  </a:cubicBezTo>
                  <a:cubicBezTo>
                    <a:pt x="22" y="49"/>
                    <a:pt x="21" y="49"/>
                    <a:pt x="21" y="48"/>
                  </a:cubicBezTo>
                  <a:cubicBezTo>
                    <a:pt x="20" y="47"/>
                    <a:pt x="19" y="46"/>
                    <a:pt x="18" y="45"/>
                  </a:cubicBezTo>
                  <a:cubicBezTo>
                    <a:pt x="17" y="44"/>
                    <a:pt x="17" y="44"/>
                    <a:pt x="17" y="44"/>
                  </a:cubicBezTo>
                  <a:cubicBezTo>
                    <a:pt x="16" y="42"/>
                    <a:pt x="15" y="41"/>
                    <a:pt x="14" y="39"/>
                  </a:cubicBezTo>
                  <a:cubicBezTo>
                    <a:pt x="13" y="39"/>
                    <a:pt x="13" y="39"/>
                    <a:pt x="13" y="38"/>
                  </a:cubicBezTo>
                  <a:cubicBezTo>
                    <a:pt x="12" y="37"/>
                    <a:pt x="11" y="36"/>
                    <a:pt x="11" y="35"/>
                  </a:cubicBezTo>
                  <a:cubicBezTo>
                    <a:pt x="10" y="35"/>
                    <a:pt x="10" y="34"/>
                    <a:pt x="10" y="34"/>
                  </a:cubicBezTo>
                  <a:cubicBezTo>
                    <a:pt x="9" y="33"/>
                    <a:pt x="8" y="32"/>
                    <a:pt x="8" y="31"/>
                  </a:cubicBezTo>
                  <a:cubicBezTo>
                    <a:pt x="8" y="30"/>
                    <a:pt x="7" y="30"/>
                    <a:pt x="7" y="29"/>
                  </a:cubicBezTo>
                  <a:cubicBezTo>
                    <a:pt x="6" y="28"/>
                    <a:pt x="6" y="27"/>
                    <a:pt x="6" y="27"/>
                  </a:cubicBezTo>
                  <a:cubicBezTo>
                    <a:pt x="5" y="26"/>
                    <a:pt x="5" y="25"/>
                    <a:pt x="5" y="25"/>
                  </a:cubicBezTo>
                  <a:cubicBezTo>
                    <a:pt x="4" y="24"/>
                    <a:pt x="4" y="23"/>
                    <a:pt x="4" y="22"/>
                  </a:cubicBezTo>
                  <a:cubicBezTo>
                    <a:pt x="3" y="22"/>
                    <a:pt x="3" y="21"/>
                    <a:pt x="3" y="20"/>
                  </a:cubicBezTo>
                  <a:cubicBezTo>
                    <a:pt x="3" y="20"/>
                    <a:pt x="2" y="19"/>
                    <a:pt x="2" y="18"/>
                  </a:cubicBezTo>
                  <a:cubicBezTo>
                    <a:pt x="2" y="17"/>
                    <a:pt x="2" y="17"/>
                    <a:pt x="2" y="16"/>
                  </a:cubicBezTo>
                  <a:cubicBezTo>
                    <a:pt x="1" y="15"/>
                    <a:pt x="1" y="14"/>
                    <a:pt x="1" y="13"/>
                  </a:cubicBezTo>
                  <a:cubicBezTo>
                    <a:pt x="1" y="13"/>
                    <a:pt x="1" y="12"/>
                    <a:pt x="1" y="12"/>
                  </a:cubicBezTo>
                  <a:cubicBezTo>
                    <a:pt x="1" y="11"/>
                    <a:pt x="0" y="10"/>
                    <a:pt x="0" y="9"/>
                  </a:cubicBezTo>
                  <a:cubicBezTo>
                    <a:pt x="0" y="8"/>
                    <a:pt x="0" y="8"/>
                    <a:pt x="0" y="7"/>
                  </a:cubicBezTo>
                  <a:cubicBezTo>
                    <a:pt x="0" y="6"/>
                    <a:pt x="0" y="4"/>
                    <a:pt x="0" y="3"/>
                  </a:cubicBezTo>
                  <a:cubicBezTo>
                    <a:pt x="1" y="359"/>
                    <a:pt x="1" y="359"/>
                    <a:pt x="1" y="359"/>
                  </a:cubicBezTo>
                  <a:cubicBezTo>
                    <a:pt x="1" y="360"/>
                    <a:pt x="1" y="361"/>
                    <a:pt x="1" y="363"/>
                  </a:cubicBezTo>
                  <a:cubicBezTo>
                    <a:pt x="1" y="363"/>
                    <a:pt x="1" y="364"/>
                    <a:pt x="1" y="364"/>
                  </a:cubicBezTo>
                  <a:cubicBezTo>
                    <a:pt x="1" y="365"/>
                    <a:pt x="1" y="366"/>
                    <a:pt x="2" y="367"/>
                  </a:cubicBezTo>
                  <a:cubicBezTo>
                    <a:pt x="2" y="368"/>
                    <a:pt x="2" y="368"/>
                    <a:pt x="2" y="369"/>
                  </a:cubicBezTo>
                  <a:cubicBezTo>
                    <a:pt x="2" y="370"/>
                    <a:pt x="2" y="371"/>
                    <a:pt x="3" y="372"/>
                  </a:cubicBezTo>
                  <a:cubicBezTo>
                    <a:pt x="3" y="372"/>
                    <a:pt x="3" y="373"/>
                    <a:pt x="3" y="373"/>
                  </a:cubicBezTo>
                  <a:cubicBezTo>
                    <a:pt x="3" y="374"/>
                    <a:pt x="4" y="375"/>
                    <a:pt x="4" y="376"/>
                  </a:cubicBezTo>
                  <a:cubicBezTo>
                    <a:pt x="4" y="377"/>
                    <a:pt x="4" y="377"/>
                    <a:pt x="5" y="378"/>
                  </a:cubicBezTo>
                  <a:cubicBezTo>
                    <a:pt x="5" y="379"/>
                    <a:pt x="5" y="379"/>
                    <a:pt x="6" y="380"/>
                  </a:cubicBezTo>
                  <a:cubicBezTo>
                    <a:pt x="6" y="381"/>
                    <a:pt x="6" y="382"/>
                    <a:pt x="6" y="382"/>
                  </a:cubicBezTo>
                  <a:cubicBezTo>
                    <a:pt x="7" y="383"/>
                    <a:pt x="7" y="384"/>
                    <a:pt x="8" y="385"/>
                  </a:cubicBezTo>
                  <a:cubicBezTo>
                    <a:pt x="8" y="385"/>
                    <a:pt x="8" y="386"/>
                    <a:pt x="9" y="386"/>
                  </a:cubicBezTo>
                  <a:cubicBezTo>
                    <a:pt x="9" y="387"/>
                    <a:pt x="10" y="388"/>
                    <a:pt x="10" y="389"/>
                  </a:cubicBezTo>
                  <a:cubicBezTo>
                    <a:pt x="11" y="390"/>
                    <a:pt x="11" y="390"/>
                    <a:pt x="11" y="391"/>
                  </a:cubicBezTo>
                  <a:cubicBezTo>
                    <a:pt x="12" y="392"/>
                    <a:pt x="13" y="393"/>
                    <a:pt x="14" y="394"/>
                  </a:cubicBezTo>
                  <a:cubicBezTo>
                    <a:pt x="14" y="394"/>
                    <a:pt x="14" y="395"/>
                    <a:pt x="14" y="395"/>
                  </a:cubicBezTo>
                  <a:cubicBezTo>
                    <a:pt x="16" y="396"/>
                    <a:pt x="17" y="398"/>
                    <a:pt x="18" y="399"/>
                  </a:cubicBezTo>
                  <a:cubicBezTo>
                    <a:pt x="19" y="400"/>
                    <a:pt x="19" y="400"/>
                    <a:pt x="19" y="400"/>
                  </a:cubicBezTo>
                  <a:cubicBezTo>
                    <a:pt x="20" y="401"/>
                    <a:pt x="21" y="402"/>
                    <a:pt x="22" y="404"/>
                  </a:cubicBezTo>
                  <a:cubicBezTo>
                    <a:pt x="22" y="404"/>
                    <a:pt x="23" y="405"/>
                    <a:pt x="23" y="405"/>
                  </a:cubicBezTo>
                  <a:cubicBezTo>
                    <a:pt x="24" y="406"/>
                    <a:pt x="25" y="407"/>
                    <a:pt x="26" y="408"/>
                  </a:cubicBezTo>
                  <a:cubicBezTo>
                    <a:pt x="26" y="408"/>
                    <a:pt x="27" y="409"/>
                    <a:pt x="28" y="409"/>
                  </a:cubicBezTo>
                  <a:cubicBezTo>
                    <a:pt x="29" y="410"/>
                    <a:pt x="29" y="411"/>
                    <a:pt x="30" y="412"/>
                  </a:cubicBezTo>
                  <a:cubicBezTo>
                    <a:pt x="31" y="413"/>
                    <a:pt x="32" y="413"/>
                    <a:pt x="32" y="414"/>
                  </a:cubicBezTo>
                  <a:cubicBezTo>
                    <a:pt x="33" y="415"/>
                    <a:pt x="34" y="415"/>
                    <a:pt x="35" y="416"/>
                  </a:cubicBezTo>
                  <a:cubicBezTo>
                    <a:pt x="36" y="417"/>
                    <a:pt x="37" y="417"/>
                    <a:pt x="38" y="418"/>
                  </a:cubicBezTo>
                  <a:cubicBezTo>
                    <a:pt x="39" y="419"/>
                    <a:pt x="40" y="420"/>
                    <a:pt x="41" y="420"/>
                  </a:cubicBezTo>
                  <a:cubicBezTo>
                    <a:pt x="42" y="421"/>
                    <a:pt x="42" y="421"/>
                    <a:pt x="43" y="422"/>
                  </a:cubicBezTo>
                  <a:cubicBezTo>
                    <a:pt x="44" y="423"/>
                    <a:pt x="45" y="424"/>
                    <a:pt x="47" y="425"/>
                  </a:cubicBezTo>
                  <a:cubicBezTo>
                    <a:pt x="47" y="425"/>
                    <a:pt x="48" y="426"/>
                    <a:pt x="49" y="426"/>
                  </a:cubicBezTo>
                  <a:cubicBezTo>
                    <a:pt x="50" y="427"/>
                    <a:pt x="52" y="428"/>
                    <a:pt x="53" y="429"/>
                  </a:cubicBezTo>
                  <a:cubicBezTo>
                    <a:pt x="54" y="429"/>
                    <a:pt x="54" y="430"/>
                    <a:pt x="55" y="430"/>
                  </a:cubicBezTo>
                  <a:cubicBezTo>
                    <a:pt x="57" y="431"/>
                    <a:pt x="59" y="432"/>
                    <a:pt x="61" y="434"/>
                  </a:cubicBezTo>
                  <a:cubicBezTo>
                    <a:pt x="61" y="434"/>
                    <a:pt x="61" y="434"/>
                    <a:pt x="62" y="434"/>
                  </a:cubicBezTo>
                  <a:cubicBezTo>
                    <a:pt x="64" y="436"/>
                    <a:pt x="66" y="437"/>
                    <a:pt x="69" y="438"/>
                  </a:cubicBezTo>
                  <a:cubicBezTo>
                    <a:pt x="70" y="439"/>
                    <a:pt x="70" y="439"/>
                    <a:pt x="71" y="439"/>
                  </a:cubicBezTo>
                  <a:cubicBezTo>
                    <a:pt x="73" y="440"/>
                    <a:pt x="74" y="441"/>
                    <a:pt x="76" y="442"/>
                  </a:cubicBezTo>
                  <a:cubicBezTo>
                    <a:pt x="77" y="443"/>
                    <a:pt x="78" y="443"/>
                    <a:pt x="79" y="444"/>
                  </a:cubicBezTo>
                  <a:cubicBezTo>
                    <a:pt x="81" y="445"/>
                    <a:pt x="82" y="445"/>
                    <a:pt x="84" y="446"/>
                  </a:cubicBezTo>
                  <a:cubicBezTo>
                    <a:pt x="85" y="447"/>
                    <a:pt x="86" y="447"/>
                    <a:pt x="87" y="448"/>
                  </a:cubicBezTo>
                  <a:cubicBezTo>
                    <a:pt x="89" y="448"/>
                    <a:pt x="91" y="449"/>
                    <a:pt x="92" y="450"/>
                  </a:cubicBezTo>
                  <a:cubicBezTo>
                    <a:pt x="93" y="451"/>
                    <a:pt x="94" y="451"/>
                    <a:pt x="96" y="452"/>
                  </a:cubicBezTo>
                  <a:cubicBezTo>
                    <a:pt x="97" y="452"/>
                    <a:pt x="99" y="453"/>
                    <a:pt x="101" y="454"/>
                  </a:cubicBezTo>
                  <a:cubicBezTo>
                    <a:pt x="102" y="454"/>
                    <a:pt x="103" y="455"/>
                    <a:pt x="104" y="455"/>
                  </a:cubicBezTo>
                  <a:cubicBezTo>
                    <a:pt x="106" y="456"/>
                    <a:pt x="108" y="457"/>
                    <a:pt x="110" y="458"/>
                  </a:cubicBezTo>
                  <a:cubicBezTo>
                    <a:pt x="111" y="458"/>
                    <a:pt x="112" y="459"/>
                    <a:pt x="114" y="459"/>
                  </a:cubicBezTo>
                  <a:cubicBezTo>
                    <a:pt x="115" y="460"/>
                    <a:pt x="117" y="461"/>
                    <a:pt x="119" y="461"/>
                  </a:cubicBezTo>
                  <a:cubicBezTo>
                    <a:pt x="120" y="462"/>
                    <a:pt x="122" y="462"/>
                    <a:pt x="123" y="463"/>
                  </a:cubicBezTo>
                  <a:cubicBezTo>
                    <a:pt x="125" y="464"/>
                    <a:pt x="127" y="465"/>
                    <a:pt x="130" y="465"/>
                  </a:cubicBezTo>
                  <a:cubicBezTo>
                    <a:pt x="131" y="466"/>
                    <a:pt x="132" y="466"/>
                    <a:pt x="133" y="467"/>
                  </a:cubicBezTo>
                  <a:cubicBezTo>
                    <a:pt x="136" y="468"/>
                    <a:pt x="139" y="469"/>
                    <a:pt x="143" y="470"/>
                  </a:cubicBezTo>
                  <a:cubicBezTo>
                    <a:pt x="144" y="471"/>
                    <a:pt x="144" y="471"/>
                    <a:pt x="144" y="471"/>
                  </a:cubicBezTo>
                  <a:cubicBezTo>
                    <a:pt x="147" y="472"/>
                    <a:pt x="150" y="473"/>
                    <a:pt x="153" y="474"/>
                  </a:cubicBezTo>
                  <a:cubicBezTo>
                    <a:pt x="155" y="474"/>
                    <a:pt x="156" y="474"/>
                    <a:pt x="157" y="475"/>
                  </a:cubicBezTo>
                  <a:cubicBezTo>
                    <a:pt x="160" y="476"/>
                    <a:pt x="162" y="476"/>
                    <a:pt x="164" y="477"/>
                  </a:cubicBezTo>
                  <a:cubicBezTo>
                    <a:pt x="166" y="478"/>
                    <a:pt x="167" y="478"/>
                    <a:pt x="169" y="479"/>
                  </a:cubicBezTo>
                  <a:cubicBezTo>
                    <a:pt x="170" y="479"/>
                    <a:pt x="172" y="479"/>
                    <a:pt x="174" y="480"/>
                  </a:cubicBezTo>
                  <a:cubicBezTo>
                    <a:pt x="174" y="480"/>
                    <a:pt x="175" y="480"/>
                    <a:pt x="176" y="481"/>
                  </a:cubicBezTo>
                  <a:cubicBezTo>
                    <a:pt x="177" y="481"/>
                    <a:pt x="179" y="481"/>
                    <a:pt x="180" y="482"/>
                  </a:cubicBezTo>
                  <a:cubicBezTo>
                    <a:pt x="182" y="483"/>
                    <a:pt x="185" y="483"/>
                    <a:pt x="187" y="484"/>
                  </a:cubicBezTo>
                  <a:cubicBezTo>
                    <a:pt x="189" y="484"/>
                    <a:pt x="190" y="485"/>
                    <a:pt x="192" y="485"/>
                  </a:cubicBezTo>
                  <a:cubicBezTo>
                    <a:pt x="194" y="486"/>
                    <a:pt x="197" y="487"/>
                    <a:pt x="200" y="487"/>
                  </a:cubicBezTo>
                  <a:cubicBezTo>
                    <a:pt x="201" y="488"/>
                    <a:pt x="202" y="488"/>
                    <a:pt x="204" y="488"/>
                  </a:cubicBezTo>
                  <a:cubicBezTo>
                    <a:pt x="208" y="489"/>
                    <a:pt x="212" y="490"/>
                    <a:pt x="216" y="491"/>
                  </a:cubicBezTo>
                  <a:cubicBezTo>
                    <a:pt x="218" y="492"/>
                    <a:pt x="221" y="493"/>
                    <a:pt x="224" y="493"/>
                  </a:cubicBezTo>
                  <a:cubicBezTo>
                    <a:pt x="225" y="494"/>
                    <a:pt x="226" y="494"/>
                    <a:pt x="227" y="494"/>
                  </a:cubicBezTo>
                  <a:cubicBezTo>
                    <a:pt x="228" y="494"/>
                    <a:pt x="230" y="495"/>
                    <a:pt x="231" y="495"/>
                  </a:cubicBezTo>
                  <a:cubicBezTo>
                    <a:pt x="234" y="496"/>
                    <a:pt x="236" y="496"/>
                    <a:pt x="239" y="497"/>
                  </a:cubicBezTo>
                  <a:cubicBezTo>
                    <a:pt x="240" y="497"/>
                    <a:pt x="242" y="498"/>
                    <a:pt x="243" y="498"/>
                  </a:cubicBezTo>
                  <a:cubicBezTo>
                    <a:pt x="246" y="499"/>
                    <a:pt x="250" y="499"/>
                    <a:pt x="253" y="500"/>
                  </a:cubicBezTo>
                  <a:cubicBezTo>
                    <a:pt x="254" y="500"/>
                    <a:pt x="255" y="500"/>
                    <a:pt x="256" y="501"/>
                  </a:cubicBezTo>
                  <a:cubicBezTo>
                    <a:pt x="259" y="501"/>
                    <a:pt x="263" y="502"/>
                    <a:pt x="267" y="503"/>
                  </a:cubicBezTo>
                  <a:cubicBezTo>
                    <a:pt x="268" y="503"/>
                    <a:pt x="268" y="503"/>
                    <a:pt x="268" y="503"/>
                  </a:cubicBezTo>
                  <a:cubicBezTo>
                    <a:pt x="273" y="504"/>
                    <a:pt x="279" y="505"/>
                    <a:pt x="285" y="507"/>
                  </a:cubicBezTo>
                  <a:cubicBezTo>
                    <a:pt x="287" y="507"/>
                    <a:pt x="288" y="507"/>
                    <a:pt x="289" y="507"/>
                  </a:cubicBezTo>
                  <a:cubicBezTo>
                    <a:pt x="294" y="508"/>
                    <a:pt x="299" y="509"/>
                    <a:pt x="304" y="510"/>
                  </a:cubicBezTo>
                  <a:cubicBezTo>
                    <a:pt x="305" y="510"/>
                    <a:pt x="306" y="510"/>
                    <a:pt x="307" y="511"/>
                  </a:cubicBezTo>
                  <a:cubicBezTo>
                    <a:pt x="307" y="511"/>
                    <a:pt x="308" y="511"/>
                    <a:pt x="308" y="511"/>
                  </a:cubicBezTo>
                  <a:cubicBezTo>
                    <a:pt x="314" y="512"/>
                    <a:pt x="319" y="513"/>
                    <a:pt x="325" y="514"/>
                  </a:cubicBezTo>
                  <a:cubicBezTo>
                    <a:pt x="326" y="514"/>
                    <a:pt x="327" y="514"/>
                    <a:pt x="327" y="514"/>
                  </a:cubicBezTo>
                  <a:cubicBezTo>
                    <a:pt x="332" y="515"/>
                    <a:pt x="337" y="516"/>
                    <a:pt x="342" y="516"/>
                  </a:cubicBezTo>
                  <a:cubicBezTo>
                    <a:pt x="343" y="516"/>
                    <a:pt x="344" y="517"/>
                    <a:pt x="345" y="517"/>
                  </a:cubicBezTo>
                  <a:cubicBezTo>
                    <a:pt x="346" y="517"/>
                    <a:pt x="347" y="517"/>
                    <a:pt x="348" y="517"/>
                  </a:cubicBezTo>
                  <a:cubicBezTo>
                    <a:pt x="352" y="518"/>
                    <a:pt x="356" y="518"/>
                    <a:pt x="359" y="519"/>
                  </a:cubicBezTo>
                  <a:cubicBezTo>
                    <a:pt x="361" y="519"/>
                    <a:pt x="363" y="519"/>
                    <a:pt x="365" y="520"/>
                  </a:cubicBezTo>
                  <a:cubicBezTo>
                    <a:pt x="369" y="520"/>
                    <a:pt x="374" y="521"/>
                    <a:pt x="378" y="521"/>
                  </a:cubicBezTo>
                  <a:cubicBezTo>
                    <a:pt x="379" y="521"/>
                    <a:pt x="380" y="522"/>
                    <a:pt x="381" y="522"/>
                  </a:cubicBezTo>
                  <a:cubicBezTo>
                    <a:pt x="382" y="522"/>
                    <a:pt x="382" y="522"/>
                    <a:pt x="382" y="522"/>
                  </a:cubicBezTo>
                  <a:cubicBezTo>
                    <a:pt x="387" y="523"/>
                    <a:pt x="393" y="523"/>
                    <a:pt x="399" y="524"/>
                  </a:cubicBezTo>
                  <a:cubicBezTo>
                    <a:pt x="400" y="524"/>
                    <a:pt x="401" y="524"/>
                    <a:pt x="401" y="524"/>
                  </a:cubicBezTo>
                  <a:cubicBezTo>
                    <a:pt x="406" y="525"/>
                    <a:pt x="411" y="525"/>
                    <a:pt x="416" y="526"/>
                  </a:cubicBezTo>
                  <a:cubicBezTo>
                    <a:pt x="416" y="526"/>
                    <a:pt x="417" y="526"/>
                    <a:pt x="417" y="526"/>
                  </a:cubicBezTo>
                  <a:cubicBezTo>
                    <a:pt x="419" y="526"/>
                    <a:pt x="420" y="526"/>
                    <a:pt x="422" y="527"/>
                  </a:cubicBezTo>
                  <a:cubicBezTo>
                    <a:pt x="425" y="527"/>
                    <a:pt x="429" y="527"/>
                    <a:pt x="433" y="528"/>
                  </a:cubicBezTo>
                  <a:cubicBezTo>
                    <a:pt x="435" y="528"/>
                    <a:pt x="437" y="528"/>
                    <a:pt x="439" y="528"/>
                  </a:cubicBezTo>
                  <a:cubicBezTo>
                    <a:pt x="443" y="529"/>
                    <a:pt x="446" y="529"/>
                    <a:pt x="450" y="529"/>
                  </a:cubicBezTo>
                  <a:cubicBezTo>
                    <a:pt x="451" y="529"/>
                    <a:pt x="452" y="530"/>
                    <a:pt x="454" y="530"/>
                  </a:cubicBezTo>
                  <a:cubicBezTo>
                    <a:pt x="455" y="530"/>
                    <a:pt x="455" y="530"/>
                    <a:pt x="456" y="530"/>
                  </a:cubicBezTo>
                  <a:cubicBezTo>
                    <a:pt x="460" y="530"/>
                    <a:pt x="464" y="531"/>
                    <a:pt x="468" y="531"/>
                  </a:cubicBezTo>
                  <a:cubicBezTo>
                    <a:pt x="469" y="531"/>
                    <a:pt x="471" y="531"/>
                    <a:pt x="473" y="531"/>
                  </a:cubicBezTo>
                  <a:cubicBezTo>
                    <a:pt x="479" y="532"/>
                    <a:pt x="484" y="532"/>
                    <a:pt x="490" y="533"/>
                  </a:cubicBezTo>
                  <a:cubicBezTo>
                    <a:pt x="490" y="533"/>
                    <a:pt x="490" y="533"/>
                    <a:pt x="490" y="533"/>
                  </a:cubicBezTo>
                  <a:cubicBezTo>
                    <a:pt x="490" y="533"/>
                    <a:pt x="490" y="533"/>
                    <a:pt x="490" y="533"/>
                  </a:cubicBezTo>
                  <a:cubicBezTo>
                    <a:pt x="496" y="533"/>
                    <a:pt x="502" y="534"/>
                    <a:pt x="508" y="534"/>
                  </a:cubicBezTo>
                  <a:cubicBezTo>
                    <a:pt x="509" y="534"/>
                    <a:pt x="511" y="534"/>
                    <a:pt x="512" y="534"/>
                  </a:cubicBezTo>
                  <a:cubicBezTo>
                    <a:pt x="517" y="535"/>
                    <a:pt x="521" y="535"/>
                    <a:pt x="525" y="535"/>
                  </a:cubicBezTo>
                  <a:cubicBezTo>
                    <a:pt x="526" y="535"/>
                    <a:pt x="526" y="535"/>
                    <a:pt x="527" y="535"/>
                  </a:cubicBezTo>
                  <a:cubicBezTo>
                    <a:pt x="528" y="535"/>
                    <a:pt x="530" y="535"/>
                    <a:pt x="531" y="535"/>
                  </a:cubicBezTo>
                  <a:cubicBezTo>
                    <a:pt x="535" y="536"/>
                    <a:pt x="539" y="536"/>
                    <a:pt x="543" y="536"/>
                  </a:cubicBezTo>
                  <a:cubicBezTo>
                    <a:pt x="545" y="536"/>
                    <a:pt x="547" y="536"/>
                    <a:pt x="549" y="536"/>
                  </a:cubicBezTo>
                  <a:cubicBezTo>
                    <a:pt x="553" y="537"/>
                    <a:pt x="557" y="537"/>
                    <a:pt x="560" y="537"/>
                  </a:cubicBezTo>
                  <a:cubicBezTo>
                    <a:pt x="562" y="537"/>
                    <a:pt x="563" y="537"/>
                    <a:pt x="564" y="537"/>
                  </a:cubicBezTo>
                  <a:cubicBezTo>
                    <a:pt x="565" y="537"/>
                    <a:pt x="566" y="537"/>
                    <a:pt x="567" y="537"/>
                  </a:cubicBezTo>
                  <a:cubicBezTo>
                    <a:pt x="571" y="537"/>
                    <a:pt x="574" y="537"/>
                    <a:pt x="578" y="538"/>
                  </a:cubicBezTo>
                  <a:cubicBezTo>
                    <a:pt x="580" y="538"/>
                    <a:pt x="582" y="538"/>
                    <a:pt x="584" y="538"/>
                  </a:cubicBezTo>
                  <a:cubicBezTo>
                    <a:pt x="589" y="538"/>
                    <a:pt x="594" y="538"/>
                    <a:pt x="598" y="538"/>
                  </a:cubicBezTo>
                  <a:cubicBezTo>
                    <a:pt x="599" y="538"/>
                    <a:pt x="600" y="538"/>
                    <a:pt x="602" y="538"/>
                  </a:cubicBezTo>
                  <a:cubicBezTo>
                    <a:pt x="602" y="538"/>
                    <a:pt x="602" y="538"/>
                    <a:pt x="602" y="538"/>
                  </a:cubicBezTo>
                  <a:cubicBezTo>
                    <a:pt x="608" y="539"/>
                    <a:pt x="614" y="539"/>
                    <a:pt x="619" y="539"/>
                  </a:cubicBezTo>
                  <a:cubicBezTo>
                    <a:pt x="621" y="539"/>
                    <a:pt x="623" y="539"/>
                    <a:pt x="624" y="539"/>
                  </a:cubicBezTo>
                  <a:cubicBezTo>
                    <a:pt x="629" y="539"/>
                    <a:pt x="633" y="539"/>
                    <a:pt x="637" y="539"/>
                  </a:cubicBezTo>
                  <a:cubicBezTo>
                    <a:pt x="638" y="539"/>
                    <a:pt x="638" y="539"/>
                    <a:pt x="639" y="539"/>
                  </a:cubicBezTo>
                  <a:cubicBezTo>
                    <a:pt x="640" y="539"/>
                    <a:pt x="642" y="539"/>
                    <a:pt x="643" y="539"/>
                  </a:cubicBezTo>
                  <a:cubicBezTo>
                    <a:pt x="647" y="539"/>
                    <a:pt x="651" y="539"/>
                    <a:pt x="655" y="539"/>
                  </a:cubicBezTo>
                  <a:cubicBezTo>
                    <a:pt x="657" y="539"/>
                    <a:pt x="659" y="539"/>
                    <a:pt x="661" y="539"/>
                  </a:cubicBezTo>
                  <a:cubicBezTo>
                    <a:pt x="665" y="539"/>
                    <a:pt x="669" y="539"/>
                    <a:pt x="673" y="539"/>
                  </a:cubicBezTo>
                  <a:cubicBezTo>
                    <a:pt x="674" y="539"/>
                    <a:pt x="675" y="539"/>
                    <a:pt x="677" y="539"/>
                  </a:cubicBezTo>
                  <a:cubicBezTo>
                    <a:pt x="677" y="539"/>
                    <a:pt x="678" y="539"/>
                    <a:pt x="679" y="539"/>
                  </a:cubicBezTo>
                  <a:cubicBezTo>
                    <a:pt x="683" y="539"/>
                    <a:pt x="688" y="539"/>
                    <a:pt x="692" y="539"/>
                  </a:cubicBezTo>
                  <a:cubicBezTo>
                    <a:pt x="694" y="539"/>
                    <a:pt x="696" y="539"/>
                    <a:pt x="697" y="539"/>
                  </a:cubicBezTo>
                  <a:cubicBezTo>
                    <a:pt x="710" y="539"/>
                    <a:pt x="722" y="539"/>
                    <a:pt x="734" y="538"/>
                  </a:cubicBezTo>
                  <a:cubicBezTo>
                    <a:pt x="736" y="538"/>
                    <a:pt x="738" y="538"/>
                    <a:pt x="740" y="538"/>
                  </a:cubicBezTo>
                  <a:cubicBezTo>
                    <a:pt x="744" y="538"/>
                    <a:pt x="748" y="538"/>
                    <a:pt x="753" y="538"/>
                  </a:cubicBezTo>
                  <a:cubicBezTo>
                    <a:pt x="754" y="538"/>
                    <a:pt x="755" y="538"/>
                    <a:pt x="756" y="538"/>
                  </a:cubicBezTo>
                  <a:cubicBezTo>
                    <a:pt x="757" y="538"/>
                    <a:pt x="758" y="538"/>
                    <a:pt x="759" y="538"/>
                  </a:cubicBezTo>
                  <a:cubicBezTo>
                    <a:pt x="773" y="537"/>
                    <a:pt x="787" y="537"/>
                    <a:pt x="801" y="536"/>
                  </a:cubicBezTo>
                  <a:cubicBezTo>
                    <a:pt x="801" y="536"/>
                    <a:pt x="802" y="536"/>
                    <a:pt x="803" y="536"/>
                  </a:cubicBezTo>
                  <a:cubicBezTo>
                    <a:pt x="804" y="536"/>
                    <a:pt x="805" y="536"/>
                    <a:pt x="806" y="535"/>
                  </a:cubicBezTo>
                  <a:cubicBezTo>
                    <a:pt x="811" y="535"/>
                    <a:pt x="815" y="535"/>
                    <a:pt x="820" y="535"/>
                  </a:cubicBezTo>
                  <a:cubicBezTo>
                    <a:pt x="822" y="535"/>
                    <a:pt x="823" y="534"/>
                    <a:pt x="825" y="534"/>
                  </a:cubicBezTo>
                  <a:cubicBezTo>
                    <a:pt x="831" y="534"/>
                    <a:pt x="838" y="534"/>
                    <a:pt x="844" y="533"/>
                  </a:cubicBezTo>
                  <a:cubicBezTo>
                    <a:pt x="844" y="533"/>
                    <a:pt x="845" y="533"/>
                    <a:pt x="846" y="533"/>
                  </a:cubicBezTo>
                  <a:cubicBezTo>
                    <a:pt x="851" y="533"/>
                    <a:pt x="857" y="532"/>
                    <a:pt x="862" y="532"/>
                  </a:cubicBezTo>
                  <a:cubicBezTo>
                    <a:pt x="864" y="532"/>
                    <a:pt x="866" y="531"/>
                    <a:pt x="868" y="531"/>
                  </a:cubicBezTo>
                  <a:cubicBezTo>
                    <a:pt x="872" y="531"/>
                    <a:pt x="877" y="530"/>
                    <a:pt x="881" y="530"/>
                  </a:cubicBezTo>
                  <a:cubicBezTo>
                    <a:pt x="882" y="530"/>
                    <a:pt x="883" y="530"/>
                    <a:pt x="884" y="530"/>
                  </a:cubicBezTo>
                  <a:cubicBezTo>
                    <a:pt x="885" y="530"/>
                    <a:pt x="886" y="530"/>
                    <a:pt x="886" y="530"/>
                  </a:cubicBezTo>
                  <a:cubicBezTo>
                    <a:pt x="894" y="529"/>
                    <a:pt x="901" y="528"/>
                    <a:pt x="909" y="527"/>
                  </a:cubicBezTo>
                  <a:cubicBezTo>
                    <a:pt x="910" y="527"/>
                    <a:pt x="911" y="527"/>
                    <a:pt x="913" y="527"/>
                  </a:cubicBezTo>
                  <a:cubicBezTo>
                    <a:pt x="921" y="526"/>
                    <a:pt x="928" y="525"/>
                    <a:pt x="936" y="525"/>
                  </a:cubicBezTo>
                  <a:cubicBezTo>
                    <a:pt x="936" y="524"/>
                    <a:pt x="936" y="524"/>
                    <a:pt x="936" y="524"/>
                  </a:cubicBezTo>
                  <a:cubicBezTo>
                    <a:pt x="944" y="524"/>
                    <a:pt x="951" y="523"/>
                    <a:pt x="959" y="522"/>
                  </a:cubicBezTo>
                  <a:cubicBezTo>
                    <a:pt x="960" y="522"/>
                    <a:pt x="962" y="521"/>
                    <a:pt x="963" y="521"/>
                  </a:cubicBezTo>
                  <a:cubicBezTo>
                    <a:pt x="970" y="520"/>
                    <a:pt x="977" y="519"/>
                    <a:pt x="984" y="518"/>
                  </a:cubicBezTo>
                  <a:cubicBezTo>
                    <a:pt x="985" y="518"/>
                    <a:pt x="986" y="518"/>
                    <a:pt x="986" y="518"/>
                  </a:cubicBezTo>
                  <a:cubicBezTo>
                    <a:pt x="988" y="518"/>
                    <a:pt x="990" y="518"/>
                    <a:pt x="991" y="517"/>
                  </a:cubicBezTo>
                  <a:cubicBezTo>
                    <a:pt x="993" y="517"/>
                    <a:pt x="995" y="517"/>
                    <a:pt x="997" y="516"/>
                  </a:cubicBezTo>
                  <a:cubicBezTo>
                    <a:pt x="1000" y="516"/>
                    <a:pt x="1003" y="516"/>
                    <a:pt x="1005" y="515"/>
                  </a:cubicBezTo>
                  <a:cubicBezTo>
                    <a:pt x="1007" y="515"/>
                    <a:pt x="1009" y="515"/>
                    <a:pt x="1011" y="514"/>
                  </a:cubicBezTo>
                  <a:cubicBezTo>
                    <a:pt x="1014" y="514"/>
                    <a:pt x="1017" y="513"/>
                    <a:pt x="1019" y="513"/>
                  </a:cubicBezTo>
                  <a:cubicBezTo>
                    <a:pt x="1021" y="513"/>
                    <a:pt x="1023" y="512"/>
                    <a:pt x="1025" y="512"/>
                  </a:cubicBezTo>
                  <a:cubicBezTo>
                    <a:pt x="1028" y="512"/>
                    <a:pt x="1031" y="511"/>
                    <a:pt x="1034" y="511"/>
                  </a:cubicBezTo>
                  <a:cubicBezTo>
                    <a:pt x="1035" y="510"/>
                    <a:pt x="1037" y="510"/>
                    <a:pt x="1039" y="510"/>
                  </a:cubicBezTo>
                  <a:cubicBezTo>
                    <a:pt x="1043" y="509"/>
                    <a:pt x="1047" y="508"/>
                    <a:pt x="1051" y="508"/>
                  </a:cubicBezTo>
                  <a:cubicBezTo>
                    <a:pt x="1052" y="507"/>
                    <a:pt x="1053" y="507"/>
                    <a:pt x="1053" y="507"/>
                  </a:cubicBezTo>
                  <a:cubicBezTo>
                    <a:pt x="1057" y="506"/>
                    <a:pt x="1061" y="506"/>
                    <a:pt x="1065" y="505"/>
                  </a:cubicBezTo>
                  <a:cubicBezTo>
                    <a:pt x="1067" y="504"/>
                    <a:pt x="1069" y="504"/>
                    <a:pt x="1070" y="504"/>
                  </a:cubicBezTo>
                  <a:cubicBezTo>
                    <a:pt x="1073" y="503"/>
                    <a:pt x="1076" y="503"/>
                    <a:pt x="1078" y="502"/>
                  </a:cubicBezTo>
                  <a:cubicBezTo>
                    <a:pt x="1080" y="502"/>
                    <a:pt x="1082" y="501"/>
                    <a:pt x="1084" y="501"/>
                  </a:cubicBezTo>
                  <a:cubicBezTo>
                    <a:pt x="1086" y="501"/>
                    <a:pt x="1088" y="500"/>
                    <a:pt x="1090" y="500"/>
                  </a:cubicBezTo>
                  <a:cubicBezTo>
                    <a:pt x="1090" y="500"/>
                    <a:pt x="1091" y="500"/>
                    <a:pt x="1091" y="499"/>
                  </a:cubicBezTo>
                  <a:cubicBezTo>
                    <a:pt x="1095" y="499"/>
                    <a:pt x="1099" y="498"/>
                    <a:pt x="1102" y="497"/>
                  </a:cubicBezTo>
                  <a:cubicBezTo>
                    <a:pt x="1103" y="497"/>
                    <a:pt x="1104" y="497"/>
                    <a:pt x="1105" y="496"/>
                  </a:cubicBezTo>
                  <a:cubicBezTo>
                    <a:pt x="1110" y="495"/>
                    <a:pt x="1115" y="494"/>
                    <a:pt x="1119" y="493"/>
                  </a:cubicBezTo>
                  <a:cubicBezTo>
                    <a:pt x="1120" y="493"/>
                    <a:pt x="1121" y="493"/>
                    <a:pt x="1122" y="492"/>
                  </a:cubicBezTo>
                  <a:cubicBezTo>
                    <a:pt x="1126" y="491"/>
                    <a:pt x="1129" y="491"/>
                    <a:pt x="1133" y="490"/>
                  </a:cubicBezTo>
                  <a:cubicBezTo>
                    <a:pt x="1135" y="489"/>
                    <a:pt x="1136" y="489"/>
                    <a:pt x="1138" y="488"/>
                  </a:cubicBezTo>
                  <a:cubicBezTo>
                    <a:pt x="1141" y="488"/>
                    <a:pt x="1144" y="487"/>
                    <a:pt x="1147" y="486"/>
                  </a:cubicBezTo>
                  <a:cubicBezTo>
                    <a:pt x="1147" y="486"/>
                    <a:pt x="1148" y="486"/>
                    <a:pt x="1149" y="486"/>
                  </a:cubicBezTo>
                  <a:cubicBezTo>
                    <a:pt x="1150" y="485"/>
                    <a:pt x="1152" y="485"/>
                    <a:pt x="1153" y="484"/>
                  </a:cubicBezTo>
                  <a:cubicBezTo>
                    <a:pt x="1155" y="484"/>
                    <a:pt x="1156" y="484"/>
                    <a:pt x="1157" y="483"/>
                  </a:cubicBezTo>
                  <a:cubicBezTo>
                    <a:pt x="1161" y="482"/>
                    <a:pt x="1165" y="481"/>
                    <a:pt x="1168" y="480"/>
                  </a:cubicBezTo>
                  <a:cubicBezTo>
                    <a:pt x="1172" y="479"/>
                    <a:pt x="1176" y="478"/>
                    <a:pt x="1180" y="477"/>
                  </a:cubicBezTo>
                  <a:cubicBezTo>
                    <a:pt x="1181" y="476"/>
                    <a:pt x="1182" y="476"/>
                    <a:pt x="1183" y="476"/>
                  </a:cubicBezTo>
                  <a:cubicBezTo>
                    <a:pt x="1185" y="475"/>
                    <a:pt x="1188" y="474"/>
                    <a:pt x="1191" y="473"/>
                  </a:cubicBezTo>
                  <a:cubicBezTo>
                    <a:pt x="1191" y="473"/>
                    <a:pt x="1191" y="473"/>
                    <a:pt x="1191" y="473"/>
                  </a:cubicBezTo>
                  <a:cubicBezTo>
                    <a:pt x="1194" y="472"/>
                    <a:pt x="1197" y="471"/>
                    <a:pt x="1200" y="470"/>
                  </a:cubicBezTo>
                  <a:cubicBezTo>
                    <a:pt x="1201" y="470"/>
                    <a:pt x="1202" y="469"/>
                    <a:pt x="1203" y="469"/>
                  </a:cubicBezTo>
                  <a:cubicBezTo>
                    <a:pt x="1205" y="468"/>
                    <a:pt x="1207" y="468"/>
                    <a:pt x="1210" y="467"/>
                  </a:cubicBezTo>
                  <a:cubicBezTo>
                    <a:pt x="1211" y="466"/>
                    <a:pt x="1212" y="466"/>
                    <a:pt x="1213" y="466"/>
                  </a:cubicBezTo>
                  <a:cubicBezTo>
                    <a:pt x="1215" y="465"/>
                    <a:pt x="1217" y="464"/>
                    <a:pt x="1219" y="463"/>
                  </a:cubicBezTo>
                  <a:cubicBezTo>
                    <a:pt x="1220" y="463"/>
                    <a:pt x="1221" y="463"/>
                    <a:pt x="1222" y="462"/>
                  </a:cubicBezTo>
                  <a:cubicBezTo>
                    <a:pt x="1222" y="462"/>
                    <a:pt x="1223" y="462"/>
                    <a:pt x="1223" y="462"/>
                  </a:cubicBezTo>
                  <a:cubicBezTo>
                    <a:pt x="1225" y="461"/>
                    <a:pt x="1227" y="460"/>
                    <a:pt x="1229" y="459"/>
                  </a:cubicBezTo>
                  <a:cubicBezTo>
                    <a:pt x="1230" y="459"/>
                    <a:pt x="1230" y="459"/>
                    <a:pt x="1230" y="459"/>
                  </a:cubicBezTo>
                  <a:cubicBezTo>
                    <a:pt x="1233" y="458"/>
                    <a:pt x="1235" y="457"/>
                    <a:pt x="1238" y="456"/>
                  </a:cubicBezTo>
                  <a:cubicBezTo>
                    <a:pt x="1239" y="456"/>
                    <a:pt x="1240" y="455"/>
                    <a:pt x="1240" y="455"/>
                  </a:cubicBezTo>
                  <a:cubicBezTo>
                    <a:pt x="1242" y="454"/>
                    <a:pt x="1244" y="453"/>
                    <a:pt x="1246" y="452"/>
                  </a:cubicBezTo>
                  <a:cubicBezTo>
                    <a:pt x="1247" y="452"/>
                    <a:pt x="1248" y="452"/>
                    <a:pt x="1248" y="452"/>
                  </a:cubicBezTo>
                  <a:cubicBezTo>
                    <a:pt x="1249" y="451"/>
                    <a:pt x="1249" y="451"/>
                    <a:pt x="1249" y="451"/>
                  </a:cubicBezTo>
                  <a:cubicBezTo>
                    <a:pt x="1251" y="450"/>
                    <a:pt x="1253" y="449"/>
                    <a:pt x="1255" y="448"/>
                  </a:cubicBezTo>
                  <a:cubicBezTo>
                    <a:pt x="1256" y="448"/>
                    <a:pt x="1256" y="448"/>
                    <a:pt x="1257" y="448"/>
                  </a:cubicBezTo>
                  <a:cubicBezTo>
                    <a:pt x="1259" y="447"/>
                    <a:pt x="1261" y="446"/>
                    <a:pt x="1263" y="445"/>
                  </a:cubicBezTo>
                  <a:cubicBezTo>
                    <a:pt x="1263" y="445"/>
                    <a:pt x="1264" y="444"/>
                    <a:pt x="1264" y="444"/>
                  </a:cubicBezTo>
                  <a:cubicBezTo>
                    <a:pt x="1267" y="443"/>
                    <a:pt x="1269" y="442"/>
                    <a:pt x="1271" y="441"/>
                  </a:cubicBezTo>
                  <a:cubicBezTo>
                    <a:pt x="1271" y="441"/>
                    <a:pt x="1271" y="441"/>
                    <a:pt x="1271" y="441"/>
                  </a:cubicBezTo>
                  <a:cubicBezTo>
                    <a:pt x="1271" y="441"/>
                    <a:pt x="1272" y="440"/>
                    <a:pt x="1272" y="440"/>
                  </a:cubicBezTo>
                  <a:cubicBezTo>
                    <a:pt x="1274" y="439"/>
                    <a:pt x="1276" y="438"/>
                    <a:pt x="1278" y="437"/>
                  </a:cubicBezTo>
                  <a:cubicBezTo>
                    <a:pt x="1278" y="437"/>
                    <a:pt x="1279" y="437"/>
                    <a:pt x="1279" y="437"/>
                  </a:cubicBezTo>
                  <a:cubicBezTo>
                    <a:pt x="1281" y="435"/>
                    <a:pt x="1283" y="434"/>
                    <a:pt x="1285" y="433"/>
                  </a:cubicBezTo>
                  <a:cubicBezTo>
                    <a:pt x="1285" y="433"/>
                    <a:pt x="1286" y="433"/>
                    <a:pt x="1286" y="432"/>
                  </a:cubicBezTo>
                  <a:cubicBezTo>
                    <a:pt x="1287" y="432"/>
                    <a:pt x="1288" y="432"/>
                    <a:pt x="1289" y="431"/>
                  </a:cubicBezTo>
                  <a:cubicBezTo>
                    <a:pt x="1289" y="431"/>
                    <a:pt x="1289" y="431"/>
                    <a:pt x="1290" y="430"/>
                  </a:cubicBezTo>
                  <a:cubicBezTo>
                    <a:pt x="1292" y="429"/>
                    <a:pt x="1293" y="428"/>
                    <a:pt x="1295" y="427"/>
                  </a:cubicBezTo>
                  <a:cubicBezTo>
                    <a:pt x="1296" y="427"/>
                    <a:pt x="1296" y="426"/>
                    <a:pt x="1297" y="426"/>
                  </a:cubicBezTo>
                  <a:cubicBezTo>
                    <a:pt x="1299" y="424"/>
                    <a:pt x="1301" y="423"/>
                    <a:pt x="1303" y="422"/>
                  </a:cubicBezTo>
                  <a:cubicBezTo>
                    <a:pt x="1304" y="421"/>
                    <a:pt x="1304" y="421"/>
                    <a:pt x="1304" y="421"/>
                  </a:cubicBezTo>
                  <a:cubicBezTo>
                    <a:pt x="1304" y="421"/>
                    <a:pt x="1304" y="421"/>
                    <a:pt x="1304" y="421"/>
                  </a:cubicBezTo>
                  <a:cubicBezTo>
                    <a:pt x="1306" y="420"/>
                    <a:pt x="1308" y="418"/>
                    <a:pt x="1310" y="417"/>
                  </a:cubicBezTo>
                  <a:cubicBezTo>
                    <a:pt x="1311" y="416"/>
                    <a:pt x="1311" y="416"/>
                    <a:pt x="1312" y="415"/>
                  </a:cubicBezTo>
                  <a:cubicBezTo>
                    <a:pt x="1313" y="414"/>
                    <a:pt x="1314" y="413"/>
                    <a:pt x="1316" y="412"/>
                  </a:cubicBezTo>
                  <a:cubicBezTo>
                    <a:pt x="1317" y="411"/>
                    <a:pt x="1317" y="411"/>
                    <a:pt x="1317" y="411"/>
                  </a:cubicBezTo>
                  <a:cubicBezTo>
                    <a:pt x="1318" y="410"/>
                    <a:pt x="1318" y="410"/>
                    <a:pt x="1318" y="410"/>
                  </a:cubicBezTo>
                  <a:cubicBezTo>
                    <a:pt x="1319" y="409"/>
                    <a:pt x="1320" y="408"/>
                    <a:pt x="1321" y="407"/>
                  </a:cubicBezTo>
                  <a:cubicBezTo>
                    <a:pt x="1322" y="407"/>
                    <a:pt x="1322" y="406"/>
                    <a:pt x="1323" y="406"/>
                  </a:cubicBezTo>
                  <a:cubicBezTo>
                    <a:pt x="1324" y="404"/>
                    <a:pt x="1326" y="403"/>
                    <a:pt x="1327" y="402"/>
                  </a:cubicBezTo>
                  <a:cubicBezTo>
                    <a:pt x="1327" y="401"/>
                    <a:pt x="1327" y="401"/>
                    <a:pt x="1327" y="401"/>
                  </a:cubicBezTo>
                  <a:cubicBezTo>
                    <a:pt x="1328" y="401"/>
                    <a:pt x="1328" y="401"/>
                    <a:pt x="1328" y="401"/>
                  </a:cubicBezTo>
                  <a:cubicBezTo>
                    <a:pt x="1329" y="400"/>
                    <a:pt x="1330" y="398"/>
                    <a:pt x="1332" y="396"/>
                  </a:cubicBezTo>
                  <a:cubicBezTo>
                    <a:pt x="1332" y="396"/>
                    <a:pt x="1332" y="396"/>
                    <a:pt x="1333" y="395"/>
                  </a:cubicBezTo>
                  <a:cubicBezTo>
                    <a:pt x="1334" y="394"/>
                    <a:pt x="1335" y="393"/>
                    <a:pt x="1335" y="392"/>
                  </a:cubicBezTo>
                  <a:cubicBezTo>
                    <a:pt x="1336" y="391"/>
                    <a:pt x="1336" y="391"/>
                    <a:pt x="1336" y="391"/>
                  </a:cubicBezTo>
                  <a:cubicBezTo>
                    <a:pt x="1337" y="390"/>
                    <a:pt x="1337" y="390"/>
                    <a:pt x="1337" y="389"/>
                  </a:cubicBezTo>
                  <a:cubicBezTo>
                    <a:pt x="1338" y="389"/>
                    <a:pt x="1338" y="389"/>
                    <a:pt x="1338" y="389"/>
                  </a:cubicBezTo>
                  <a:cubicBezTo>
                    <a:pt x="1339" y="387"/>
                    <a:pt x="1339" y="386"/>
                    <a:pt x="1340" y="385"/>
                  </a:cubicBezTo>
                  <a:cubicBezTo>
                    <a:pt x="1341" y="384"/>
                    <a:pt x="1341" y="384"/>
                    <a:pt x="1341" y="384"/>
                  </a:cubicBezTo>
                  <a:cubicBezTo>
                    <a:pt x="1341" y="383"/>
                    <a:pt x="1342" y="382"/>
                    <a:pt x="1342" y="381"/>
                  </a:cubicBezTo>
                  <a:cubicBezTo>
                    <a:pt x="1343" y="380"/>
                    <a:pt x="1343" y="380"/>
                    <a:pt x="1343" y="380"/>
                  </a:cubicBezTo>
                  <a:cubicBezTo>
                    <a:pt x="1343" y="380"/>
                    <a:pt x="1343" y="380"/>
                    <a:pt x="1343" y="380"/>
                  </a:cubicBezTo>
                  <a:cubicBezTo>
                    <a:pt x="1343" y="379"/>
                    <a:pt x="1344" y="378"/>
                    <a:pt x="1344" y="377"/>
                  </a:cubicBezTo>
                  <a:cubicBezTo>
                    <a:pt x="1345" y="376"/>
                    <a:pt x="1345" y="376"/>
                    <a:pt x="1345" y="376"/>
                  </a:cubicBezTo>
                  <a:cubicBezTo>
                    <a:pt x="1345" y="375"/>
                    <a:pt x="1346" y="374"/>
                    <a:pt x="1346" y="373"/>
                  </a:cubicBezTo>
                  <a:cubicBezTo>
                    <a:pt x="1346" y="372"/>
                    <a:pt x="1346" y="372"/>
                    <a:pt x="1346" y="372"/>
                  </a:cubicBezTo>
                  <a:cubicBezTo>
                    <a:pt x="1346" y="371"/>
                    <a:pt x="1347" y="370"/>
                    <a:pt x="1347" y="369"/>
                  </a:cubicBezTo>
                  <a:cubicBezTo>
                    <a:pt x="1347" y="368"/>
                    <a:pt x="1347" y="368"/>
                    <a:pt x="1347" y="368"/>
                  </a:cubicBezTo>
                  <a:cubicBezTo>
                    <a:pt x="1347" y="367"/>
                    <a:pt x="1347" y="367"/>
                    <a:pt x="1347" y="367"/>
                  </a:cubicBezTo>
                  <a:cubicBezTo>
                    <a:pt x="1348" y="366"/>
                    <a:pt x="1348" y="365"/>
                    <a:pt x="1348" y="364"/>
                  </a:cubicBezTo>
                </a:path>
              </a:pathLst>
            </a:custGeom>
            <a:solidFill>
              <a:srgbClr val="94959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7" name="Freeform 363">
              <a:extLst>
                <a:ext uri="{FF2B5EF4-FFF2-40B4-BE49-F238E27FC236}">
                  <a16:creationId xmlns:a16="http://schemas.microsoft.com/office/drawing/2014/main" id="{4C285D0C-3BD8-1E20-2649-4DA3ACCB80D1}"/>
                </a:ext>
              </a:extLst>
            </p:cNvPr>
            <p:cNvSpPr>
              <a:spLocks/>
            </p:cNvSpPr>
            <p:nvPr/>
          </p:nvSpPr>
          <p:spPr bwMode="auto">
            <a:xfrm>
              <a:off x="4819427" y="2606404"/>
              <a:ext cx="2574002" cy="698109"/>
            </a:xfrm>
            <a:custGeom>
              <a:avLst/>
              <a:gdLst>
                <a:gd name="T0" fmla="*/ 1206 w 1494"/>
                <a:gd name="T1" fmla="*/ 68 h 405"/>
                <a:gd name="T2" fmla="*/ 1241 w 1494"/>
                <a:gd name="T3" fmla="*/ 326 h 405"/>
                <a:gd name="T4" fmla="*/ 288 w 1494"/>
                <a:gd name="T5" fmla="*/ 337 h 405"/>
                <a:gd name="T6" fmla="*/ 253 w 1494"/>
                <a:gd name="T7" fmla="*/ 79 h 405"/>
                <a:gd name="T8" fmla="*/ 1206 w 1494"/>
                <a:gd name="T9" fmla="*/ 68 h 405"/>
              </a:gdLst>
              <a:ahLst/>
              <a:cxnLst>
                <a:cxn ang="0">
                  <a:pos x="T0" y="T1"/>
                </a:cxn>
                <a:cxn ang="0">
                  <a:pos x="T2" y="T3"/>
                </a:cxn>
                <a:cxn ang="0">
                  <a:pos x="T4" y="T5"/>
                </a:cxn>
                <a:cxn ang="0">
                  <a:pos x="T6" y="T7"/>
                </a:cxn>
                <a:cxn ang="0">
                  <a:pos x="T8" y="T9"/>
                </a:cxn>
              </a:cxnLst>
              <a:rect l="0" t="0" r="r" b="b"/>
              <a:pathLst>
                <a:path w="1494" h="405">
                  <a:moveTo>
                    <a:pt x="1206" y="68"/>
                  </a:moveTo>
                  <a:cubicBezTo>
                    <a:pt x="1479" y="136"/>
                    <a:pt x="1494" y="251"/>
                    <a:pt x="1241" y="326"/>
                  </a:cubicBezTo>
                  <a:cubicBezTo>
                    <a:pt x="987" y="400"/>
                    <a:pt x="561" y="405"/>
                    <a:pt x="288" y="337"/>
                  </a:cubicBezTo>
                  <a:cubicBezTo>
                    <a:pt x="15" y="269"/>
                    <a:pt x="0" y="154"/>
                    <a:pt x="253" y="79"/>
                  </a:cubicBezTo>
                  <a:cubicBezTo>
                    <a:pt x="507" y="5"/>
                    <a:pt x="933" y="0"/>
                    <a:pt x="1206" y="68"/>
                  </a:cubicBezTo>
                </a:path>
              </a:pathLst>
            </a:custGeom>
            <a:solidFill>
              <a:srgbClr val="8C647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28" name="Freeform 364">
              <a:extLst>
                <a:ext uri="{FF2B5EF4-FFF2-40B4-BE49-F238E27FC236}">
                  <a16:creationId xmlns:a16="http://schemas.microsoft.com/office/drawing/2014/main" id="{AEB99A9F-FC4E-F7C1-DBA0-90686728E462}"/>
                </a:ext>
              </a:extLst>
            </p:cNvPr>
            <p:cNvSpPr>
              <a:spLocks/>
            </p:cNvSpPr>
            <p:nvPr/>
          </p:nvSpPr>
          <p:spPr bwMode="auto">
            <a:xfrm>
              <a:off x="5043349" y="2789713"/>
              <a:ext cx="2110791" cy="399547"/>
            </a:xfrm>
            <a:custGeom>
              <a:avLst/>
              <a:gdLst>
                <a:gd name="T0" fmla="*/ 1097 w 1225"/>
                <a:gd name="T1" fmla="*/ 41 h 232"/>
                <a:gd name="T2" fmla="*/ 1096 w 1225"/>
                <a:gd name="T3" fmla="*/ 47 h 232"/>
                <a:gd name="T4" fmla="*/ 1093 w 1225"/>
                <a:gd name="T5" fmla="*/ 55 h 232"/>
                <a:gd name="T6" fmla="*/ 1089 w 1225"/>
                <a:gd name="T7" fmla="*/ 61 h 232"/>
                <a:gd name="T8" fmla="*/ 1085 w 1225"/>
                <a:gd name="T9" fmla="*/ 67 h 232"/>
                <a:gd name="T10" fmla="*/ 1078 w 1225"/>
                <a:gd name="T11" fmla="*/ 75 h 232"/>
                <a:gd name="T12" fmla="*/ 1070 w 1225"/>
                <a:gd name="T13" fmla="*/ 81 h 232"/>
                <a:gd name="T14" fmla="*/ 1059 w 1225"/>
                <a:gd name="T15" fmla="*/ 89 h 232"/>
                <a:gd name="T16" fmla="*/ 1048 w 1225"/>
                <a:gd name="T17" fmla="*/ 95 h 232"/>
                <a:gd name="T18" fmla="*/ 1037 w 1225"/>
                <a:gd name="T19" fmla="*/ 101 h 232"/>
                <a:gd name="T20" fmla="*/ 1026 w 1225"/>
                <a:gd name="T21" fmla="*/ 106 h 232"/>
                <a:gd name="T22" fmla="*/ 1012 w 1225"/>
                <a:gd name="T23" fmla="*/ 112 h 232"/>
                <a:gd name="T24" fmla="*/ 998 w 1225"/>
                <a:gd name="T25" fmla="*/ 117 h 232"/>
                <a:gd name="T26" fmla="*/ 979 w 1225"/>
                <a:gd name="T27" fmla="*/ 123 h 232"/>
                <a:gd name="T28" fmla="*/ 955 w 1225"/>
                <a:gd name="T29" fmla="*/ 130 h 232"/>
                <a:gd name="T30" fmla="*/ 934 w 1225"/>
                <a:gd name="T31" fmla="*/ 136 h 232"/>
                <a:gd name="T32" fmla="*/ 909 w 1225"/>
                <a:gd name="T33" fmla="*/ 141 h 232"/>
                <a:gd name="T34" fmla="*/ 885 w 1225"/>
                <a:gd name="T35" fmla="*/ 146 h 232"/>
                <a:gd name="T36" fmla="*/ 857 w 1225"/>
                <a:gd name="T37" fmla="*/ 151 h 232"/>
                <a:gd name="T38" fmla="*/ 838 w 1225"/>
                <a:gd name="T39" fmla="*/ 154 h 232"/>
                <a:gd name="T40" fmla="*/ 787 w 1225"/>
                <a:gd name="T41" fmla="*/ 160 h 232"/>
                <a:gd name="T42" fmla="*/ 755 w 1225"/>
                <a:gd name="T43" fmla="*/ 163 h 232"/>
                <a:gd name="T44" fmla="*/ 721 w 1225"/>
                <a:gd name="T45" fmla="*/ 165 h 232"/>
                <a:gd name="T46" fmla="*/ 675 w 1225"/>
                <a:gd name="T47" fmla="*/ 167 h 232"/>
                <a:gd name="T48" fmla="*/ 630 w 1225"/>
                <a:gd name="T49" fmla="*/ 168 h 232"/>
                <a:gd name="T50" fmla="*/ 614 w 1225"/>
                <a:gd name="T51" fmla="*/ 169 h 232"/>
                <a:gd name="T52" fmla="*/ 591 w 1225"/>
                <a:gd name="T53" fmla="*/ 168 h 232"/>
                <a:gd name="T54" fmla="*/ 563 w 1225"/>
                <a:gd name="T55" fmla="*/ 168 h 232"/>
                <a:gd name="T56" fmla="*/ 536 w 1225"/>
                <a:gd name="T57" fmla="*/ 167 h 232"/>
                <a:gd name="T58" fmla="*/ 511 w 1225"/>
                <a:gd name="T59" fmla="*/ 166 h 232"/>
                <a:gd name="T60" fmla="*/ 486 w 1225"/>
                <a:gd name="T61" fmla="*/ 164 h 232"/>
                <a:gd name="T62" fmla="*/ 458 w 1225"/>
                <a:gd name="T63" fmla="*/ 162 h 232"/>
                <a:gd name="T64" fmla="*/ 433 w 1225"/>
                <a:gd name="T65" fmla="*/ 159 h 232"/>
                <a:gd name="T66" fmla="*/ 407 w 1225"/>
                <a:gd name="T67" fmla="*/ 156 h 232"/>
                <a:gd name="T68" fmla="*/ 381 w 1225"/>
                <a:gd name="T69" fmla="*/ 152 h 232"/>
                <a:gd name="T70" fmla="*/ 354 w 1225"/>
                <a:gd name="T71" fmla="*/ 148 h 232"/>
                <a:gd name="T72" fmla="*/ 319 w 1225"/>
                <a:gd name="T73" fmla="*/ 141 h 232"/>
                <a:gd name="T74" fmla="*/ 299 w 1225"/>
                <a:gd name="T75" fmla="*/ 136 h 232"/>
                <a:gd name="T76" fmla="*/ 274 w 1225"/>
                <a:gd name="T77" fmla="*/ 130 h 232"/>
                <a:gd name="T78" fmla="*/ 258 w 1225"/>
                <a:gd name="T79" fmla="*/ 125 h 232"/>
                <a:gd name="T80" fmla="*/ 239 w 1225"/>
                <a:gd name="T81" fmla="*/ 119 h 232"/>
                <a:gd name="T82" fmla="*/ 218 w 1225"/>
                <a:gd name="T83" fmla="*/ 112 h 232"/>
                <a:gd name="T84" fmla="*/ 203 w 1225"/>
                <a:gd name="T85" fmla="*/ 105 h 232"/>
                <a:gd name="T86" fmla="*/ 188 w 1225"/>
                <a:gd name="T87" fmla="*/ 98 h 232"/>
                <a:gd name="T88" fmla="*/ 175 w 1225"/>
                <a:gd name="T89" fmla="*/ 90 h 232"/>
                <a:gd name="T90" fmla="*/ 164 w 1225"/>
                <a:gd name="T91" fmla="*/ 82 h 232"/>
                <a:gd name="T92" fmla="*/ 156 w 1225"/>
                <a:gd name="T93" fmla="*/ 75 h 232"/>
                <a:gd name="T94" fmla="*/ 148 w 1225"/>
                <a:gd name="T95" fmla="*/ 66 h 232"/>
                <a:gd name="T96" fmla="*/ 143 w 1225"/>
                <a:gd name="T97" fmla="*/ 59 h 232"/>
                <a:gd name="T98" fmla="*/ 140 w 1225"/>
                <a:gd name="T99" fmla="*/ 51 h 232"/>
                <a:gd name="T100" fmla="*/ 138 w 1225"/>
                <a:gd name="T101" fmla="*/ 43 h 232"/>
                <a:gd name="T102" fmla="*/ 1028 w 1225"/>
                <a:gd name="T103" fmla="*/ 18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5" h="232">
                  <a:moveTo>
                    <a:pt x="1097" y="0"/>
                  </a:moveTo>
                  <a:cubicBezTo>
                    <a:pt x="1097" y="12"/>
                    <a:pt x="1097" y="25"/>
                    <a:pt x="1097" y="38"/>
                  </a:cubicBezTo>
                  <a:cubicBezTo>
                    <a:pt x="1097" y="39"/>
                    <a:pt x="1097" y="39"/>
                    <a:pt x="1097" y="39"/>
                  </a:cubicBezTo>
                  <a:cubicBezTo>
                    <a:pt x="1097" y="39"/>
                    <a:pt x="1097" y="40"/>
                    <a:pt x="1097" y="40"/>
                  </a:cubicBezTo>
                  <a:cubicBezTo>
                    <a:pt x="1097" y="41"/>
                    <a:pt x="1097" y="41"/>
                    <a:pt x="1097" y="41"/>
                  </a:cubicBezTo>
                  <a:cubicBezTo>
                    <a:pt x="1097" y="42"/>
                    <a:pt x="1097" y="43"/>
                    <a:pt x="1097" y="43"/>
                  </a:cubicBezTo>
                  <a:cubicBezTo>
                    <a:pt x="1097" y="44"/>
                    <a:pt x="1097" y="44"/>
                    <a:pt x="1097" y="44"/>
                  </a:cubicBezTo>
                  <a:cubicBezTo>
                    <a:pt x="1097" y="45"/>
                    <a:pt x="1097" y="45"/>
                    <a:pt x="1096" y="46"/>
                  </a:cubicBezTo>
                  <a:cubicBezTo>
                    <a:pt x="1096" y="47"/>
                    <a:pt x="1096" y="47"/>
                    <a:pt x="1096" y="47"/>
                  </a:cubicBezTo>
                  <a:cubicBezTo>
                    <a:pt x="1096" y="47"/>
                    <a:pt x="1096" y="47"/>
                    <a:pt x="1096" y="47"/>
                  </a:cubicBezTo>
                  <a:cubicBezTo>
                    <a:pt x="1096" y="48"/>
                    <a:pt x="1096" y="49"/>
                    <a:pt x="1095" y="49"/>
                  </a:cubicBezTo>
                  <a:cubicBezTo>
                    <a:pt x="1095" y="50"/>
                    <a:pt x="1095" y="50"/>
                    <a:pt x="1095" y="50"/>
                  </a:cubicBezTo>
                  <a:cubicBezTo>
                    <a:pt x="1095" y="51"/>
                    <a:pt x="1095" y="51"/>
                    <a:pt x="1094" y="52"/>
                  </a:cubicBezTo>
                  <a:cubicBezTo>
                    <a:pt x="1094" y="53"/>
                    <a:pt x="1094" y="53"/>
                    <a:pt x="1094" y="53"/>
                  </a:cubicBezTo>
                  <a:cubicBezTo>
                    <a:pt x="1094" y="54"/>
                    <a:pt x="1093" y="54"/>
                    <a:pt x="1093" y="55"/>
                  </a:cubicBezTo>
                  <a:cubicBezTo>
                    <a:pt x="1093" y="55"/>
                    <a:pt x="1093" y="55"/>
                    <a:pt x="1093" y="55"/>
                  </a:cubicBezTo>
                  <a:cubicBezTo>
                    <a:pt x="1093" y="56"/>
                    <a:pt x="1093" y="56"/>
                    <a:pt x="1093" y="56"/>
                  </a:cubicBezTo>
                  <a:cubicBezTo>
                    <a:pt x="1092" y="57"/>
                    <a:pt x="1092" y="57"/>
                    <a:pt x="1091" y="58"/>
                  </a:cubicBezTo>
                  <a:cubicBezTo>
                    <a:pt x="1091" y="59"/>
                    <a:pt x="1091" y="59"/>
                    <a:pt x="1091" y="59"/>
                  </a:cubicBezTo>
                  <a:cubicBezTo>
                    <a:pt x="1091" y="60"/>
                    <a:pt x="1090" y="60"/>
                    <a:pt x="1089" y="61"/>
                  </a:cubicBezTo>
                  <a:cubicBezTo>
                    <a:pt x="1089" y="62"/>
                    <a:pt x="1089" y="62"/>
                    <a:pt x="1089" y="62"/>
                  </a:cubicBezTo>
                  <a:cubicBezTo>
                    <a:pt x="1089" y="62"/>
                    <a:pt x="1089" y="63"/>
                    <a:pt x="1088" y="63"/>
                  </a:cubicBezTo>
                  <a:cubicBezTo>
                    <a:pt x="1088" y="64"/>
                    <a:pt x="1088" y="64"/>
                    <a:pt x="1088" y="64"/>
                  </a:cubicBezTo>
                  <a:cubicBezTo>
                    <a:pt x="1087" y="64"/>
                    <a:pt x="1087" y="65"/>
                    <a:pt x="1086" y="66"/>
                  </a:cubicBezTo>
                  <a:cubicBezTo>
                    <a:pt x="1085" y="67"/>
                    <a:pt x="1085" y="67"/>
                    <a:pt x="1085" y="67"/>
                  </a:cubicBezTo>
                  <a:cubicBezTo>
                    <a:pt x="1084" y="68"/>
                    <a:pt x="1083" y="69"/>
                    <a:pt x="1082" y="70"/>
                  </a:cubicBezTo>
                  <a:cubicBezTo>
                    <a:pt x="1082" y="70"/>
                    <a:pt x="1082" y="70"/>
                    <a:pt x="1082" y="70"/>
                  </a:cubicBezTo>
                  <a:cubicBezTo>
                    <a:pt x="1082" y="71"/>
                    <a:pt x="1082" y="71"/>
                    <a:pt x="1082" y="71"/>
                  </a:cubicBezTo>
                  <a:cubicBezTo>
                    <a:pt x="1081" y="72"/>
                    <a:pt x="1080" y="73"/>
                    <a:pt x="1079" y="74"/>
                  </a:cubicBezTo>
                  <a:cubicBezTo>
                    <a:pt x="1078" y="74"/>
                    <a:pt x="1078" y="74"/>
                    <a:pt x="1078" y="75"/>
                  </a:cubicBezTo>
                  <a:cubicBezTo>
                    <a:pt x="1077" y="75"/>
                    <a:pt x="1076" y="76"/>
                    <a:pt x="1075" y="77"/>
                  </a:cubicBezTo>
                  <a:cubicBezTo>
                    <a:pt x="1074" y="77"/>
                    <a:pt x="1074" y="77"/>
                    <a:pt x="1074" y="77"/>
                  </a:cubicBezTo>
                  <a:cubicBezTo>
                    <a:pt x="1074" y="78"/>
                    <a:pt x="1074" y="78"/>
                    <a:pt x="1074" y="78"/>
                  </a:cubicBezTo>
                  <a:cubicBezTo>
                    <a:pt x="1073" y="79"/>
                    <a:pt x="1072" y="80"/>
                    <a:pt x="1071" y="80"/>
                  </a:cubicBezTo>
                  <a:cubicBezTo>
                    <a:pt x="1071" y="81"/>
                    <a:pt x="1070" y="81"/>
                    <a:pt x="1070" y="81"/>
                  </a:cubicBezTo>
                  <a:cubicBezTo>
                    <a:pt x="1068" y="82"/>
                    <a:pt x="1067" y="83"/>
                    <a:pt x="1065" y="85"/>
                  </a:cubicBezTo>
                  <a:cubicBezTo>
                    <a:pt x="1065" y="85"/>
                    <a:pt x="1065" y="85"/>
                    <a:pt x="1065" y="85"/>
                  </a:cubicBezTo>
                  <a:cubicBezTo>
                    <a:pt x="1065" y="85"/>
                    <a:pt x="1065" y="85"/>
                    <a:pt x="1065" y="85"/>
                  </a:cubicBezTo>
                  <a:cubicBezTo>
                    <a:pt x="1064" y="86"/>
                    <a:pt x="1062" y="87"/>
                    <a:pt x="1061" y="88"/>
                  </a:cubicBezTo>
                  <a:cubicBezTo>
                    <a:pt x="1060" y="88"/>
                    <a:pt x="1060" y="88"/>
                    <a:pt x="1059" y="89"/>
                  </a:cubicBezTo>
                  <a:cubicBezTo>
                    <a:pt x="1058" y="89"/>
                    <a:pt x="1057" y="90"/>
                    <a:pt x="1055" y="91"/>
                  </a:cubicBezTo>
                  <a:cubicBezTo>
                    <a:pt x="1055" y="92"/>
                    <a:pt x="1055" y="92"/>
                    <a:pt x="1055" y="92"/>
                  </a:cubicBezTo>
                  <a:cubicBezTo>
                    <a:pt x="1054" y="92"/>
                    <a:pt x="1053" y="92"/>
                    <a:pt x="1053" y="93"/>
                  </a:cubicBezTo>
                  <a:cubicBezTo>
                    <a:pt x="1052" y="93"/>
                    <a:pt x="1052" y="93"/>
                    <a:pt x="1052" y="93"/>
                  </a:cubicBezTo>
                  <a:cubicBezTo>
                    <a:pt x="1051" y="94"/>
                    <a:pt x="1049" y="95"/>
                    <a:pt x="1048" y="95"/>
                  </a:cubicBezTo>
                  <a:cubicBezTo>
                    <a:pt x="1047" y="96"/>
                    <a:pt x="1047" y="96"/>
                    <a:pt x="1047" y="96"/>
                  </a:cubicBezTo>
                  <a:cubicBezTo>
                    <a:pt x="1045" y="97"/>
                    <a:pt x="1044" y="97"/>
                    <a:pt x="1043" y="98"/>
                  </a:cubicBezTo>
                  <a:cubicBezTo>
                    <a:pt x="1042" y="98"/>
                    <a:pt x="1042" y="98"/>
                    <a:pt x="1042" y="98"/>
                  </a:cubicBezTo>
                  <a:cubicBezTo>
                    <a:pt x="1042" y="99"/>
                    <a:pt x="1042" y="99"/>
                    <a:pt x="1042" y="99"/>
                  </a:cubicBezTo>
                  <a:cubicBezTo>
                    <a:pt x="1040" y="99"/>
                    <a:pt x="1039" y="100"/>
                    <a:pt x="1037" y="101"/>
                  </a:cubicBezTo>
                  <a:cubicBezTo>
                    <a:pt x="1037" y="101"/>
                    <a:pt x="1036" y="101"/>
                    <a:pt x="1036" y="101"/>
                  </a:cubicBezTo>
                  <a:cubicBezTo>
                    <a:pt x="1035" y="102"/>
                    <a:pt x="1033" y="103"/>
                    <a:pt x="1032" y="103"/>
                  </a:cubicBezTo>
                  <a:cubicBezTo>
                    <a:pt x="1032" y="104"/>
                    <a:pt x="1031" y="104"/>
                    <a:pt x="1031" y="104"/>
                  </a:cubicBezTo>
                  <a:cubicBezTo>
                    <a:pt x="1029" y="105"/>
                    <a:pt x="1028" y="105"/>
                    <a:pt x="1026" y="106"/>
                  </a:cubicBezTo>
                  <a:cubicBezTo>
                    <a:pt x="1026" y="106"/>
                    <a:pt x="1026" y="106"/>
                    <a:pt x="1026" y="106"/>
                  </a:cubicBezTo>
                  <a:cubicBezTo>
                    <a:pt x="1025" y="106"/>
                    <a:pt x="1025" y="107"/>
                    <a:pt x="1024" y="107"/>
                  </a:cubicBezTo>
                  <a:cubicBezTo>
                    <a:pt x="1023" y="107"/>
                    <a:pt x="1022" y="108"/>
                    <a:pt x="1020" y="109"/>
                  </a:cubicBezTo>
                  <a:cubicBezTo>
                    <a:pt x="1020" y="109"/>
                    <a:pt x="1019" y="109"/>
                    <a:pt x="1018" y="109"/>
                  </a:cubicBezTo>
                  <a:cubicBezTo>
                    <a:pt x="1017" y="110"/>
                    <a:pt x="1015" y="111"/>
                    <a:pt x="1013" y="112"/>
                  </a:cubicBezTo>
                  <a:cubicBezTo>
                    <a:pt x="1012" y="112"/>
                    <a:pt x="1012" y="112"/>
                    <a:pt x="1012" y="112"/>
                  </a:cubicBezTo>
                  <a:cubicBezTo>
                    <a:pt x="1011" y="112"/>
                    <a:pt x="1009" y="113"/>
                    <a:pt x="1008" y="113"/>
                  </a:cubicBezTo>
                  <a:cubicBezTo>
                    <a:pt x="1008" y="114"/>
                    <a:pt x="1007" y="114"/>
                    <a:pt x="1007" y="114"/>
                  </a:cubicBezTo>
                  <a:cubicBezTo>
                    <a:pt x="1006" y="114"/>
                    <a:pt x="1005" y="114"/>
                    <a:pt x="1005" y="115"/>
                  </a:cubicBezTo>
                  <a:cubicBezTo>
                    <a:pt x="1003" y="115"/>
                    <a:pt x="1002" y="116"/>
                    <a:pt x="1000" y="116"/>
                  </a:cubicBezTo>
                  <a:cubicBezTo>
                    <a:pt x="1000" y="116"/>
                    <a:pt x="999" y="117"/>
                    <a:pt x="998" y="117"/>
                  </a:cubicBezTo>
                  <a:cubicBezTo>
                    <a:pt x="997" y="118"/>
                    <a:pt x="995" y="118"/>
                    <a:pt x="993" y="119"/>
                  </a:cubicBezTo>
                  <a:cubicBezTo>
                    <a:pt x="993" y="119"/>
                    <a:pt x="992" y="119"/>
                    <a:pt x="992" y="119"/>
                  </a:cubicBezTo>
                  <a:cubicBezTo>
                    <a:pt x="989" y="120"/>
                    <a:pt x="987" y="121"/>
                    <a:pt x="985" y="121"/>
                  </a:cubicBezTo>
                  <a:cubicBezTo>
                    <a:pt x="985" y="121"/>
                    <a:pt x="985" y="121"/>
                    <a:pt x="985" y="121"/>
                  </a:cubicBezTo>
                  <a:cubicBezTo>
                    <a:pt x="983" y="122"/>
                    <a:pt x="981" y="123"/>
                    <a:pt x="979" y="123"/>
                  </a:cubicBezTo>
                  <a:cubicBezTo>
                    <a:pt x="978" y="124"/>
                    <a:pt x="978" y="124"/>
                    <a:pt x="977" y="124"/>
                  </a:cubicBezTo>
                  <a:cubicBezTo>
                    <a:pt x="974" y="125"/>
                    <a:pt x="972" y="126"/>
                    <a:pt x="969" y="126"/>
                  </a:cubicBezTo>
                  <a:cubicBezTo>
                    <a:pt x="966" y="127"/>
                    <a:pt x="964" y="128"/>
                    <a:pt x="961" y="129"/>
                  </a:cubicBezTo>
                  <a:cubicBezTo>
                    <a:pt x="960" y="129"/>
                    <a:pt x="959" y="129"/>
                    <a:pt x="958" y="129"/>
                  </a:cubicBezTo>
                  <a:cubicBezTo>
                    <a:pt x="957" y="130"/>
                    <a:pt x="956" y="130"/>
                    <a:pt x="955" y="130"/>
                  </a:cubicBezTo>
                  <a:cubicBezTo>
                    <a:pt x="954" y="130"/>
                    <a:pt x="954" y="131"/>
                    <a:pt x="954" y="131"/>
                  </a:cubicBezTo>
                  <a:cubicBezTo>
                    <a:pt x="951" y="131"/>
                    <a:pt x="949" y="132"/>
                    <a:pt x="947" y="132"/>
                  </a:cubicBezTo>
                  <a:cubicBezTo>
                    <a:pt x="946" y="133"/>
                    <a:pt x="945" y="133"/>
                    <a:pt x="944" y="133"/>
                  </a:cubicBezTo>
                  <a:cubicBezTo>
                    <a:pt x="941" y="134"/>
                    <a:pt x="939" y="135"/>
                    <a:pt x="936" y="135"/>
                  </a:cubicBezTo>
                  <a:cubicBezTo>
                    <a:pt x="935" y="135"/>
                    <a:pt x="935" y="136"/>
                    <a:pt x="934" y="136"/>
                  </a:cubicBezTo>
                  <a:cubicBezTo>
                    <a:pt x="931" y="136"/>
                    <a:pt x="927" y="137"/>
                    <a:pt x="924" y="138"/>
                  </a:cubicBezTo>
                  <a:cubicBezTo>
                    <a:pt x="923" y="138"/>
                    <a:pt x="923" y="138"/>
                    <a:pt x="922" y="138"/>
                  </a:cubicBezTo>
                  <a:cubicBezTo>
                    <a:pt x="919" y="139"/>
                    <a:pt x="917" y="140"/>
                    <a:pt x="914" y="140"/>
                  </a:cubicBezTo>
                  <a:cubicBezTo>
                    <a:pt x="913" y="140"/>
                    <a:pt x="913" y="140"/>
                    <a:pt x="913" y="140"/>
                  </a:cubicBezTo>
                  <a:cubicBezTo>
                    <a:pt x="912" y="141"/>
                    <a:pt x="910" y="141"/>
                    <a:pt x="909" y="141"/>
                  </a:cubicBezTo>
                  <a:cubicBezTo>
                    <a:pt x="908" y="142"/>
                    <a:pt x="906" y="142"/>
                    <a:pt x="905" y="142"/>
                  </a:cubicBezTo>
                  <a:cubicBezTo>
                    <a:pt x="903" y="143"/>
                    <a:pt x="901" y="143"/>
                    <a:pt x="899" y="143"/>
                  </a:cubicBezTo>
                  <a:cubicBezTo>
                    <a:pt x="898" y="144"/>
                    <a:pt x="897" y="144"/>
                    <a:pt x="896" y="144"/>
                  </a:cubicBezTo>
                  <a:cubicBezTo>
                    <a:pt x="893" y="145"/>
                    <a:pt x="890" y="145"/>
                    <a:pt x="887" y="146"/>
                  </a:cubicBezTo>
                  <a:cubicBezTo>
                    <a:pt x="886" y="146"/>
                    <a:pt x="886" y="146"/>
                    <a:pt x="885" y="146"/>
                  </a:cubicBezTo>
                  <a:cubicBezTo>
                    <a:pt x="882" y="146"/>
                    <a:pt x="879" y="147"/>
                    <a:pt x="877" y="148"/>
                  </a:cubicBezTo>
                  <a:cubicBezTo>
                    <a:pt x="875" y="148"/>
                    <a:pt x="874" y="148"/>
                    <a:pt x="873" y="148"/>
                  </a:cubicBezTo>
                  <a:cubicBezTo>
                    <a:pt x="871" y="148"/>
                    <a:pt x="869" y="149"/>
                    <a:pt x="867" y="149"/>
                  </a:cubicBezTo>
                  <a:cubicBezTo>
                    <a:pt x="866" y="149"/>
                    <a:pt x="864" y="150"/>
                    <a:pt x="863" y="150"/>
                  </a:cubicBezTo>
                  <a:cubicBezTo>
                    <a:pt x="861" y="150"/>
                    <a:pt x="859" y="150"/>
                    <a:pt x="857" y="151"/>
                  </a:cubicBezTo>
                  <a:cubicBezTo>
                    <a:pt x="856" y="151"/>
                    <a:pt x="854" y="151"/>
                    <a:pt x="853" y="151"/>
                  </a:cubicBezTo>
                  <a:cubicBezTo>
                    <a:pt x="851" y="152"/>
                    <a:pt x="849" y="152"/>
                    <a:pt x="847" y="152"/>
                  </a:cubicBezTo>
                  <a:cubicBezTo>
                    <a:pt x="846" y="152"/>
                    <a:pt x="844" y="153"/>
                    <a:pt x="843" y="153"/>
                  </a:cubicBezTo>
                  <a:cubicBezTo>
                    <a:pt x="842" y="153"/>
                    <a:pt x="841" y="153"/>
                    <a:pt x="839" y="153"/>
                  </a:cubicBezTo>
                  <a:cubicBezTo>
                    <a:pt x="839" y="154"/>
                    <a:pt x="838" y="154"/>
                    <a:pt x="838" y="154"/>
                  </a:cubicBezTo>
                  <a:cubicBezTo>
                    <a:pt x="833" y="154"/>
                    <a:pt x="828" y="155"/>
                    <a:pt x="823" y="156"/>
                  </a:cubicBezTo>
                  <a:cubicBezTo>
                    <a:pt x="822" y="156"/>
                    <a:pt x="821" y="156"/>
                    <a:pt x="820" y="156"/>
                  </a:cubicBezTo>
                  <a:cubicBezTo>
                    <a:pt x="815" y="157"/>
                    <a:pt x="809" y="157"/>
                    <a:pt x="804" y="158"/>
                  </a:cubicBezTo>
                  <a:cubicBezTo>
                    <a:pt x="804" y="158"/>
                    <a:pt x="804" y="158"/>
                    <a:pt x="804" y="158"/>
                  </a:cubicBezTo>
                  <a:cubicBezTo>
                    <a:pt x="798" y="159"/>
                    <a:pt x="793" y="159"/>
                    <a:pt x="787" y="160"/>
                  </a:cubicBezTo>
                  <a:cubicBezTo>
                    <a:pt x="786" y="160"/>
                    <a:pt x="785" y="160"/>
                    <a:pt x="784" y="160"/>
                  </a:cubicBezTo>
                  <a:cubicBezTo>
                    <a:pt x="779" y="161"/>
                    <a:pt x="773" y="161"/>
                    <a:pt x="768" y="162"/>
                  </a:cubicBezTo>
                  <a:cubicBezTo>
                    <a:pt x="768" y="162"/>
                    <a:pt x="767" y="162"/>
                    <a:pt x="767" y="162"/>
                  </a:cubicBezTo>
                  <a:cubicBezTo>
                    <a:pt x="766" y="162"/>
                    <a:pt x="765" y="162"/>
                    <a:pt x="765" y="162"/>
                  </a:cubicBezTo>
                  <a:cubicBezTo>
                    <a:pt x="761" y="162"/>
                    <a:pt x="758" y="163"/>
                    <a:pt x="755" y="163"/>
                  </a:cubicBezTo>
                  <a:cubicBezTo>
                    <a:pt x="754" y="163"/>
                    <a:pt x="752" y="163"/>
                    <a:pt x="751" y="163"/>
                  </a:cubicBezTo>
                  <a:cubicBezTo>
                    <a:pt x="747" y="163"/>
                    <a:pt x="743" y="164"/>
                    <a:pt x="739" y="164"/>
                  </a:cubicBezTo>
                  <a:cubicBezTo>
                    <a:pt x="739" y="164"/>
                    <a:pt x="738" y="164"/>
                    <a:pt x="738" y="164"/>
                  </a:cubicBezTo>
                  <a:cubicBezTo>
                    <a:pt x="734" y="164"/>
                    <a:pt x="729" y="165"/>
                    <a:pt x="725" y="165"/>
                  </a:cubicBezTo>
                  <a:cubicBezTo>
                    <a:pt x="723" y="165"/>
                    <a:pt x="722" y="165"/>
                    <a:pt x="721" y="165"/>
                  </a:cubicBezTo>
                  <a:cubicBezTo>
                    <a:pt x="718" y="165"/>
                    <a:pt x="715" y="166"/>
                    <a:pt x="711" y="166"/>
                  </a:cubicBezTo>
                  <a:cubicBezTo>
                    <a:pt x="710" y="166"/>
                    <a:pt x="710" y="166"/>
                    <a:pt x="709" y="166"/>
                  </a:cubicBezTo>
                  <a:cubicBezTo>
                    <a:pt x="708" y="166"/>
                    <a:pt x="708" y="166"/>
                    <a:pt x="707" y="166"/>
                  </a:cubicBezTo>
                  <a:cubicBezTo>
                    <a:pt x="697" y="167"/>
                    <a:pt x="687" y="167"/>
                    <a:pt x="677" y="167"/>
                  </a:cubicBezTo>
                  <a:cubicBezTo>
                    <a:pt x="677" y="167"/>
                    <a:pt x="676" y="167"/>
                    <a:pt x="675" y="167"/>
                  </a:cubicBezTo>
                  <a:cubicBezTo>
                    <a:pt x="675" y="168"/>
                    <a:pt x="674" y="168"/>
                    <a:pt x="673" y="168"/>
                  </a:cubicBezTo>
                  <a:cubicBezTo>
                    <a:pt x="670" y="168"/>
                    <a:pt x="667" y="168"/>
                    <a:pt x="664" y="168"/>
                  </a:cubicBezTo>
                  <a:cubicBezTo>
                    <a:pt x="662" y="168"/>
                    <a:pt x="661" y="168"/>
                    <a:pt x="660" y="168"/>
                  </a:cubicBezTo>
                  <a:cubicBezTo>
                    <a:pt x="651" y="168"/>
                    <a:pt x="642" y="168"/>
                    <a:pt x="634" y="168"/>
                  </a:cubicBezTo>
                  <a:cubicBezTo>
                    <a:pt x="632" y="168"/>
                    <a:pt x="631" y="168"/>
                    <a:pt x="630" y="168"/>
                  </a:cubicBezTo>
                  <a:cubicBezTo>
                    <a:pt x="627" y="169"/>
                    <a:pt x="624" y="169"/>
                    <a:pt x="621" y="169"/>
                  </a:cubicBezTo>
                  <a:cubicBezTo>
                    <a:pt x="620" y="169"/>
                    <a:pt x="620" y="169"/>
                    <a:pt x="619" y="169"/>
                  </a:cubicBezTo>
                  <a:cubicBezTo>
                    <a:pt x="619" y="169"/>
                    <a:pt x="618" y="169"/>
                    <a:pt x="618" y="169"/>
                  </a:cubicBezTo>
                  <a:cubicBezTo>
                    <a:pt x="617" y="169"/>
                    <a:pt x="617" y="169"/>
                    <a:pt x="616" y="169"/>
                  </a:cubicBezTo>
                  <a:cubicBezTo>
                    <a:pt x="616" y="169"/>
                    <a:pt x="615" y="169"/>
                    <a:pt x="614" y="169"/>
                  </a:cubicBezTo>
                  <a:cubicBezTo>
                    <a:pt x="612" y="169"/>
                    <a:pt x="610" y="169"/>
                    <a:pt x="608" y="169"/>
                  </a:cubicBezTo>
                  <a:cubicBezTo>
                    <a:pt x="607" y="169"/>
                    <a:pt x="605" y="169"/>
                    <a:pt x="603" y="169"/>
                  </a:cubicBezTo>
                  <a:cubicBezTo>
                    <a:pt x="601" y="169"/>
                    <a:pt x="598" y="168"/>
                    <a:pt x="595" y="168"/>
                  </a:cubicBezTo>
                  <a:cubicBezTo>
                    <a:pt x="594" y="168"/>
                    <a:pt x="593" y="168"/>
                    <a:pt x="592" y="168"/>
                  </a:cubicBezTo>
                  <a:cubicBezTo>
                    <a:pt x="592" y="168"/>
                    <a:pt x="591" y="168"/>
                    <a:pt x="591" y="168"/>
                  </a:cubicBezTo>
                  <a:cubicBezTo>
                    <a:pt x="588" y="168"/>
                    <a:pt x="585" y="168"/>
                    <a:pt x="582" y="168"/>
                  </a:cubicBezTo>
                  <a:cubicBezTo>
                    <a:pt x="581" y="168"/>
                    <a:pt x="579" y="168"/>
                    <a:pt x="578" y="168"/>
                  </a:cubicBezTo>
                  <a:cubicBezTo>
                    <a:pt x="574" y="168"/>
                    <a:pt x="570" y="168"/>
                    <a:pt x="566" y="168"/>
                  </a:cubicBezTo>
                  <a:cubicBezTo>
                    <a:pt x="566" y="168"/>
                    <a:pt x="566" y="168"/>
                    <a:pt x="566" y="168"/>
                  </a:cubicBezTo>
                  <a:cubicBezTo>
                    <a:pt x="565" y="168"/>
                    <a:pt x="564" y="168"/>
                    <a:pt x="563" y="168"/>
                  </a:cubicBezTo>
                  <a:cubicBezTo>
                    <a:pt x="560" y="168"/>
                    <a:pt x="557" y="168"/>
                    <a:pt x="553" y="168"/>
                  </a:cubicBezTo>
                  <a:cubicBezTo>
                    <a:pt x="552" y="167"/>
                    <a:pt x="550" y="167"/>
                    <a:pt x="549" y="167"/>
                  </a:cubicBezTo>
                  <a:cubicBezTo>
                    <a:pt x="546" y="167"/>
                    <a:pt x="544" y="167"/>
                    <a:pt x="541" y="167"/>
                  </a:cubicBezTo>
                  <a:cubicBezTo>
                    <a:pt x="540" y="167"/>
                    <a:pt x="540" y="167"/>
                    <a:pt x="539" y="167"/>
                  </a:cubicBezTo>
                  <a:cubicBezTo>
                    <a:pt x="538" y="167"/>
                    <a:pt x="537" y="167"/>
                    <a:pt x="536" y="167"/>
                  </a:cubicBezTo>
                  <a:cubicBezTo>
                    <a:pt x="534" y="167"/>
                    <a:pt x="531" y="167"/>
                    <a:pt x="528" y="166"/>
                  </a:cubicBezTo>
                  <a:cubicBezTo>
                    <a:pt x="527" y="166"/>
                    <a:pt x="525" y="166"/>
                    <a:pt x="524" y="166"/>
                  </a:cubicBezTo>
                  <a:cubicBezTo>
                    <a:pt x="521" y="166"/>
                    <a:pt x="518" y="166"/>
                    <a:pt x="515" y="166"/>
                  </a:cubicBezTo>
                  <a:cubicBezTo>
                    <a:pt x="514" y="166"/>
                    <a:pt x="513" y="166"/>
                    <a:pt x="513" y="166"/>
                  </a:cubicBezTo>
                  <a:cubicBezTo>
                    <a:pt x="512" y="166"/>
                    <a:pt x="512" y="166"/>
                    <a:pt x="511" y="166"/>
                  </a:cubicBezTo>
                  <a:cubicBezTo>
                    <a:pt x="508" y="165"/>
                    <a:pt x="505" y="165"/>
                    <a:pt x="502" y="165"/>
                  </a:cubicBezTo>
                  <a:cubicBezTo>
                    <a:pt x="501" y="165"/>
                    <a:pt x="500" y="165"/>
                    <a:pt x="499" y="165"/>
                  </a:cubicBezTo>
                  <a:cubicBezTo>
                    <a:pt x="495" y="165"/>
                    <a:pt x="490" y="164"/>
                    <a:pt x="486" y="164"/>
                  </a:cubicBezTo>
                  <a:cubicBezTo>
                    <a:pt x="486" y="164"/>
                    <a:pt x="486" y="164"/>
                    <a:pt x="486" y="164"/>
                  </a:cubicBezTo>
                  <a:cubicBezTo>
                    <a:pt x="486" y="164"/>
                    <a:pt x="486" y="164"/>
                    <a:pt x="486" y="164"/>
                  </a:cubicBezTo>
                  <a:cubicBezTo>
                    <a:pt x="482" y="164"/>
                    <a:pt x="478" y="163"/>
                    <a:pt x="474" y="163"/>
                  </a:cubicBezTo>
                  <a:cubicBezTo>
                    <a:pt x="473" y="163"/>
                    <a:pt x="472" y="163"/>
                    <a:pt x="470" y="163"/>
                  </a:cubicBezTo>
                  <a:cubicBezTo>
                    <a:pt x="467" y="162"/>
                    <a:pt x="465" y="162"/>
                    <a:pt x="462" y="162"/>
                  </a:cubicBezTo>
                  <a:cubicBezTo>
                    <a:pt x="462" y="162"/>
                    <a:pt x="461" y="162"/>
                    <a:pt x="460" y="162"/>
                  </a:cubicBezTo>
                  <a:cubicBezTo>
                    <a:pt x="459" y="162"/>
                    <a:pt x="459" y="162"/>
                    <a:pt x="458" y="162"/>
                  </a:cubicBezTo>
                  <a:cubicBezTo>
                    <a:pt x="455" y="161"/>
                    <a:pt x="452" y="161"/>
                    <a:pt x="450" y="161"/>
                  </a:cubicBezTo>
                  <a:cubicBezTo>
                    <a:pt x="448" y="161"/>
                    <a:pt x="447" y="160"/>
                    <a:pt x="445" y="160"/>
                  </a:cubicBezTo>
                  <a:cubicBezTo>
                    <a:pt x="443" y="160"/>
                    <a:pt x="440" y="160"/>
                    <a:pt x="437" y="159"/>
                  </a:cubicBezTo>
                  <a:cubicBezTo>
                    <a:pt x="436" y="159"/>
                    <a:pt x="435" y="159"/>
                    <a:pt x="434" y="159"/>
                  </a:cubicBezTo>
                  <a:cubicBezTo>
                    <a:pt x="434" y="159"/>
                    <a:pt x="434" y="159"/>
                    <a:pt x="433" y="159"/>
                  </a:cubicBezTo>
                  <a:cubicBezTo>
                    <a:pt x="430" y="159"/>
                    <a:pt x="426" y="158"/>
                    <a:pt x="423" y="158"/>
                  </a:cubicBezTo>
                  <a:cubicBezTo>
                    <a:pt x="422" y="158"/>
                    <a:pt x="422" y="158"/>
                    <a:pt x="421" y="158"/>
                  </a:cubicBezTo>
                  <a:cubicBezTo>
                    <a:pt x="417" y="157"/>
                    <a:pt x="413" y="157"/>
                    <a:pt x="409" y="156"/>
                  </a:cubicBezTo>
                  <a:cubicBezTo>
                    <a:pt x="409" y="156"/>
                    <a:pt x="409" y="156"/>
                    <a:pt x="409" y="156"/>
                  </a:cubicBezTo>
                  <a:cubicBezTo>
                    <a:pt x="408" y="156"/>
                    <a:pt x="407" y="156"/>
                    <a:pt x="407" y="156"/>
                  </a:cubicBezTo>
                  <a:cubicBezTo>
                    <a:pt x="403" y="155"/>
                    <a:pt x="400" y="155"/>
                    <a:pt x="397" y="155"/>
                  </a:cubicBezTo>
                  <a:cubicBezTo>
                    <a:pt x="396" y="154"/>
                    <a:pt x="395" y="154"/>
                    <a:pt x="393" y="154"/>
                  </a:cubicBezTo>
                  <a:cubicBezTo>
                    <a:pt x="390" y="154"/>
                    <a:pt x="388" y="153"/>
                    <a:pt x="385" y="153"/>
                  </a:cubicBezTo>
                  <a:cubicBezTo>
                    <a:pt x="384" y="153"/>
                    <a:pt x="383" y="153"/>
                    <a:pt x="383" y="152"/>
                  </a:cubicBezTo>
                  <a:cubicBezTo>
                    <a:pt x="382" y="152"/>
                    <a:pt x="382" y="152"/>
                    <a:pt x="381" y="152"/>
                  </a:cubicBezTo>
                  <a:cubicBezTo>
                    <a:pt x="377" y="152"/>
                    <a:pt x="374" y="151"/>
                    <a:pt x="370" y="151"/>
                  </a:cubicBezTo>
                  <a:cubicBezTo>
                    <a:pt x="370" y="150"/>
                    <a:pt x="369" y="150"/>
                    <a:pt x="369" y="150"/>
                  </a:cubicBezTo>
                  <a:cubicBezTo>
                    <a:pt x="365" y="150"/>
                    <a:pt x="361" y="149"/>
                    <a:pt x="357" y="148"/>
                  </a:cubicBezTo>
                  <a:cubicBezTo>
                    <a:pt x="356" y="148"/>
                    <a:pt x="356" y="148"/>
                    <a:pt x="356" y="148"/>
                  </a:cubicBezTo>
                  <a:cubicBezTo>
                    <a:pt x="355" y="148"/>
                    <a:pt x="354" y="148"/>
                    <a:pt x="354" y="148"/>
                  </a:cubicBezTo>
                  <a:cubicBezTo>
                    <a:pt x="350" y="147"/>
                    <a:pt x="347" y="147"/>
                    <a:pt x="343" y="146"/>
                  </a:cubicBezTo>
                  <a:cubicBezTo>
                    <a:pt x="342" y="146"/>
                    <a:pt x="341" y="145"/>
                    <a:pt x="340" y="145"/>
                  </a:cubicBezTo>
                  <a:cubicBezTo>
                    <a:pt x="336" y="145"/>
                    <a:pt x="332" y="144"/>
                    <a:pt x="328" y="143"/>
                  </a:cubicBezTo>
                  <a:cubicBezTo>
                    <a:pt x="327" y="143"/>
                    <a:pt x="327" y="143"/>
                    <a:pt x="327" y="143"/>
                  </a:cubicBezTo>
                  <a:cubicBezTo>
                    <a:pt x="325" y="142"/>
                    <a:pt x="322" y="142"/>
                    <a:pt x="319" y="141"/>
                  </a:cubicBezTo>
                  <a:cubicBezTo>
                    <a:pt x="319" y="141"/>
                    <a:pt x="318" y="141"/>
                    <a:pt x="317" y="141"/>
                  </a:cubicBezTo>
                  <a:cubicBezTo>
                    <a:pt x="315" y="140"/>
                    <a:pt x="313" y="140"/>
                    <a:pt x="311" y="139"/>
                  </a:cubicBezTo>
                  <a:cubicBezTo>
                    <a:pt x="310" y="139"/>
                    <a:pt x="309" y="139"/>
                    <a:pt x="308" y="138"/>
                  </a:cubicBezTo>
                  <a:cubicBezTo>
                    <a:pt x="306" y="138"/>
                    <a:pt x="304" y="138"/>
                    <a:pt x="302" y="137"/>
                  </a:cubicBezTo>
                  <a:cubicBezTo>
                    <a:pt x="301" y="137"/>
                    <a:pt x="300" y="137"/>
                    <a:pt x="299" y="136"/>
                  </a:cubicBezTo>
                  <a:cubicBezTo>
                    <a:pt x="298" y="136"/>
                    <a:pt x="297" y="136"/>
                    <a:pt x="297" y="136"/>
                  </a:cubicBezTo>
                  <a:cubicBezTo>
                    <a:pt x="295" y="135"/>
                    <a:pt x="293" y="135"/>
                    <a:pt x="291" y="135"/>
                  </a:cubicBezTo>
                  <a:cubicBezTo>
                    <a:pt x="288" y="134"/>
                    <a:pt x="285" y="133"/>
                    <a:pt x="282" y="132"/>
                  </a:cubicBezTo>
                  <a:cubicBezTo>
                    <a:pt x="281" y="132"/>
                    <a:pt x="280" y="132"/>
                    <a:pt x="280" y="132"/>
                  </a:cubicBezTo>
                  <a:cubicBezTo>
                    <a:pt x="278" y="131"/>
                    <a:pt x="276" y="131"/>
                    <a:pt x="274" y="130"/>
                  </a:cubicBezTo>
                  <a:cubicBezTo>
                    <a:pt x="273" y="130"/>
                    <a:pt x="272" y="129"/>
                    <a:pt x="271" y="129"/>
                  </a:cubicBezTo>
                  <a:cubicBezTo>
                    <a:pt x="269" y="129"/>
                    <a:pt x="267" y="128"/>
                    <a:pt x="266" y="128"/>
                  </a:cubicBezTo>
                  <a:cubicBezTo>
                    <a:pt x="265" y="127"/>
                    <a:pt x="264" y="127"/>
                    <a:pt x="263" y="127"/>
                  </a:cubicBezTo>
                  <a:cubicBezTo>
                    <a:pt x="262" y="127"/>
                    <a:pt x="261" y="127"/>
                    <a:pt x="261" y="126"/>
                  </a:cubicBezTo>
                  <a:cubicBezTo>
                    <a:pt x="260" y="126"/>
                    <a:pt x="259" y="126"/>
                    <a:pt x="258" y="125"/>
                  </a:cubicBezTo>
                  <a:cubicBezTo>
                    <a:pt x="257" y="125"/>
                    <a:pt x="255" y="125"/>
                    <a:pt x="254" y="124"/>
                  </a:cubicBezTo>
                  <a:cubicBezTo>
                    <a:pt x="253" y="124"/>
                    <a:pt x="251" y="123"/>
                    <a:pt x="249" y="123"/>
                  </a:cubicBezTo>
                  <a:cubicBezTo>
                    <a:pt x="248" y="122"/>
                    <a:pt x="248" y="122"/>
                    <a:pt x="247" y="122"/>
                  </a:cubicBezTo>
                  <a:cubicBezTo>
                    <a:pt x="244" y="121"/>
                    <a:pt x="242" y="120"/>
                    <a:pt x="240" y="120"/>
                  </a:cubicBezTo>
                  <a:cubicBezTo>
                    <a:pt x="239" y="119"/>
                    <a:pt x="239" y="119"/>
                    <a:pt x="239" y="119"/>
                  </a:cubicBezTo>
                  <a:cubicBezTo>
                    <a:pt x="237" y="119"/>
                    <a:pt x="234" y="118"/>
                    <a:pt x="232" y="117"/>
                  </a:cubicBezTo>
                  <a:cubicBezTo>
                    <a:pt x="231" y="117"/>
                    <a:pt x="230" y="116"/>
                    <a:pt x="230" y="116"/>
                  </a:cubicBezTo>
                  <a:cubicBezTo>
                    <a:pt x="228" y="115"/>
                    <a:pt x="226" y="115"/>
                    <a:pt x="225" y="114"/>
                  </a:cubicBezTo>
                  <a:cubicBezTo>
                    <a:pt x="224" y="114"/>
                    <a:pt x="223" y="114"/>
                    <a:pt x="222" y="113"/>
                  </a:cubicBezTo>
                  <a:cubicBezTo>
                    <a:pt x="221" y="113"/>
                    <a:pt x="220" y="112"/>
                    <a:pt x="218" y="112"/>
                  </a:cubicBezTo>
                  <a:cubicBezTo>
                    <a:pt x="217" y="111"/>
                    <a:pt x="216" y="111"/>
                    <a:pt x="216" y="110"/>
                  </a:cubicBezTo>
                  <a:cubicBezTo>
                    <a:pt x="214" y="110"/>
                    <a:pt x="213" y="109"/>
                    <a:pt x="212" y="109"/>
                  </a:cubicBezTo>
                  <a:cubicBezTo>
                    <a:pt x="211" y="109"/>
                    <a:pt x="210" y="108"/>
                    <a:pt x="209" y="108"/>
                  </a:cubicBezTo>
                  <a:cubicBezTo>
                    <a:pt x="208" y="107"/>
                    <a:pt x="207" y="107"/>
                    <a:pt x="206" y="106"/>
                  </a:cubicBezTo>
                  <a:cubicBezTo>
                    <a:pt x="205" y="106"/>
                    <a:pt x="204" y="105"/>
                    <a:pt x="203" y="105"/>
                  </a:cubicBezTo>
                  <a:cubicBezTo>
                    <a:pt x="202" y="104"/>
                    <a:pt x="201" y="104"/>
                    <a:pt x="200" y="103"/>
                  </a:cubicBezTo>
                  <a:cubicBezTo>
                    <a:pt x="199" y="103"/>
                    <a:pt x="198" y="103"/>
                    <a:pt x="197" y="102"/>
                  </a:cubicBezTo>
                  <a:cubicBezTo>
                    <a:pt x="196" y="102"/>
                    <a:pt x="195" y="101"/>
                    <a:pt x="194" y="101"/>
                  </a:cubicBezTo>
                  <a:cubicBezTo>
                    <a:pt x="193" y="100"/>
                    <a:pt x="192" y="100"/>
                    <a:pt x="192" y="99"/>
                  </a:cubicBezTo>
                  <a:cubicBezTo>
                    <a:pt x="190" y="99"/>
                    <a:pt x="189" y="98"/>
                    <a:pt x="188" y="98"/>
                  </a:cubicBezTo>
                  <a:cubicBezTo>
                    <a:pt x="187" y="97"/>
                    <a:pt x="187" y="97"/>
                    <a:pt x="186" y="97"/>
                  </a:cubicBezTo>
                  <a:cubicBezTo>
                    <a:pt x="185" y="96"/>
                    <a:pt x="183" y="95"/>
                    <a:pt x="181" y="94"/>
                  </a:cubicBezTo>
                  <a:cubicBezTo>
                    <a:pt x="181" y="93"/>
                    <a:pt x="181" y="93"/>
                    <a:pt x="181" y="93"/>
                  </a:cubicBezTo>
                  <a:cubicBezTo>
                    <a:pt x="179" y="93"/>
                    <a:pt x="178" y="92"/>
                    <a:pt x="177" y="91"/>
                  </a:cubicBezTo>
                  <a:cubicBezTo>
                    <a:pt x="176" y="91"/>
                    <a:pt x="176" y="90"/>
                    <a:pt x="175" y="90"/>
                  </a:cubicBezTo>
                  <a:cubicBezTo>
                    <a:pt x="174" y="89"/>
                    <a:pt x="173" y="89"/>
                    <a:pt x="172" y="88"/>
                  </a:cubicBezTo>
                  <a:cubicBezTo>
                    <a:pt x="172" y="88"/>
                    <a:pt x="171" y="87"/>
                    <a:pt x="171" y="87"/>
                  </a:cubicBezTo>
                  <a:cubicBezTo>
                    <a:pt x="170" y="86"/>
                    <a:pt x="169" y="86"/>
                    <a:pt x="168" y="85"/>
                  </a:cubicBezTo>
                  <a:cubicBezTo>
                    <a:pt x="168" y="85"/>
                    <a:pt x="167" y="84"/>
                    <a:pt x="166" y="84"/>
                  </a:cubicBezTo>
                  <a:cubicBezTo>
                    <a:pt x="166" y="83"/>
                    <a:pt x="165" y="83"/>
                    <a:pt x="164" y="82"/>
                  </a:cubicBezTo>
                  <a:cubicBezTo>
                    <a:pt x="164" y="82"/>
                    <a:pt x="163" y="81"/>
                    <a:pt x="163" y="81"/>
                  </a:cubicBezTo>
                  <a:cubicBezTo>
                    <a:pt x="162" y="80"/>
                    <a:pt x="161" y="80"/>
                    <a:pt x="161" y="79"/>
                  </a:cubicBezTo>
                  <a:cubicBezTo>
                    <a:pt x="160" y="79"/>
                    <a:pt x="160" y="78"/>
                    <a:pt x="159" y="78"/>
                  </a:cubicBezTo>
                  <a:cubicBezTo>
                    <a:pt x="158" y="77"/>
                    <a:pt x="158" y="77"/>
                    <a:pt x="157" y="76"/>
                  </a:cubicBezTo>
                  <a:cubicBezTo>
                    <a:pt x="157" y="76"/>
                    <a:pt x="156" y="75"/>
                    <a:pt x="156" y="75"/>
                  </a:cubicBezTo>
                  <a:cubicBezTo>
                    <a:pt x="155" y="74"/>
                    <a:pt x="155" y="74"/>
                    <a:pt x="154" y="73"/>
                  </a:cubicBezTo>
                  <a:cubicBezTo>
                    <a:pt x="154" y="73"/>
                    <a:pt x="153" y="72"/>
                    <a:pt x="153" y="72"/>
                  </a:cubicBezTo>
                  <a:cubicBezTo>
                    <a:pt x="152" y="71"/>
                    <a:pt x="151" y="70"/>
                    <a:pt x="151" y="70"/>
                  </a:cubicBezTo>
                  <a:cubicBezTo>
                    <a:pt x="150" y="69"/>
                    <a:pt x="150" y="69"/>
                    <a:pt x="150" y="69"/>
                  </a:cubicBezTo>
                  <a:cubicBezTo>
                    <a:pt x="149" y="68"/>
                    <a:pt x="148" y="67"/>
                    <a:pt x="148" y="66"/>
                  </a:cubicBezTo>
                  <a:cubicBezTo>
                    <a:pt x="147" y="65"/>
                    <a:pt x="147" y="65"/>
                    <a:pt x="147" y="65"/>
                  </a:cubicBezTo>
                  <a:cubicBezTo>
                    <a:pt x="147" y="64"/>
                    <a:pt x="146" y="64"/>
                    <a:pt x="146" y="63"/>
                  </a:cubicBezTo>
                  <a:cubicBezTo>
                    <a:pt x="145" y="62"/>
                    <a:pt x="145" y="62"/>
                    <a:pt x="145" y="62"/>
                  </a:cubicBezTo>
                  <a:cubicBezTo>
                    <a:pt x="144" y="61"/>
                    <a:pt x="144" y="60"/>
                    <a:pt x="144" y="60"/>
                  </a:cubicBezTo>
                  <a:cubicBezTo>
                    <a:pt x="143" y="59"/>
                    <a:pt x="143" y="59"/>
                    <a:pt x="143" y="59"/>
                  </a:cubicBezTo>
                  <a:cubicBezTo>
                    <a:pt x="143" y="58"/>
                    <a:pt x="142" y="57"/>
                    <a:pt x="142" y="57"/>
                  </a:cubicBezTo>
                  <a:cubicBezTo>
                    <a:pt x="142" y="56"/>
                    <a:pt x="142" y="56"/>
                    <a:pt x="141" y="55"/>
                  </a:cubicBezTo>
                  <a:cubicBezTo>
                    <a:pt x="141" y="55"/>
                    <a:pt x="141" y="54"/>
                    <a:pt x="141" y="54"/>
                  </a:cubicBezTo>
                  <a:cubicBezTo>
                    <a:pt x="141" y="53"/>
                    <a:pt x="140" y="53"/>
                    <a:pt x="140" y="52"/>
                  </a:cubicBezTo>
                  <a:cubicBezTo>
                    <a:pt x="140" y="52"/>
                    <a:pt x="140" y="51"/>
                    <a:pt x="140" y="51"/>
                  </a:cubicBezTo>
                  <a:cubicBezTo>
                    <a:pt x="139" y="50"/>
                    <a:pt x="139" y="50"/>
                    <a:pt x="139" y="49"/>
                  </a:cubicBezTo>
                  <a:cubicBezTo>
                    <a:pt x="139" y="49"/>
                    <a:pt x="139" y="48"/>
                    <a:pt x="139" y="47"/>
                  </a:cubicBezTo>
                  <a:cubicBezTo>
                    <a:pt x="139" y="47"/>
                    <a:pt x="139" y="47"/>
                    <a:pt x="139" y="46"/>
                  </a:cubicBezTo>
                  <a:cubicBezTo>
                    <a:pt x="138" y="45"/>
                    <a:pt x="138" y="45"/>
                    <a:pt x="138" y="44"/>
                  </a:cubicBezTo>
                  <a:cubicBezTo>
                    <a:pt x="138" y="43"/>
                    <a:pt x="138" y="43"/>
                    <a:pt x="138" y="43"/>
                  </a:cubicBezTo>
                  <a:cubicBezTo>
                    <a:pt x="138" y="42"/>
                    <a:pt x="138" y="41"/>
                    <a:pt x="138" y="40"/>
                  </a:cubicBezTo>
                  <a:cubicBezTo>
                    <a:pt x="138" y="1"/>
                    <a:pt x="138" y="1"/>
                    <a:pt x="138" y="1"/>
                  </a:cubicBezTo>
                  <a:cubicBezTo>
                    <a:pt x="0" y="62"/>
                    <a:pt x="34" y="143"/>
                    <a:pt x="234" y="192"/>
                  </a:cubicBezTo>
                  <a:cubicBezTo>
                    <a:pt x="341" y="219"/>
                    <a:pt x="477" y="232"/>
                    <a:pt x="612" y="232"/>
                  </a:cubicBezTo>
                  <a:cubicBezTo>
                    <a:pt x="764" y="232"/>
                    <a:pt x="917" y="216"/>
                    <a:pt x="1028" y="183"/>
                  </a:cubicBezTo>
                  <a:cubicBezTo>
                    <a:pt x="1204" y="131"/>
                    <a:pt x="1225" y="56"/>
                    <a:pt x="1097" y="0"/>
                  </a:cubicBezTo>
                </a:path>
              </a:pathLst>
            </a:custGeom>
            <a:solidFill>
              <a:srgbClr val="1FCA9E">
                <a:lumMod val="60000"/>
                <a:lumOff val="40000"/>
                <a:alpha val="15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grpSp>
      <p:grpSp>
        <p:nvGrpSpPr>
          <p:cNvPr id="29" name="Group 28">
            <a:extLst>
              <a:ext uri="{FF2B5EF4-FFF2-40B4-BE49-F238E27FC236}">
                <a16:creationId xmlns:a16="http://schemas.microsoft.com/office/drawing/2014/main" id="{0F5C7982-0127-69AA-A24B-DD2CFA6ACAFC}"/>
              </a:ext>
            </a:extLst>
          </p:cNvPr>
          <p:cNvGrpSpPr/>
          <p:nvPr/>
        </p:nvGrpSpPr>
        <p:grpSpPr>
          <a:xfrm>
            <a:off x="1204623" y="1778425"/>
            <a:ext cx="1375637" cy="680822"/>
            <a:chOff x="5189336" y="2172830"/>
            <a:chExt cx="1834182" cy="907762"/>
          </a:xfrm>
        </p:grpSpPr>
        <p:sp>
          <p:nvSpPr>
            <p:cNvPr id="30" name="Freeform 365">
              <a:extLst>
                <a:ext uri="{FF2B5EF4-FFF2-40B4-BE49-F238E27FC236}">
                  <a16:creationId xmlns:a16="http://schemas.microsoft.com/office/drawing/2014/main" id="{F59CF1B2-AC07-9373-E173-908F17977A7C}"/>
                </a:ext>
              </a:extLst>
            </p:cNvPr>
            <p:cNvSpPr>
              <a:spLocks/>
            </p:cNvSpPr>
            <p:nvPr/>
          </p:nvSpPr>
          <p:spPr bwMode="auto">
            <a:xfrm>
              <a:off x="5279344" y="2418705"/>
              <a:ext cx="1654167" cy="661887"/>
            </a:xfrm>
            <a:custGeom>
              <a:avLst/>
              <a:gdLst>
                <a:gd name="T0" fmla="*/ 960 w 960"/>
                <a:gd name="T1" fmla="*/ 2 h 384"/>
                <a:gd name="T2" fmla="*/ 957 w 960"/>
                <a:gd name="T3" fmla="*/ 14 h 384"/>
                <a:gd name="T4" fmla="*/ 950 w 960"/>
                <a:gd name="T5" fmla="*/ 25 h 384"/>
                <a:gd name="T6" fmla="*/ 936 w 960"/>
                <a:gd name="T7" fmla="*/ 40 h 384"/>
                <a:gd name="T8" fmla="*/ 915 w 960"/>
                <a:gd name="T9" fmla="*/ 55 h 384"/>
                <a:gd name="T10" fmla="*/ 894 w 960"/>
                <a:gd name="T11" fmla="*/ 65 h 384"/>
                <a:gd name="T12" fmla="*/ 869 w 960"/>
                <a:gd name="T13" fmla="*/ 76 h 384"/>
                <a:gd name="T14" fmla="*/ 839 w 960"/>
                <a:gd name="T15" fmla="*/ 86 h 384"/>
                <a:gd name="T16" fmla="*/ 797 w 960"/>
                <a:gd name="T17" fmla="*/ 98 h 384"/>
                <a:gd name="T18" fmla="*/ 750 w 960"/>
                <a:gd name="T19" fmla="*/ 108 h 384"/>
                <a:gd name="T20" fmla="*/ 710 w 960"/>
                <a:gd name="T21" fmla="*/ 114 h 384"/>
                <a:gd name="T22" fmla="*/ 647 w 960"/>
                <a:gd name="T23" fmla="*/ 122 h 384"/>
                <a:gd name="T24" fmla="*/ 583 w 960"/>
                <a:gd name="T25" fmla="*/ 127 h 384"/>
                <a:gd name="T26" fmla="*/ 496 w 960"/>
                <a:gd name="T27" fmla="*/ 130 h 384"/>
                <a:gd name="T28" fmla="*/ 444 w 960"/>
                <a:gd name="T29" fmla="*/ 130 h 384"/>
                <a:gd name="T30" fmla="*/ 391 w 960"/>
                <a:gd name="T31" fmla="*/ 128 h 384"/>
                <a:gd name="T32" fmla="*/ 337 w 960"/>
                <a:gd name="T33" fmla="*/ 125 h 384"/>
                <a:gd name="T34" fmla="*/ 285 w 960"/>
                <a:gd name="T35" fmla="*/ 120 h 384"/>
                <a:gd name="T36" fmla="*/ 233 w 960"/>
                <a:gd name="T37" fmla="*/ 113 h 384"/>
                <a:gd name="T38" fmla="*/ 180 w 960"/>
                <a:gd name="T39" fmla="*/ 103 h 384"/>
                <a:gd name="T40" fmla="*/ 136 w 960"/>
                <a:gd name="T41" fmla="*/ 92 h 384"/>
                <a:gd name="T42" fmla="*/ 102 w 960"/>
                <a:gd name="T43" fmla="*/ 82 h 384"/>
                <a:gd name="T44" fmla="*/ 74 w 960"/>
                <a:gd name="T45" fmla="*/ 71 h 384"/>
                <a:gd name="T46" fmla="*/ 50 w 960"/>
                <a:gd name="T47" fmla="*/ 59 h 384"/>
                <a:gd name="T48" fmla="*/ 31 w 960"/>
                <a:gd name="T49" fmla="*/ 47 h 384"/>
                <a:gd name="T50" fmla="*/ 16 w 960"/>
                <a:gd name="T51" fmla="*/ 35 h 384"/>
                <a:gd name="T52" fmla="*/ 6 w 960"/>
                <a:gd name="T53" fmla="*/ 22 h 384"/>
                <a:gd name="T54" fmla="*/ 1 w 960"/>
                <a:gd name="T55" fmla="*/ 9 h 384"/>
                <a:gd name="T56" fmla="*/ 2 w 960"/>
                <a:gd name="T57" fmla="*/ 261 h 384"/>
                <a:gd name="T58" fmla="*/ 6 w 960"/>
                <a:gd name="T59" fmla="*/ 274 h 384"/>
                <a:gd name="T60" fmla="*/ 16 w 960"/>
                <a:gd name="T61" fmla="*/ 287 h 384"/>
                <a:gd name="T62" fmla="*/ 29 w 960"/>
                <a:gd name="T63" fmla="*/ 299 h 384"/>
                <a:gd name="T64" fmla="*/ 49 w 960"/>
                <a:gd name="T65" fmla="*/ 312 h 384"/>
                <a:gd name="T66" fmla="*/ 72 w 960"/>
                <a:gd name="T67" fmla="*/ 323 h 384"/>
                <a:gd name="T68" fmla="*/ 102 w 960"/>
                <a:gd name="T69" fmla="*/ 334 h 384"/>
                <a:gd name="T70" fmla="*/ 129 w 960"/>
                <a:gd name="T71" fmla="*/ 343 h 384"/>
                <a:gd name="T72" fmla="*/ 165 w 960"/>
                <a:gd name="T73" fmla="*/ 352 h 384"/>
                <a:gd name="T74" fmla="*/ 206 w 960"/>
                <a:gd name="T75" fmla="*/ 361 h 384"/>
                <a:gd name="T76" fmla="*/ 248 w 960"/>
                <a:gd name="T77" fmla="*/ 368 h 384"/>
                <a:gd name="T78" fmla="*/ 296 w 960"/>
                <a:gd name="T79" fmla="*/ 374 h 384"/>
                <a:gd name="T80" fmla="*/ 333 w 960"/>
                <a:gd name="T81" fmla="*/ 378 h 384"/>
                <a:gd name="T82" fmla="*/ 376 w 960"/>
                <a:gd name="T83" fmla="*/ 381 h 384"/>
                <a:gd name="T84" fmla="*/ 416 w 960"/>
                <a:gd name="T85" fmla="*/ 383 h 384"/>
                <a:gd name="T86" fmla="*/ 458 w 960"/>
                <a:gd name="T87" fmla="*/ 383 h 384"/>
                <a:gd name="T88" fmla="*/ 523 w 960"/>
                <a:gd name="T89" fmla="*/ 383 h 384"/>
                <a:gd name="T90" fmla="*/ 584 w 960"/>
                <a:gd name="T91" fmla="*/ 380 h 384"/>
                <a:gd name="T92" fmla="*/ 631 w 960"/>
                <a:gd name="T93" fmla="*/ 377 h 384"/>
                <a:gd name="T94" fmla="*/ 702 w 960"/>
                <a:gd name="T95" fmla="*/ 368 h 384"/>
                <a:gd name="T96" fmla="*/ 740 w 960"/>
                <a:gd name="T97" fmla="*/ 363 h 384"/>
                <a:gd name="T98" fmla="*/ 777 w 960"/>
                <a:gd name="T99" fmla="*/ 355 h 384"/>
                <a:gd name="T100" fmla="*/ 818 w 960"/>
                <a:gd name="T101" fmla="*/ 345 h 384"/>
                <a:gd name="T102" fmla="*/ 855 w 960"/>
                <a:gd name="T103" fmla="*/ 334 h 384"/>
                <a:gd name="T104" fmla="*/ 876 w 960"/>
                <a:gd name="T105" fmla="*/ 327 h 384"/>
                <a:gd name="T106" fmla="*/ 899 w 960"/>
                <a:gd name="T107" fmla="*/ 316 h 384"/>
                <a:gd name="T108" fmla="*/ 916 w 960"/>
                <a:gd name="T109" fmla="*/ 308 h 384"/>
                <a:gd name="T110" fmla="*/ 933 w 960"/>
                <a:gd name="T111" fmla="*/ 296 h 384"/>
                <a:gd name="T112" fmla="*/ 945 w 960"/>
                <a:gd name="T113" fmla="*/ 285 h 384"/>
                <a:gd name="T114" fmla="*/ 954 w 960"/>
                <a:gd name="T115" fmla="*/ 274 h 384"/>
                <a:gd name="T116" fmla="*/ 958 w 960"/>
                <a:gd name="T117" fmla="*/ 26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384">
                  <a:moveTo>
                    <a:pt x="960" y="259"/>
                  </a:moveTo>
                  <a:cubicBezTo>
                    <a:pt x="960" y="258"/>
                    <a:pt x="960" y="258"/>
                    <a:pt x="960" y="258"/>
                  </a:cubicBezTo>
                  <a:cubicBezTo>
                    <a:pt x="960" y="258"/>
                    <a:pt x="960" y="257"/>
                    <a:pt x="960" y="256"/>
                  </a:cubicBezTo>
                  <a:cubicBezTo>
                    <a:pt x="960" y="255"/>
                    <a:pt x="960" y="255"/>
                    <a:pt x="960" y="255"/>
                  </a:cubicBezTo>
                  <a:cubicBezTo>
                    <a:pt x="960" y="255"/>
                    <a:pt x="960" y="254"/>
                    <a:pt x="960" y="254"/>
                  </a:cubicBezTo>
                  <a:cubicBezTo>
                    <a:pt x="960" y="253"/>
                    <a:pt x="960" y="253"/>
                    <a:pt x="960" y="253"/>
                  </a:cubicBezTo>
                  <a:cubicBezTo>
                    <a:pt x="960" y="168"/>
                    <a:pt x="960" y="84"/>
                    <a:pt x="960" y="0"/>
                  </a:cubicBezTo>
                  <a:cubicBezTo>
                    <a:pt x="960" y="1"/>
                    <a:pt x="960" y="1"/>
                    <a:pt x="960" y="2"/>
                  </a:cubicBezTo>
                  <a:cubicBezTo>
                    <a:pt x="960" y="3"/>
                    <a:pt x="960" y="3"/>
                    <a:pt x="960" y="3"/>
                  </a:cubicBezTo>
                  <a:cubicBezTo>
                    <a:pt x="960" y="4"/>
                    <a:pt x="959" y="4"/>
                    <a:pt x="959" y="5"/>
                  </a:cubicBezTo>
                  <a:cubicBezTo>
                    <a:pt x="959" y="6"/>
                    <a:pt x="959" y="6"/>
                    <a:pt x="959" y="6"/>
                  </a:cubicBezTo>
                  <a:cubicBezTo>
                    <a:pt x="959" y="7"/>
                    <a:pt x="959" y="7"/>
                    <a:pt x="959" y="8"/>
                  </a:cubicBezTo>
                  <a:cubicBezTo>
                    <a:pt x="959" y="9"/>
                    <a:pt x="959" y="9"/>
                    <a:pt x="959" y="9"/>
                  </a:cubicBezTo>
                  <a:cubicBezTo>
                    <a:pt x="958" y="10"/>
                    <a:pt x="958" y="11"/>
                    <a:pt x="958" y="11"/>
                  </a:cubicBezTo>
                  <a:cubicBezTo>
                    <a:pt x="958" y="12"/>
                    <a:pt x="958" y="12"/>
                    <a:pt x="958" y="12"/>
                  </a:cubicBezTo>
                  <a:cubicBezTo>
                    <a:pt x="957" y="13"/>
                    <a:pt x="957" y="13"/>
                    <a:pt x="957" y="14"/>
                  </a:cubicBezTo>
                  <a:cubicBezTo>
                    <a:pt x="957" y="15"/>
                    <a:pt x="957" y="15"/>
                    <a:pt x="957" y="15"/>
                  </a:cubicBezTo>
                  <a:cubicBezTo>
                    <a:pt x="956" y="16"/>
                    <a:pt x="956" y="17"/>
                    <a:pt x="955" y="17"/>
                  </a:cubicBezTo>
                  <a:cubicBezTo>
                    <a:pt x="955" y="18"/>
                    <a:pt x="955" y="18"/>
                    <a:pt x="955" y="18"/>
                  </a:cubicBezTo>
                  <a:cubicBezTo>
                    <a:pt x="955" y="19"/>
                    <a:pt x="954" y="19"/>
                    <a:pt x="954" y="20"/>
                  </a:cubicBezTo>
                  <a:cubicBezTo>
                    <a:pt x="954" y="21"/>
                    <a:pt x="954" y="21"/>
                    <a:pt x="954" y="21"/>
                  </a:cubicBezTo>
                  <a:cubicBezTo>
                    <a:pt x="953" y="22"/>
                    <a:pt x="952" y="22"/>
                    <a:pt x="952" y="23"/>
                  </a:cubicBezTo>
                  <a:cubicBezTo>
                    <a:pt x="952" y="24"/>
                    <a:pt x="952" y="24"/>
                    <a:pt x="952" y="24"/>
                  </a:cubicBezTo>
                  <a:cubicBezTo>
                    <a:pt x="951" y="24"/>
                    <a:pt x="951" y="25"/>
                    <a:pt x="950" y="25"/>
                  </a:cubicBezTo>
                  <a:cubicBezTo>
                    <a:pt x="950" y="26"/>
                    <a:pt x="949" y="27"/>
                    <a:pt x="948" y="28"/>
                  </a:cubicBezTo>
                  <a:cubicBezTo>
                    <a:pt x="948" y="29"/>
                    <a:pt x="948" y="29"/>
                    <a:pt x="948" y="29"/>
                  </a:cubicBezTo>
                  <a:cubicBezTo>
                    <a:pt x="947" y="30"/>
                    <a:pt x="946" y="31"/>
                    <a:pt x="945" y="32"/>
                  </a:cubicBezTo>
                  <a:cubicBezTo>
                    <a:pt x="944" y="33"/>
                    <a:pt x="944" y="33"/>
                    <a:pt x="944" y="33"/>
                  </a:cubicBezTo>
                  <a:cubicBezTo>
                    <a:pt x="943" y="34"/>
                    <a:pt x="942" y="35"/>
                    <a:pt x="941" y="36"/>
                  </a:cubicBezTo>
                  <a:cubicBezTo>
                    <a:pt x="941" y="36"/>
                    <a:pt x="941" y="36"/>
                    <a:pt x="940" y="37"/>
                  </a:cubicBezTo>
                  <a:cubicBezTo>
                    <a:pt x="939" y="37"/>
                    <a:pt x="938" y="38"/>
                    <a:pt x="938" y="39"/>
                  </a:cubicBezTo>
                  <a:cubicBezTo>
                    <a:pt x="937" y="39"/>
                    <a:pt x="937" y="40"/>
                    <a:pt x="936" y="40"/>
                  </a:cubicBezTo>
                  <a:cubicBezTo>
                    <a:pt x="935" y="41"/>
                    <a:pt x="934" y="42"/>
                    <a:pt x="933" y="42"/>
                  </a:cubicBezTo>
                  <a:cubicBezTo>
                    <a:pt x="933" y="43"/>
                    <a:pt x="933" y="43"/>
                    <a:pt x="932" y="43"/>
                  </a:cubicBezTo>
                  <a:cubicBezTo>
                    <a:pt x="931" y="44"/>
                    <a:pt x="929" y="45"/>
                    <a:pt x="928" y="46"/>
                  </a:cubicBezTo>
                  <a:cubicBezTo>
                    <a:pt x="927" y="47"/>
                    <a:pt x="927" y="47"/>
                    <a:pt x="927" y="47"/>
                  </a:cubicBezTo>
                  <a:cubicBezTo>
                    <a:pt x="926" y="48"/>
                    <a:pt x="924" y="49"/>
                    <a:pt x="923" y="50"/>
                  </a:cubicBezTo>
                  <a:cubicBezTo>
                    <a:pt x="922" y="50"/>
                    <a:pt x="922" y="50"/>
                    <a:pt x="921" y="51"/>
                  </a:cubicBezTo>
                  <a:cubicBezTo>
                    <a:pt x="920" y="51"/>
                    <a:pt x="919" y="52"/>
                    <a:pt x="918" y="53"/>
                  </a:cubicBezTo>
                  <a:cubicBezTo>
                    <a:pt x="917" y="53"/>
                    <a:pt x="916" y="54"/>
                    <a:pt x="915" y="55"/>
                  </a:cubicBezTo>
                  <a:cubicBezTo>
                    <a:pt x="914" y="55"/>
                    <a:pt x="914" y="55"/>
                    <a:pt x="914" y="55"/>
                  </a:cubicBezTo>
                  <a:cubicBezTo>
                    <a:pt x="913" y="56"/>
                    <a:pt x="912" y="57"/>
                    <a:pt x="910" y="57"/>
                  </a:cubicBezTo>
                  <a:cubicBezTo>
                    <a:pt x="909" y="58"/>
                    <a:pt x="909" y="58"/>
                    <a:pt x="909" y="58"/>
                  </a:cubicBezTo>
                  <a:cubicBezTo>
                    <a:pt x="908" y="59"/>
                    <a:pt x="906" y="59"/>
                    <a:pt x="905" y="60"/>
                  </a:cubicBezTo>
                  <a:cubicBezTo>
                    <a:pt x="904" y="60"/>
                    <a:pt x="904" y="60"/>
                    <a:pt x="904" y="60"/>
                  </a:cubicBezTo>
                  <a:cubicBezTo>
                    <a:pt x="903" y="61"/>
                    <a:pt x="901" y="62"/>
                    <a:pt x="900" y="63"/>
                  </a:cubicBezTo>
                  <a:cubicBezTo>
                    <a:pt x="899" y="63"/>
                    <a:pt x="899" y="63"/>
                    <a:pt x="899" y="63"/>
                  </a:cubicBezTo>
                  <a:cubicBezTo>
                    <a:pt x="897" y="64"/>
                    <a:pt x="896" y="65"/>
                    <a:pt x="894" y="65"/>
                  </a:cubicBezTo>
                  <a:cubicBezTo>
                    <a:pt x="893" y="66"/>
                    <a:pt x="893" y="66"/>
                    <a:pt x="893" y="66"/>
                  </a:cubicBezTo>
                  <a:cubicBezTo>
                    <a:pt x="892" y="67"/>
                    <a:pt x="890" y="67"/>
                    <a:pt x="888" y="68"/>
                  </a:cubicBezTo>
                  <a:cubicBezTo>
                    <a:pt x="888" y="68"/>
                    <a:pt x="887" y="69"/>
                    <a:pt x="887" y="69"/>
                  </a:cubicBezTo>
                  <a:cubicBezTo>
                    <a:pt x="885" y="69"/>
                    <a:pt x="884" y="70"/>
                    <a:pt x="883" y="71"/>
                  </a:cubicBezTo>
                  <a:cubicBezTo>
                    <a:pt x="882" y="71"/>
                    <a:pt x="881" y="71"/>
                    <a:pt x="881" y="71"/>
                  </a:cubicBezTo>
                  <a:cubicBezTo>
                    <a:pt x="879" y="72"/>
                    <a:pt x="877" y="73"/>
                    <a:pt x="875" y="74"/>
                  </a:cubicBezTo>
                  <a:cubicBezTo>
                    <a:pt x="875" y="74"/>
                    <a:pt x="875" y="74"/>
                    <a:pt x="875" y="74"/>
                  </a:cubicBezTo>
                  <a:cubicBezTo>
                    <a:pt x="873" y="74"/>
                    <a:pt x="871" y="75"/>
                    <a:pt x="869" y="76"/>
                  </a:cubicBezTo>
                  <a:cubicBezTo>
                    <a:pt x="869" y="76"/>
                    <a:pt x="868" y="76"/>
                    <a:pt x="867" y="77"/>
                  </a:cubicBezTo>
                  <a:cubicBezTo>
                    <a:pt x="866" y="77"/>
                    <a:pt x="864" y="78"/>
                    <a:pt x="863" y="78"/>
                  </a:cubicBezTo>
                  <a:cubicBezTo>
                    <a:pt x="862" y="78"/>
                    <a:pt x="861" y="79"/>
                    <a:pt x="861" y="79"/>
                  </a:cubicBezTo>
                  <a:cubicBezTo>
                    <a:pt x="859" y="80"/>
                    <a:pt x="857" y="80"/>
                    <a:pt x="856" y="81"/>
                  </a:cubicBezTo>
                  <a:cubicBezTo>
                    <a:pt x="855" y="81"/>
                    <a:pt x="855" y="81"/>
                    <a:pt x="854" y="81"/>
                  </a:cubicBezTo>
                  <a:cubicBezTo>
                    <a:pt x="852" y="82"/>
                    <a:pt x="850" y="83"/>
                    <a:pt x="847" y="83"/>
                  </a:cubicBezTo>
                  <a:cubicBezTo>
                    <a:pt x="845" y="84"/>
                    <a:pt x="843" y="85"/>
                    <a:pt x="841" y="85"/>
                  </a:cubicBezTo>
                  <a:cubicBezTo>
                    <a:pt x="841" y="86"/>
                    <a:pt x="840" y="86"/>
                    <a:pt x="839" y="86"/>
                  </a:cubicBezTo>
                  <a:cubicBezTo>
                    <a:pt x="837" y="87"/>
                    <a:pt x="834" y="88"/>
                    <a:pt x="831" y="88"/>
                  </a:cubicBezTo>
                  <a:cubicBezTo>
                    <a:pt x="829" y="89"/>
                    <a:pt x="826" y="90"/>
                    <a:pt x="824" y="91"/>
                  </a:cubicBezTo>
                  <a:cubicBezTo>
                    <a:pt x="823" y="91"/>
                    <a:pt x="822" y="91"/>
                    <a:pt x="821" y="91"/>
                  </a:cubicBezTo>
                  <a:cubicBezTo>
                    <a:pt x="819" y="92"/>
                    <a:pt x="818" y="92"/>
                    <a:pt x="816" y="93"/>
                  </a:cubicBezTo>
                  <a:cubicBezTo>
                    <a:pt x="814" y="93"/>
                    <a:pt x="812" y="94"/>
                    <a:pt x="809" y="94"/>
                  </a:cubicBezTo>
                  <a:cubicBezTo>
                    <a:pt x="808" y="95"/>
                    <a:pt x="807" y="95"/>
                    <a:pt x="806" y="95"/>
                  </a:cubicBezTo>
                  <a:cubicBezTo>
                    <a:pt x="804" y="96"/>
                    <a:pt x="801" y="97"/>
                    <a:pt x="798" y="97"/>
                  </a:cubicBezTo>
                  <a:cubicBezTo>
                    <a:pt x="798" y="97"/>
                    <a:pt x="797" y="97"/>
                    <a:pt x="797" y="98"/>
                  </a:cubicBezTo>
                  <a:cubicBezTo>
                    <a:pt x="793" y="98"/>
                    <a:pt x="790" y="99"/>
                    <a:pt x="786" y="100"/>
                  </a:cubicBezTo>
                  <a:cubicBezTo>
                    <a:pt x="786" y="100"/>
                    <a:pt x="785" y="100"/>
                    <a:pt x="784" y="100"/>
                  </a:cubicBezTo>
                  <a:cubicBezTo>
                    <a:pt x="782" y="101"/>
                    <a:pt x="779" y="102"/>
                    <a:pt x="776" y="102"/>
                  </a:cubicBezTo>
                  <a:cubicBezTo>
                    <a:pt x="775" y="103"/>
                    <a:pt x="773" y="103"/>
                    <a:pt x="771" y="103"/>
                  </a:cubicBezTo>
                  <a:cubicBezTo>
                    <a:pt x="770" y="104"/>
                    <a:pt x="769" y="104"/>
                    <a:pt x="767" y="104"/>
                  </a:cubicBezTo>
                  <a:cubicBezTo>
                    <a:pt x="765" y="104"/>
                    <a:pt x="763" y="105"/>
                    <a:pt x="762" y="105"/>
                  </a:cubicBezTo>
                  <a:cubicBezTo>
                    <a:pt x="760" y="105"/>
                    <a:pt x="759" y="106"/>
                    <a:pt x="758" y="106"/>
                  </a:cubicBezTo>
                  <a:cubicBezTo>
                    <a:pt x="755" y="106"/>
                    <a:pt x="753" y="107"/>
                    <a:pt x="750" y="108"/>
                  </a:cubicBezTo>
                  <a:cubicBezTo>
                    <a:pt x="749" y="108"/>
                    <a:pt x="748" y="108"/>
                    <a:pt x="747" y="108"/>
                  </a:cubicBezTo>
                  <a:cubicBezTo>
                    <a:pt x="745" y="108"/>
                    <a:pt x="742" y="109"/>
                    <a:pt x="739" y="109"/>
                  </a:cubicBezTo>
                  <a:cubicBezTo>
                    <a:pt x="738" y="110"/>
                    <a:pt x="737" y="110"/>
                    <a:pt x="735" y="110"/>
                  </a:cubicBezTo>
                  <a:cubicBezTo>
                    <a:pt x="733" y="110"/>
                    <a:pt x="731" y="111"/>
                    <a:pt x="729" y="111"/>
                  </a:cubicBezTo>
                  <a:cubicBezTo>
                    <a:pt x="728" y="111"/>
                    <a:pt x="727" y="112"/>
                    <a:pt x="725" y="112"/>
                  </a:cubicBezTo>
                  <a:cubicBezTo>
                    <a:pt x="723" y="112"/>
                    <a:pt x="721" y="112"/>
                    <a:pt x="720" y="113"/>
                  </a:cubicBezTo>
                  <a:cubicBezTo>
                    <a:pt x="718" y="113"/>
                    <a:pt x="717" y="113"/>
                    <a:pt x="715" y="113"/>
                  </a:cubicBezTo>
                  <a:cubicBezTo>
                    <a:pt x="713" y="114"/>
                    <a:pt x="711" y="114"/>
                    <a:pt x="710" y="114"/>
                  </a:cubicBezTo>
                  <a:cubicBezTo>
                    <a:pt x="708" y="114"/>
                    <a:pt x="707" y="115"/>
                    <a:pt x="705" y="115"/>
                  </a:cubicBezTo>
                  <a:cubicBezTo>
                    <a:pt x="704" y="115"/>
                    <a:pt x="702" y="115"/>
                    <a:pt x="700" y="116"/>
                  </a:cubicBezTo>
                  <a:cubicBezTo>
                    <a:pt x="695" y="116"/>
                    <a:pt x="690" y="117"/>
                    <a:pt x="685" y="118"/>
                  </a:cubicBezTo>
                  <a:cubicBezTo>
                    <a:pt x="684" y="118"/>
                    <a:pt x="683" y="118"/>
                    <a:pt x="682" y="118"/>
                  </a:cubicBezTo>
                  <a:cubicBezTo>
                    <a:pt x="677" y="119"/>
                    <a:pt x="672" y="119"/>
                    <a:pt x="666" y="120"/>
                  </a:cubicBezTo>
                  <a:cubicBezTo>
                    <a:pt x="666" y="120"/>
                    <a:pt x="666" y="120"/>
                    <a:pt x="666" y="120"/>
                  </a:cubicBezTo>
                  <a:cubicBezTo>
                    <a:pt x="661" y="121"/>
                    <a:pt x="655" y="121"/>
                    <a:pt x="650" y="122"/>
                  </a:cubicBezTo>
                  <a:cubicBezTo>
                    <a:pt x="649" y="122"/>
                    <a:pt x="648" y="122"/>
                    <a:pt x="647" y="122"/>
                  </a:cubicBezTo>
                  <a:cubicBezTo>
                    <a:pt x="641" y="123"/>
                    <a:pt x="636" y="123"/>
                    <a:pt x="631" y="124"/>
                  </a:cubicBezTo>
                  <a:cubicBezTo>
                    <a:pt x="629" y="124"/>
                    <a:pt x="628" y="124"/>
                    <a:pt x="627" y="124"/>
                  </a:cubicBezTo>
                  <a:cubicBezTo>
                    <a:pt x="624" y="124"/>
                    <a:pt x="621" y="125"/>
                    <a:pt x="618" y="125"/>
                  </a:cubicBezTo>
                  <a:cubicBezTo>
                    <a:pt x="616" y="125"/>
                    <a:pt x="615" y="125"/>
                    <a:pt x="613" y="125"/>
                  </a:cubicBezTo>
                  <a:cubicBezTo>
                    <a:pt x="610" y="125"/>
                    <a:pt x="606" y="126"/>
                    <a:pt x="602" y="126"/>
                  </a:cubicBezTo>
                  <a:cubicBezTo>
                    <a:pt x="601" y="126"/>
                    <a:pt x="601" y="126"/>
                    <a:pt x="600" y="126"/>
                  </a:cubicBezTo>
                  <a:cubicBezTo>
                    <a:pt x="596" y="126"/>
                    <a:pt x="592" y="127"/>
                    <a:pt x="587" y="127"/>
                  </a:cubicBezTo>
                  <a:cubicBezTo>
                    <a:pt x="586" y="127"/>
                    <a:pt x="585" y="127"/>
                    <a:pt x="583" y="127"/>
                  </a:cubicBezTo>
                  <a:cubicBezTo>
                    <a:pt x="580" y="127"/>
                    <a:pt x="577" y="128"/>
                    <a:pt x="574" y="128"/>
                  </a:cubicBezTo>
                  <a:cubicBezTo>
                    <a:pt x="572" y="128"/>
                    <a:pt x="571" y="128"/>
                    <a:pt x="570" y="128"/>
                  </a:cubicBezTo>
                  <a:cubicBezTo>
                    <a:pt x="560" y="129"/>
                    <a:pt x="550" y="129"/>
                    <a:pt x="540" y="129"/>
                  </a:cubicBezTo>
                  <a:cubicBezTo>
                    <a:pt x="538" y="129"/>
                    <a:pt x="537" y="129"/>
                    <a:pt x="536" y="130"/>
                  </a:cubicBezTo>
                  <a:cubicBezTo>
                    <a:pt x="532" y="130"/>
                    <a:pt x="529" y="130"/>
                    <a:pt x="526" y="130"/>
                  </a:cubicBezTo>
                  <a:cubicBezTo>
                    <a:pt x="525" y="130"/>
                    <a:pt x="523" y="130"/>
                    <a:pt x="522" y="130"/>
                  </a:cubicBezTo>
                  <a:cubicBezTo>
                    <a:pt x="518" y="130"/>
                    <a:pt x="513" y="130"/>
                    <a:pt x="509" y="130"/>
                  </a:cubicBezTo>
                  <a:cubicBezTo>
                    <a:pt x="505" y="130"/>
                    <a:pt x="500" y="130"/>
                    <a:pt x="496" y="130"/>
                  </a:cubicBezTo>
                  <a:cubicBezTo>
                    <a:pt x="495" y="130"/>
                    <a:pt x="494" y="130"/>
                    <a:pt x="492" y="130"/>
                  </a:cubicBezTo>
                  <a:cubicBezTo>
                    <a:pt x="489" y="130"/>
                    <a:pt x="486" y="131"/>
                    <a:pt x="483" y="131"/>
                  </a:cubicBezTo>
                  <a:cubicBezTo>
                    <a:pt x="482" y="131"/>
                    <a:pt x="480" y="131"/>
                    <a:pt x="479" y="131"/>
                  </a:cubicBezTo>
                  <a:cubicBezTo>
                    <a:pt x="476" y="131"/>
                    <a:pt x="473" y="131"/>
                    <a:pt x="471" y="131"/>
                  </a:cubicBezTo>
                  <a:cubicBezTo>
                    <a:pt x="469" y="131"/>
                    <a:pt x="467" y="131"/>
                    <a:pt x="466" y="131"/>
                  </a:cubicBezTo>
                  <a:cubicBezTo>
                    <a:pt x="463" y="130"/>
                    <a:pt x="460" y="130"/>
                    <a:pt x="458" y="130"/>
                  </a:cubicBezTo>
                  <a:cubicBezTo>
                    <a:pt x="456" y="130"/>
                    <a:pt x="455" y="130"/>
                    <a:pt x="453" y="130"/>
                  </a:cubicBezTo>
                  <a:cubicBezTo>
                    <a:pt x="450" y="130"/>
                    <a:pt x="447" y="130"/>
                    <a:pt x="444" y="130"/>
                  </a:cubicBezTo>
                  <a:cubicBezTo>
                    <a:pt x="443" y="130"/>
                    <a:pt x="442" y="130"/>
                    <a:pt x="441" y="130"/>
                  </a:cubicBezTo>
                  <a:cubicBezTo>
                    <a:pt x="436" y="130"/>
                    <a:pt x="432" y="130"/>
                    <a:pt x="428" y="130"/>
                  </a:cubicBezTo>
                  <a:cubicBezTo>
                    <a:pt x="427" y="130"/>
                    <a:pt x="426" y="130"/>
                    <a:pt x="426" y="130"/>
                  </a:cubicBezTo>
                  <a:cubicBezTo>
                    <a:pt x="422" y="130"/>
                    <a:pt x="419" y="130"/>
                    <a:pt x="416" y="130"/>
                  </a:cubicBezTo>
                  <a:cubicBezTo>
                    <a:pt x="414" y="129"/>
                    <a:pt x="413" y="129"/>
                    <a:pt x="411" y="129"/>
                  </a:cubicBezTo>
                  <a:cubicBezTo>
                    <a:pt x="409" y="129"/>
                    <a:pt x="406" y="129"/>
                    <a:pt x="403" y="129"/>
                  </a:cubicBezTo>
                  <a:cubicBezTo>
                    <a:pt x="402" y="129"/>
                    <a:pt x="400" y="129"/>
                    <a:pt x="399" y="129"/>
                  </a:cubicBezTo>
                  <a:cubicBezTo>
                    <a:pt x="396" y="129"/>
                    <a:pt x="393" y="129"/>
                    <a:pt x="391" y="128"/>
                  </a:cubicBezTo>
                  <a:cubicBezTo>
                    <a:pt x="389" y="128"/>
                    <a:pt x="388" y="128"/>
                    <a:pt x="386" y="128"/>
                  </a:cubicBezTo>
                  <a:cubicBezTo>
                    <a:pt x="383" y="128"/>
                    <a:pt x="381" y="128"/>
                    <a:pt x="378" y="128"/>
                  </a:cubicBezTo>
                  <a:cubicBezTo>
                    <a:pt x="376" y="128"/>
                    <a:pt x="375" y="128"/>
                    <a:pt x="374" y="128"/>
                  </a:cubicBezTo>
                  <a:cubicBezTo>
                    <a:pt x="371" y="127"/>
                    <a:pt x="368" y="127"/>
                    <a:pt x="365" y="127"/>
                  </a:cubicBezTo>
                  <a:cubicBezTo>
                    <a:pt x="363" y="127"/>
                    <a:pt x="362" y="127"/>
                    <a:pt x="361" y="127"/>
                  </a:cubicBezTo>
                  <a:cubicBezTo>
                    <a:pt x="357" y="126"/>
                    <a:pt x="353" y="126"/>
                    <a:pt x="349" y="126"/>
                  </a:cubicBezTo>
                  <a:cubicBezTo>
                    <a:pt x="349" y="126"/>
                    <a:pt x="349" y="126"/>
                    <a:pt x="349" y="126"/>
                  </a:cubicBezTo>
                  <a:cubicBezTo>
                    <a:pt x="345" y="126"/>
                    <a:pt x="341" y="125"/>
                    <a:pt x="337" y="125"/>
                  </a:cubicBezTo>
                  <a:cubicBezTo>
                    <a:pt x="335" y="125"/>
                    <a:pt x="334" y="125"/>
                    <a:pt x="333" y="125"/>
                  </a:cubicBezTo>
                  <a:cubicBezTo>
                    <a:pt x="330" y="124"/>
                    <a:pt x="327" y="124"/>
                    <a:pt x="325" y="124"/>
                  </a:cubicBezTo>
                  <a:cubicBezTo>
                    <a:pt x="323" y="124"/>
                    <a:pt x="322" y="124"/>
                    <a:pt x="320" y="123"/>
                  </a:cubicBezTo>
                  <a:cubicBezTo>
                    <a:pt x="317" y="123"/>
                    <a:pt x="315" y="123"/>
                    <a:pt x="312" y="123"/>
                  </a:cubicBezTo>
                  <a:cubicBezTo>
                    <a:pt x="311" y="123"/>
                    <a:pt x="309" y="122"/>
                    <a:pt x="308" y="122"/>
                  </a:cubicBezTo>
                  <a:cubicBezTo>
                    <a:pt x="305" y="122"/>
                    <a:pt x="302" y="122"/>
                    <a:pt x="300" y="121"/>
                  </a:cubicBezTo>
                  <a:cubicBezTo>
                    <a:pt x="298" y="121"/>
                    <a:pt x="297" y="121"/>
                    <a:pt x="296" y="121"/>
                  </a:cubicBezTo>
                  <a:cubicBezTo>
                    <a:pt x="292" y="121"/>
                    <a:pt x="289" y="120"/>
                    <a:pt x="285" y="120"/>
                  </a:cubicBezTo>
                  <a:cubicBezTo>
                    <a:pt x="285" y="120"/>
                    <a:pt x="284" y="120"/>
                    <a:pt x="284" y="120"/>
                  </a:cubicBezTo>
                  <a:cubicBezTo>
                    <a:pt x="280" y="119"/>
                    <a:pt x="276" y="119"/>
                    <a:pt x="272" y="118"/>
                  </a:cubicBezTo>
                  <a:cubicBezTo>
                    <a:pt x="271" y="118"/>
                    <a:pt x="270" y="118"/>
                    <a:pt x="269" y="118"/>
                  </a:cubicBezTo>
                  <a:cubicBezTo>
                    <a:pt x="266" y="117"/>
                    <a:pt x="263" y="117"/>
                    <a:pt x="260" y="117"/>
                  </a:cubicBezTo>
                  <a:cubicBezTo>
                    <a:pt x="258" y="116"/>
                    <a:pt x="257" y="116"/>
                    <a:pt x="256" y="116"/>
                  </a:cubicBezTo>
                  <a:cubicBezTo>
                    <a:pt x="253" y="116"/>
                    <a:pt x="250" y="115"/>
                    <a:pt x="248" y="115"/>
                  </a:cubicBezTo>
                  <a:cubicBezTo>
                    <a:pt x="246" y="115"/>
                    <a:pt x="245" y="114"/>
                    <a:pt x="243" y="114"/>
                  </a:cubicBezTo>
                  <a:cubicBezTo>
                    <a:pt x="240" y="114"/>
                    <a:pt x="236" y="113"/>
                    <a:pt x="233" y="113"/>
                  </a:cubicBezTo>
                  <a:cubicBezTo>
                    <a:pt x="232" y="112"/>
                    <a:pt x="232" y="112"/>
                    <a:pt x="231" y="112"/>
                  </a:cubicBezTo>
                  <a:cubicBezTo>
                    <a:pt x="227" y="112"/>
                    <a:pt x="223" y="111"/>
                    <a:pt x="219" y="110"/>
                  </a:cubicBezTo>
                  <a:cubicBezTo>
                    <a:pt x="218" y="110"/>
                    <a:pt x="217" y="110"/>
                    <a:pt x="216" y="110"/>
                  </a:cubicBezTo>
                  <a:cubicBezTo>
                    <a:pt x="213" y="109"/>
                    <a:pt x="209" y="108"/>
                    <a:pt x="206" y="108"/>
                  </a:cubicBezTo>
                  <a:cubicBezTo>
                    <a:pt x="205" y="108"/>
                    <a:pt x="204" y="107"/>
                    <a:pt x="203" y="107"/>
                  </a:cubicBezTo>
                  <a:cubicBezTo>
                    <a:pt x="199" y="106"/>
                    <a:pt x="194" y="106"/>
                    <a:pt x="190" y="105"/>
                  </a:cubicBezTo>
                  <a:cubicBezTo>
                    <a:pt x="187" y="104"/>
                    <a:pt x="185" y="104"/>
                    <a:pt x="182" y="103"/>
                  </a:cubicBezTo>
                  <a:cubicBezTo>
                    <a:pt x="181" y="103"/>
                    <a:pt x="180" y="103"/>
                    <a:pt x="180" y="103"/>
                  </a:cubicBezTo>
                  <a:cubicBezTo>
                    <a:pt x="177" y="102"/>
                    <a:pt x="175" y="102"/>
                    <a:pt x="173" y="101"/>
                  </a:cubicBezTo>
                  <a:cubicBezTo>
                    <a:pt x="172" y="101"/>
                    <a:pt x="171" y="101"/>
                    <a:pt x="170" y="100"/>
                  </a:cubicBezTo>
                  <a:cubicBezTo>
                    <a:pt x="168" y="100"/>
                    <a:pt x="166" y="100"/>
                    <a:pt x="164" y="99"/>
                  </a:cubicBezTo>
                  <a:cubicBezTo>
                    <a:pt x="163" y="99"/>
                    <a:pt x="162" y="99"/>
                    <a:pt x="161" y="98"/>
                  </a:cubicBezTo>
                  <a:cubicBezTo>
                    <a:pt x="158" y="98"/>
                    <a:pt x="156" y="97"/>
                    <a:pt x="153" y="97"/>
                  </a:cubicBezTo>
                  <a:cubicBezTo>
                    <a:pt x="150" y="96"/>
                    <a:pt x="148" y="95"/>
                    <a:pt x="145" y="94"/>
                  </a:cubicBezTo>
                  <a:cubicBezTo>
                    <a:pt x="144" y="94"/>
                    <a:pt x="143" y="94"/>
                    <a:pt x="142" y="94"/>
                  </a:cubicBezTo>
                  <a:cubicBezTo>
                    <a:pt x="140" y="93"/>
                    <a:pt x="138" y="93"/>
                    <a:pt x="136" y="92"/>
                  </a:cubicBezTo>
                  <a:cubicBezTo>
                    <a:pt x="135" y="92"/>
                    <a:pt x="134" y="91"/>
                    <a:pt x="133" y="91"/>
                  </a:cubicBezTo>
                  <a:cubicBezTo>
                    <a:pt x="131" y="91"/>
                    <a:pt x="130" y="90"/>
                    <a:pt x="128" y="90"/>
                  </a:cubicBezTo>
                  <a:cubicBezTo>
                    <a:pt x="127" y="89"/>
                    <a:pt x="126" y="89"/>
                    <a:pt x="125" y="89"/>
                  </a:cubicBezTo>
                  <a:cubicBezTo>
                    <a:pt x="123" y="88"/>
                    <a:pt x="122" y="88"/>
                    <a:pt x="120" y="87"/>
                  </a:cubicBezTo>
                  <a:cubicBezTo>
                    <a:pt x="119" y="87"/>
                    <a:pt x="118" y="87"/>
                    <a:pt x="117" y="86"/>
                  </a:cubicBezTo>
                  <a:cubicBezTo>
                    <a:pt x="115" y="86"/>
                    <a:pt x="113" y="85"/>
                    <a:pt x="112" y="85"/>
                  </a:cubicBezTo>
                  <a:cubicBezTo>
                    <a:pt x="111" y="84"/>
                    <a:pt x="110" y="84"/>
                    <a:pt x="109" y="84"/>
                  </a:cubicBezTo>
                  <a:cubicBezTo>
                    <a:pt x="107" y="83"/>
                    <a:pt x="105" y="82"/>
                    <a:pt x="102" y="82"/>
                  </a:cubicBezTo>
                  <a:cubicBezTo>
                    <a:pt x="102" y="81"/>
                    <a:pt x="102" y="81"/>
                    <a:pt x="102" y="81"/>
                  </a:cubicBezTo>
                  <a:cubicBezTo>
                    <a:pt x="99" y="80"/>
                    <a:pt x="97" y="80"/>
                    <a:pt x="94" y="79"/>
                  </a:cubicBezTo>
                  <a:cubicBezTo>
                    <a:pt x="94" y="79"/>
                    <a:pt x="93" y="78"/>
                    <a:pt x="92" y="78"/>
                  </a:cubicBezTo>
                  <a:cubicBezTo>
                    <a:pt x="90" y="77"/>
                    <a:pt x="89" y="77"/>
                    <a:pt x="87" y="76"/>
                  </a:cubicBezTo>
                  <a:cubicBezTo>
                    <a:pt x="86" y="76"/>
                    <a:pt x="86" y="75"/>
                    <a:pt x="85" y="75"/>
                  </a:cubicBezTo>
                  <a:cubicBezTo>
                    <a:pt x="83" y="75"/>
                    <a:pt x="82" y="74"/>
                    <a:pt x="81" y="74"/>
                  </a:cubicBezTo>
                  <a:cubicBezTo>
                    <a:pt x="80" y="73"/>
                    <a:pt x="79" y="73"/>
                    <a:pt x="78" y="72"/>
                  </a:cubicBezTo>
                  <a:cubicBezTo>
                    <a:pt x="77" y="72"/>
                    <a:pt x="75" y="71"/>
                    <a:pt x="74" y="71"/>
                  </a:cubicBezTo>
                  <a:cubicBezTo>
                    <a:pt x="73" y="70"/>
                    <a:pt x="72" y="70"/>
                    <a:pt x="72" y="70"/>
                  </a:cubicBezTo>
                  <a:cubicBezTo>
                    <a:pt x="70" y="69"/>
                    <a:pt x="69" y="69"/>
                    <a:pt x="68" y="68"/>
                  </a:cubicBezTo>
                  <a:cubicBezTo>
                    <a:pt x="67" y="68"/>
                    <a:pt x="66" y="67"/>
                    <a:pt x="65" y="67"/>
                  </a:cubicBezTo>
                  <a:cubicBezTo>
                    <a:pt x="64" y="66"/>
                    <a:pt x="63" y="66"/>
                    <a:pt x="62" y="65"/>
                  </a:cubicBezTo>
                  <a:cubicBezTo>
                    <a:pt x="61" y="65"/>
                    <a:pt x="60" y="65"/>
                    <a:pt x="60" y="64"/>
                  </a:cubicBezTo>
                  <a:cubicBezTo>
                    <a:pt x="58" y="64"/>
                    <a:pt x="57" y="63"/>
                    <a:pt x="56" y="63"/>
                  </a:cubicBezTo>
                  <a:cubicBezTo>
                    <a:pt x="55" y="62"/>
                    <a:pt x="55" y="62"/>
                    <a:pt x="54" y="61"/>
                  </a:cubicBezTo>
                  <a:cubicBezTo>
                    <a:pt x="53" y="61"/>
                    <a:pt x="52" y="60"/>
                    <a:pt x="50" y="59"/>
                  </a:cubicBezTo>
                  <a:cubicBezTo>
                    <a:pt x="50" y="59"/>
                    <a:pt x="49" y="59"/>
                    <a:pt x="49" y="59"/>
                  </a:cubicBezTo>
                  <a:cubicBezTo>
                    <a:pt x="47" y="58"/>
                    <a:pt x="45" y="57"/>
                    <a:pt x="44" y="56"/>
                  </a:cubicBezTo>
                  <a:cubicBezTo>
                    <a:pt x="43" y="55"/>
                    <a:pt x="43" y="55"/>
                    <a:pt x="43" y="55"/>
                  </a:cubicBezTo>
                  <a:cubicBezTo>
                    <a:pt x="42" y="54"/>
                    <a:pt x="40" y="54"/>
                    <a:pt x="39" y="53"/>
                  </a:cubicBezTo>
                  <a:cubicBezTo>
                    <a:pt x="39" y="53"/>
                    <a:pt x="38" y="52"/>
                    <a:pt x="38" y="52"/>
                  </a:cubicBezTo>
                  <a:cubicBezTo>
                    <a:pt x="37" y="51"/>
                    <a:pt x="36" y="51"/>
                    <a:pt x="35" y="50"/>
                  </a:cubicBezTo>
                  <a:cubicBezTo>
                    <a:pt x="34" y="50"/>
                    <a:pt x="34" y="49"/>
                    <a:pt x="33" y="49"/>
                  </a:cubicBezTo>
                  <a:cubicBezTo>
                    <a:pt x="32" y="48"/>
                    <a:pt x="31" y="48"/>
                    <a:pt x="31" y="47"/>
                  </a:cubicBezTo>
                  <a:cubicBezTo>
                    <a:pt x="30" y="47"/>
                    <a:pt x="29" y="46"/>
                    <a:pt x="29" y="46"/>
                  </a:cubicBezTo>
                  <a:cubicBezTo>
                    <a:pt x="28" y="45"/>
                    <a:pt x="27" y="45"/>
                    <a:pt x="27" y="44"/>
                  </a:cubicBezTo>
                  <a:cubicBezTo>
                    <a:pt x="26" y="44"/>
                    <a:pt x="26" y="43"/>
                    <a:pt x="25" y="43"/>
                  </a:cubicBezTo>
                  <a:cubicBezTo>
                    <a:pt x="24" y="42"/>
                    <a:pt x="24" y="42"/>
                    <a:pt x="23" y="41"/>
                  </a:cubicBezTo>
                  <a:cubicBezTo>
                    <a:pt x="22" y="41"/>
                    <a:pt x="22" y="40"/>
                    <a:pt x="21" y="40"/>
                  </a:cubicBezTo>
                  <a:cubicBezTo>
                    <a:pt x="21" y="39"/>
                    <a:pt x="20" y="39"/>
                    <a:pt x="20" y="38"/>
                  </a:cubicBezTo>
                  <a:cubicBezTo>
                    <a:pt x="19" y="38"/>
                    <a:pt x="19" y="37"/>
                    <a:pt x="18" y="37"/>
                  </a:cubicBezTo>
                  <a:cubicBezTo>
                    <a:pt x="18" y="36"/>
                    <a:pt x="17" y="36"/>
                    <a:pt x="16" y="35"/>
                  </a:cubicBezTo>
                  <a:cubicBezTo>
                    <a:pt x="16" y="35"/>
                    <a:pt x="16" y="34"/>
                    <a:pt x="15" y="34"/>
                  </a:cubicBezTo>
                  <a:cubicBezTo>
                    <a:pt x="15" y="33"/>
                    <a:pt x="14" y="32"/>
                    <a:pt x="13" y="32"/>
                  </a:cubicBezTo>
                  <a:cubicBezTo>
                    <a:pt x="13" y="31"/>
                    <a:pt x="13" y="31"/>
                    <a:pt x="13" y="31"/>
                  </a:cubicBezTo>
                  <a:cubicBezTo>
                    <a:pt x="12" y="30"/>
                    <a:pt x="11" y="29"/>
                    <a:pt x="10" y="28"/>
                  </a:cubicBezTo>
                  <a:cubicBezTo>
                    <a:pt x="9" y="27"/>
                    <a:pt x="9" y="27"/>
                    <a:pt x="9" y="27"/>
                  </a:cubicBezTo>
                  <a:cubicBezTo>
                    <a:pt x="9" y="26"/>
                    <a:pt x="8" y="26"/>
                    <a:pt x="8" y="25"/>
                  </a:cubicBezTo>
                  <a:cubicBezTo>
                    <a:pt x="8" y="24"/>
                    <a:pt x="7" y="24"/>
                    <a:pt x="7" y="24"/>
                  </a:cubicBezTo>
                  <a:cubicBezTo>
                    <a:pt x="7" y="23"/>
                    <a:pt x="6" y="22"/>
                    <a:pt x="6" y="22"/>
                  </a:cubicBezTo>
                  <a:cubicBezTo>
                    <a:pt x="6" y="21"/>
                    <a:pt x="6" y="21"/>
                    <a:pt x="5" y="21"/>
                  </a:cubicBezTo>
                  <a:cubicBezTo>
                    <a:pt x="5" y="20"/>
                    <a:pt x="5" y="19"/>
                    <a:pt x="4" y="19"/>
                  </a:cubicBezTo>
                  <a:cubicBezTo>
                    <a:pt x="4" y="18"/>
                    <a:pt x="4" y="18"/>
                    <a:pt x="4" y="17"/>
                  </a:cubicBezTo>
                  <a:cubicBezTo>
                    <a:pt x="4" y="17"/>
                    <a:pt x="3" y="16"/>
                    <a:pt x="3" y="16"/>
                  </a:cubicBezTo>
                  <a:cubicBezTo>
                    <a:pt x="3" y="15"/>
                    <a:pt x="3" y="15"/>
                    <a:pt x="3" y="14"/>
                  </a:cubicBezTo>
                  <a:cubicBezTo>
                    <a:pt x="2" y="14"/>
                    <a:pt x="2" y="13"/>
                    <a:pt x="2" y="12"/>
                  </a:cubicBezTo>
                  <a:cubicBezTo>
                    <a:pt x="2" y="12"/>
                    <a:pt x="2" y="12"/>
                    <a:pt x="2" y="11"/>
                  </a:cubicBezTo>
                  <a:cubicBezTo>
                    <a:pt x="1" y="11"/>
                    <a:pt x="1" y="10"/>
                    <a:pt x="1" y="9"/>
                  </a:cubicBezTo>
                  <a:cubicBezTo>
                    <a:pt x="1" y="9"/>
                    <a:pt x="1" y="8"/>
                    <a:pt x="1" y="8"/>
                  </a:cubicBezTo>
                  <a:cubicBezTo>
                    <a:pt x="1" y="7"/>
                    <a:pt x="1" y="7"/>
                    <a:pt x="1" y="6"/>
                  </a:cubicBezTo>
                  <a:cubicBezTo>
                    <a:pt x="1" y="5"/>
                    <a:pt x="1" y="5"/>
                    <a:pt x="1" y="5"/>
                  </a:cubicBezTo>
                  <a:cubicBezTo>
                    <a:pt x="0" y="4"/>
                    <a:pt x="0" y="3"/>
                    <a:pt x="0" y="2"/>
                  </a:cubicBezTo>
                  <a:cubicBezTo>
                    <a:pt x="1" y="255"/>
                    <a:pt x="1" y="255"/>
                    <a:pt x="1" y="255"/>
                  </a:cubicBezTo>
                  <a:cubicBezTo>
                    <a:pt x="1" y="256"/>
                    <a:pt x="1" y="257"/>
                    <a:pt x="1" y="258"/>
                  </a:cubicBezTo>
                  <a:cubicBezTo>
                    <a:pt x="1" y="259"/>
                    <a:pt x="1" y="259"/>
                    <a:pt x="1" y="259"/>
                  </a:cubicBezTo>
                  <a:cubicBezTo>
                    <a:pt x="1" y="260"/>
                    <a:pt x="1" y="260"/>
                    <a:pt x="2" y="261"/>
                  </a:cubicBezTo>
                  <a:cubicBezTo>
                    <a:pt x="2" y="262"/>
                    <a:pt x="2" y="262"/>
                    <a:pt x="2" y="262"/>
                  </a:cubicBezTo>
                  <a:cubicBezTo>
                    <a:pt x="2" y="263"/>
                    <a:pt x="2" y="264"/>
                    <a:pt x="2" y="264"/>
                  </a:cubicBezTo>
                  <a:cubicBezTo>
                    <a:pt x="2" y="265"/>
                    <a:pt x="2" y="265"/>
                    <a:pt x="3" y="266"/>
                  </a:cubicBezTo>
                  <a:cubicBezTo>
                    <a:pt x="3" y="266"/>
                    <a:pt x="3" y="267"/>
                    <a:pt x="3" y="267"/>
                  </a:cubicBezTo>
                  <a:cubicBezTo>
                    <a:pt x="3" y="268"/>
                    <a:pt x="4" y="268"/>
                    <a:pt x="4" y="269"/>
                  </a:cubicBezTo>
                  <a:cubicBezTo>
                    <a:pt x="4" y="269"/>
                    <a:pt x="4" y="270"/>
                    <a:pt x="4" y="270"/>
                  </a:cubicBezTo>
                  <a:cubicBezTo>
                    <a:pt x="5" y="271"/>
                    <a:pt x="5" y="271"/>
                    <a:pt x="5" y="272"/>
                  </a:cubicBezTo>
                  <a:cubicBezTo>
                    <a:pt x="5" y="272"/>
                    <a:pt x="6" y="273"/>
                    <a:pt x="6" y="274"/>
                  </a:cubicBezTo>
                  <a:cubicBezTo>
                    <a:pt x="6" y="274"/>
                    <a:pt x="6" y="274"/>
                    <a:pt x="7" y="275"/>
                  </a:cubicBezTo>
                  <a:cubicBezTo>
                    <a:pt x="7" y="275"/>
                    <a:pt x="7" y="276"/>
                    <a:pt x="8" y="277"/>
                  </a:cubicBezTo>
                  <a:cubicBezTo>
                    <a:pt x="8" y="277"/>
                    <a:pt x="8" y="277"/>
                    <a:pt x="9" y="278"/>
                  </a:cubicBezTo>
                  <a:cubicBezTo>
                    <a:pt x="9" y="279"/>
                    <a:pt x="10" y="279"/>
                    <a:pt x="10" y="280"/>
                  </a:cubicBezTo>
                  <a:cubicBezTo>
                    <a:pt x="11" y="281"/>
                    <a:pt x="11" y="281"/>
                    <a:pt x="11" y="281"/>
                  </a:cubicBezTo>
                  <a:cubicBezTo>
                    <a:pt x="11" y="282"/>
                    <a:pt x="12" y="283"/>
                    <a:pt x="13" y="284"/>
                  </a:cubicBezTo>
                  <a:cubicBezTo>
                    <a:pt x="14" y="285"/>
                    <a:pt x="14" y="285"/>
                    <a:pt x="14" y="285"/>
                  </a:cubicBezTo>
                  <a:cubicBezTo>
                    <a:pt x="14" y="285"/>
                    <a:pt x="15" y="286"/>
                    <a:pt x="16" y="287"/>
                  </a:cubicBezTo>
                  <a:cubicBezTo>
                    <a:pt x="16" y="287"/>
                    <a:pt x="17" y="288"/>
                    <a:pt x="17" y="288"/>
                  </a:cubicBezTo>
                  <a:cubicBezTo>
                    <a:pt x="18" y="289"/>
                    <a:pt x="18" y="289"/>
                    <a:pt x="19" y="290"/>
                  </a:cubicBezTo>
                  <a:cubicBezTo>
                    <a:pt x="19" y="290"/>
                    <a:pt x="20" y="291"/>
                    <a:pt x="20" y="291"/>
                  </a:cubicBezTo>
                  <a:cubicBezTo>
                    <a:pt x="21" y="292"/>
                    <a:pt x="21" y="292"/>
                    <a:pt x="22" y="293"/>
                  </a:cubicBezTo>
                  <a:cubicBezTo>
                    <a:pt x="23" y="293"/>
                    <a:pt x="23" y="294"/>
                    <a:pt x="24" y="294"/>
                  </a:cubicBezTo>
                  <a:cubicBezTo>
                    <a:pt x="24" y="295"/>
                    <a:pt x="25" y="295"/>
                    <a:pt x="26" y="296"/>
                  </a:cubicBezTo>
                  <a:cubicBezTo>
                    <a:pt x="26" y="296"/>
                    <a:pt x="27" y="297"/>
                    <a:pt x="27" y="297"/>
                  </a:cubicBezTo>
                  <a:cubicBezTo>
                    <a:pt x="28" y="298"/>
                    <a:pt x="29" y="298"/>
                    <a:pt x="29" y="299"/>
                  </a:cubicBezTo>
                  <a:cubicBezTo>
                    <a:pt x="30" y="299"/>
                    <a:pt x="31" y="300"/>
                    <a:pt x="31" y="300"/>
                  </a:cubicBezTo>
                  <a:cubicBezTo>
                    <a:pt x="32" y="301"/>
                    <a:pt x="33" y="301"/>
                    <a:pt x="34" y="302"/>
                  </a:cubicBezTo>
                  <a:cubicBezTo>
                    <a:pt x="34" y="302"/>
                    <a:pt x="35" y="303"/>
                    <a:pt x="35" y="303"/>
                  </a:cubicBezTo>
                  <a:cubicBezTo>
                    <a:pt x="36" y="304"/>
                    <a:pt x="37" y="304"/>
                    <a:pt x="38" y="305"/>
                  </a:cubicBezTo>
                  <a:cubicBezTo>
                    <a:pt x="39" y="305"/>
                    <a:pt x="39" y="306"/>
                    <a:pt x="40" y="306"/>
                  </a:cubicBezTo>
                  <a:cubicBezTo>
                    <a:pt x="41" y="307"/>
                    <a:pt x="42" y="308"/>
                    <a:pt x="44" y="308"/>
                  </a:cubicBezTo>
                  <a:cubicBezTo>
                    <a:pt x="44" y="309"/>
                    <a:pt x="44" y="309"/>
                    <a:pt x="44" y="309"/>
                  </a:cubicBezTo>
                  <a:cubicBezTo>
                    <a:pt x="46" y="310"/>
                    <a:pt x="48" y="311"/>
                    <a:pt x="49" y="312"/>
                  </a:cubicBezTo>
                  <a:cubicBezTo>
                    <a:pt x="50" y="312"/>
                    <a:pt x="50" y="312"/>
                    <a:pt x="51" y="313"/>
                  </a:cubicBezTo>
                  <a:cubicBezTo>
                    <a:pt x="52" y="313"/>
                    <a:pt x="53" y="314"/>
                    <a:pt x="55" y="314"/>
                  </a:cubicBezTo>
                  <a:cubicBezTo>
                    <a:pt x="55" y="315"/>
                    <a:pt x="56" y="315"/>
                    <a:pt x="57" y="316"/>
                  </a:cubicBezTo>
                  <a:cubicBezTo>
                    <a:pt x="58" y="316"/>
                    <a:pt x="59" y="317"/>
                    <a:pt x="60" y="317"/>
                  </a:cubicBezTo>
                  <a:cubicBezTo>
                    <a:pt x="61" y="318"/>
                    <a:pt x="62" y="318"/>
                    <a:pt x="63" y="318"/>
                  </a:cubicBezTo>
                  <a:cubicBezTo>
                    <a:pt x="64" y="319"/>
                    <a:pt x="65" y="319"/>
                    <a:pt x="66" y="320"/>
                  </a:cubicBezTo>
                  <a:cubicBezTo>
                    <a:pt x="67" y="320"/>
                    <a:pt x="68" y="321"/>
                    <a:pt x="69" y="321"/>
                  </a:cubicBezTo>
                  <a:cubicBezTo>
                    <a:pt x="70" y="322"/>
                    <a:pt x="71" y="322"/>
                    <a:pt x="72" y="323"/>
                  </a:cubicBezTo>
                  <a:cubicBezTo>
                    <a:pt x="73" y="323"/>
                    <a:pt x="74" y="324"/>
                    <a:pt x="75" y="324"/>
                  </a:cubicBezTo>
                  <a:cubicBezTo>
                    <a:pt x="76" y="324"/>
                    <a:pt x="77" y="325"/>
                    <a:pt x="79" y="325"/>
                  </a:cubicBezTo>
                  <a:cubicBezTo>
                    <a:pt x="79" y="326"/>
                    <a:pt x="80" y="326"/>
                    <a:pt x="81" y="327"/>
                  </a:cubicBezTo>
                  <a:cubicBezTo>
                    <a:pt x="83" y="327"/>
                    <a:pt x="84" y="328"/>
                    <a:pt x="85" y="328"/>
                  </a:cubicBezTo>
                  <a:cubicBezTo>
                    <a:pt x="86" y="329"/>
                    <a:pt x="87" y="329"/>
                    <a:pt x="88" y="329"/>
                  </a:cubicBezTo>
                  <a:cubicBezTo>
                    <a:pt x="89" y="330"/>
                    <a:pt x="91" y="330"/>
                    <a:pt x="93" y="331"/>
                  </a:cubicBezTo>
                  <a:cubicBezTo>
                    <a:pt x="93" y="331"/>
                    <a:pt x="94" y="332"/>
                    <a:pt x="95" y="332"/>
                  </a:cubicBezTo>
                  <a:cubicBezTo>
                    <a:pt x="97" y="333"/>
                    <a:pt x="100" y="334"/>
                    <a:pt x="102" y="334"/>
                  </a:cubicBezTo>
                  <a:cubicBezTo>
                    <a:pt x="103" y="335"/>
                    <a:pt x="103" y="335"/>
                    <a:pt x="103" y="335"/>
                  </a:cubicBezTo>
                  <a:cubicBezTo>
                    <a:pt x="105" y="335"/>
                    <a:pt x="107" y="336"/>
                    <a:pt x="110" y="337"/>
                  </a:cubicBezTo>
                  <a:cubicBezTo>
                    <a:pt x="111" y="337"/>
                    <a:pt x="111" y="337"/>
                    <a:pt x="112" y="338"/>
                  </a:cubicBezTo>
                  <a:cubicBezTo>
                    <a:pt x="114" y="338"/>
                    <a:pt x="116" y="339"/>
                    <a:pt x="117" y="339"/>
                  </a:cubicBezTo>
                  <a:cubicBezTo>
                    <a:pt x="118" y="340"/>
                    <a:pt x="120" y="340"/>
                    <a:pt x="121" y="340"/>
                  </a:cubicBezTo>
                  <a:cubicBezTo>
                    <a:pt x="122" y="341"/>
                    <a:pt x="123" y="341"/>
                    <a:pt x="124" y="341"/>
                  </a:cubicBezTo>
                  <a:cubicBezTo>
                    <a:pt x="124" y="342"/>
                    <a:pt x="125" y="342"/>
                    <a:pt x="126" y="342"/>
                  </a:cubicBezTo>
                  <a:cubicBezTo>
                    <a:pt x="127" y="342"/>
                    <a:pt x="128" y="342"/>
                    <a:pt x="129" y="343"/>
                  </a:cubicBezTo>
                  <a:cubicBezTo>
                    <a:pt x="130" y="343"/>
                    <a:pt x="132" y="344"/>
                    <a:pt x="134" y="344"/>
                  </a:cubicBezTo>
                  <a:cubicBezTo>
                    <a:pt x="135" y="344"/>
                    <a:pt x="136" y="345"/>
                    <a:pt x="137" y="345"/>
                  </a:cubicBezTo>
                  <a:cubicBezTo>
                    <a:pt x="139" y="346"/>
                    <a:pt x="141" y="346"/>
                    <a:pt x="143" y="347"/>
                  </a:cubicBezTo>
                  <a:cubicBezTo>
                    <a:pt x="143" y="347"/>
                    <a:pt x="144" y="347"/>
                    <a:pt x="145" y="347"/>
                  </a:cubicBezTo>
                  <a:cubicBezTo>
                    <a:pt x="148" y="348"/>
                    <a:pt x="151" y="349"/>
                    <a:pt x="154" y="350"/>
                  </a:cubicBezTo>
                  <a:cubicBezTo>
                    <a:pt x="156" y="350"/>
                    <a:pt x="158" y="350"/>
                    <a:pt x="160" y="351"/>
                  </a:cubicBezTo>
                  <a:cubicBezTo>
                    <a:pt x="160" y="351"/>
                    <a:pt x="161" y="351"/>
                    <a:pt x="162" y="351"/>
                  </a:cubicBezTo>
                  <a:cubicBezTo>
                    <a:pt x="163" y="352"/>
                    <a:pt x="164" y="352"/>
                    <a:pt x="165" y="352"/>
                  </a:cubicBezTo>
                  <a:cubicBezTo>
                    <a:pt x="167" y="353"/>
                    <a:pt x="169" y="353"/>
                    <a:pt x="171" y="353"/>
                  </a:cubicBezTo>
                  <a:cubicBezTo>
                    <a:pt x="172" y="354"/>
                    <a:pt x="173" y="354"/>
                    <a:pt x="174" y="354"/>
                  </a:cubicBezTo>
                  <a:cubicBezTo>
                    <a:pt x="176" y="355"/>
                    <a:pt x="178" y="355"/>
                    <a:pt x="180" y="356"/>
                  </a:cubicBezTo>
                  <a:cubicBezTo>
                    <a:pt x="181" y="356"/>
                    <a:pt x="182" y="356"/>
                    <a:pt x="182" y="356"/>
                  </a:cubicBezTo>
                  <a:cubicBezTo>
                    <a:pt x="185" y="357"/>
                    <a:pt x="188" y="357"/>
                    <a:pt x="190" y="358"/>
                  </a:cubicBezTo>
                  <a:cubicBezTo>
                    <a:pt x="191" y="358"/>
                    <a:pt x="191" y="358"/>
                    <a:pt x="191" y="358"/>
                  </a:cubicBezTo>
                  <a:cubicBezTo>
                    <a:pt x="195" y="359"/>
                    <a:pt x="199" y="360"/>
                    <a:pt x="203" y="360"/>
                  </a:cubicBezTo>
                  <a:cubicBezTo>
                    <a:pt x="204" y="360"/>
                    <a:pt x="205" y="361"/>
                    <a:pt x="206" y="361"/>
                  </a:cubicBezTo>
                  <a:cubicBezTo>
                    <a:pt x="210" y="362"/>
                    <a:pt x="213" y="362"/>
                    <a:pt x="217" y="363"/>
                  </a:cubicBezTo>
                  <a:cubicBezTo>
                    <a:pt x="217" y="363"/>
                    <a:pt x="218" y="363"/>
                    <a:pt x="219" y="363"/>
                  </a:cubicBezTo>
                  <a:cubicBezTo>
                    <a:pt x="220" y="363"/>
                    <a:pt x="220" y="363"/>
                    <a:pt x="220" y="363"/>
                  </a:cubicBezTo>
                  <a:cubicBezTo>
                    <a:pt x="224" y="364"/>
                    <a:pt x="228" y="365"/>
                    <a:pt x="232" y="365"/>
                  </a:cubicBezTo>
                  <a:cubicBezTo>
                    <a:pt x="232" y="365"/>
                    <a:pt x="233" y="365"/>
                    <a:pt x="233" y="366"/>
                  </a:cubicBezTo>
                  <a:cubicBezTo>
                    <a:pt x="237" y="366"/>
                    <a:pt x="240" y="367"/>
                    <a:pt x="244" y="367"/>
                  </a:cubicBezTo>
                  <a:cubicBezTo>
                    <a:pt x="245" y="367"/>
                    <a:pt x="245" y="367"/>
                    <a:pt x="246" y="367"/>
                  </a:cubicBezTo>
                  <a:cubicBezTo>
                    <a:pt x="246" y="368"/>
                    <a:pt x="247" y="368"/>
                    <a:pt x="248" y="368"/>
                  </a:cubicBezTo>
                  <a:cubicBezTo>
                    <a:pt x="251" y="368"/>
                    <a:pt x="253" y="369"/>
                    <a:pt x="256" y="369"/>
                  </a:cubicBezTo>
                  <a:cubicBezTo>
                    <a:pt x="258" y="369"/>
                    <a:pt x="259" y="369"/>
                    <a:pt x="260" y="370"/>
                  </a:cubicBezTo>
                  <a:cubicBezTo>
                    <a:pt x="263" y="370"/>
                    <a:pt x="266" y="370"/>
                    <a:pt x="270" y="371"/>
                  </a:cubicBezTo>
                  <a:cubicBezTo>
                    <a:pt x="270" y="371"/>
                    <a:pt x="271" y="371"/>
                    <a:pt x="272" y="371"/>
                  </a:cubicBezTo>
                  <a:cubicBezTo>
                    <a:pt x="272" y="371"/>
                    <a:pt x="272" y="371"/>
                    <a:pt x="272" y="371"/>
                  </a:cubicBezTo>
                  <a:cubicBezTo>
                    <a:pt x="276" y="372"/>
                    <a:pt x="280" y="372"/>
                    <a:pt x="284" y="373"/>
                  </a:cubicBezTo>
                  <a:cubicBezTo>
                    <a:pt x="285" y="373"/>
                    <a:pt x="285" y="373"/>
                    <a:pt x="286" y="373"/>
                  </a:cubicBezTo>
                  <a:cubicBezTo>
                    <a:pt x="289" y="373"/>
                    <a:pt x="293" y="374"/>
                    <a:pt x="296" y="374"/>
                  </a:cubicBezTo>
                  <a:cubicBezTo>
                    <a:pt x="297" y="374"/>
                    <a:pt x="297" y="374"/>
                    <a:pt x="297" y="374"/>
                  </a:cubicBezTo>
                  <a:cubicBezTo>
                    <a:pt x="298" y="374"/>
                    <a:pt x="299" y="374"/>
                    <a:pt x="300" y="374"/>
                  </a:cubicBezTo>
                  <a:cubicBezTo>
                    <a:pt x="303" y="375"/>
                    <a:pt x="306" y="375"/>
                    <a:pt x="308" y="375"/>
                  </a:cubicBezTo>
                  <a:cubicBezTo>
                    <a:pt x="310" y="375"/>
                    <a:pt x="311" y="376"/>
                    <a:pt x="313" y="376"/>
                  </a:cubicBezTo>
                  <a:cubicBezTo>
                    <a:pt x="315" y="376"/>
                    <a:pt x="318" y="376"/>
                    <a:pt x="321" y="377"/>
                  </a:cubicBezTo>
                  <a:cubicBezTo>
                    <a:pt x="322" y="377"/>
                    <a:pt x="322" y="377"/>
                    <a:pt x="323" y="377"/>
                  </a:cubicBezTo>
                  <a:cubicBezTo>
                    <a:pt x="324" y="377"/>
                    <a:pt x="325" y="377"/>
                    <a:pt x="325" y="377"/>
                  </a:cubicBezTo>
                  <a:cubicBezTo>
                    <a:pt x="328" y="377"/>
                    <a:pt x="330" y="377"/>
                    <a:pt x="333" y="378"/>
                  </a:cubicBezTo>
                  <a:cubicBezTo>
                    <a:pt x="335" y="378"/>
                    <a:pt x="336" y="378"/>
                    <a:pt x="337" y="378"/>
                  </a:cubicBezTo>
                  <a:cubicBezTo>
                    <a:pt x="341" y="378"/>
                    <a:pt x="345" y="379"/>
                    <a:pt x="349" y="379"/>
                  </a:cubicBezTo>
                  <a:cubicBezTo>
                    <a:pt x="349" y="379"/>
                    <a:pt x="349" y="379"/>
                    <a:pt x="349" y="379"/>
                  </a:cubicBezTo>
                  <a:cubicBezTo>
                    <a:pt x="349" y="379"/>
                    <a:pt x="349" y="379"/>
                    <a:pt x="349" y="379"/>
                  </a:cubicBezTo>
                  <a:cubicBezTo>
                    <a:pt x="353" y="379"/>
                    <a:pt x="358" y="380"/>
                    <a:pt x="362" y="380"/>
                  </a:cubicBezTo>
                  <a:cubicBezTo>
                    <a:pt x="363" y="380"/>
                    <a:pt x="364" y="380"/>
                    <a:pt x="365" y="380"/>
                  </a:cubicBezTo>
                  <a:cubicBezTo>
                    <a:pt x="368" y="380"/>
                    <a:pt x="371" y="380"/>
                    <a:pt x="374" y="381"/>
                  </a:cubicBezTo>
                  <a:cubicBezTo>
                    <a:pt x="375" y="381"/>
                    <a:pt x="375" y="381"/>
                    <a:pt x="376" y="381"/>
                  </a:cubicBezTo>
                  <a:cubicBezTo>
                    <a:pt x="376" y="381"/>
                    <a:pt x="377" y="381"/>
                    <a:pt x="378" y="381"/>
                  </a:cubicBezTo>
                  <a:cubicBezTo>
                    <a:pt x="381" y="381"/>
                    <a:pt x="384" y="381"/>
                    <a:pt x="387" y="381"/>
                  </a:cubicBezTo>
                  <a:cubicBezTo>
                    <a:pt x="388" y="381"/>
                    <a:pt x="390" y="381"/>
                    <a:pt x="391" y="381"/>
                  </a:cubicBezTo>
                  <a:cubicBezTo>
                    <a:pt x="394" y="382"/>
                    <a:pt x="397" y="382"/>
                    <a:pt x="399" y="382"/>
                  </a:cubicBezTo>
                  <a:cubicBezTo>
                    <a:pt x="400" y="382"/>
                    <a:pt x="401" y="382"/>
                    <a:pt x="402" y="382"/>
                  </a:cubicBezTo>
                  <a:cubicBezTo>
                    <a:pt x="403" y="382"/>
                    <a:pt x="403" y="382"/>
                    <a:pt x="404" y="382"/>
                  </a:cubicBezTo>
                  <a:cubicBezTo>
                    <a:pt x="407" y="382"/>
                    <a:pt x="409" y="382"/>
                    <a:pt x="412" y="382"/>
                  </a:cubicBezTo>
                  <a:cubicBezTo>
                    <a:pt x="413" y="382"/>
                    <a:pt x="415" y="382"/>
                    <a:pt x="416" y="383"/>
                  </a:cubicBezTo>
                  <a:cubicBezTo>
                    <a:pt x="420" y="383"/>
                    <a:pt x="423" y="383"/>
                    <a:pt x="426" y="383"/>
                  </a:cubicBezTo>
                  <a:cubicBezTo>
                    <a:pt x="427" y="383"/>
                    <a:pt x="428" y="383"/>
                    <a:pt x="429" y="383"/>
                  </a:cubicBezTo>
                  <a:cubicBezTo>
                    <a:pt x="429" y="383"/>
                    <a:pt x="429" y="383"/>
                    <a:pt x="429" y="383"/>
                  </a:cubicBezTo>
                  <a:cubicBezTo>
                    <a:pt x="433" y="383"/>
                    <a:pt x="437" y="383"/>
                    <a:pt x="441" y="383"/>
                  </a:cubicBezTo>
                  <a:cubicBezTo>
                    <a:pt x="442" y="383"/>
                    <a:pt x="444" y="383"/>
                    <a:pt x="445" y="383"/>
                  </a:cubicBezTo>
                  <a:cubicBezTo>
                    <a:pt x="448" y="383"/>
                    <a:pt x="451" y="383"/>
                    <a:pt x="454" y="383"/>
                  </a:cubicBezTo>
                  <a:cubicBezTo>
                    <a:pt x="454" y="383"/>
                    <a:pt x="455" y="383"/>
                    <a:pt x="455" y="383"/>
                  </a:cubicBezTo>
                  <a:cubicBezTo>
                    <a:pt x="456" y="383"/>
                    <a:pt x="457" y="383"/>
                    <a:pt x="458" y="383"/>
                  </a:cubicBezTo>
                  <a:cubicBezTo>
                    <a:pt x="461" y="383"/>
                    <a:pt x="464" y="384"/>
                    <a:pt x="466" y="384"/>
                  </a:cubicBezTo>
                  <a:cubicBezTo>
                    <a:pt x="468" y="384"/>
                    <a:pt x="470" y="384"/>
                    <a:pt x="471" y="384"/>
                  </a:cubicBezTo>
                  <a:cubicBezTo>
                    <a:pt x="474" y="384"/>
                    <a:pt x="477" y="384"/>
                    <a:pt x="479" y="384"/>
                  </a:cubicBezTo>
                  <a:cubicBezTo>
                    <a:pt x="480" y="384"/>
                    <a:pt x="481" y="384"/>
                    <a:pt x="482" y="384"/>
                  </a:cubicBezTo>
                  <a:cubicBezTo>
                    <a:pt x="483" y="384"/>
                    <a:pt x="483" y="384"/>
                    <a:pt x="484" y="384"/>
                  </a:cubicBezTo>
                  <a:cubicBezTo>
                    <a:pt x="487" y="384"/>
                    <a:pt x="490" y="384"/>
                    <a:pt x="493" y="383"/>
                  </a:cubicBezTo>
                  <a:cubicBezTo>
                    <a:pt x="494" y="383"/>
                    <a:pt x="495" y="383"/>
                    <a:pt x="497" y="383"/>
                  </a:cubicBezTo>
                  <a:cubicBezTo>
                    <a:pt x="505" y="383"/>
                    <a:pt x="514" y="383"/>
                    <a:pt x="523" y="383"/>
                  </a:cubicBezTo>
                  <a:cubicBezTo>
                    <a:pt x="524" y="383"/>
                    <a:pt x="525" y="383"/>
                    <a:pt x="527" y="383"/>
                  </a:cubicBezTo>
                  <a:cubicBezTo>
                    <a:pt x="530" y="383"/>
                    <a:pt x="533" y="383"/>
                    <a:pt x="536" y="383"/>
                  </a:cubicBezTo>
                  <a:cubicBezTo>
                    <a:pt x="537" y="383"/>
                    <a:pt x="538" y="383"/>
                    <a:pt x="538" y="382"/>
                  </a:cubicBezTo>
                  <a:cubicBezTo>
                    <a:pt x="539" y="382"/>
                    <a:pt x="540" y="382"/>
                    <a:pt x="540" y="382"/>
                  </a:cubicBezTo>
                  <a:cubicBezTo>
                    <a:pt x="550" y="382"/>
                    <a:pt x="560" y="382"/>
                    <a:pt x="570" y="381"/>
                  </a:cubicBezTo>
                  <a:cubicBezTo>
                    <a:pt x="571" y="381"/>
                    <a:pt x="571" y="381"/>
                    <a:pt x="572" y="381"/>
                  </a:cubicBezTo>
                  <a:cubicBezTo>
                    <a:pt x="573" y="381"/>
                    <a:pt x="573" y="381"/>
                    <a:pt x="574" y="381"/>
                  </a:cubicBezTo>
                  <a:cubicBezTo>
                    <a:pt x="578" y="381"/>
                    <a:pt x="581" y="380"/>
                    <a:pt x="584" y="380"/>
                  </a:cubicBezTo>
                  <a:cubicBezTo>
                    <a:pt x="585" y="380"/>
                    <a:pt x="586" y="380"/>
                    <a:pt x="588" y="380"/>
                  </a:cubicBezTo>
                  <a:cubicBezTo>
                    <a:pt x="592" y="380"/>
                    <a:pt x="597" y="379"/>
                    <a:pt x="601" y="379"/>
                  </a:cubicBezTo>
                  <a:cubicBezTo>
                    <a:pt x="601" y="379"/>
                    <a:pt x="602" y="379"/>
                    <a:pt x="602" y="379"/>
                  </a:cubicBezTo>
                  <a:cubicBezTo>
                    <a:pt x="606" y="379"/>
                    <a:pt x="610" y="378"/>
                    <a:pt x="614" y="378"/>
                  </a:cubicBezTo>
                  <a:cubicBezTo>
                    <a:pt x="615" y="378"/>
                    <a:pt x="617" y="378"/>
                    <a:pt x="618" y="378"/>
                  </a:cubicBezTo>
                  <a:cubicBezTo>
                    <a:pt x="621" y="378"/>
                    <a:pt x="624" y="377"/>
                    <a:pt x="628" y="377"/>
                  </a:cubicBezTo>
                  <a:cubicBezTo>
                    <a:pt x="628" y="377"/>
                    <a:pt x="629" y="377"/>
                    <a:pt x="630" y="377"/>
                  </a:cubicBezTo>
                  <a:cubicBezTo>
                    <a:pt x="630" y="377"/>
                    <a:pt x="631" y="377"/>
                    <a:pt x="631" y="377"/>
                  </a:cubicBezTo>
                  <a:cubicBezTo>
                    <a:pt x="636" y="376"/>
                    <a:pt x="642" y="376"/>
                    <a:pt x="647" y="375"/>
                  </a:cubicBezTo>
                  <a:cubicBezTo>
                    <a:pt x="648" y="375"/>
                    <a:pt x="649" y="375"/>
                    <a:pt x="650" y="375"/>
                  </a:cubicBezTo>
                  <a:cubicBezTo>
                    <a:pt x="656" y="374"/>
                    <a:pt x="661" y="374"/>
                    <a:pt x="667" y="373"/>
                  </a:cubicBezTo>
                  <a:cubicBezTo>
                    <a:pt x="667" y="373"/>
                    <a:pt x="667" y="373"/>
                    <a:pt x="667" y="373"/>
                  </a:cubicBezTo>
                  <a:cubicBezTo>
                    <a:pt x="672" y="372"/>
                    <a:pt x="678" y="372"/>
                    <a:pt x="683" y="371"/>
                  </a:cubicBezTo>
                  <a:cubicBezTo>
                    <a:pt x="684" y="371"/>
                    <a:pt x="685" y="371"/>
                    <a:pt x="686" y="371"/>
                  </a:cubicBezTo>
                  <a:cubicBezTo>
                    <a:pt x="691" y="370"/>
                    <a:pt x="696" y="369"/>
                    <a:pt x="701" y="369"/>
                  </a:cubicBezTo>
                  <a:cubicBezTo>
                    <a:pt x="701" y="369"/>
                    <a:pt x="702" y="369"/>
                    <a:pt x="702" y="368"/>
                  </a:cubicBezTo>
                  <a:cubicBezTo>
                    <a:pt x="704" y="368"/>
                    <a:pt x="705" y="368"/>
                    <a:pt x="706" y="368"/>
                  </a:cubicBezTo>
                  <a:cubicBezTo>
                    <a:pt x="707" y="368"/>
                    <a:pt x="709" y="367"/>
                    <a:pt x="710" y="367"/>
                  </a:cubicBezTo>
                  <a:cubicBezTo>
                    <a:pt x="712" y="367"/>
                    <a:pt x="714" y="367"/>
                    <a:pt x="716" y="366"/>
                  </a:cubicBezTo>
                  <a:cubicBezTo>
                    <a:pt x="717" y="366"/>
                    <a:pt x="719" y="366"/>
                    <a:pt x="720" y="366"/>
                  </a:cubicBezTo>
                  <a:cubicBezTo>
                    <a:pt x="722" y="365"/>
                    <a:pt x="724" y="365"/>
                    <a:pt x="726" y="365"/>
                  </a:cubicBezTo>
                  <a:cubicBezTo>
                    <a:pt x="727" y="365"/>
                    <a:pt x="729" y="364"/>
                    <a:pt x="730" y="364"/>
                  </a:cubicBezTo>
                  <a:cubicBezTo>
                    <a:pt x="732" y="364"/>
                    <a:pt x="734" y="363"/>
                    <a:pt x="736" y="363"/>
                  </a:cubicBezTo>
                  <a:cubicBezTo>
                    <a:pt x="737" y="363"/>
                    <a:pt x="738" y="363"/>
                    <a:pt x="740" y="363"/>
                  </a:cubicBezTo>
                  <a:cubicBezTo>
                    <a:pt x="742" y="362"/>
                    <a:pt x="745" y="361"/>
                    <a:pt x="748" y="361"/>
                  </a:cubicBezTo>
                  <a:cubicBezTo>
                    <a:pt x="749" y="361"/>
                    <a:pt x="749" y="361"/>
                    <a:pt x="750" y="361"/>
                  </a:cubicBezTo>
                  <a:cubicBezTo>
                    <a:pt x="753" y="360"/>
                    <a:pt x="756" y="360"/>
                    <a:pt x="759" y="359"/>
                  </a:cubicBezTo>
                  <a:cubicBezTo>
                    <a:pt x="760" y="359"/>
                    <a:pt x="761" y="359"/>
                    <a:pt x="762" y="358"/>
                  </a:cubicBezTo>
                  <a:cubicBezTo>
                    <a:pt x="764" y="358"/>
                    <a:pt x="766" y="358"/>
                    <a:pt x="768" y="357"/>
                  </a:cubicBezTo>
                  <a:cubicBezTo>
                    <a:pt x="769" y="357"/>
                    <a:pt x="771" y="357"/>
                    <a:pt x="772" y="356"/>
                  </a:cubicBezTo>
                  <a:cubicBezTo>
                    <a:pt x="773" y="356"/>
                    <a:pt x="775" y="356"/>
                    <a:pt x="776" y="355"/>
                  </a:cubicBezTo>
                  <a:cubicBezTo>
                    <a:pt x="777" y="355"/>
                    <a:pt x="777" y="355"/>
                    <a:pt x="777" y="355"/>
                  </a:cubicBezTo>
                  <a:cubicBezTo>
                    <a:pt x="780" y="355"/>
                    <a:pt x="782" y="354"/>
                    <a:pt x="785" y="353"/>
                  </a:cubicBezTo>
                  <a:cubicBezTo>
                    <a:pt x="786" y="353"/>
                    <a:pt x="786" y="353"/>
                    <a:pt x="787" y="353"/>
                  </a:cubicBezTo>
                  <a:cubicBezTo>
                    <a:pt x="790" y="352"/>
                    <a:pt x="794" y="351"/>
                    <a:pt x="797" y="351"/>
                  </a:cubicBezTo>
                  <a:cubicBezTo>
                    <a:pt x="798" y="351"/>
                    <a:pt x="798" y="350"/>
                    <a:pt x="799" y="350"/>
                  </a:cubicBezTo>
                  <a:cubicBezTo>
                    <a:pt x="802" y="350"/>
                    <a:pt x="804" y="349"/>
                    <a:pt x="807" y="348"/>
                  </a:cubicBezTo>
                  <a:cubicBezTo>
                    <a:pt x="808" y="348"/>
                    <a:pt x="809" y="348"/>
                    <a:pt x="810" y="347"/>
                  </a:cubicBezTo>
                  <a:cubicBezTo>
                    <a:pt x="812" y="347"/>
                    <a:pt x="814" y="346"/>
                    <a:pt x="817" y="346"/>
                  </a:cubicBezTo>
                  <a:cubicBezTo>
                    <a:pt x="817" y="346"/>
                    <a:pt x="817" y="345"/>
                    <a:pt x="818" y="345"/>
                  </a:cubicBezTo>
                  <a:cubicBezTo>
                    <a:pt x="819" y="345"/>
                    <a:pt x="820" y="345"/>
                    <a:pt x="821" y="344"/>
                  </a:cubicBezTo>
                  <a:cubicBezTo>
                    <a:pt x="822" y="344"/>
                    <a:pt x="823" y="344"/>
                    <a:pt x="824" y="344"/>
                  </a:cubicBezTo>
                  <a:cubicBezTo>
                    <a:pt x="827" y="343"/>
                    <a:pt x="829" y="342"/>
                    <a:pt x="832" y="341"/>
                  </a:cubicBezTo>
                  <a:cubicBezTo>
                    <a:pt x="835" y="341"/>
                    <a:pt x="837" y="340"/>
                    <a:pt x="840" y="339"/>
                  </a:cubicBezTo>
                  <a:cubicBezTo>
                    <a:pt x="841" y="339"/>
                    <a:pt x="841" y="339"/>
                    <a:pt x="842" y="338"/>
                  </a:cubicBezTo>
                  <a:cubicBezTo>
                    <a:pt x="844" y="338"/>
                    <a:pt x="846" y="337"/>
                    <a:pt x="848" y="336"/>
                  </a:cubicBezTo>
                  <a:cubicBezTo>
                    <a:pt x="848" y="336"/>
                    <a:pt x="848" y="336"/>
                    <a:pt x="848" y="336"/>
                  </a:cubicBezTo>
                  <a:cubicBezTo>
                    <a:pt x="850" y="336"/>
                    <a:pt x="852" y="335"/>
                    <a:pt x="855" y="334"/>
                  </a:cubicBezTo>
                  <a:cubicBezTo>
                    <a:pt x="855" y="334"/>
                    <a:pt x="856" y="334"/>
                    <a:pt x="856" y="334"/>
                  </a:cubicBezTo>
                  <a:cubicBezTo>
                    <a:pt x="858" y="333"/>
                    <a:pt x="860" y="333"/>
                    <a:pt x="861" y="332"/>
                  </a:cubicBezTo>
                  <a:cubicBezTo>
                    <a:pt x="862" y="332"/>
                    <a:pt x="863" y="331"/>
                    <a:pt x="863" y="331"/>
                  </a:cubicBezTo>
                  <a:cubicBezTo>
                    <a:pt x="865" y="331"/>
                    <a:pt x="866" y="330"/>
                    <a:pt x="868" y="330"/>
                  </a:cubicBezTo>
                  <a:cubicBezTo>
                    <a:pt x="868" y="329"/>
                    <a:pt x="869" y="329"/>
                    <a:pt x="870" y="329"/>
                  </a:cubicBezTo>
                  <a:cubicBezTo>
                    <a:pt x="870" y="329"/>
                    <a:pt x="871" y="329"/>
                    <a:pt x="871" y="328"/>
                  </a:cubicBezTo>
                  <a:cubicBezTo>
                    <a:pt x="872" y="328"/>
                    <a:pt x="874" y="327"/>
                    <a:pt x="875" y="327"/>
                  </a:cubicBezTo>
                  <a:cubicBezTo>
                    <a:pt x="876" y="327"/>
                    <a:pt x="876" y="327"/>
                    <a:pt x="876" y="327"/>
                  </a:cubicBezTo>
                  <a:cubicBezTo>
                    <a:pt x="878" y="326"/>
                    <a:pt x="880" y="325"/>
                    <a:pt x="881" y="324"/>
                  </a:cubicBezTo>
                  <a:cubicBezTo>
                    <a:pt x="882" y="324"/>
                    <a:pt x="883" y="324"/>
                    <a:pt x="883" y="324"/>
                  </a:cubicBezTo>
                  <a:cubicBezTo>
                    <a:pt x="885" y="323"/>
                    <a:pt x="886" y="322"/>
                    <a:pt x="887" y="322"/>
                  </a:cubicBezTo>
                  <a:cubicBezTo>
                    <a:pt x="888" y="322"/>
                    <a:pt x="888" y="321"/>
                    <a:pt x="889" y="321"/>
                  </a:cubicBezTo>
                  <a:cubicBezTo>
                    <a:pt x="889" y="321"/>
                    <a:pt x="889" y="321"/>
                    <a:pt x="889" y="321"/>
                  </a:cubicBezTo>
                  <a:cubicBezTo>
                    <a:pt x="891" y="320"/>
                    <a:pt x="892" y="320"/>
                    <a:pt x="894" y="319"/>
                  </a:cubicBezTo>
                  <a:cubicBezTo>
                    <a:pt x="894" y="319"/>
                    <a:pt x="895" y="319"/>
                    <a:pt x="895" y="318"/>
                  </a:cubicBezTo>
                  <a:cubicBezTo>
                    <a:pt x="896" y="318"/>
                    <a:pt x="898" y="317"/>
                    <a:pt x="899" y="316"/>
                  </a:cubicBezTo>
                  <a:cubicBezTo>
                    <a:pt x="899" y="316"/>
                    <a:pt x="900" y="316"/>
                    <a:pt x="900" y="316"/>
                  </a:cubicBezTo>
                  <a:cubicBezTo>
                    <a:pt x="902" y="315"/>
                    <a:pt x="903" y="314"/>
                    <a:pt x="905" y="314"/>
                  </a:cubicBezTo>
                  <a:cubicBezTo>
                    <a:pt x="905" y="313"/>
                    <a:pt x="905" y="313"/>
                    <a:pt x="905" y="313"/>
                  </a:cubicBezTo>
                  <a:cubicBezTo>
                    <a:pt x="906" y="313"/>
                    <a:pt x="906" y="313"/>
                    <a:pt x="906" y="313"/>
                  </a:cubicBezTo>
                  <a:cubicBezTo>
                    <a:pt x="907" y="312"/>
                    <a:pt x="908" y="312"/>
                    <a:pt x="910" y="311"/>
                  </a:cubicBezTo>
                  <a:cubicBezTo>
                    <a:pt x="911" y="310"/>
                    <a:pt x="911" y="310"/>
                    <a:pt x="911" y="310"/>
                  </a:cubicBezTo>
                  <a:cubicBezTo>
                    <a:pt x="912" y="310"/>
                    <a:pt x="914" y="309"/>
                    <a:pt x="915" y="308"/>
                  </a:cubicBezTo>
                  <a:cubicBezTo>
                    <a:pt x="916" y="308"/>
                    <a:pt x="916" y="308"/>
                    <a:pt x="916" y="308"/>
                  </a:cubicBezTo>
                  <a:cubicBezTo>
                    <a:pt x="916" y="307"/>
                    <a:pt x="917" y="307"/>
                    <a:pt x="918" y="307"/>
                  </a:cubicBezTo>
                  <a:cubicBezTo>
                    <a:pt x="918" y="306"/>
                    <a:pt x="918" y="306"/>
                    <a:pt x="918" y="306"/>
                  </a:cubicBezTo>
                  <a:cubicBezTo>
                    <a:pt x="920" y="305"/>
                    <a:pt x="921" y="304"/>
                    <a:pt x="922" y="304"/>
                  </a:cubicBezTo>
                  <a:cubicBezTo>
                    <a:pt x="923" y="303"/>
                    <a:pt x="923" y="303"/>
                    <a:pt x="924" y="303"/>
                  </a:cubicBezTo>
                  <a:cubicBezTo>
                    <a:pt x="925" y="302"/>
                    <a:pt x="927" y="301"/>
                    <a:pt x="928" y="300"/>
                  </a:cubicBezTo>
                  <a:cubicBezTo>
                    <a:pt x="928" y="300"/>
                    <a:pt x="928" y="300"/>
                    <a:pt x="928" y="300"/>
                  </a:cubicBezTo>
                  <a:cubicBezTo>
                    <a:pt x="928" y="300"/>
                    <a:pt x="928" y="300"/>
                    <a:pt x="928" y="300"/>
                  </a:cubicBezTo>
                  <a:cubicBezTo>
                    <a:pt x="930" y="298"/>
                    <a:pt x="931" y="297"/>
                    <a:pt x="933" y="296"/>
                  </a:cubicBezTo>
                  <a:cubicBezTo>
                    <a:pt x="933" y="296"/>
                    <a:pt x="934" y="296"/>
                    <a:pt x="934" y="295"/>
                  </a:cubicBezTo>
                  <a:cubicBezTo>
                    <a:pt x="935" y="295"/>
                    <a:pt x="936" y="294"/>
                    <a:pt x="937" y="293"/>
                  </a:cubicBezTo>
                  <a:cubicBezTo>
                    <a:pt x="937" y="292"/>
                    <a:pt x="937" y="292"/>
                    <a:pt x="937" y="292"/>
                  </a:cubicBezTo>
                  <a:cubicBezTo>
                    <a:pt x="938" y="292"/>
                    <a:pt x="938" y="292"/>
                    <a:pt x="938" y="292"/>
                  </a:cubicBezTo>
                  <a:cubicBezTo>
                    <a:pt x="939" y="291"/>
                    <a:pt x="940" y="290"/>
                    <a:pt x="941" y="290"/>
                  </a:cubicBezTo>
                  <a:cubicBezTo>
                    <a:pt x="941" y="289"/>
                    <a:pt x="941" y="289"/>
                    <a:pt x="942" y="289"/>
                  </a:cubicBezTo>
                  <a:cubicBezTo>
                    <a:pt x="943" y="288"/>
                    <a:pt x="944" y="287"/>
                    <a:pt x="945" y="286"/>
                  </a:cubicBezTo>
                  <a:cubicBezTo>
                    <a:pt x="945" y="285"/>
                    <a:pt x="945" y="285"/>
                    <a:pt x="945" y="285"/>
                  </a:cubicBezTo>
                  <a:cubicBezTo>
                    <a:pt x="945" y="285"/>
                    <a:pt x="945" y="285"/>
                    <a:pt x="945" y="285"/>
                  </a:cubicBezTo>
                  <a:cubicBezTo>
                    <a:pt x="946" y="284"/>
                    <a:pt x="947" y="283"/>
                    <a:pt x="948" y="282"/>
                  </a:cubicBezTo>
                  <a:cubicBezTo>
                    <a:pt x="949" y="281"/>
                    <a:pt x="949" y="281"/>
                    <a:pt x="949" y="281"/>
                  </a:cubicBezTo>
                  <a:cubicBezTo>
                    <a:pt x="950" y="280"/>
                    <a:pt x="950" y="279"/>
                    <a:pt x="951" y="279"/>
                  </a:cubicBezTo>
                  <a:cubicBezTo>
                    <a:pt x="951" y="278"/>
                    <a:pt x="951" y="278"/>
                    <a:pt x="951" y="278"/>
                  </a:cubicBezTo>
                  <a:cubicBezTo>
                    <a:pt x="952" y="278"/>
                    <a:pt x="952" y="277"/>
                    <a:pt x="952" y="277"/>
                  </a:cubicBezTo>
                  <a:cubicBezTo>
                    <a:pt x="952" y="276"/>
                    <a:pt x="952" y="276"/>
                    <a:pt x="952" y="276"/>
                  </a:cubicBezTo>
                  <a:cubicBezTo>
                    <a:pt x="953" y="275"/>
                    <a:pt x="954" y="275"/>
                    <a:pt x="954" y="274"/>
                  </a:cubicBezTo>
                  <a:cubicBezTo>
                    <a:pt x="954" y="273"/>
                    <a:pt x="954" y="273"/>
                    <a:pt x="954" y="273"/>
                  </a:cubicBezTo>
                  <a:cubicBezTo>
                    <a:pt x="955" y="272"/>
                    <a:pt x="955" y="272"/>
                    <a:pt x="956" y="271"/>
                  </a:cubicBezTo>
                  <a:cubicBezTo>
                    <a:pt x="956" y="270"/>
                    <a:pt x="956" y="270"/>
                    <a:pt x="956" y="270"/>
                  </a:cubicBezTo>
                  <a:cubicBezTo>
                    <a:pt x="956" y="270"/>
                    <a:pt x="956" y="270"/>
                    <a:pt x="956" y="270"/>
                  </a:cubicBezTo>
                  <a:cubicBezTo>
                    <a:pt x="956" y="269"/>
                    <a:pt x="957" y="269"/>
                    <a:pt x="957" y="268"/>
                  </a:cubicBezTo>
                  <a:cubicBezTo>
                    <a:pt x="957" y="267"/>
                    <a:pt x="957" y="267"/>
                    <a:pt x="957" y="267"/>
                  </a:cubicBezTo>
                  <a:cubicBezTo>
                    <a:pt x="958" y="266"/>
                    <a:pt x="958" y="266"/>
                    <a:pt x="958" y="265"/>
                  </a:cubicBezTo>
                  <a:cubicBezTo>
                    <a:pt x="958" y="264"/>
                    <a:pt x="958" y="264"/>
                    <a:pt x="958" y="264"/>
                  </a:cubicBezTo>
                  <a:cubicBezTo>
                    <a:pt x="959" y="264"/>
                    <a:pt x="959" y="263"/>
                    <a:pt x="959" y="262"/>
                  </a:cubicBezTo>
                  <a:cubicBezTo>
                    <a:pt x="959" y="262"/>
                    <a:pt x="959" y="262"/>
                    <a:pt x="959" y="262"/>
                  </a:cubicBezTo>
                  <a:cubicBezTo>
                    <a:pt x="959" y="261"/>
                    <a:pt x="959" y="261"/>
                    <a:pt x="959" y="261"/>
                  </a:cubicBezTo>
                  <a:cubicBezTo>
                    <a:pt x="960" y="260"/>
                    <a:pt x="960" y="260"/>
                    <a:pt x="960" y="259"/>
                  </a:cubicBezTo>
                </a:path>
              </a:pathLst>
            </a:cu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1" name="Freeform 366">
              <a:extLst>
                <a:ext uri="{FF2B5EF4-FFF2-40B4-BE49-F238E27FC236}">
                  <a16:creationId xmlns:a16="http://schemas.microsoft.com/office/drawing/2014/main" id="{87236E02-64BE-68C0-0747-B895010AE611}"/>
                </a:ext>
              </a:extLst>
            </p:cNvPr>
            <p:cNvSpPr>
              <a:spLocks/>
            </p:cNvSpPr>
            <p:nvPr/>
          </p:nvSpPr>
          <p:spPr bwMode="auto">
            <a:xfrm>
              <a:off x="5189336" y="2172830"/>
              <a:ext cx="1834182" cy="496140"/>
            </a:xfrm>
            <a:custGeom>
              <a:avLst/>
              <a:gdLst>
                <a:gd name="T0" fmla="*/ 859 w 1064"/>
                <a:gd name="T1" fmla="*/ 48 h 288"/>
                <a:gd name="T2" fmla="*/ 883 w 1064"/>
                <a:gd name="T3" fmla="*/ 231 h 288"/>
                <a:gd name="T4" fmla="*/ 205 w 1064"/>
                <a:gd name="T5" fmla="*/ 240 h 288"/>
                <a:gd name="T6" fmla="*/ 181 w 1064"/>
                <a:gd name="T7" fmla="*/ 56 h 288"/>
                <a:gd name="T8" fmla="*/ 859 w 1064"/>
                <a:gd name="T9" fmla="*/ 48 h 288"/>
              </a:gdLst>
              <a:ahLst/>
              <a:cxnLst>
                <a:cxn ang="0">
                  <a:pos x="T0" y="T1"/>
                </a:cxn>
                <a:cxn ang="0">
                  <a:pos x="T2" y="T3"/>
                </a:cxn>
                <a:cxn ang="0">
                  <a:pos x="T4" y="T5"/>
                </a:cxn>
                <a:cxn ang="0">
                  <a:pos x="T6" y="T7"/>
                </a:cxn>
                <a:cxn ang="0">
                  <a:pos x="T8" y="T9"/>
                </a:cxn>
              </a:cxnLst>
              <a:rect l="0" t="0" r="r" b="b"/>
              <a:pathLst>
                <a:path w="1064" h="288">
                  <a:moveTo>
                    <a:pt x="859" y="48"/>
                  </a:moveTo>
                  <a:cubicBezTo>
                    <a:pt x="1053" y="96"/>
                    <a:pt x="1064" y="179"/>
                    <a:pt x="883" y="231"/>
                  </a:cubicBezTo>
                  <a:cubicBezTo>
                    <a:pt x="703" y="284"/>
                    <a:pt x="399" y="288"/>
                    <a:pt x="205" y="240"/>
                  </a:cubicBezTo>
                  <a:cubicBezTo>
                    <a:pt x="11" y="191"/>
                    <a:pt x="0" y="109"/>
                    <a:pt x="181" y="56"/>
                  </a:cubicBezTo>
                  <a:cubicBezTo>
                    <a:pt x="361" y="3"/>
                    <a:pt x="665" y="0"/>
                    <a:pt x="859" y="48"/>
                  </a:cubicBezTo>
                </a:path>
              </a:pathLst>
            </a:custGeom>
            <a:solidFill>
              <a:srgbClr val="1BCCD4">
                <a:lumMod val="75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sp>
          <p:nvSpPr>
            <p:cNvPr id="32" name="Oval 31">
              <a:extLst>
                <a:ext uri="{FF2B5EF4-FFF2-40B4-BE49-F238E27FC236}">
                  <a16:creationId xmlns:a16="http://schemas.microsoft.com/office/drawing/2014/main" id="{06220D6A-BBF2-F691-183E-C81BA63E65C1}"/>
                </a:ext>
              </a:extLst>
            </p:cNvPr>
            <p:cNvSpPr>
              <a:spLocks noChangeArrowheads="1"/>
            </p:cNvSpPr>
            <p:nvPr/>
          </p:nvSpPr>
          <p:spPr bwMode="auto">
            <a:xfrm>
              <a:off x="5570223" y="2294670"/>
              <a:ext cx="1069117" cy="229410"/>
            </a:xfrm>
            <a:prstGeom prst="ellipse">
              <a:avLst/>
            </a:prstGeom>
            <a:solidFill>
              <a:srgbClr val="1BCCD4">
                <a:lumMod val="60000"/>
                <a:lumOff val="40000"/>
                <a:alpha val="15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7F7F7F"/>
                </a:solidFill>
              </a:endParaRPr>
            </a:p>
          </p:txBody>
        </p:sp>
      </p:grpSp>
      <p:grpSp>
        <p:nvGrpSpPr>
          <p:cNvPr id="33" name="Group 32">
            <a:extLst>
              <a:ext uri="{FF2B5EF4-FFF2-40B4-BE49-F238E27FC236}">
                <a16:creationId xmlns:a16="http://schemas.microsoft.com/office/drawing/2014/main" id="{2870DCC6-B752-3381-2B42-CE679CE5D0DC}"/>
              </a:ext>
            </a:extLst>
          </p:cNvPr>
          <p:cNvGrpSpPr/>
          <p:nvPr/>
        </p:nvGrpSpPr>
        <p:grpSpPr>
          <a:xfrm>
            <a:off x="1657407" y="1268017"/>
            <a:ext cx="461015" cy="685760"/>
            <a:chOff x="5793047" y="1492284"/>
            <a:chExt cx="614687" cy="914347"/>
          </a:xfrm>
        </p:grpSpPr>
        <p:sp>
          <p:nvSpPr>
            <p:cNvPr id="34" name="Freeform 371">
              <a:extLst>
                <a:ext uri="{FF2B5EF4-FFF2-40B4-BE49-F238E27FC236}">
                  <a16:creationId xmlns:a16="http://schemas.microsoft.com/office/drawing/2014/main" id="{0540B361-C3A7-6480-C184-3D982D96A49F}"/>
                </a:ext>
              </a:extLst>
            </p:cNvPr>
            <p:cNvSpPr>
              <a:spLocks/>
            </p:cNvSpPr>
            <p:nvPr/>
          </p:nvSpPr>
          <p:spPr bwMode="auto">
            <a:xfrm>
              <a:off x="5793047" y="1492284"/>
              <a:ext cx="614687" cy="914347"/>
            </a:xfrm>
            <a:custGeom>
              <a:avLst/>
              <a:gdLst>
                <a:gd name="T0" fmla="*/ 173 w 357"/>
                <a:gd name="T1" fmla="*/ 529 h 531"/>
                <a:gd name="T2" fmla="*/ 46 w 357"/>
                <a:gd name="T3" fmla="*/ 369 h 531"/>
                <a:gd name="T4" fmla="*/ 0 w 357"/>
                <a:gd name="T5" fmla="*/ 243 h 531"/>
                <a:gd name="T6" fmla="*/ 357 w 357"/>
                <a:gd name="T7" fmla="*/ 243 h 531"/>
                <a:gd name="T8" fmla="*/ 311 w 357"/>
                <a:gd name="T9" fmla="*/ 369 h 531"/>
                <a:gd name="T10" fmla="*/ 185 w 357"/>
                <a:gd name="T11" fmla="*/ 529 h 531"/>
                <a:gd name="T12" fmla="*/ 179 w 357"/>
                <a:gd name="T13" fmla="*/ 531 h 531"/>
                <a:gd name="T14" fmla="*/ 173 w 357"/>
                <a:gd name="T15" fmla="*/ 529 h 5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531">
                  <a:moveTo>
                    <a:pt x="173" y="529"/>
                  </a:moveTo>
                  <a:cubicBezTo>
                    <a:pt x="131" y="476"/>
                    <a:pt x="86" y="423"/>
                    <a:pt x="46" y="369"/>
                  </a:cubicBezTo>
                  <a:cubicBezTo>
                    <a:pt x="20" y="333"/>
                    <a:pt x="0" y="294"/>
                    <a:pt x="0" y="243"/>
                  </a:cubicBezTo>
                  <a:cubicBezTo>
                    <a:pt x="0" y="0"/>
                    <a:pt x="357" y="0"/>
                    <a:pt x="357" y="243"/>
                  </a:cubicBezTo>
                  <a:cubicBezTo>
                    <a:pt x="357" y="294"/>
                    <a:pt x="337" y="333"/>
                    <a:pt x="311" y="369"/>
                  </a:cubicBezTo>
                  <a:cubicBezTo>
                    <a:pt x="271" y="423"/>
                    <a:pt x="227" y="476"/>
                    <a:pt x="185" y="529"/>
                  </a:cubicBezTo>
                  <a:cubicBezTo>
                    <a:pt x="183" y="530"/>
                    <a:pt x="181" y="531"/>
                    <a:pt x="179" y="531"/>
                  </a:cubicBezTo>
                  <a:cubicBezTo>
                    <a:pt x="176" y="531"/>
                    <a:pt x="174" y="530"/>
                    <a:pt x="173" y="529"/>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Oval 34">
              <a:extLst>
                <a:ext uri="{FF2B5EF4-FFF2-40B4-BE49-F238E27FC236}">
                  <a16:creationId xmlns:a16="http://schemas.microsoft.com/office/drawing/2014/main" id="{EBD794A3-24DA-82AC-0281-BC8746FA8BB6}"/>
                </a:ext>
              </a:extLst>
            </p:cNvPr>
            <p:cNvSpPr>
              <a:spLocks noChangeArrowheads="1"/>
            </p:cNvSpPr>
            <p:nvPr/>
          </p:nvSpPr>
          <p:spPr bwMode="auto">
            <a:xfrm>
              <a:off x="5851223" y="1656932"/>
              <a:ext cx="498336" cy="498336"/>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373">
              <a:extLst>
                <a:ext uri="{FF2B5EF4-FFF2-40B4-BE49-F238E27FC236}">
                  <a16:creationId xmlns:a16="http://schemas.microsoft.com/office/drawing/2014/main" id="{2FD0B128-0BF7-0397-9C9E-EA151B9BC410}"/>
                </a:ext>
              </a:extLst>
            </p:cNvPr>
            <p:cNvSpPr>
              <a:spLocks/>
            </p:cNvSpPr>
            <p:nvPr/>
          </p:nvSpPr>
          <p:spPr bwMode="auto">
            <a:xfrm>
              <a:off x="5971965" y="1793042"/>
              <a:ext cx="256851" cy="243680"/>
            </a:xfrm>
            <a:custGeom>
              <a:avLst/>
              <a:gdLst>
                <a:gd name="T0" fmla="*/ 116 w 234"/>
                <a:gd name="T1" fmla="*/ 0 h 222"/>
                <a:gd name="T2" fmla="*/ 152 w 234"/>
                <a:gd name="T3" fmla="*/ 73 h 222"/>
                <a:gd name="T4" fmla="*/ 234 w 234"/>
                <a:gd name="T5" fmla="*/ 85 h 222"/>
                <a:gd name="T6" fmla="*/ 176 w 234"/>
                <a:gd name="T7" fmla="*/ 142 h 222"/>
                <a:gd name="T8" fmla="*/ 188 w 234"/>
                <a:gd name="T9" fmla="*/ 222 h 222"/>
                <a:gd name="T10" fmla="*/ 116 w 234"/>
                <a:gd name="T11" fmla="*/ 184 h 222"/>
                <a:gd name="T12" fmla="*/ 44 w 234"/>
                <a:gd name="T13" fmla="*/ 222 h 222"/>
                <a:gd name="T14" fmla="*/ 58 w 234"/>
                <a:gd name="T15" fmla="*/ 142 h 222"/>
                <a:gd name="T16" fmla="*/ 0 w 234"/>
                <a:gd name="T17" fmla="*/ 85 h 222"/>
                <a:gd name="T18" fmla="*/ 80 w 234"/>
                <a:gd name="T19" fmla="*/ 73 h 222"/>
                <a:gd name="T20" fmla="*/ 116 w 234"/>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22">
                  <a:moveTo>
                    <a:pt x="116" y="0"/>
                  </a:moveTo>
                  <a:lnTo>
                    <a:pt x="152" y="73"/>
                  </a:lnTo>
                  <a:lnTo>
                    <a:pt x="234" y="85"/>
                  </a:lnTo>
                  <a:lnTo>
                    <a:pt x="176" y="142"/>
                  </a:lnTo>
                  <a:lnTo>
                    <a:pt x="188" y="222"/>
                  </a:lnTo>
                  <a:lnTo>
                    <a:pt x="116" y="184"/>
                  </a:lnTo>
                  <a:lnTo>
                    <a:pt x="44" y="222"/>
                  </a:lnTo>
                  <a:lnTo>
                    <a:pt x="58" y="142"/>
                  </a:lnTo>
                  <a:lnTo>
                    <a:pt x="0" y="85"/>
                  </a:lnTo>
                  <a:lnTo>
                    <a:pt x="80" y="73"/>
                  </a:lnTo>
                  <a:lnTo>
                    <a:pt x="116"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7" name="Content Placeholder 1">
            <a:extLst>
              <a:ext uri="{FF2B5EF4-FFF2-40B4-BE49-F238E27FC236}">
                <a16:creationId xmlns:a16="http://schemas.microsoft.com/office/drawing/2014/main" id="{C757B9BF-BF1E-D331-6C11-CA8B82805950}"/>
              </a:ext>
            </a:extLst>
          </p:cNvPr>
          <p:cNvSpPr>
            <a:spLocks noGrp="1"/>
          </p:cNvSpPr>
          <p:nvPr>
            <p:ph idx="1"/>
          </p:nvPr>
        </p:nvSpPr>
        <p:spPr>
          <a:xfrm>
            <a:off x="4108594" y="1572880"/>
            <a:ext cx="4577045" cy="3263504"/>
          </a:xfrm>
        </p:spPr>
        <p:txBody>
          <a:bodyPr>
            <a:normAutofit/>
          </a:bodyPr>
          <a:lstStyle/>
          <a:p>
            <a:r>
              <a:rPr lang="en-US" sz="2400" dirty="0">
                <a:solidFill>
                  <a:schemeClr val="bg1">
                    <a:lumMod val="50000"/>
                  </a:schemeClr>
                </a:solidFill>
              </a:rPr>
              <a:t>Actor subject to the rule</a:t>
            </a:r>
          </a:p>
          <a:p>
            <a:r>
              <a:rPr lang="en-US" sz="2400" dirty="0">
                <a:solidFill>
                  <a:schemeClr val="bg1">
                    <a:lumMod val="50000"/>
                  </a:schemeClr>
                </a:solidFill>
              </a:rPr>
              <a:t>Enforcement beginning</a:t>
            </a:r>
          </a:p>
          <a:p>
            <a:r>
              <a:rPr lang="en-US" sz="2400" dirty="0">
                <a:solidFill>
                  <a:schemeClr val="bg1">
                    <a:lumMod val="50000"/>
                  </a:schemeClr>
                </a:solidFill>
              </a:rPr>
              <a:t>Participation in HIE/HIN</a:t>
            </a:r>
          </a:p>
          <a:p>
            <a:r>
              <a:rPr lang="en-US" sz="2400" dirty="0">
                <a:solidFill>
                  <a:schemeClr val="bg1">
                    <a:lumMod val="50000"/>
                  </a:schemeClr>
                </a:solidFill>
              </a:rPr>
              <a:t>Data flows</a:t>
            </a:r>
          </a:p>
          <a:p>
            <a:r>
              <a:rPr lang="en-US" sz="2400" dirty="0">
                <a:solidFill>
                  <a:schemeClr val="bg1">
                    <a:lumMod val="50000"/>
                  </a:schemeClr>
                </a:solidFill>
              </a:rPr>
              <a:t>Documentation </a:t>
            </a:r>
          </a:p>
          <a:p>
            <a:endParaRPr lang="en-US" sz="2400" dirty="0">
              <a:solidFill>
                <a:schemeClr val="bg1">
                  <a:lumMod val="50000"/>
                </a:schemeClr>
              </a:solidFill>
            </a:endParaRPr>
          </a:p>
        </p:txBody>
      </p:sp>
    </p:spTree>
    <p:extLst>
      <p:ext uri="{BB962C8B-B14F-4D97-AF65-F5344CB8AC3E}">
        <p14:creationId xmlns:p14="http://schemas.microsoft.com/office/powerpoint/2010/main" val="2988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50"/>
                                        <p:tgtEl>
                                          <p:spTgt spid="29"/>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30996"/>
            <a:ext cx="9144000" cy="4734732"/>
          </a:xfrm>
        </p:spPr>
      </p:pic>
      <p:sp>
        <p:nvSpPr>
          <p:cNvPr id="4" name="Rectangle 3"/>
          <p:cNvSpPr/>
          <p:nvPr/>
        </p:nvSpPr>
        <p:spPr>
          <a:xfrm>
            <a:off x="0" y="-38745"/>
            <a:ext cx="9144000" cy="4734732"/>
          </a:xfrm>
          <a:prstGeom prst="rect">
            <a:avLst/>
          </a:prstGeom>
          <a:gradFill flip="none" rotWithShape="1">
            <a:gsLst>
              <a:gs pos="0">
                <a:schemeClr val="bg1">
                  <a:lumMod val="95000"/>
                  <a:alpha val="65000"/>
                </a:scheme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5" name="Title 5"/>
          <p:cNvSpPr txBox="1">
            <a:spLocks/>
          </p:cNvSpPr>
          <p:nvPr/>
        </p:nvSpPr>
        <p:spPr>
          <a:xfrm>
            <a:off x="1564482" y="2870223"/>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400" dirty="0">
                <a:solidFill>
                  <a:srgbClr val="7F7F7F">
                    <a:lumMod val="50000"/>
                  </a:srgbClr>
                </a:solidFill>
                <a:latin typeface="Oswald Light" panose="02000506000000020004" pitchFamily="50" charset="0"/>
                <a:ea typeface="Roboto" pitchFamily="2" charset="0"/>
              </a:rPr>
              <a:t>Comment Submission </a:t>
            </a:r>
            <a:endParaRPr lang="en-US" sz="1350" dirty="0">
              <a:solidFill>
                <a:srgbClr val="7F7F7F">
                  <a:lumMod val="50000"/>
                </a:srgbClr>
              </a:solidFill>
              <a:latin typeface="Oswald Light" panose="02000506000000020004" pitchFamily="50" charset="0"/>
              <a:ea typeface="Roboto" pitchFamily="2" charset="0"/>
            </a:endParaRPr>
          </a:p>
        </p:txBody>
      </p:sp>
      <p:sp>
        <p:nvSpPr>
          <p:cNvPr id="6" name="Title 5"/>
          <p:cNvSpPr txBox="1">
            <a:spLocks/>
          </p:cNvSpPr>
          <p:nvPr/>
        </p:nvSpPr>
        <p:spPr>
          <a:xfrm>
            <a:off x="1485900" y="2588559"/>
            <a:ext cx="6172200" cy="2292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endParaRPr lang="en-US" sz="1350" b="1" dirty="0">
              <a:solidFill>
                <a:srgbClr val="7F7F7F">
                  <a:lumMod val="50000"/>
                </a:srgbClr>
              </a:solidFill>
              <a:latin typeface="Calibri" panose="020F0502020204030204"/>
              <a:ea typeface="Roboto" pitchFamily="2" charset="0"/>
            </a:endParaRPr>
          </a:p>
        </p:txBody>
      </p:sp>
      <p:grpSp>
        <p:nvGrpSpPr>
          <p:cNvPr id="26" name="Group 25"/>
          <p:cNvGrpSpPr/>
          <p:nvPr/>
        </p:nvGrpSpPr>
        <p:grpSpPr>
          <a:xfrm>
            <a:off x="4207669" y="1938830"/>
            <a:ext cx="728663" cy="727472"/>
            <a:chOff x="5622925" y="1933575"/>
            <a:chExt cx="971550" cy="969963"/>
          </a:xfrm>
        </p:grpSpPr>
        <p:sp>
          <p:nvSpPr>
            <p:cNvPr id="18" name="AutoShape 3"/>
            <p:cNvSpPr>
              <a:spLocks noChangeAspect="1" noChangeArrowheads="1" noTextEdit="1"/>
            </p:cNvSpPr>
            <p:nvPr/>
          </p:nvSpPr>
          <p:spPr bwMode="auto">
            <a:xfrm>
              <a:off x="5622925" y="1936750"/>
              <a:ext cx="9683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9" name="Oval 5"/>
            <p:cNvSpPr>
              <a:spLocks noChangeArrowheads="1"/>
            </p:cNvSpPr>
            <p:nvPr/>
          </p:nvSpPr>
          <p:spPr bwMode="auto">
            <a:xfrm>
              <a:off x="5622925" y="1933575"/>
              <a:ext cx="971550" cy="969963"/>
            </a:xfrm>
            <a:prstGeom prst="ellipse">
              <a:avLst/>
            </a:pr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20" name="Freeform 6"/>
            <p:cNvSpPr>
              <a:spLocks/>
            </p:cNvSpPr>
            <p:nvPr/>
          </p:nvSpPr>
          <p:spPr bwMode="auto">
            <a:xfrm>
              <a:off x="5775325" y="2357438"/>
              <a:ext cx="182563" cy="319088"/>
            </a:xfrm>
            <a:custGeom>
              <a:avLst/>
              <a:gdLst>
                <a:gd name="T0" fmla="*/ 32 w 48"/>
                <a:gd name="T1" fmla="*/ 0 h 84"/>
                <a:gd name="T2" fmla="*/ 16 w 48"/>
                <a:gd name="T3" fmla="*/ 0 h 84"/>
                <a:gd name="T4" fmla="*/ 0 w 48"/>
                <a:gd name="T5" fmla="*/ 16 h 84"/>
                <a:gd name="T6" fmla="*/ 0 w 48"/>
                <a:gd name="T7" fmla="*/ 68 h 84"/>
                <a:gd name="T8" fmla="*/ 16 w 48"/>
                <a:gd name="T9" fmla="*/ 84 h 84"/>
                <a:gd name="T10" fmla="*/ 48 w 48"/>
                <a:gd name="T11" fmla="*/ 84 h 84"/>
                <a:gd name="T12" fmla="*/ 48 w 48"/>
                <a:gd name="T13" fmla="*/ 16 h 84"/>
                <a:gd name="T14" fmla="*/ 32 w 48"/>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84">
                  <a:moveTo>
                    <a:pt x="32" y="0"/>
                  </a:moveTo>
                  <a:cubicBezTo>
                    <a:pt x="16" y="0"/>
                    <a:pt x="16" y="0"/>
                    <a:pt x="16" y="0"/>
                  </a:cubicBezTo>
                  <a:cubicBezTo>
                    <a:pt x="7" y="0"/>
                    <a:pt x="0" y="7"/>
                    <a:pt x="0" y="16"/>
                  </a:cubicBezTo>
                  <a:cubicBezTo>
                    <a:pt x="0" y="68"/>
                    <a:pt x="0" y="68"/>
                    <a:pt x="0" y="68"/>
                  </a:cubicBezTo>
                  <a:cubicBezTo>
                    <a:pt x="0" y="77"/>
                    <a:pt x="7" y="84"/>
                    <a:pt x="16" y="84"/>
                  </a:cubicBezTo>
                  <a:cubicBezTo>
                    <a:pt x="48" y="84"/>
                    <a:pt x="48" y="84"/>
                    <a:pt x="48" y="84"/>
                  </a:cubicBezTo>
                  <a:cubicBezTo>
                    <a:pt x="48" y="16"/>
                    <a:pt x="48" y="16"/>
                    <a:pt x="48" y="16"/>
                  </a:cubicBezTo>
                  <a:cubicBezTo>
                    <a:pt x="48" y="7"/>
                    <a:pt x="41" y="0"/>
                    <a:pt x="32" y="0"/>
                  </a:cubicBezTo>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21" name="Freeform 7"/>
            <p:cNvSpPr>
              <a:spLocks/>
            </p:cNvSpPr>
            <p:nvPr/>
          </p:nvSpPr>
          <p:spPr bwMode="auto">
            <a:xfrm>
              <a:off x="6018213" y="2130425"/>
              <a:ext cx="182563" cy="546100"/>
            </a:xfrm>
            <a:custGeom>
              <a:avLst/>
              <a:gdLst>
                <a:gd name="T0" fmla="*/ 32 w 48"/>
                <a:gd name="T1" fmla="*/ 0 h 144"/>
                <a:gd name="T2" fmla="*/ 16 w 48"/>
                <a:gd name="T3" fmla="*/ 0 h 144"/>
                <a:gd name="T4" fmla="*/ 0 w 48"/>
                <a:gd name="T5" fmla="*/ 16 h 144"/>
                <a:gd name="T6" fmla="*/ 0 w 48"/>
                <a:gd name="T7" fmla="*/ 144 h 144"/>
                <a:gd name="T8" fmla="*/ 48 w 48"/>
                <a:gd name="T9" fmla="*/ 144 h 144"/>
                <a:gd name="T10" fmla="*/ 48 w 48"/>
                <a:gd name="T11" fmla="*/ 16 h 144"/>
                <a:gd name="T12" fmla="*/ 32 w 48"/>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48" h="144">
                  <a:moveTo>
                    <a:pt x="32" y="0"/>
                  </a:moveTo>
                  <a:cubicBezTo>
                    <a:pt x="16" y="0"/>
                    <a:pt x="16" y="0"/>
                    <a:pt x="16" y="0"/>
                  </a:cubicBezTo>
                  <a:cubicBezTo>
                    <a:pt x="7" y="0"/>
                    <a:pt x="0" y="7"/>
                    <a:pt x="0" y="16"/>
                  </a:cubicBezTo>
                  <a:cubicBezTo>
                    <a:pt x="0" y="144"/>
                    <a:pt x="0" y="144"/>
                    <a:pt x="0" y="144"/>
                  </a:cubicBezTo>
                  <a:cubicBezTo>
                    <a:pt x="48" y="144"/>
                    <a:pt x="48" y="144"/>
                    <a:pt x="48" y="144"/>
                  </a:cubicBezTo>
                  <a:cubicBezTo>
                    <a:pt x="48" y="16"/>
                    <a:pt x="48" y="16"/>
                    <a:pt x="48" y="16"/>
                  </a:cubicBezTo>
                  <a:cubicBezTo>
                    <a:pt x="48" y="7"/>
                    <a:pt x="41" y="0"/>
                    <a:pt x="32" y="0"/>
                  </a:cubicBezTo>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22" name="Freeform 8"/>
            <p:cNvSpPr>
              <a:spLocks/>
            </p:cNvSpPr>
            <p:nvPr/>
          </p:nvSpPr>
          <p:spPr bwMode="auto">
            <a:xfrm>
              <a:off x="6261100" y="2433638"/>
              <a:ext cx="182563" cy="242888"/>
            </a:xfrm>
            <a:custGeom>
              <a:avLst/>
              <a:gdLst>
                <a:gd name="T0" fmla="*/ 32 w 48"/>
                <a:gd name="T1" fmla="*/ 0 h 64"/>
                <a:gd name="T2" fmla="*/ 16 w 48"/>
                <a:gd name="T3" fmla="*/ 0 h 64"/>
                <a:gd name="T4" fmla="*/ 0 w 48"/>
                <a:gd name="T5" fmla="*/ 16 h 64"/>
                <a:gd name="T6" fmla="*/ 0 w 48"/>
                <a:gd name="T7" fmla="*/ 64 h 64"/>
                <a:gd name="T8" fmla="*/ 32 w 48"/>
                <a:gd name="T9" fmla="*/ 64 h 64"/>
                <a:gd name="T10" fmla="*/ 48 w 48"/>
                <a:gd name="T11" fmla="*/ 48 h 64"/>
                <a:gd name="T12" fmla="*/ 48 w 48"/>
                <a:gd name="T13" fmla="*/ 16 h 64"/>
                <a:gd name="T14" fmla="*/ 32 w 4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4">
                  <a:moveTo>
                    <a:pt x="32" y="0"/>
                  </a:moveTo>
                  <a:cubicBezTo>
                    <a:pt x="16" y="0"/>
                    <a:pt x="16" y="0"/>
                    <a:pt x="16" y="0"/>
                  </a:cubicBezTo>
                  <a:cubicBezTo>
                    <a:pt x="7" y="0"/>
                    <a:pt x="0" y="7"/>
                    <a:pt x="0" y="16"/>
                  </a:cubicBezTo>
                  <a:cubicBezTo>
                    <a:pt x="0" y="64"/>
                    <a:pt x="0" y="64"/>
                    <a:pt x="0" y="64"/>
                  </a:cubicBezTo>
                  <a:cubicBezTo>
                    <a:pt x="32" y="64"/>
                    <a:pt x="32" y="64"/>
                    <a:pt x="32" y="64"/>
                  </a:cubicBezTo>
                  <a:cubicBezTo>
                    <a:pt x="41" y="64"/>
                    <a:pt x="48" y="57"/>
                    <a:pt x="48" y="48"/>
                  </a:cubicBezTo>
                  <a:cubicBezTo>
                    <a:pt x="48" y="16"/>
                    <a:pt x="48" y="16"/>
                    <a:pt x="48" y="16"/>
                  </a:cubicBezTo>
                  <a:cubicBezTo>
                    <a:pt x="48" y="7"/>
                    <a:pt x="41" y="0"/>
                    <a:pt x="32" y="0"/>
                  </a:cubicBezTo>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23" name="Freeform 9"/>
            <p:cNvSpPr>
              <a:spLocks/>
            </p:cNvSpPr>
            <p:nvPr/>
          </p:nvSpPr>
          <p:spPr bwMode="auto">
            <a:xfrm>
              <a:off x="5775325" y="2327275"/>
              <a:ext cx="182563" cy="319088"/>
            </a:xfrm>
            <a:custGeom>
              <a:avLst/>
              <a:gdLst>
                <a:gd name="T0" fmla="*/ 32 w 48"/>
                <a:gd name="T1" fmla="*/ 0 h 84"/>
                <a:gd name="T2" fmla="*/ 16 w 48"/>
                <a:gd name="T3" fmla="*/ 0 h 84"/>
                <a:gd name="T4" fmla="*/ 0 w 48"/>
                <a:gd name="T5" fmla="*/ 16 h 84"/>
                <a:gd name="T6" fmla="*/ 0 w 48"/>
                <a:gd name="T7" fmla="*/ 68 h 84"/>
                <a:gd name="T8" fmla="*/ 16 w 48"/>
                <a:gd name="T9" fmla="*/ 84 h 84"/>
                <a:gd name="T10" fmla="*/ 48 w 48"/>
                <a:gd name="T11" fmla="*/ 84 h 84"/>
                <a:gd name="T12" fmla="*/ 48 w 48"/>
                <a:gd name="T13" fmla="*/ 16 h 84"/>
                <a:gd name="T14" fmla="*/ 32 w 48"/>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84">
                  <a:moveTo>
                    <a:pt x="32" y="0"/>
                  </a:moveTo>
                  <a:cubicBezTo>
                    <a:pt x="16" y="0"/>
                    <a:pt x="16" y="0"/>
                    <a:pt x="16" y="0"/>
                  </a:cubicBezTo>
                  <a:cubicBezTo>
                    <a:pt x="7" y="0"/>
                    <a:pt x="0" y="7"/>
                    <a:pt x="0" y="16"/>
                  </a:cubicBezTo>
                  <a:cubicBezTo>
                    <a:pt x="0" y="68"/>
                    <a:pt x="0" y="68"/>
                    <a:pt x="0" y="68"/>
                  </a:cubicBezTo>
                  <a:cubicBezTo>
                    <a:pt x="0" y="77"/>
                    <a:pt x="7" y="84"/>
                    <a:pt x="16" y="84"/>
                  </a:cubicBezTo>
                  <a:cubicBezTo>
                    <a:pt x="48" y="84"/>
                    <a:pt x="48" y="84"/>
                    <a:pt x="48" y="84"/>
                  </a:cubicBezTo>
                  <a:cubicBezTo>
                    <a:pt x="48" y="16"/>
                    <a:pt x="48" y="16"/>
                    <a:pt x="48" y="16"/>
                  </a:cubicBezTo>
                  <a:cubicBezTo>
                    <a:pt x="48" y="7"/>
                    <a:pt x="41" y="0"/>
                    <a:pt x="32" y="0"/>
                  </a:cubicBezTo>
                </a:path>
              </a:pathLst>
            </a:custGeom>
            <a:solidFill>
              <a:srgbClr val="E0E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24" name="Freeform 10"/>
            <p:cNvSpPr>
              <a:spLocks/>
            </p:cNvSpPr>
            <p:nvPr/>
          </p:nvSpPr>
          <p:spPr bwMode="auto">
            <a:xfrm>
              <a:off x="6018213" y="2100263"/>
              <a:ext cx="182563" cy="546100"/>
            </a:xfrm>
            <a:custGeom>
              <a:avLst/>
              <a:gdLst>
                <a:gd name="T0" fmla="*/ 32 w 48"/>
                <a:gd name="T1" fmla="*/ 0 h 144"/>
                <a:gd name="T2" fmla="*/ 16 w 48"/>
                <a:gd name="T3" fmla="*/ 0 h 144"/>
                <a:gd name="T4" fmla="*/ 0 w 48"/>
                <a:gd name="T5" fmla="*/ 16 h 144"/>
                <a:gd name="T6" fmla="*/ 0 w 48"/>
                <a:gd name="T7" fmla="*/ 144 h 144"/>
                <a:gd name="T8" fmla="*/ 48 w 48"/>
                <a:gd name="T9" fmla="*/ 144 h 144"/>
                <a:gd name="T10" fmla="*/ 48 w 48"/>
                <a:gd name="T11" fmla="*/ 16 h 144"/>
                <a:gd name="T12" fmla="*/ 32 w 48"/>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48" h="144">
                  <a:moveTo>
                    <a:pt x="32" y="0"/>
                  </a:moveTo>
                  <a:cubicBezTo>
                    <a:pt x="16" y="0"/>
                    <a:pt x="16" y="0"/>
                    <a:pt x="16" y="0"/>
                  </a:cubicBezTo>
                  <a:cubicBezTo>
                    <a:pt x="7" y="0"/>
                    <a:pt x="0" y="7"/>
                    <a:pt x="0" y="16"/>
                  </a:cubicBezTo>
                  <a:cubicBezTo>
                    <a:pt x="0" y="144"/>
                    <a:pt x="0" y="144"/>
                    <a:pt x="0" y="144"/>
                  </a:cubicBezTo>
                  <a:cubicBezTo>
                    <a:pt x="48" y="144"/>
                    <a:pt x="48" y="144"/>
                    <a:pt x="48" y="144"/>
                  </a:cubicBezTo>
                  <a:cubicBezTo>
                    <a:pt x="48" y="16"/>
                    <a:pt x="48" y="16"/>
                    <a:pt x="48" y="16"/>
                  </a:cubicBezTo>
                  <a:cubicBezTo>
                    <a:pt x="48" y="7"/>
                    <a:pt x="41" y="0"/>
                    <a:pt x="32" y="0"/>
                  </a:cubicBezTo>
                </a:path>
              </a:pathLst>
            </a:custGeom>
            <a:solidFill>
              <a:srgbClr val="949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25" name="Freeform 11"/>
            <p:cNvSpPr>
              <a:spLocks/>
            </p:cNvSpPr>
            <p:nvPr/>
          </p:nvSpPr>
          <p:spPr bwMode="auto">
            <a:xfrm>
              <a:off x="6261100" y="2403475"/>
              <a:ext cx="182563" cy="242888"/>
            </a:xfrm>
            <a:custGeom>
              <a:avLst/>
              <a:gdLst>
                <a:gd name="T0" fmla="*/ 32 w 48"/>
                <a:gd name="T1" fmla="*/ 0 h 64"/>
                <a:gd name="T2" fmla="*/ 16 w 48"/>
                <a:gd name="T3" fmla="*/ 0 h 64"/>
                <a:gd name="T4" fmla="*/ 0 w 48"/>
                <a:gd name="T5" fmla="*/ 16 h 64"/>
                <a:gd name="T6" fmla="*/ 0 w 48"/>
                <a:gd name="T7" fmla="*/ 64 h 64"/>
                <a:gd name="T8" fmla="*/ 32 w 48"/>
                <a:gd name="T9" fmla="*/ 64 h 64"/>
                <a:gd name="T10" fmla="*/ 48 w 48"/>
                <a:gd name="T11" fmla="*/ 48 h 64"/>
                <a:gd name="T12" fmla="*/ 48 w 48"/>
                <a:gd name="T13" fmla="*/ 16 h 64"/>
                <a:gd name="T14" fmla="*/ 32 w 4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4">
                  <a:moveTo>
                    <a:pt x="32" y="0"/>
                  </a:moveTo>
                  <a:cubicBezTo>
                    <a:pt x="16" y="0"/>
                    <a:pt x="16" y="0"/>
                    <a:pt x="16" y="0"/>
                  </a:cubicBezTo>
                  <a:cubicBezTo>
                    <a:pt x="7" y="0"/>
                    <a:pt x="0" y="7"/>
                    <a:pt x="0" y="16"/>
                  </a:cubicBezTo>
                  <a:cubicBezTo>
                    <a:pt x="0" y="64"/>
                    <a:pt x="0" y="64"/>
                    <a:pt x="0" y="64"/>
                  </a:cubicBezTo>
                  <a:cubicBezTo>
                    <a:pt x="32" y="64"/>
                    <a:pt x="32" y="64"/>
                    <a:pt x="32" y="64"/>
                  </a:cubicBezTo>
                  <a:cubicBezTo>
                    <a:pt x="41" y="64"/>
                    <a:pt x="48" y="57"/>
                    <a:pt x="48" y="48"/>
                  </a:cubicBezTo>
                  <a:cubicBezTo>
                    <a:pt x="48" y="16"/>
                    <a:pt x="48" y="16"/>
                    <a:pt x="48" y="16"/>
                  </a:cubicBezTo>
                  <a:cubicBezTo>
                    <a:pt x="48" y="7"/>
                    <a:pt x="41" y="0"/>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grpSp>
    </p:spTree>
    <p:extLst>
      <p:ext uri="{BB962C8B-B14F-4D97-AF65-F5344CB8AC3E}">
        <p14:creationId xmlns:p14="http://schemas.microsoft.com/office/powerpoint/2010/main" val="161078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457196"/>
            <a:ext cx="9144000" cy="5143500"/>
          </a:xfrm>
        </p:spPr>
      </p:pic>
      <p:sp>
        <p:nvSpPr>
          <p:cNvPr id="4" name="Rectangle 3"/>
          <p:cNvSpPr/>
          <p:nvPr/>
        </p:nvSpPr>
        <p:spPr>
          <a:xfrm>
            <a:off x="0" y="-441699"/>
            <a:ext cx="9144000" cy="5143500"/>
          </a:xfrm>
          <a:prstGeom prst="rect">
            <a:avLst/>
          </a:prstGeom>
          <a:gradFill flip="none" rotWithShape="1">
            <a:gsLst>
              <a:gs pos="0">
                <a:srgbClr val="141F26">
                  <a:alpha val="64706"/>
                </a:srgb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itle 5"/>
          <p:cNvSpPr txBox="1">
            <a:spLocks/>
          </p:cNvSpPr>
          <p:nvPr/>
        </p:nvSpPr>
        <p:spPr>
          <a:xfrm>
            <a:off x="-716216" y="2250281"/>
            <a:ext cx="7472616"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500" b="1" dirty="0">
                <a:solidFill>
                  <a:schemeClr val="bg1"/>
                </a:solidFill>
                <a:latin typeface="+mn-lt"/>
                <a:ea typeface="Roboto" pitchFamily="2" charset="0"/>
              </a:rPr>
              <a:t>Behavioral Health</a:t>
            </a:r>
          </a:p>
        </p:txBody>
      </p:sp>
    </p:spTree>
    <p:extLst>
      <p:ext uri="{BB962C8B-B14F-4D97-AF65-F5344CB8AC3E}">
        <p14:creationId xmlns:p14="http://schemas.microsoft.com/office/powerpoint/2010/main" val="35988168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90FF1E-2303-4E51-9816-F45947D04762}"/>
              </a:ext>
            </a:extLst>
          </p:cNvPr>
          <p:cNvSpPr>
            <a:spLocks noGrp="1"/>
          </p:cNvSpPr>
          <p:nvPr>
            <p:ph idx="1"/>
          </p:nvPr>
        </p:nvSpPr>
        <p:spPr/>
        <p:txBody>
          <a:bodyPr>
            <a:normAutofit/>
          </a:bodyPr>
          <a:lstStyle/>
          <a:p>
            <a:r>
              <a:rPr lang="en-US" dirty="0"/>
              <a:t>What is Part 2?</a:t>
            </a:r>
            <a:br>
              <a:rPr lang="en-US" dirty="0"/>
            </a:br>
            <a:endParaRPr lang="en-US" dirty="0"/>
          </a:p>
          <a:p>
            <a:r>
              <a:rPr lang="en-US" sz="2100" dirty="0"/>
              <a:t>What is the need for Part 2?</a:t>
            </a:r>
            <a:br>
              <a:rPr lang="en-US" sz="2100" dirty="0"/>
            </a:br>
            <a:endParaRPr lang="en-US" sz="2100" dirty="0"/>
          </a:p>
          <a:p>
            <a:r>
              <a:rPr lang="en-US" dirty="0"/>
              <a:t>How is this different or distinct from Behavioral Health generally?</a:t>
            </a:r>
            <a:br>
              <a:rPr lang="en-US" dirty="0"/>
            </a:br>
            <a:endParaRPr lang="en-US" dirty="0"/>
          </a:p>
          <a:p>
            <a:r>
              <a:rPr lang="en-US" dirty="0"/>
              <a:t>What are misconceptions concerning behavioral health sharing</a:t>
            </a:r>
            <a:br>
              <a:rPr lang="en-US" dirty="0"/>
            </a:br>
            <a:endParaRPr lang="en-US" dirty="0"/>
          </a:p>
          <a:p>
            <a:r>
              <a:rPr lang="en-US" sz="2100" dirty="0"/>
              <a:t>What has changed?</a:t>
            </a:r>
            <a:br>
              <a:rPr lang="en-US" sz="2100" dirty="0"/>
            </a:br>
            <a:endParaRPr lang="en-US" sz="2100" dirty="0"/>
          </a:p>
        </p:txBody>
      </p:sp>
      <p:sp>
        <p:nvSpPr>
          <p:cNvPr id="3" name="Title 2">
            <a:extLst>
              <a:ext uri="{FF2B5EF4-FFF2-40B4-BE49-F238E27FC236}">
                <a16:creationId xmlns:a16="http://schemas.microsoft.com/office/drawing/2014/main" id="{56811C05-FA6E-4279-B7B3-9E0BBA685954}"/>
              </a:ext>
            </a:extLst>
          </p:cNvPr>
          <p:cNvSpPr>
            <a:spLocks noGrp="1"/>
          </p:cNvSpPr>
          <p:nvPr>
            <p:ph type="title"/>
          </p:nvPr>
        </p:nvSpPr>
        <p:spPr/>
        <p:txBody>
          <a:bodyPr>
            <a:normAutofit/>
          </a:bodyPr>
          <a:lstStyle/>
          <a:p>
            <a:pPr algn="ctr"/>
            <a:r>
              <a:rPr lang="en-US" sz="2700" dirty="0">
                <a:solidFill>
                  <a:schemeClr val="accent1">
                    <a:lumMod val="75000"/>
                  </a:schemeClr>
                </a:solidFill>
                <a:latin typeface="Oswald Light" panose="00000400000000000000" pitchFamily="2" charset="0"/>
              </a:rPr>
              <a:t>42 CFR Part 2: Answering Your Questions</a:t>
            </a:r>
          </a:p>
        </p:txBody>
      </p:sp>
    </p:spTree>
    <p:extLst>
      <p:ext uri="{BB962C8B-B14F-4D97-AF65-F5344CB8AC3E}">
        <p14:creationId xmlns:p14="http://schemas.microsoft.com/office/powerpoint/2010/main" val="223885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7F930CA8-2C78-D08A-6C42-F6E255B94F02}"/>
              </a:ext>
            </a:extLst>
          </p:cNvPr>
          <p:cNvSpPr txBox="1">
            <a:spLocks/>
          </p:cNvSpPr>
          <p:nvPr/>
        </p:nvSpPr>
        <p:spPr>
          <a:xfrm>
            <a:off x="628650" y="1092452"/>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1350" dirty="0">
                <a:solidFill>
                  <a:srgbClr val="7F7F7F"/>
                </a:solidFill>
                <a:latin typeface="Calibri" panose="020F0502020204030204"/>
              </a:rPr>
              <a:t>What did the rule change address?</a:t>
            </a:r>
          </a:p>
          <a:p>
            <a:pPr marL="514350" lvl="1" indent="-171450" defTabSz="685800">
              <a:spcBef>
                <a:spcPts val="375"/>
              </a:spcBef>
              <a:defRPr/>
            </a:pPr>
            <a:r>
              <a:rPr lang="en-US" sz="1350" dirty="0">
                <a:solidFill>
                  <a:srgbClr val="7F7F7F"/>
                </a:solidFill>
                <a:latin typeface="Calibri" panose="020F0502020204030204"/>
              </a:rPr>
              <a:t>Alignment with HIPAA</a:t>
            </a:r>
          </a:p>
          <a:p>
            <a:pPr marL="514350" lvl="1" indent="-171450" defTabSz="685800">
              <a:spcBef>
                <a:spcPts val="375"/>
              </a:spcBef>
              <a:defRPr/>
            </a:pPr>
            <a:r>
              <a:rPr lang="en-US" sz="1350" dirty="0">
                <a:solidFill>
                  <a:srgbClr val="7F7F7F"/>
                </a:solidFill>
                <a:latin typeface="Calibri" panose="020F0502020204030204"/>
              </a:rPr>
              <a:t>Consent</a:t>
            </a:r>
          </a:p>
          <a:p>
            <a:pPr marL="514350" lvl="1" indent="-171450" defTabSz="685800">
              <a:spcBef>
                <a:spcPts val="375"/>
              </a:spcBef>
              <a:defRPr/>
            </a:pPr>
            <a:r>
              <a:rPr lang="en-US" sz="1350" dirty="0">
                <a:solidFill>
                  <a:srgbClr val="7F7F7F"/>
                </a:solidFill>
                <a:latin typeface="Calibri" panose="020F0502020204030204"/>
              </a:rPr>
              <a:t>Redisclosure</a:t>
            </a:r>
          </a:p>
          <a:p>
            <a:pPr marL="514350" lvl="1" indent="-171450" defTabSz="685800">
              <a:spcBef>
                <a:spcPts val="375"/>
              </a:spcBef>
              <a:defRPr/>
            </a:pPr>
            <a:r>
              <a:rPr lang="en-US" sz="1350" dirty="0">
                <a:solidFill>
                  <a:srgbClr val="7F7F7F"/>
                </a:solidFill>
                <a:latin typeface="Calibri" panose="020F0502020204030204"/>
              </a:rPr>
              <a:t>Accounting of disclosures</a:t>
            </a:r>
          </a:p>
          <a:p>
            <a:pPr marL="514350" lvl="1" indent="-171450" defTabSz="685800">
              <a:spcBef>
                <a:spcPts val="375"/>
              </a:spcBef>
              <a:defRPr/>
            </a:pPr>
            <a:r>
              <a:rPr lang="en-US" sz="1350" dirty="0">
                <a:solidFill>
                  <a:srgbClr val="7F7F7F"/>
                </a:solidFill>
                <a:latin typeface="Calibri" panose="020F0502020204030204"/>
              </a:rPr>
              <a:t>Notice of Privacy Practices </a:t>
            </a:r>
          </a:p>
          <a:p>
            <a:pPr marL="171450" indent="-171450" defTabSz="685800">
              <a:spcBef>
                <a:spcPts val="750"/>
              </a:spcBef>
              <a:defRPr/>
            </a:pPr>
            <a:r>
              <a:rPr lang="en-US" sz="1350" b="1" dirty="0">
                <a:solidFill>
                  <a:srgbClr val="7F7F7F"/>
                </a:solidFill>
                <a:latin typeface="Calibri" panose="020F0502020204030204"/>
              </a:rPr>
              <a:t>How does this affect Us?</a:t>
            </a:r>
          </a:p>
          <a:p>
            <a:pPr marL="514350" lvl="1" indent="-171450" defTabSz="685800">
              <a:spcBef>
                <a:spcPts val="375"/>
              </a:spcBef>
              <a:defRPr/>
            </a:pPr>
            <a:r>
              <a:rPr lang="en-US" sz="1350" dirty="0">
                <a:solidFill>
                  <a:srgbClr val="80C568">
                    <a:lumMod val="50000"/>
                  </a:srgbClr>
                </a:solidFill>
                <a:latin typeface="Calibri" panose="020F0502020204030204"/>
              </a:rPr>
              <a:t>One time consent allowed with general designation for Health Information Networks and Exchanges</a:t>
            </a:r>
          </a:p>
          <a:p>
            <a:pPr marL="514350" lvl="1" indent="-171450" defTabSz="685800">
              <a:spcBef>
                <a:spcPts val="375"/>
              </a:spcBef>
              <a:defRPr/>
            </a:pPr>
            <a:r>
              <a:rPr lang="en-US" sz="1350" dirty="0">
                <a:solidFill>
                  <a:srgbClr val="7F7F7F"/>
                </a:solidFill>
                <a:latin typeface="Calibri" panose="020F0502020204030204"/>
              </a:rPr>
              <a:t>Removes barriers to sharing substance use disorder information</a:t>
            </a:r>
          </a:p>
          <a:p>
            <a:pPr marL="171450" indent="-171450" defTabSz="685800">
              <a:spcBef>
                <a:spcPts val="750"/>
              </a:spcBef>
              <a:defRPr/>
            </a:pPr>
            <a:r>
              <a:rPr lang="en-US" sz="1350" dirty="0">
                <a:solidFill>
                  <a:srgbClr val="7F7F7F"/>
                </a:solidFill>
                <a:latin typeface="Calibri" panose="020F0502020204030204"/>
              </a:rPr>
              <a:t>Any gaps to address?</a:t>
            </a:r>
          </a:p>
          <a:p>
            <a:pPr marL="514350" lvl="1" indent="-171450" defTabSz="685800">
              <a:spcBef>
                <a:spcPts val="375"/>
              </a:spcBef>
              <a:defRPr/>
            </a:pPr>
            <a:r>
              <a:rPr lang="en-US" sz="1350" dirty="0">
                <a:solidFill>
                  <a:srgbClr val="7F7F7F"/>
                </a:solidFill>
                <a:latin typeface="Calibri" panose="020F0502020204030204"/>
              </a:rPr>
              <a:t>eConsent Use Case </a:t>
            </a:r>
          </a:p>
          <a:p>
            <a:pPr marL="514350" lvl="1" indent="-171450" defTabSz="685800">
              <a:spcBef>
                <a:spcPts val="375"/>
              </a:spcBef>
              <a:defRPr/>
            </a:pPr>
            <a:endParaRPr lang="en-US" sz="1350" dirty="0">
              <a:solidFill>
                <a:srgbClr val="7F7F7F"/>
              </a:solidFill>
              <a:latin typeface="Calibri" panose="020F0502020204030204"/>
            </a:endParaRPr>
          </a:p>
          <a:p>
            <a:pPr marL="171450" indent="-171450" defTabSz="685800">
              <a:spcBef>
                <a:spcPts val="750"/>
              </a:spcBef>
              <a:defRPr/>
            </a:pPr>
            <a:endParaRPr lang="en-US" sz="1350" dirty="0">
              <a:solidFill>
                <a:srgbClr val="7F7F7F"/>
              </a:solidFill>
              <a:latin typeface="Calibri" panose="020F0502020204030204"/>
            </a:endParaRPr>
          </a:p>
          <a:p>
            <a:pPr marL="171450" indent="-171450" defTabSz="685800">
              <a:spcBef>
                <a:spcPts val="750"/>
              </a:spcBef>
              <a:defRPr/>
            </a:pPr>
            <a:endParaRPr lang="en-US" sz="1350" dirty="0">
              <a:solidFill>
                <a:srgbClr val="7F7F7F"/>
              </a:solidFill>
              <a:latin typeface="Calibri" panose="020F0502020204030204"/>
            </a:endParaRPr>
          </a:p>
        </p:txBody>
      </p:sp>
      <p:sp>
        <p:nvSpPr>
          <p:cNvPr id="6" name="Title 2">
            <a:extLst>
              <a:ext uri="{FF2B5EF4-FFF2-40B4-BE49-F238E27FC236}">
                <a16:creationId xmlns:a16="http://schemas.microsoft.com/office/drawing/2014/main" id="{AEF775CA-5120-F210-3428-E1B9F257834A}"/>
              </a:ext>
            </a:extLst>
          </p:cNvPr>
          <p:cNvSpPr txBox="1">
            <a:spLocks/>
          </p:cNvSpPr>
          <p:nvPr/>
        </p:nvSpPr>
        <p:spPr>
          <a:xfrm>
            <a:off x="292608" y="98280"/>
            <a:ext cx="8668512"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chemeClr val="tx1">
                    <a:lumMod val="50000"/>
                  </a:schemeClr>
                </a:solidFill>
                <a:latin typeface="+mn-lt"/>
                <a:ea typeface="+mj-ea"/>
                <a:cs typeface="+mj-cs"/>
              </a:defRPr>
            </a:lvl1pPr>
          </a:lstStyle>
          <a:p>
            <a:pPr defTabSz="685800">
              <a:defRPr/>
            </a:pPr>
            <a:r>
              <a:rPr lang="en-US" sz="2100">
                <a:solidFill>
                  <a:srgbClr val="253E8E"/>
                </a:solidFill>
                <a:latin typeface="Calibri" panose="020F0502020204030204"/>
              </a:rPr>
              <a:t>42 CFR Part 2: Confidentiality of Substance Use Disorder Records </a:t>
            </a:r>
            <a:endParaRPr lang="en-US" sz="2100" dirty="0">
              <a:solidFill>
                <a:srgbClr val="253E8E"/>
              </a:solidFill>
              <a:latin typeface="Calibri" panose="020F0502020204030204"/>
            </a:endParaRPr>
          </a:p>
        </p:txBody>
      </p:sp>
      <p:sp>
        <p:nvSpPr>
          <p:cNvPr id="7" name="TextBox 6">
            <a:extLst>
              <a:ext uri="{FF2B5EF4-FFF2-40B4-BE49-F238E27FC236}">
                <a16:creationId xmlns:a16="http://schemas.microsoft.com/office/drawing/2014/main" id="{9FABF0FC-2CE3-2E58-47DA-69E551D47315}"/>
              </a:ext>
            </a:extLst>
          </p:cNvPr>
          <p:cNvSpPr txBox="1"/>
          <p:nvPr/>
        </p:nvSpPr>
        <p:spPr>
          <a:xfrm>
            <a:off x="802756" y="4185561"/>
            <a:ext cx="7886700" cy="276999"/>
          </a:xfrm>
          <a:prstGeom prst="rect">
            <a:avLst/>
          </a:prstGeom>
          <a:noFill/>
        </p:spPr>
        <p:txBody>
          <a:bodyPr wrap="square" rtlCol="0">
            <a:spAutoFit/>
          </a:bodyPr>
          <a:lstStyle/>
          <a:p>
            <a:pPr defTabSz="685800">
              <a:defRPr/>
            </a:pPr>
            <a:r>
              <a:rPr lang="en-US" sz="600" kern="0" dirty="0">
                <a:solidFill>
                  <a:srgbClr val="7F7F7F"/>
                </a:solidFill>
              </a:rPr>
              <a:t>Source: Confidentiality of Substance Use Disorder (SUD) Patient Records  </a:t>
            </a:r>
            <a:r>
              <a:rPr lang="en-US" sz="600" kern="0" dirty="0">
                <a:solidFill>
                  <a:srgbClr val="7F7F7F"/>
                </a:solidFill>
                <a:hlinkClick r:id="rId2"/>
              </a:rPr>
              <a:t>https://www.federalregister.gov/documents/2022/12/02/2022-25784/confidentiality-of-substance-use-disorder-sud-patient-records</a:t>
            </a:r>
            <a:endParaRPr lang="en-US" sz="600" kern="0" dirty="0">
              <a:solidFill>
                <a:srgbClr val="7F7F7F"/>
              </a:solidFill>
            </a:endParaRPr>
          </a:p>
          <a:p>
            <a:pPr defTabSz="685800">
              <a:defRPr/>
            </a:pPr>
            <a:endParaRPr lang="en-US" sz="600" kern="0" dirty="0">
              <a:solidFill>
                <a:srgbClr val="7F7F7F"/>
              </a:solidFill>
            </a:endParaRPr>
          </a:p>
        </p:txBody>
      </p:sp>
    </p:spTree>
    <p:extLst>
      <p:ext uri="{BB962C8B-B14F-4D97-AF65-F5344CB8AC3E}">
        <p14:creationId xmlns:p14="http://schemas.microsoft.com/office/powerpoint/2010/main" val="2825481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a:xfrm>
            <a:off x="1485900" y="445294"/>
            <a:ext cx="6172200" cy="642938"/>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223C89"/>
                </a:solidFill>
                <a:latin typeface="Oswald Light" panose="02000506000000020004" pitchFamily="50" charset="0"/>
                <a:ea typeface="Calibri" charset="0"/>
                <a:cs typeface="Calibri" charset="0"/>
              </a:rPr>
              <a:t>Why Does This Matter </a:t>
            </a:r>
            <a:br>
              <a:rPr lang="en-US" sz="2400" dirty="0">
                <a:solidFill>
                  <a:srgbClr val="223C89"/>
                </a:solidFill>
                <a:latin typeface="Oswald Light" panose="02000506000000020004" pitchFamily="50" charset="0"/>
                <a:ea typeface="Calibri" charset="0"/>
                <a:cs typeface="Calibri" charset="0"/>
              </a:rPr>
            </a:br>
            <a:r>
              <a:rPr lang="en-US" sz="2400" dirty="0">
                <a:solidFill>
                  <a:srgbClr val="223C89"/>
                </a:solidFill>
                <a:latin typeface="Oswald Light" panose="02000506000000020004" pitchFamily="50" charset="0"/>
                <a:ea typeface="Calibri" charset="0"/>
                <a:cs typeface="Calibri" charset="0"/>
              </a:rPr>
              <a:t>and How We Can Support with Behavioral Health Sharing?</a:t>
            </a:r>
            <a:endParaRPr lang="en-US" sz="1350" dirty="0">
              <a:solidFill>
                <a:srgbClr val="223C89"/>
              </a:solidFill>
              <a:latin typeface="Oswald Light" panose="02000506000000020004" pitchFamily="50" charset="0"/>
              <a:ea typeface="Calibri" charset="0"/>
              <a:cs typeface="Calibri" charset="0"/>
            </a:endParaRPr>
          </a:p>
        </p:txBody>
      </p:sp>
      <p:sp>
        <p:nvSpPr>
          <p:cNvPr id="3" name="TextBox 2">
            <a:extLst>
              <a:ext uri="{FF2B5EF4-FFF2-40B4-BE49-F238E27FC236}">
                <a16:creationId xmlns:a16="http://schemas.microsoft.com/office/drawing/2014/main" id="{C37C336C-76BD-4490-BEB9-80CEB7798224}"/>
              </a:ext>
            </a:extLst>
          </p:cNvPr>
          <p:cNvSpPr txBox="1"/>
          <p:nvPr/>
        </p:nvSpPr>
        <p:spPr>
          <a:xfrm>
            <a:off x="1498421" y="1472517"/>
            <a:ext cx="6502400"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t>eConsent </a:t>
            </a:r>
          </a:p>
          <a:p>
            <a:pPr marL="214313" indent="-214313">
              <a:buFont typeface="Arial" panose="020B0604020202020204" pitchFamily="34" charset="0"/>
              <a:buChar char="•"/>
            </a:pPr>
            <a:r>
              <a:rPr lang="en-US" sz="1350" dirty="0"/>
              <a:t>Collaborative forums</a:t>
            </a:r>
          </a:p>
          <a:p>
            <a:pPr marL="214313" indent="-214313">
              <a:buFont typeface="Arial" panose="020B0604020202020204" pitchFamily="34" charset="0"/>
              <a:buChar char="•"/>
            </a:pPr>
            <a:r>
              <a:rPr lang="en-US" sz="1350" dirty="0"/>
              <a:t>Policy Interpretation</a:t>
            </a:r>
          </a:p>
          <a:p>
            <a:pPr marL="214313" indent="-214313">
              <a:buFont typeface="Arial" panose="020B0604020202020204" pitchFamily="34" charset="0"/>
              <a:buChar char="•"/>
            </a:pPr>
            <a:r>
              <a:rPr lang="en-US" sz="1350" dirty="0"/>
              <a:t>Updating internal practices</a:t>
            </a:r>
          </a:p>
          <a:p>
            <a:pPr marL="214313" indent="-214313">
              <a:buFont typeface="Arial" panose="020B0604020202020204" pitchFamily="34" charset="0"/>
              <a:buChar char="•"/>
            </a:pPr>
            <a:r>
              <a:rPr lang="en-US" sz="1350" dirty="0"/>
              <a:t>New use case creation </a:t>
            </a:r>
          </a:p>
        </p:txBody>
      </p:sp>
      <p:grpSp>
        <p:nvGrpSpPr>
          <p:cNvPr id="59" name="Group 58">
            <a:extLst>
              <a:ext uri="{FF2B5EF4-FFF2-40B4-BE49-F238E27FC236}">
                <a16:creationId xmlns:a16="http://schemas.microsoft.com/office/drawing/2014/main" id="{36ACE16B-2F84-4612-9D62-AC34494C94CE}"/>
              </a:ext>
            </a:extLst>
          </p:cNvPr>
          <p:cNvGrpSpPr/>
          <p:nvPr/>
        </p:nvGrpSpPr>
        <p:grpSpPr>
          <a:xfrm>
            <a:off x="3052305" y="2567136"/>
            <a:ext cx="3039389" cy="2012588"/>
            <a:chOff x="4069741" y="2351382"/>
            <a:chExt cx="4052519" cy="2683450"/>
          </a:xfrm>
        </p:grpSpPr>
        <p:sp>
          <p:nvSpPr>
            <p:cNvPr id="60" name="Freeform 264">
              <a:extLst>
                <a:ext uri="{FF2B5EF4-FFF2-40B4-BE49-F238E27FC236}">
                  <a16:creationId xmlns:a16="http://schemas.microsoft.com/office/drawing/2014/main" id="{100D22DD-DD75-4B90-A994-2B123C1D56D3}"/>
                </a:ext>
              </a:extLst>
            </p:cNvPr>
            <p:cNvSpPr>
              <a:spLocks/>
            </p:cNvSpPr>
            <p:nvPr/>
          </p:nvSpPr>
          <p:spPr bwMode="auto">
            <a:xfrm>
              <a:off x="5994966" y="3163369"/>
              <a:ext cx="1141972" cy="51815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1" name="Freeform 265">
              <a:extLst>
                <a:ext uri="{FF2B5EF4-FFF2-40B4-BE49-F238E27FC236}">
                  <a16:creationId xmlns:a16="http://schemas.microsoft.com/office/drawing/2014/main" id="{139A576A-40A4-4CED-851E-07A915835465}"/>
                </a:ext>
              </a:extLst>
            </p:cNvPr>
            <p:cNvSpPr>
              <a:spLocks/>
            </p:cNvSpPr>
            <p:nvPr/>
          </p:nvSpPr>
          <p:spPr bwMode="auto">
            <a:xfrm>
              <a:off x="5994966" y="3163369"/>
              <a:ext cx="1141972" cy="51815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2" name="Freeform 266">
              <a:extLst>
                <a:ext uri="{FF2B5EF4-FFF2-40B4-BE49-F238E27FC236}">
                  <a16:creationId xmlns:a16="http://schemas.microsoft.com/office/drawing/2014/main" id="{05626598-AF7E-4813-83F4-CCA09FE089AB}"/>
                </a:ext>
              </a:extLst>
            </p:cNvPr>
            <p:cNvSpPr>
              <a:spLocks/>
            </p:cNvSpPr>
            <p:nvPr/>
          </p:nvSpPr>
          <p:spPr bwMode="auto">
            <a:xfrm>
              <a:off x="6443598" y="2791671"/>
              <a:ext cx="245636" cy="51351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 name="Freeform 267">
              <a:extLst>
                <a:ext uri="{FF2B5EF4-FFF2-40B4-BE49-F238E27FC236}">
                  <a16:creationId xmlns:a16="http://schemas.microsoft.com/office/drawing/2014/main" id="{1FC9CD79-390B-414B-945E-95F3E5F707CF}"/>
                </a:ext>
              </a:extLst>
            </p:cNvPr>
            <p:cNvSpPr>
              <a:spLocks/>
            </p:cNvSpPr>
            <p:nvPr/>
          </p:nvSpPr>
          <p:spPr bwMode="auto">
            <a:xfrm>
              <a:off x="6281385" y="2759230"/>
              <a:ext cx="102889" cy="150162"/>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 name="Freeform 268">
              <a:extLst>
                <a:ext uri="{FF2B5EF4-FFF2-40B4-BE49-F238E27FC236}">
                  <a16:creationId xmlns:a16="http://schemas.microsoft.com/office/drawing/2014/main" id="{28C75CFB-9CB0-494C-86B2-E55C527490FD}"/>
                </a:ext>
              </a:extLst>
            </p:cNvPr>
            <p:cNvSpPr>
              <a:spLocks/>
            </p:cNvSpPr>
            <p:nvPr/>
          </p:nvSpPr>
          <p:spPr bwMode="auto">
            <a:xfrm>
              <a:off x="6745775" y="2759230"/>
              <a:ext cx="103816" cy="150162"/>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 name="Freeform 269">
              <a:extLst>
                <a:ext uri="{FF2B5EF4-FFF2-40B4-BE49-F238E27FC236}">
                  <a16:creationId xmlns:a16="http://schemas.microsoft.com/office/drawing/2014/main" id="{D8070A4E-096B-40BF-A95E-E25FB4024BB1}"/>
                </a:ext>
              </a:extLst>
            </p:cNvPr>
            <p:cNvSpPr>
              <a:spLocks/>
            </p:cNvSpPr>
            <p:nvPr/>
          </p:nvSpPr>
          <p:spPr bwMode="auto">
            <a:xfrm>
              <a:off x="6433402" y="3129999"/>
              <a:ext cx="133477" cy="258612"/>
            </a:xfrm>
            <a:custGeom>
              <a:avLst/>
              <a:gdLst>
                <a:gd name="T0" fmla="*/ 11 w 144"/>
                <a:gd name="T1" fmla="*/ 0 h 279"/>
                <a:gd name="T2" fmla="*/ 0 w 144"/>
                <a:gd name="T3" fmla="*/ 44 h 279"/>
                <a:gd name="T4" fmla="*/ 31 w 144"/>
                <a:gd name="T5" fmla="*/ 279 h 279"/>
                <a:gd name="T6" fmla="*/ 144 w 144"/>
                <a:gd name="T7" fmla="*/ 165 h 279"/>
                <a:gd name="T8" fmla="*/ 11 w 144"/>
                <a:gd name="T9" fmla="*/ 0 h 279"/>
              </a:gdLst>
              <a:ahLst/>
              <a:cxnLst>
                <a:cxn ang="0">
                  <a:pos x="T0" y="T1"/>
                </a:cxn>
                <a:cxn ang="0">
                  <a:pos x="T2" y="T3"/>
                </a:cxn>
                <a:cxn ang="0">
                  <a:pos x="T4" y="T5"/>
                </a:cxn>
                <a:cxn ang="0">
                  <a:pos x="T6" y="T7"/>
                </a:cxn>
                <a:cxn ang="0">
                  <a:pos x="T8" y="T9"/>
                </a:cxn>
              </a:cxnLst>
              <a:rect l="0" t="0" r="r" b="b"/>
              <a:pathLst>
                <a:path w="144" h="279">
                  <a:moveTo>
                    <a:pt x="11" y="0"/>
                  </a:moveTo>
                  <a:lnTo>
                    <a:pt x="0" y="44"/>
                  </a:lnTo>
                  <a:lnTo>
                    <a:pt x="31" y="279"/>
                  </a:lnTo>
                  <a:lnTo>
                    <a:pt x="144" y="165"/>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 name="Freeform 270">
              <a:extLst>
                <a:ext uri="{FF2B5EF4-FFF2-40B4-BE49-F238E27FC236}">
                  <a16:creationId xmlns:a16="http://schemas.microsoft.com/office/drawing/2014/main" id="{4A283814-0021-45F7-B341-0573A478A1D2}"/>
                </a:ext>
              </a:extLst>
            </p:cNvPr>
            <p:cNvSpPr>
              <a:spLocks/>
            </p:cNvSpPr>
            <p:nvPr/>
          </p:nvSpPr>
          <p:spPr bwMode="auto">
            <a:xfrm>
              <a:off x="6433402" y="3129999"/>
              <a:ext cx="133477" cy="258612"/>
            </a:xfrm>
            <a:custGeom>
              <a:avLst/>
              <a:gdLst>
                <a:gd name="T0" fmla="*/ 11 w 144"/>
                <a:gd name="T1" fmla="*/ 0 h 279"/>
                <a:gd name="T2" fmla="*/ 0 w 144"/>
                <a:gd name="T3" fmla="*/ 44 h 279"/>
                <a:gd name="T4" fmla="*/ 31 w 144"/>
                <a:gd name="T5" fmla="*/ 279 h 279"/>
                <a:gd name="T6" fmla="*/ 144 w 144"/>
                <a:gd name="T7" fmla="*/ 165 h 279"/>
                <a:gd name="T8" fmla="*/ 11 w 144"/>
                <a:gd name="T9" fmla="*/ 0 h 279"/>
              </a:gdLst>
              <a:ahLst/>
              <a:cxnLst>
                <a:cxn ang="0">
                  <a:pos x="T0" y="T1"/>
                </a:cxn>
                <a:cxn ang="0">
                  <a:pos x="T2" y="T3"/>
                </a:cxn>
                <a:cxn ang="0">
                  <a:pos x="T4" y="T5"/>
                </a:cxn>
                <a:cxn ang="0">
                  <a:pos x="T6" y="T7"/>
                </a:cxn>
                <a:cxn ang="0">
                  <a:pos x="T8" y="T9"/>
                </a:cxn>
              </a:cxnLst>
              <a:rect l="0" t="0" r="r" b="b"/>
              <a:pathLst>
                <a:path w="144" h="279">
                  <a:moveTo>
                    <a:pt x="11" y="0"/>
                  </a:moveTo>
                  <a:lnTo>
                    <a:pt x="0" y="44"/>
                  </a:lnTo>
                  <a:lnTo>
                    <a:pt x="31" y="279"/>
                  </a:lnTo>
                  <a:lnTo>
                    <a:pt x="144" y="165"/>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 name="Freeform 271">
              <a:extLst>
                <a:ext uri="{FF2B5EF4-FFF2-40B4-BE49-F238E27FC236}">
                  <a16:creationId xmlns:a16="http://schemas.microsoft.com/office/drawing/2014/main" id="{031E98F4-573D-4884-A9FD-E927288F82D5}"/>
                </a:ext>
              </a:extLst>
            </p:cNvPr>
            <p:cNvSpPr>
              <a:spLocks/>
            </p:cNvSpPr>
            <p:nvPr/>
          </p:nvSpPr>
          <p:spPr bwMode="auto">
            <a:xfrm>
              <a:off x="6443598" y="3078091"/>
              <a:ext cx="245636" cy="85277"/>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 name="Freeform 272">
              <a:extLst>
                <a:ext uri="{FF2B5EF4-FFF2-40B4-BE49-F238E27FC236}">
                  <a16:creationId xmlns:a16="http://schemas.microsoft.com/office/drawing/2014/main" id="{056FC3F7-C09D-4A8B-BE28-D893C7060523}"/>
                </a:ext>
              </a:extLst>
            </p:cNvPr>
            <p:cNvSpPr>
              <a:spLocks/>
            </p:cNvSpPr>
            <p:nvPr/>
          </p:nvSpPr>
          <p:spPr bwMode="auto">
            <a:xfrm>
              <a:off x="6188693" y="2440367"/>
              <a:ext cx="754517" cy="695194"/>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 name="Freeform 273">
              <a:extLst>
                <a:ext uri="{FF2B5EF4-FFF2-40B4-BE49-F238E27FC236}">
                  <a16:creationId xmlns:a16="http://schemas.microsoft.com/office/drawing/2014/main" id="{27C56C04-D87D-4658-B676-73F1976A7136}"/>
                </a:ext>
              </a:extLst>
            </p:cNvPr>
            <p:cNvSpPr>
              <a:spLocks/>
            </p:cNvSpPr>
            <p:nvPr/>
          </p:nvSpPr>
          <p:spPr bwMode="auto">
            <a:xfrm>
              <a:off x="6235966" y="2396801"/>
              <a:ext cx="617333" cy="474586"/>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 name="Freeform 274">
              <a:extLst>
                <a:ext uri="{FF2B5EF4-FFF2-40B4-BE49-F238E27FC236}">
                  <a16:creationId xmlns:a16="http://schemas.microsoft.com/office/drawing/2014/main" id="{935A0107-DF6E-4B2B-938C-9BA6DF2CD220}"/>
                </a:ext>
              </a:extLst>
            </p:cNvPr>
            <p:cNvSpPr>
              <a:spLocks/>
            </p:cNvSpPr>
            <p:nvPr/>
          </p:nvSpPr>
          <p:spPr bwMode="auto">
            <a:xfrm>
              <a:off x="6566879" y="3129999"/>
              <a:ext cx="130697" cy="260466"/>
            </a:xfrm>
            <a:custGeom>
              <a:avLst/>
              <a:gdLst>
                <a:gd name="T0" fmla="*/ 132 w 141"/>
                <a:gd name="T1" fmla="*/ 0 h 281"/>
                <a:gd name="T2" fmla="*/ 141 w 141"/>
                <a:gd name="T3" fmla="*/ 44 h 281"/>
                <a:gd name="T4" fmla="*/ 109 w 141"/>
                <a:gd name="T5" fmla="*/ 281 h 281"/>
                <a:gd name="T6" fmla="*/ 0 w 141"/>
                <a:gd name="T7" fmla="*/ 165 h 281"/>
                <a:gd name="T8" fmla="*/ 132 w 141"/>
                <a:gd name="T9" fmla="*/ 0 h 281"/>
              </a:gdLst>
              <a:ahLst/>
              <a:cxnLst>
                <a:cxn ang="0">
                  <a:pos x="T0" y="T1"/>
                </a:cxn>
                <a:cxn ang="0">
                  <a:pos x="T2" y="T3"/>
                </a:cxn>
                <a:cxn ang="0">
                  <a:pos x="T4" y="T5"/>
                </a:cxn>
                <a:cxn ang="0">
                  <a:pos x="T6" y="T7"/>
                </a:cxn>
                <a:cxn ang="0">
                  <a:pos x="T8" y="T9"/>
                </a:cxn>
              </a:cxnLst>
              <a:rect l="0" t="0" r="r" b="b"/>
              <a:pathLst>
                <a:path w="141" h="281">
                  <a:moveTo>
                    <a:pt x="132" y="0"/>
                  </a:moveTo>
                  <a:lnTo>
                    <a:pt x="141" y="44"/>
                  </a:lnTo>
                  <a:lnTo>
                    <a:pt x="109" y="281"/>
                  </a:lnTo>
                  <a:lnTo>
                    <a:pt x="0" y="165"/>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 name="Freeform 275">
              <a:extLst>
                <a:ext uri="{FF2B5EF4-FFF2-40B4-BE49-F238E27FC236}">
                  <a16:creationId xmlns:a16="http://schemas.microsoft.com/office/drawing/2014/main" id="{99B6AB67-CEF5-4929-858C-DC468937C104}"/>
                </a:ext>
              </a:extLst>
            </p:cNvPr>
            <p:cNvSpPr>
              <a:spLocks/>
            </p:cNvSpPr>
            <p:nvPr/>
          </p:nvSpPr>
          <p:spPr bwMode="auto">
            <a:xfrm>
              <a:off x="6566879" y="3129999"/>
              <a:ext cx="130697" cy="260466"/>
            </a:xfrm>
            <a:custGeom>
              <a:avLst/>
              <a:gdLst>
                <a:gd name="T0" fmla="*/ 132 w 141"/>
                <a:gd name="T1" fmla="*/ 0 h 281"/>
                <a:gd name="T2" fmla="*/ 141 w 141"/>
                <a:gd name="T3" fmla="*/ 44 h 281"/>
                <a:gd name="T4" fmla="*/ 109 w 141"/>
                <a:gd name="T5" fmla="*/ 281 h 281"/>
                <a:gd name="T6" fmla="*/ 0 w 141"/>
                <a:gd name="T7" fmla="*/ 165 h 281"/>
                <a:gd name="T8" fmla="*/ 132 w 141"/>
                <a:gd name="T9" fmla="*/ 0 h 281"/>
              </a:gdLst>
              <a:ahLst/>
              <a:cxnLst>
                <a:cxn ang="0">
                  <a:pos x="T0" y="T1"/>
                </a:cxn>
                <a:cxn ang="0">
                  <a:pos x="T2" y="T3"/>
                </a:cxn>
                <a:cxn ang="0">
                  <a:pos x="T4" y="T5"/>
                </a:cxn>
                <a:cxn ang="0">
                  <a:pos x="T6" y="T7"/>
                </a:cxn>
                <a:cxn ang="0">
                  <a:pos x="T8" y="T9"/>
                </a:cxn>
              </a:cxnLst>
              <a:rect l="0" t="0" r="r" b="b"/>
              <a:pathLst>
                <a:path w="141" h="281">
                  <a:moveTo>
                    <a:pt x="132" y="0"/>
                  </a:moveTo>
                  <a:lnTo>
                    <a:pt x="141" y="44"/>
                  </a:lnTo>
                  <a:lnTo>
                    <a:pt x="109" y="281"/>
                  </a:lnTo>
                  <a:lnTo>
                    <a:pt x="0" y="165"/>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 name="Freeform 276">
              <a:extLst>
                <a:ext uri="{FF2B5EF4-FFF2-40B4-BE49-F238E27FC236}">
                  <a16:creationId xmlns:a16="http://schemas.microsoft.com/office/drawing/2014/main" id="{F3F08396-1525-436B-A58E-A3E1783E988C}"/>
                </a:ext>
              </a:extLst>
            </p:cNvPr>
            <p:cNvSpPr>
              <a:spLocks/>
            </p:cNvSpPr>
            <p:nvPr/>
          </p:nvSpPr>
          <p:spPr bwMode="auto">
            <a:xfrm>
              <a:off x="6566879" y="32829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 name="Freeform 277">
              <a:extLst>
                <a:ext uri="{FF2B5EF4-FFF2-40B4-BE49-F238E27FC236}">
                  <a16:creationId xmlns:a16="http://schemas.microsoft.com/office/drawing/2014/main" id="{CE5F976A-B72C-4679-9388-B897080761DC}"/>
                </a:ext>
              </a:extLst>
            </p:cNvPr>
            <p:cNvSpPr>
              <a:spLocks/>
            </p:cNvSpPr>
            <p:nvPr/>
          </p:nvSpPr>
          <p:spPr bwMode="auto">
            <a:xfrm>
              <a:off x="6566879" y="328294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 name="Freeform 278">
              <a:extLst>
                <a:ext uri="{FF2B5EF4-FFF2-40B4-BE49-F238E27FC236}">
                  <a16:creationId xmlns:a16="http://schemas.microsoft.com/office/drawing/2014/main" id="{2D10199C-15B8-45F5-9367-CC28024387FE}"/>
                </a:ext>
              </a:extLst>
            </p:cNvPr>
            <p:cNvSpPr>
              <a:spLocks/>
            </p:cNvSpPr>
            <p:nvPr/>
          </p:nvSpPr>
          <p:spPr bwMode="auto">
            <a:xfrm>
              <a:off x="6443598" y="3125365"/>
              <a:ext cx="245636" cy="157577"/>
            </a:xfrm>
            <a:custGeom>
              <a:avLst/>
              <a:gdLst>
                <a:gd name="T0" fmla="*/ 265 w 265"/>
                <a:gd name="T1" fmla="*/ 0 h 170"/>
                <a:gd name="T2" fmla="*/ 133 w 265"/>
                <a:gd name="T3" fmla="*/ 165 h 170"/>
                <a:gd name="T4" fmla="*/ 0 w 265"/>
                <a:gd name="T5" fmla="*/ 0 h 170"/>
                <a:gd name="T6" fmla="*/ 0 w 265"/>
                <a:gd name="T7" fmla="*/ 5 h 170"/>
                <a:gd name="T8" fmla="*/ 133 w 265"/>
                <a:gd name="T9" fmla="*/ 170 h 170"/>
                <a:gd name="T10" fmla="*/ 133 w 265"/>
                <a:gd name="T11" fmla="*/ 170 h 170"/>
                <a:gd name="T12" fmla="*/ 265 w 265"/>
                <a:gd name="T13" fmla="*/ 5 h 170"/>
                <a:gd name="T14" fmla="*/ 265 w 265"/>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70">
                  <a:moveTo>
                    <a:pt x="265" y="0"/>
                  </a:moveTo>
                  <a:lnTo>
                    <a:pt x="133" y="165"/>
                  </a:lnTo>
                  <a:lnTo>
                    <a:pt x="0" y="0"/>
                  </a:lnTo>
                  <a:lnTo>
                    <a:pt x="0" y="5"/>
                  </a:lnTo>
                  <a:lnTo>
                    <a:pt x="133" y="170"/>
                  </a:lnTo>
                  <a:lnTo>
                    <a:pt x="133" y="170"/>
                  </a:lnTo>
                  <a:lnTo>
                    <a:pt x="265" y="5"/>
                  </a:lnTo>
                  <a:lnTo>
                    <a:pt x="265" y="0"/>
                  </a:lnTo>
                  <a:close/>
                </a:path>
              </a:pathLst>
            </a:custGeom>
            <a:solidFill>
              <a:srgbClr val="E9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 name="Freeform 279">
              <a:extLst>
                <a:ext uri="{FF2B5EF4-FFF2-40B4-BE49-F238E27FC236}">
                  <a16:creationId xmlns:a16="http://schemas.microsoft.com/office/drawing/2014/main" id="{78608579-038E-4593-9D1A-FE6C289FA8E1}"/>
                </a:ext>
              </a:extLst>
            </p:cNvPr>
            <p:cNvSpPr>
              <a:spLocks/>
            </p:cNvSpPr>
            <p:nvPr/>
          </p:nvSpPr>
          <p:spPr bwMode="auto">
            <a:xfrm>
              <a:off x="6443598" y="3125365"/>
              <a:ext cx="245636" cy="157577"/>
            </a:xfrm>
            <a:custGeom>
              <a:avLst/>
              <a:gdLst>
                <a:gd name="T0" fmla="*/ 265 w 265"/>
                <a:gd name="T1" fmla="*/ 0 h 170"/>
                <a:gd name="T2" fmla="*/ 133 w 265"/>
                <a:gd name="T3" fmla="*/ 165 h 170"/>
                <a:gd name="T4" fmla="*/ 0 w 265"/>
                <a:gd name="T5" fmla="*/ 0 h 170"/>
                <a:gd name="T6" fmla="*/ 0 w 265"/>
                <a:gd name="T7" fmla="*/ 5 h 170"/>
                <a:gd name="T8" fmla="*/ 133 w 265"/>
                <a:gd name="T9" fmla="*/ 170 h 170"/>
                <a:gd name="T10" fmla="*/ 133 w 265"/>
                <a:gd name="T11" fmla="*/ 170 h 170"/>
                <a:gd name="T12" fmla="*/ 265 w 265"/>
                <a:gd name="T13" fmla="*/ 5 h 170"/>
                <a:gd name="T14" fmla="*/ 265 w 265"/>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70">
                  <a:moveTo>
                    <a:pt x="265" y="0"/>
                  </a:moveTo>
                  <a:lnTo>
                    <a:pt x="133" y="165"/>
                  </a:lnTo>
                  <a:lnTo>
                    <a:pt x="0" y="0"/>
                  </a:lnTo>
                  <a:lnTo>
                    <a:pt x="0" y="5"/>
                  </a:lnTo>
                  <a:lnTo>
                    <a:pt x="133" y="170"/>
                  </a:lnTo>
                  <a:lnTo>
                    <a:pt x="133" y="170"/>
                  </a:lnTo>
                  <a:lnTo>
                    <a:pt x="265" y="5"/>
                  </a:lnTo>
                  <a:lnTo>
                    <a:pt x="2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 name="Rectangle 75">
              <a:extLst>
                <a:ext uri="{FF2B5EF4-FFF2-40B4-BE49-F238E27FC236}">
                  <a16:creationId xmlns:a16="http://schemas.microsoft.com/office/drawing/2014/main" id="{01C7095F-176F-4840-B1CE-46F7BB487853}"/>
                </a:ext>
              </a:extLst>
            </p:cNvPr>
            <p:cNvSpPr>
              <a:spLocks noChangeArrowheads="1"/>
            </p:cNvSpPr>
            <p:nvPr/>
          </p:nvSpPr>
          <p:spPr bwMode="auto">
            <a:xfrm>
              <a:off x="6543706" y="3385831"/>
              <a:ext cx="45420" cy="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 name="Freeform 282">
              <a:extLst>
                <a:ext uri="{FF2B5EF4-FFF2-40B4-BE49-F238E27FC236}">
                  <a16:creationId xmlns:a16="http://schemas.microsoft.com/office/drawing/2014/main" id="{6E26E34A-4609-4FD0-8251-93E2C254FC5A}"/>
                </a:ext>
              </a:extLst>
            </p:cNvPr>
            <p:cNvSpPr>
              <a:spLocks/>
            </p:cNvSpPr>
            <p:nvPr/>
          </p:nvSpPr>
          <p:spPr bwMode="auto">
            <a:xfrm>
              <a:off x="6421352" y="2934418"/>
              <a:ext cx="289201" cy="42639"/>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 name="Freeform 283">
              <a:extLst>
                <a:ext uri="{FF2B5EF4-FFF2-40B4-BE49-F238E27FC236}">
                  <a16:creationId xmlns:a16="http://schemas.microsoft.com/office/drawing/2014/main" id="{F909E85E-C881-4199-817C-7E29F1B0BD0C}"/>
                </a:ext>
              </a:extLst>
            </p:cNvPr>
            <p:cNvSpPr>
              <a:spLocks/>
            </p:cNvSpPr>
            <p:nvPr/>
          </p:nvSpPr>
          <p:spPr bwMode="auto">
            <a:xfrm>
              <a:off x="4994813" y="3163369"/>
              <a:ext cx="1142900" cy="51815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 name="Freeform 284">
              <a:extLst>
                <a:ext uri="{FF2B5EF4-FFF2-40B4-BE49-F238E27FC236}">
                  <a16:creationId xmlns:a16="http://schemas.microsoft.com/office/drawing/2014/main" id="{1078415B-3000-4B55-9638-CDB0A789CC9D}"/>
                </a:ext>
              </a:extLst>
            </p:cNvPr>
            <p:cNvSpPr>
              <a:spLocks/>
            </p:cNvSpPr>
            <p:nvPr/>
          </p:nvSpPr>
          <p:spPr bwMode="auto">
            <a:xfrm>
              <a:off x="4994813" y="3163369"/>
              <a:ext cx="1142900" cy="51815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0" name="Freeform 285">
              <a:extLst>
                <a:ext uri="{FF2B5EF4-FFF2-40B4-BE49-F238E27FC236}">
                  <a16:creationId xmlns:a16="http://schemas.microsoft.com/office/drawing/2014/main" id="{C12CD468-9842-4FB6-916D-D58D5F10BC04}"/>
                </a:ext>
              </a:extLst>
            </p:cNvPr>
            <p:cNvSpPr>
              <a:spLocks/>
            </p:cNvSpPr>
            <p:nvPr/>
          </p:nvSpPr>
          <p:spPr bwMode="auto">
            <a:xfrm>
              <a:off x="5443445" y="2791671"/>
              <a:ext cx="245636" cy="51351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 name="Freeform 286">
              <a:extLst>
                <a:ext uri="{FF2B5EF4-FFF2-40B4-BE49-F238E27FC236}">
                  <a16:creationId xmlns:a16="http://schemas.microsoft.com/office/drawing/2014/main" id="{3B084828-7BC3-40E6-9292-49884479B723}"/>
                </a:ext>
              </a:extLst>
            </p:cNvPr>
            <p:cNvSpPr>
              <a:spLocks/>
            </p:cNvSpPr>
            <p:nvPr/>
          </p:nvSpPr>
          <p:spPr bwMode="auto">
            <a:xfrm>
              <a:off x="5281233" y="2759230"/>
              <a:ext cx="102889" cy="150162"/>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 name="Freeform 287">
              <a:extLst>
                <a:ext uri="{FF2B5EF4-FFF2-40B4-BE49-F238E27FC236}">
                  <a16:creationId xmlns:a16="http://schemas.microsoft.com/office/drawing/2014/main" id="{4FC4F900-A2EF-4EF4-B944-631641F23CF2}"/>
                </a:ext>
              </a:extLst>
            </p:cNvPr>
            <p:cNvSpPr>
              <a:spLocks/>
            </p:cNvSpPr>
            <p:nvPr/>
          </p:nvSpPr>
          <p:spPr bwMode="auto">
            <a:xfrm>
              <a:off x="5746550" y="2759230"/>
              <a:ext cx="102889" cy="150162"/>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3" name="Freeform 288">
              <a:extLst>
                <a:ext uri="{FF2B5EF4-FFF2-40B4-BE49-F238E27FC236}">
                  <a16:creationId xmlns:a16="http://schemas.microsoft.com/office/drawing/2014/main" id="{FE0D364F-7985-4948-93A6-227244D715B9}"/>
                </a:ext>
              </a:extLst>
            </p:cNvPr>
            <p:cNvSpPr>
              <a:spLocks/>
            </p:cNvSpPr>
            <p:nvPr/>
          </p:nvSpPr>
          <p:spPr bwMode="auto">
            <a:xfrm>
              <a:off x="5443445" y="3078091"/>
              <a:ext cx="245636" cy="85277"/>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4" name="Freeform 289">
              <a:extLst>
                <a:ext uri="{FF2B5EF4-FFF2-40B4-BE49-F238E27FC236}">
                  <a16:creationId xmlns:a16="http://schemas.microsoft.com/office/drawing/2014/main" id="{AF9E2BF4-B12C-4477-B63D-F808CAFFAE3C}"/>
                </a:ext>
              </a:extLst>
            </p:cNvPr>
            <p:cNvSpPr>
              <a:spLocks/>
            </p:cNvSpPr>
            <p:nvPr/>
          </p:nvSpPr>
          <p:spPr bwMode="auto">
            <a:xfrm>
              <a:off x="5188541" y="2440367"/>
              <a:ext cx="754517" cy="695194"/>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5" name="Freeform 290">
              <a:extLst>
                <a:ext uri="{FF2B5EF4-FFF2-40B4-BE49-F238E27FC236}">
                  <a16:creationId xmlns:a16="http://schemas.microsoft.com/office/drawing/2014/main" id="{7C49A9BB-3F09-4A5B-AB72-06496F0B784F}"/>
                </a:ext>
              </a:extLst>
            </p:cNvPr>
            <p:cNvSpPr>
              <a:spLocks noEditPoints="1"/>
            </p:cNvSpPr>
            <p:nvPr/>
          </p:nvSpPr>
          <p:spPr bwMode="auto">
            <a:xfrm>
              <a:off x="5276598" y="2351382"/>
              <a:ext cx="594159" cy="533910"/>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60534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6" name="Rectangle 85">
              <a:extLst>
                <a:ext uri="{FF2B5EF4-FFF2-40B4-BE49-F238E27FC236}">
                  <a16:creationId xmlns:a16="http://schemas.microsoft.com/office/drawing/2014/main" id="{2E811AD4-D0DD-4E84-97FE-98E603003AB3}"/>
                </a:ext>
              </a:extLst>
            </p:cNvPr>
            <p:cNvSpPr>
              <a:spLocks noChangeArrowheads="1"/>
            </p:cNvSpPr>
            <p:nvPr/>
          </p:nvSpPr>
          <p:spPr bwMode="auto">
            <a:xfrm>
              <a:off x="5543552" y="3385831"/>
              <a:ext cx="45420" cy="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7" name="Freeform 293">
              <a:extLst>
                <a:ext uri="{FF2B5EF4-FFF2-40B4-BE49-F238E27FC236}">
                  <a16:creationId xmlns:a16="http://schemas.microsoft.com/office/drawing/2014/main" id="{AA9B0B4A-1D43-4D3D-85AB-986DA3D3FC22}"/>
                </a:ext>
              </a:extLst>
            </p:cNvPr>
            <p:cNvSpPr>
              <a:spLocks/>
            </p:cNvSpPr>
            <p:nvPr/>
          </p:nvSpPr>
          <p:spPr bwMode="auto">
            <a:xfrm>
              <a:off x="5163514" y="2410705"/>
              <a:ext cx="558937" cy="33091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60534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8" name="Freeform 294">
              <a:extLst>
                <a:ext uri="{FF2B5EF4-FFF2-40B4-BE49-F238E27FC236}">
                  <a16:creationId xmlns:a16="http://schemas.microsoft.com/office/drawing/2014/main" id="{045EBA44-2C7B-4700-B758-601CC82F6969}"/>
                </a:ext>
              </a:extLst>
            </p:cNvPr>
            <p:cNvSpPr>
              <a:spLocks/>
            </p:cNvSpPr>
            <p:nvPr/>
          </p:nvSpPr>
          <p:spPr bwMode="auto">
            <a:xfrm>
              <a:off x="4435877" y="3669471"/>
              <a:ext cx="1142900" cy="51815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 name="Freeform 295">
              <a:extLst>
                <a:ext uri="{FF2B5EF4-FFF2-40B4-BE49-F238E27FC236}">
                  <a16:creationId xmlns:a16="http://schemas.microsoft.com/office/drawing/2014/main" id="{0FE35BBC-BBBE-429C-B7C6-8E0D39D64B94}"/>
                </a:ext>
              </a:extLst>
            </p:cNvPr>
            <p:cNvSpPr>
              <a:spLocks/>
            </p:cNvSpPr>
            <p:nvPr/>
          </p:nvSpPr>
          <p:spPr bwMode="auto">
            <a:xfrm>
              <a:off x="4435877" y="3669471"/>
              <a:ext cx="1142900" cy="51815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 name="Freeform 296">
              <a:extLst>
                <a:ext uri="{FF2B5EF4-FFF2-40B4-BE49-F238E27FC236}">
                  <a16:creationId xmlns:a16="http://schemas.microsoft.com/office/drawing/2014/main" id="{86748FD6-2E13-4350-B2F7-7DBE9A580E23}"/>
                </a:ext>
              </a:extLst>
            </p:cNvPr>
            <p:cNvSpPr>
              <a:spLocks/>
            </p:cNvSpPr>
            <p:nvPr/>
          </p:nvSpPr>
          <p:spPr bwMode="auto">
            <a:xfrm>
              <a:off x="4884509" y="3297773"/>
              <a:ext cx="245636" cy="51351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 name="Freeform 297">
              <a:extLst>
                <a:ext uri="{FF2B5EF4-FFF2-40B4-BE49-F238E27FC236}">
                  <a16:creationId xmlns:a16="http://schemas.microsoft.com/office/drawing/2014/main" id="{DA792C70-E2C0-49A0-B25E-4AFD37B421A4}"/>
                </a:ext>
              </a:extLst>
            </p:cNvPr>
            <p:cNvSpPr>
              <a:spLocks/>
            </p:cNvSpPr>
            <p:nvPr/>
          </p:nvSpPr>
          <p:spPr bwMode="auto">
            <a:xfrm>
              <a:off x="4722296" y="3265331"/>
              <a:ext cx="102889" cy="150162"/>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 name="Freeform 298">
              <a:extLst>
                <a:ext uri="{FF2B5EF4-FFF2-40B4-BE49-F238E27FC236}">
                  <a16:creationId xmlns:a16="http://schemas.microsoft.com/office/drawing/2014/main" id="{677CA98C-1D43-4DAB-A406-F9108FFAC6E1}"/>
                </a:ext>
              </a:extLst>
            </p:cNvPr>
            <p:cNvSpPr>
              <a:spLocks/>
            </p:cNvSpPr>
            <p:nvPr/>
          </p:nvSpPr>
          <p:spPr bwMode="auto">
            <a:xfrm>
              <a:off x="5187614" y="3265331"/>
              <a:ext cx="102889" cy="150162"/>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 name="Freeform 299">
              <a:extLst>
                <a:ext uri="{FF2B5EF4-FFF2-40B4-BE49-F238E27FC236}">
                  <a16:creationId xmlns:a16="http://schemas.microsoft.com/office/drawing/2014/main" id="{3E3A2AE6-2839-4DBB-A132-B955BE8EF953}"/>
                </a:ext>
              </a:extLst>
            </p:cNvPr>
            <p:cNvSpPr>
              <a:spLocks/>
            </p:cNvSpPr>
            <p:nvPr/>
          </p:nvSpPr>
          <p:spPr bwMode="auto">
            <a:xfrm>
              <a:off x="4837236" y="3789044"/>
              <a:ext cx="323497" cy="398578"/>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5F5F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4" name="Freeform 300">
              <a:extLst>
                <a:ext uri="{FF2B5EF4-FFF2-40B4-BE49-F238E27FC236}">
                  <a16:creationId xmlns:a16="http://schemas.microsoft.com/office/drawing/2014/main" id="{F25E3067-1B85-4C56-81CA-AA10EC4062B2}"/>
                </a:ext>
              </a:extLst>
            </p:cNvPr>
            <p:cNvSpPr>
              <a:spLocks/>
            </p:cNvSpPr>
            <p:nvPr/>
          </p:nvSpPr>
          <p:spPr bwMode="auto">
            <a:xfrm>
              <a:off x="4724151" y="3672251"/>
              <a:ext cx="213193" cy="515371"/>
            </a:xfrm>
            <a:custGeom>
              <a:avLst/>
              <a:gdLst>
                <a:gd name="T0" fmla="*/ 173 w 230"/>
                <a:gd name="T1" fmla="*/ 0 h 556"/>
                <a:gd name="T2" fmla="*/ 173 w 230"/>
                <a:gd name="T3" fmla="*/ 61 h 556"/>
                <a:gd name="T4" fmla="*/ 230 w 230"/>
                <a:gd name="T5" fmla="*/ 556 h 556"/>
                <a:gd name="T6" fmla="*/ 132 w 230"/>
                <a:gd name="T7" fmla="*/ 556 h 556"/>
                <a:gd name="T8" fmla="*/ 24 w 230"/>
                <a:gd name="T9" fmla="*/ 335 h 556"/>
                <a:gd name="T10" fmla="*/ 127 w 230"/>
                <a:gd name="T11" fmla="*/ 266 h 556"/>
                <a:gd name="T12" fmla="*/ 0 w 230"/>
                <a:gd name="T13" fmla="*/ 207 h 556"/>
                <a:gd name="T14" fmla="*/ 117 w 230"/>
                <a:gd name="T15" fmla="*/ 26 h 556"/>
                <a:gd name="T16" fmla="*/ 173 w 230"/>
                <a:gd name="T1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556">
                  <a:moveTo>
                    <a:pt x="173" y="0"/>
                  </a:moveTo>
                  <a:lnTo>
                    <a:pt x="173" y="61"/>
                  </a:lnTo>
                  <a:lnTo>
                    <a:pt x="230" y="556"/>
                  </a:lnTo>
                  <a:lnTo>
                    <a:pt x="132" y="556"/>
                  </a:lnTo>
                  <a:lnTo>
                    <a:pt x="24" y="335"/>
                  </a:lnTo>
                  <a:lnTo>
                    <a:pt x="127" y="266"/>
                  </a:lnTo>
                  <a:lnTo>
                    <a:pt x="0" y="207"/>
                  </a:lnTo>
                  <a:lnTo>
                    <a:pt x="117" y="26"/>
                  </a:lnTo>
                  <a:lnTo>
                    <a:pt x="173"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5" name="Freeform 301">
              <a:extLst>
                <a:ext uri="{FF2B5EF4-FFF2-40B4-BE49-F238E27FC236}">
                  <a16:creationId xmlns:a16="http://schemas.microsoft.com/office/drawing/2014/main" id="{E17BA441-E873-4839-AE31-ACF87FD7E0F5}"/>
                </a:ext>
              </a:extLst>
            </p:cNvPr>
            <p:cNvSpPr>
              <a:spLocks/>
            </p:cNvSpPr>
            <p:nvPr/>
          </p:nvSpPr>
          <p:spPr bwMode="auto">
            <a:xfrm>
              <a:off x="5075456" y="3672251"/>
              <a:ext cx="215047" cy="515371"/>
            </a:xfrm>
            <a:custGeom>
              <a:avLst/>
              <a:gdLst>
                <a:gd name="T0" fmla="*/ 59 w 232"/>
                <a:gd name="T1" fmla="*/ 0 h 556"/>
                <a:gd name="T2" fmla="*/ 59 w 232"/>
                <a:gd name="T3" fmla="*/ 61 h 556"/>
                <a:gd name="T4" fmla="*/ 0 w 232"/>
                <a:gd name="T5" fmla="*/ 556 h 556"/>
                <a:gd name="T6" fmla="*/ 100 w 232"/>
                <a:gd name="T7" fmla="*/ 556 h 556"/>
                <a:gd name="T8" fmla="*/ 208 w 232"/>
                <a:gd name="T9" fmla="*/ 335 h 556"/>
                <a:gd name="T10" fmla="*/ 105 w 232"/>
                <a:gd name="T11" fmla="*/ 266 h 556"/>
                <a:gd name="T12" fmla="*/ 232 w 232"/>
                <a:gd name="T13" fmla="*/ 207 h 556"/>
                <a:gd name="T14" fmla="*/ 127 w 232"/>
                <a:gd name="T15" fmla="*/ 32 h 556"/>
                <a:gd name="T16" fmla="*/ 59 w 232"/>
                <a:gd name="T1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556">
                  <a:moveTo>
                    <a:pt x="59" y="0"/>
                  </a:moveTo>
                  <a:lnTo>
                    <a:pt x="59" y="61"/>
                  </a:lnTo>
                  <a:lnTo>
                    <a:pt x="0" y="556"/>
                  </a:lnTo>
                  <a:lnTo>
                    <a:pt x="100" y="556"/>
                  </a:lnTo>
                  <a:lnTo>
                    <a:pt x="208" y="335"/>
                  </a:lnTo>
                  <a:lnTo>
                    <a:pt x="105" y="266"/>
                  </a:lnTo>
                  <a:lnTo>
                    <a:pt x="232" y="207"/>
                  </a:lnTo>
                  <a:lnTo>
                    <a:pt x="127" y="32"/>
                  </a:lnTo>
                  <a:lnTo>
                    <a:pt x="59"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6" name="Freeform 302">
              <a:extLst>
                <a:ext uri="{FF2B5EF4-FFF2-40B4-BE49-F238E27FC236}">
                  <a16:creationId xmlns:a16="http://schemas.microsoft.com/office/drawing/2014/main" id="{124E6C46-1221-4EBF-AD8B-61A7E0433964}"/>
                </a:ext>
              </a:extLst>
            </p:cNvPr>
            <p:cNvSpPr>
              <a:spLocks/>
            </p:cNvSpPr>
            <p:nvPr/>
          </p:nvSpPr>
          <p:spPr bwMode="auto">
            <a:xfrm>
              <a:off x="4941979" y="3891933"/>
              <a:ext cx="130697" cy="295689"/>
            </a:xfrm>
            <a:custGeom>
              <a:avLst/>
              <a:gdLst>
                <a:gd name="T0" fmla="*/ 46 w 141"/>
                <a:gd name="T1" fmla="*/ 0 h 319"/>
                <a:gd name="T2" fmla="*/ 0 w 141"/>
                <a:gd name="T3" fmla="*/ 319 h 319"/>
                <a:gd name="T4" fmla="*/ 141 w 141"/>
                <a:gd name="T5" fmla="*/ 319 h 319"/>
                <a:gd name="T6" fmla="*/ 95 w 141"/>
                <a:gd name="T7" fmla="*/ 0 h 319"/>
                <a:gd name="T8" fmla="*/ 46 w 141"/>
                <a:gd name="T9" fmla="*/ 0 h 319"/>
              </a:gdLst>
              <a:ahLst/>
              <a:cxnLst>
                <a:cxn ang="0">
                  <a:pos x="T0" y="T1"/>
                </a:cxn>
                <a:cxn ang="0">
                  <a:pos x="T2" y="T3"/>
                </a:cxn>
                <a:cxn ang="0">
                  <a:pos x="T4" y="T5"/>
                </a:cxn>
                <a:cxn ang="0">
                  <a:pos x="T6" y="T7"/>
                </a:cxn>
                <a:cxn ang="0">
                  <a:pos x="T8" y="T9"/>
                </a:cxn>
              </a:cxnLst>
              <a:rect l="0" t="0" r="r" b="b"/>
              <a:pathLst>
                <a:path w="141" h="319">
                  <a:moveTo>
                    <a:pt x="46" y="0"/>
                  </a:moveTo>
                  <a:lnTo>
                    <a:pt x="0" y="319"/>
                  </a:lnTo>
                  <a:lnTo>
                    <a:pt x="141" y="319"/>
                  </a:lnTo>
                  <a:lnTo>
                    <a:pt x="95" y="0"/>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 name="Freeform 303">
              <a:extLst>
                <a:ext uri="{FF2B5EF4-FFF2-40B4-BE49-F238E27FC236}">
                  <a16:creationId xmlns:a16="http://schemas.microsoft.com/office/drawing/2014/main" id="{2DDE02FD-5593-4D58-85C2-EA10552F54CB}"/>
                </a:ext>
              </a:extLst>
            </p:cNvPr>
            <p:cNvSpPr>
              <a:spLocks/>
            </p:cNvSpPr>
            <p:nvPr/>
          </p:nvSpPr>
          <p:spPr bwMode="auto">
            <a:xfrm>
              <a:off x="4874313" y="3636101"/>
              <a:ext cx="133477" cy="258612"/>
            </a:xfrm>
            <a:custGeom>
              <a:avLst/>
              <a:gdLst>
                <a:gd name="T0" fmla="*/ 11 w 144"/>
                <a:gd name="T1" fmla="*/ 0 h 279"/>
                <a:gd name="T2" fmla="*/ 0 w 144"/>
                <a:gd name="T3" fmla="*/ 44 h 279"/>
                <a:gd name="T4" fmla="*/ 32 w 144"/>
                <a:gd name="T5" fmla="*/ 279 h 279"/>
                <a:gd name="T6" fmla="*/ 144 w 144"/>
                <a:gd name="T7" fmla="*/ 165 h 279"/>
                <a:gd name="T8" fmla="*/ 11 w 144"/>
                <a:gd name="T9" fmla="*/ 0 h 279"/>
              </a:gdLst>
              <a:ahLst/>
              <a:cxnLst>
                <a:cxn ang="0">
                  <a:pos x="T0" y="T1"/>
                </a:cxn>
                <a:cxn ang="0">
                  <a:pos x="T2" y="T3"/>
                </a:cxn>
                <a:cxn ang="0">
                  <a:pos x="T4" y="T5"/>
                </a:cxn>
                <a:cxn ang="0">
                  <a:pos x="T6" y="T7"/>
                </a:cxn>
                <a:cxn ang="0">
                  <a:pos x="T8" y="T9"/>
                </a:cxn>
              </a:cxnLst>
              <a:rect l="0" t="0" r="r" b="b"/>
              <a:pathLst>
                <a:path w="144" h="279">
                  <a:moveTo>
                    <a:pt x="11" y="0"/>
                  </a:moveTo>
                  <a:lnTo>
                    <a:pt x="0" y="44"/>
                  </a:lnTo>
                  <a:lnTo>
                    <a:pt x="32" y="279"/>
                  </a:lnTo>
                  <a:lnTo>
                    <a:pt x="144" y="165"/>
                  </a:lnTo>
                  <a:lnTo>
                    <a:pt x="11" y="0"/>
                  </a:lnTo>
                  <a:close/>
                </a:path>
              </a:pathLst>
            </a:custGeom>
            <a:solidFill>
              <a:srgbClr val="F5F5F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8" name="Freeform 304">
              <a:extLst>
                <a:ext uri="{FF2B5EF4-FFF2-40B4-BE49-F238E27FC236}">
                  <a16:creationId xmlns:a16="http://schemas.microsoft.com/office/drawing/2014/main" id="{EFDE90DC-8053-4BB3-B2DB-5A9CBB097F19}"/>
                </a:ext>
              </a:extLst>
            </p:cNvPr>
            <p:cNvSpPr>
              <a:spLocks/>
            </p:cNvSpPr>
            <p:nvPr/>
          </p:nvSpPr>
          <p:spPr bwMode="auto">
            <a:xfrm>
              <a:off x="4874313" y="3636101"/>
              <a:ext cx="133477" cy="258612"/>
            </a:xfrm>
            <a:custGeom>
              <a:avLst/>
              <a:gdLst>
                <a:gd name="T0" fmla="*/ 11 w 144"/>
                <a:gd name="T1" fmla="*/ 0 h 279"/>
                <a:gd name="T2" fmla="*/ 0 w 144"/>
                <a:gd name="T3" fmla="*/ 44 h 279"/>
                <a:gd name="T4" fmla="*/ 32 w 144"/>
                <a:gd name="T5" fmla="*/ 279 h 279"/>
                <a:gd name="T6" fmla="*/ 144 w 144"/>
                <a:gd name="T7" fmla="*/ 165 h 279"/>
                <a:gd name="T8" fmla="*/ 11 w 144"/>
                <a:gd name="T9" fmla="*/ 0 h 279"/>
              </a:gdLst>
              <a:ahLst/>
              <a:cxnLst>
                <a:cxn ang="0">
                  <a:pos x="T0" y="T1"/>
                </a:cxn>
                <a:cxn ang="0">
                  <a:pos x="T2" y="T3"/>
                </a:cxn>
                <a:cxn ang="0">
                  <a:pos x="T4" y="T5"/>
                </a:cxn>
                <a:cxn ang="0">
                  <a:pos x="T6" y="T7"/>
                </a:cxn>
                <a:cxn ang="0">
                  <a:pos x="T8" y="T9"/>
                </a:cxn>
              </a:cxnLst>
              <a:rect l="0" t="0" r="r" b="b"/>
              <a:pathLst>
                <a:path w="144" h="279">
                  <a:moveTo>
                    <a:pt x="11" y="0"/>
                  </a:moveTo>
                  <a:lnTo>
                    <a:pt x="0" y="44"/>
                  </a:lnTo>
                  <a:lnTo>
                    <a:pt x="32" y="279"/>
                  </a:lnTo>
                  <a:lnTo>
                    <a:pt x="144" y="165"/>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 name="Freeform 305">
              <a:extLst>
                <a:ext uri="{FF2B5EF4-FFF2-40B4-BE49-F238E27FC236}">
                  <a16:creationId xmlns:a16="http://schemas.microsoft.com/office/drawing/2014/main" id="{F75A316B-6793-4F11-BDE5-68982D784AF4}"/>
                </a:ext>
              </a:extLst>
            </p:cNvPr>
            <p:cNvSpPr>
              <a:spLocks/>
            </p:cNvSpPr>
            <p:nvPr/>
          </p:nvSpPr>
          <p:spPr bwMode="auto">
            <a:xfrm>
              <a:off x="4884509" y="3584193"/>
              <a:ext cx="245636" cy="85277"/>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Freeform 306">
              <a:extLst>
                <a:ext uri="{FF2B5EF4-FFF2-40B4-BE49-F238E27FC236}">
                  <a16:creationId xmlns:a16="http://schemas.microsoft.com/office/drawing/2014/main" id="{3D9951D0-3749-4999-A72B-4D1F36EFF925}"/>
                </a:ext>
              </a:extLst>
            </p:cNvPr>
            <p:cNvSpPr>
              <a:spLocks/>
            </p:cNvSpPr>
            <p:nvPr/>
          </p:nvSpPr>
          <p:spPr bwMode="auto">
            <a:xfrm>
              <a:off x="4629604" y="2945541"/>
              <a:ext cx="754517" cy="696121"/>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1" name="Freeform 307">
              <a:extLst>
                <a:ext uri="{FF2B5EF4-FFF2-40B4-BE49-F238E27FC236}">
                  <a16:creationId xmlns:a16="http://schemas.microsoft.com/office/drawing/2014/main" id="{932A1F15-1E4B-4542-9916-014718590E79}"/>
                </a:ext>
              </a:extLst>
            </p:cNvPr>
            <p:cNvSpPr>
              <a:spLocks/>
            </p:cNvSpPr>
            <p:nvPr/>
          </p:nvSpPr>
          <p:spPr bwMode="auto">
            <a:xfrm>
              <a:off x="5007790" y="3636101"/>
              <a:ext cx="130697" cy="260466"/>
            </a:xfrm>
            <a:custGeom>
              <a:avLst/>
              <a:gdLst>
                <a:gd name="T0" fmla="*/ 132 w 141"/>
                <a:gd name="T1" fmla="*/ 0 h 281"/>
                <a:gd name="T2" fmla="*/ 141 w 141"/>
                <a:gd name="T3" fmla="*/ 44 h 281"/>
                <a:gd name="T4" fmla="*/ 110 w 141"/>
                <a:gd name="T5" fmla="*/ 281 h 281"/>
                <a:gd name="T6" fmla="*/ 0 w 141"/>
                <a:gd name="T7" fmla="*/ 165 h 281"/>
                <a:gd name="T8" fmla="*/ 132 w 141"/>
                <a:gd name="T9" fmla="*/ 0 h 281"/>
              </a:gdLst>
              <a:ahLst/>
              <a:cxnLst>
                <a:cxn ang="0">
                  <a:pos x="T0" y="T1"/>
                </a:cxn>
                <a:cxn ang="0">
                  <a:pos x="T2" y="T3"/>
                </a:cxn>
                <a:cxn ang="0">
                  <a:pos x="T4" y="T5"/>
                </a:cxn>
                <a:cxn ang="0">
                  <a:pos x="T6" y="T7"/>
                </a:cxn>
                <a:cxn ang="0">
                  <a:pos x="T8" y="T9"/>
                </a:cxn>
              </a:cxnLst>
              <a:rect l="0" t="0" r="r" b="b"/>
              <a:pathLst>
                <a:path w="141" h="281">
                  <a:moveTo>
                    <a:pt x="132" y="0"/>
                  </a:moveTo>
                  <a:lnTo>
                    <a:pt x="141" y="44"/>
                  </a:lnTo>
                  <a:lnTo>
                    <a:pt x="110" y="281"/>
                  </a:lnTo>
                  <a:lnTo>
                    <a:pt x="0" y="165"/>
                  </a:lnTo>
                  <a:lnTo>
                    <a:pt x="132" y="0"/>
                  </a:lnTo>
                  <a:close/>
                </a:path>
              </a:pathLst>
            </a:custGeom>
            <a:solidFill>
              <a:srgbClr val="F5F5F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2" name="Freeform 308">
              <a:extLst>
                <a:ext uri="{FF2B5EF4-FFF2-40B4-BE49-F238E27FC236}">
                  <a16:creationId xmlns:a16="http://schemas.microsoft.com/office/drawing/2014/main" id="{2A5D7CBB-F799-451B-88A7-DFE67F5BD0FE}"/>
                </a:ext>
              </a:extLst>
            </p:cNvPr>
            <p:cNvSpPr>
              <a:spLocks/>
            </p:cNvSpPr>
            <p:nvPr/>
          </p:nvSpPr>
          <p:spPr bwMode="auto">
            <a:xfrm>
              <a:off x="5007790" y="3636101"/>
              <a:ext cx="130697" cy="260466"/>
            </a:xfrm>
            <a:custGeom>
              <a:avLst/>
              <a:gdLst>
                <a:gd name="T0" fmla="*/ 132 w 141"/>
                <a:gd name="T1" fmla="*/ 0 h 281"/>
                <a:gd name="T2" fmla="*/ 141 w 141"/>
                <a:gd name="T3" fmla="*/ 44 h 281"/>
                <a:gd name="T4" fmla="*/ 110 w 141"/>
                <a:gd name="T5" fmla="*/ 281 h 281"/>
                <a:gd name="T6" fmla="*/ 0 w 141"/>
                <a:gd name="T7" fmla="*/ 165 h 281"/>
                <a:gd name="T8" fmla="*/ 132 w 141"/>
                <a:gd name="T9" fmla="*/ 0 h 281"/>
              </a:gdLst>
              <a:ahLst/>
              <a:cxnLst>
                <a:cxn ang="0">
                  <a:pos x="T0" y="T1"/>
                </a:cxn>
                <a:cxn ang="0">
                  <a:pos x="T2" y="T3"/>
                </a:cxn>
                <a:cxn ang="0">
                  <a:pos x="T4" y="T5"/>
                </a:cxn>
                <a:cxn ang="0">
                  <a:pos x="T6" y="T7"/>
                </a:cxn>
                <a:cxn ang="0">
                  <a:pos x="T8" y="T9"/>
                </a:cxn>
              </a:cxnLst>
              <a:rect l="0" t="0" r="r" b="b"/>
              <a:pathLst>
                <a:path w="141" h="281">
                  <a:moveTo>
                    <a:pt x="132" y="0"/>
                  </a:moveTo>
                  <a:lnTo>
                    <a:pt x="141" y="44"/>
                  </a:lnTo>
                  <a:lnTo>
                    <a:pt x="110" y="281"/>
                  </a:lnTo>
                  <a:lnTo>
                    <a:pt x="0" y="165"/>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 name="Freeform 309">
              <a:extLst>
                <a:ext uri="{FF2B5EF4-FFF2-40B4-BE49-F238E27FC236}">
                  <a16:creationId xmlns:a16="http://schemas.microsoft.com/office/drawing/2014/main" id="{7127D359-65F2-4893-8788-EDF575D1F9FA}"/>
                </a:ext>
              </a:extLst>
            </p:cNvPr>
            <p:cNvSpPr>
              <a:spLocks/>
            </p:cNvSpPr>
            <p:nvPr/>
          </p:nvSpPr>
          <p:spPr bwMode="auto">
            <a:xfrm>
              <a:off x="4884509" y="3631466"/>
              <a:ext cx="245636" cy="157577"/>
            </a:xfrm>
            <a:custGeom>
              <a:avLst/>
              <a:gdLst>
                <a:gd name="T0" fmla="*/ 265 w 265"/>
                <a:gd name="T1" fmla="*/ 0 h 170"/>
                <a:gd name="T2" fmla="*/ 133 w 265"/>
                <a:gd name="T3" fmla="*/ 165 h 170"/>
                <a:gd name="T4" fmla="*/ 0 w 265"/>
                <a:gd name="T5" fmla="*/ 0 h 170"/>
                <a:gd name="T6" fmla="*/ 0 w 265"/>
                <a:gd name="T7" fmla="*/ 5 h 170"/>
                <a:gd name="T8" fmla="*/ 133 w 265"/>
                <a:gd name="T9" fmla="*/ 170 h 170"/>
                <a:gd name="T10" fmla="*/ 265 w 265"/>
                <a:gd name="T11" fmla="*/ 5 h 170"/>
                <a:gd name="T12" fmla="*/ 265 w 265"/>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265" h="170">
                  <a:moveTo>
                    <a:pt x="265" y="0"/>
                  </a:moveTo>
                  <a:lnTo>
                    <a:pt x="133" y="165"/>
                  </a:lnTo>
                  <a:lnTo>
                    <a:pt x="0" y="0"/>
                  </a:lnTo>
                  <a:lnTo>
                    <a:pt x="0" y="5"/>
                  </a:lnTo>
                  <a:lnTo>
                    <a:pt x="133" y="170"/>
                  </a:lnTo>
                  <a:lnTo>
                    <a:pt x="265" y="5"/>
                  </a:lnTo>
                  <a:lnTo>
                    <a:pt x="265" y="0"/>
                  </a:lnTo>
                  <a:close/>
                </a:path>
              </a:pathLst>
            </a:custGeom>
            <a:solidFill>
              <a:srgbClr val="E9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 name="Freeform 310">
              <a:extLst>
                <a:ext uri="{FF2B5EF4-FFF2-40B4-BE49-F238E27FC236}">
                  <a16:creationId xmlns:a16="http://schemas.microsoft.com/office/drawing/2014/main" id="{189CE0C5-2052-43B8-AA26-9B52836B5D33}"/>
                </a:ext>
              </a:extLst>
            </p:cNvPr>
            <p:cNvSpPr>
              <a:spLocks/>
            </p:cNvSpPr>
            <p:nvPr/>
          </p:nvSpPr>
          <p:spPr bwMode="auto">
            <a:xfrm>
              <a:off x="4884509" y="3631466"/>
              <a:ext cx="245636" cy="157577"/>
            </a:xfrm>
            <a:custGeom>
              <a:avLst/>
              <a:gdLst>
                <a:gd name="T0" fmla="*/ 265 w 265"/>
                <a:gd name="T1" fmla="*/ 0 h 170"/>
                <a:gd name="T2" fmla="*/ 133 w 265"/>
                <a:gd name="T3" fmla="*/ 165 h 170"/>
                <a:gd name="T4" fmla="*/ 0 w 265"/>
                <a:gd name="T5" fmla="*/ 0 h 170"/>
                <a:gd name="T6" fmla="*/ 0 w 265"/>
                <a:gd name="T7" fmla="*/ 5 h 170"/>
                <a:gd name="T8" fmla="*/ 133 w 265"/>
                <a:gd name="T9" fmla="*/ 170 h 170"/>
                <a:gd name="T10" fmla="*/ 265 w 265"/>
                <a:gd name="T11" fmla="*/ 5 h 170"/>
                <a:gd name="T12" fmla="*/ 265 w 265"/>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265" h="170">
                  <a:moveTo>
                    <a:pt x="265" y="0"/>
                  </a:moveTo>
                  <a:lnTo>
                    <a:pt x="133" y="165"/>
                  </a:lnTo>
                  <a:lnTo>
                    <a:pt x="0" y="0"/>
                  </a:lnTo>
                  <a:lnTo>
                    <a:pt x="0" y="5"/>
                  </a:lnTo>
                  <a:lnTo>
                    <a:pt x="133" y="170"/>
                  </a:lnTo>
                  <a:lnTo>
                    <a:pt x="265" y="5"/>
                  </a:lnTo>
                  <a:lnTo>
                    <a:pt x="2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 name="Freeform 311">
              <a:extLst>
                <a:ext uri="{FF2B5EF4-FFF2-40B4-BE49-F238E27FC236}">
                  <a16:creationId xmlns:a16="http://schemas.microsoft.com/office/drawing/2014/main" id="{44DC0587-1A2C-41B2-8911-11837D7D2343}"/>
                </a:ext>
              </a:extLst>
            </p:cNvPr>
            <p:cNvSpPr>
              <a:spLocks noEditPoints="1"/>
            </p:cNvSpPr>
            <p:nvPr/>
          </p:nvSpPr>
          <p:spPr bwMode="auto">
            <a:xfrm>
              <a:off x="4984617" y="3891933"/>
              <a:ext cx="45420" cy="1854"/>
            </a:xfrm>
            <a:custGeom>
              <a:avLst/>
              <a:gdLst>
                <a:gd name="T0" fmla="*/ 0 w 49"/>
                <a:gd name="T1" fmla="*/ 0 h 2"/>
                <a:gd name="T2" fmla="*/ 0 w 49"/>
                <a:gd name="T3" fmla="*/ 2 h 2"/>
                <a:gd name="T4" fmla="*/ 0 w 49"/>
                <a:gd name="T5" fmla="*/ 2 h 2"/>
                <a:gd name="T6" fmla="*/ 0 w 49"/>
                <a:gd name="T7" fmla="*/ 0 h 2"/>
                <a:gd name="T8" fmla="*/ 49 w 49"/>
                <a:gd name="T9" fmla="*/ 0 h 2"/>
                <a:gd name="T10" fmla="*/ 49 w 49"/>
                <a:gd name="T11" fmla="*/ 0 h 2"/>
                <a:gd name="T12" fmla="*/ 49 w 49"/>
                <a:gd name="T13" fmla="*/ 2 h 2"/>
                <a:gd name="T14" fmla="*/ 49 w 49"/>
                <a:gd name="T15" fmla="*/ 2 h 2"/>
                <a:gd name="T16" fmla="*/ 49 w 49"/>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
                  <a:moveTo>
                    <a:pt x="0" y="0"/>
                  </a:moveTo>
                  <a:lnTo>
                    <a:pt x="0" y="2"/>
                  </a:lnTo>
                  <a:lnTo>
                    <a:pt x="0" y="2"/>
                  </a:lnTo>
                  <a:lnTo>
                    <a:pt x="0" y="0"/>
                  </a:lnTo>
                  <a:close/>
                  <a:moveTo>
                    <a:pt x="49" y="0"/>
                  </a:moveTo>
                  <a:lnTo>
                    <a:pt x="49" y="0"/>
                  </a:lnTo>
                  <a:lnTo>
                    <a:pt x="49" y="2"/>
                  </a:lnTo>
                  <a:lnTo>
                    <a:pt x="49" y="2"/>
                  </a:lnTo>
                  <a:lnTo>
                    <a:pt x="49" y="0"/>
                  </a:lnTo>
                  <a:close/>
                </a:path>
              </a:pathLst>
            </a:cu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 name="Freeform 312">
              <a:extLst>
                <a:ext uri="{FF2B5EF4-FFF2-40B4-BE49-F238E27FC236}">
                  <a16:creationId xmlns:a16="http://schemas.microsoft.com/office/drawing/2014/main" id="{16D8BFF1-69A8-482B-86A6-D1B413A00090}"/>
                </a:ext>
              </a:extLst>
            </p:cNvPr>
            <p:cNvSpPr>
              <a:spLocks noEditPoints="1"/>
            </p:cNvSpPr>
            <p:nvPr/>
          </p:nvSpPr>
          <p:spPr bwMode="auto">
            <a:xfrm>
              <a:off x="4984617" y="3891933"/>
              <a:ext cx="45420" cy="1854"/>
            </a:xfrm>
            <a:custGeom>
              <a:avLst/>
              <a:gdLst>
                <a:gd name="T0" fmla="*/ 0 w 49"/>
                <a:gd name="T1" fmla="*/ 0 h 2"/>
                <a:gd name="T2" fmla="*/ 0 w 49"/>
                <a:gd name="T3" fmla="*/ 2 h 2"/>
                <a:gd name="T4" fmla="*/ 0 w 49"/>
                <a:gd name="T5" fmla="*/ 2 h 2"/>
                <a:gd name="T6" fmla="*/ 0 w 49"/>
                <a:gd name="T7" fmla="*/ 0 h 2"/>
                <a:gd name="T8" fmla="*/ 49 w 49"/>
                <a:gd name="T9" fmla="*/ 0 h 2"/>
                <a:gd name="T10" fmla="*/ 49 w 49"/>
                <a:gd name="T11" fmla="*/ 0 h 2"/>
                <a:gd name="T12" fmla="*/ 49 w 49"/>
                <a:gd name="T13" fmla="*/ 2 h 2"/>
                <a:gd name="T14" fmla="*/ 49 w 49"/>
                <a:gd name="T15" fmla="*/ 2 h 2"/>
                <a:gd name="T16" fmla="*/ 49 w 49"/>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
                  <a:moveTo>
                    <a:pt x="0" y="0"/>
                  </a:moveTo>
                  <a:lnTo>
                    <a:pt x="0" y="2"/>
                  </a:lnTo>
                  <a:lnTo>
                    <a:pt x="0" y="2"/>
                  </a:lnTo>
                  <a:lnTo>
                    <a:pt x="0" y="0"/>
                  </a:lnTo>
                  <a:moveTo>
                    <a:pt x="49" y="0"/>
                  </a:moveTo>
                  <a:lnTo>
                    <a:pt x="49" y="0"/>
                  </a:lnTo>
                  <a:lnTo>
                    <a:pt x="49" y="2"/>
                  </a:lnTo>
                  <a:lnTo>
                    <a:pt x="49" y="2"/>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 name="Rectangle 106">
              <a:extLst>
                <a:ext uri="{FF2B5EF4-FFF2-40B4-BE49-F238E27FC236}">
                  <a16:creationId xmlns:a16="http://schemas.microsoft.com/office/drawing/2014/main" id="{0E6965B7-6128-4DFD-8541-BD4DCF80FF1E}"/>
                </a:ext>
              </a:extLst>
            </p:cNvPr>
            <p:cNvSpPr>
              <a:spLocks noChangeArrowheads="1"/>
            </p:cNvSpPr>
            <p:nvPr/>
          </p:nvSpPr>
          <p:spPr bwMode="auto">
            <a:xfrm>
              <a:off x="4984617" y="3891933"/>
              <a:ext cx="45420" cy="1854"/>
            </a:xfrm>
            <a:prstGeom prst="rect">
              <a:avLst/>
            </a:prstGeom>
            <a:solidFill>
              <a:srgbClr val="22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 name="Rectangle 107">
              <a:extLst>
                <a:ext uri="{FF2B5EF4-FFF2-40B4-BE49-F238E27FC236}">
                  <a16:creationId xmlns:a16="http://schemas.microsoft.com/office/drawing/2014/main" id="{B99FA90A-4A17-41C2-B465-C7659F3A5C2A}"/>
                </a:ext>
              </a:extLst>
            </p:cNvPr>
            <p:cNvSpPr>
              <a:spLocks noChangeArrowheads="1"/>
            </p:cNvSpPr>
            <p:nvPr/>
          </p:nvSpPr>
          <p:spPr bwMode="auto">
            <a:xfrm>
              <a:off x="4984617" y="3891933"/>
              <a:ext cx="45420" cy="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 name="Freeform 315">
              <a:extLst>
                <a:ext uri="{FF2B5EF4-FFF2-40B4-BE49-F238E27FC236}">
                  <a16:creationId xmlns:a16="http://schemas.microsoft.com/office/drawing/2014/main" id="{AC1C0061-49DE-4FAA-8F21-E1FD5B9BAA64}"/>
                </a:ext>
              </a:extLst>
            </p:cNvPr>
            <p:cNvSpPr>
              <a:spLocks/>
            </p:cNvSpPr>
            <p:nvPr/>
          </p:nvSpPr>
          <p:spPr bwMode="auto">
            <a:xfrm>
              <a:off x="4754740" y="3322800"/>
              <a:ext cx="503321" cy="3188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 name="Freeform 316">
              <a:extLst>
                <a:ext uri="{FF2B5EF4-FFF2-40B4-BE49-F238E27FC236}">
                  <a16:creationId xmlns:a16="http://schemas.microsoft.com/office/drawing/2014/main" id="{EAD4BE4A-41C5-4657-AF2D-5E8F200D33EE}"/>
                </a:ext>
              </a:extLst>
            </p:cNvPr>
            <p:cNvSpPr>
              <a:spLocks/>
            </p:cNvSpPr>
            <p:nvPr/>
          </p:nvSpPr>
          <p:spPr bwMode="auto">
            <a:xfrm>
              <a:off x="4882655" y="3430324"/>
              <a:ext cx="253051" cy="153870"/>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 name="Freeform 317">
              <a:extLst>
                <a:ext uri="{FF2B5EF4-FFF2-40B4-BE49-F238E27FC236}">
                  <a16:creationId xmlns:a16="http://schemas.microsoft.com/office/drawing/2014/main" id="{964EB24C-12C7-4513-A143-36B797541CAA}"/>
                </a:ext>
              </a:extLst>
            </p:cNvPr>
            <p:cNvSpPr>
              <a:spLocks noEditPoints="1"/>
            </p:cNvSpPr>
            <p:nvPr/>
          </p:nvSpPr>
          <p:spPr bwMode="auto">
            <a:xfrm>
              <a:off x="4781620" y="3238450"/>
              <a:ext cx="463463" cy="169627"/>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2" name="Freeform 318">
              <a:extLst>
                <a:ext uri="{FF2B5EF4-FFF2-40B4-BE49-F238E27FC236}">
                  <a16:creationId xmlns:a16="http://schemas.microsoft.com/office/drawing/2014/main" id="{D06B5B63-4455-49FC-92E1-6148E901427F}"/>
                </a:ext>
              </a:extLst>
            </p:cNvPr>
            <p:cNvSpPr>
              <a:spLocks/>
            </p:cNvSpPr>
            <p:nvPr/>
          </p:nvSpPr>
          <p:spPr bwMode="auto">
            <a:xfrm>
              <a:off x="4303326" y="3488720"/>
              <a:ext cx="632164" cy="879652"/>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 name="Freeform 319">
              <a:extLst>
                <a:ext uri="{FF2B5EF4-FFF2-40B4-BE49-F238E27FC236}">
                  <a16:creationId xmlns:a16="http://schemas.microsoft.com/office/drawing/2014/main" id="{911B7FF5-1ECE-4718-AC3B-5F3DC149F92B}"/>
                </a:ext>
              </a:extLst>
            </p:cNvPr>
            <p:cNvSpPr>
              <a:spLocks/>
            </p:cNvSpPr>
            <p:nvPr/>
          </p:nvSpPr>
          <p:spPr bwMode="auto">
            <a:xfrm>
              <a:off x="4069741" y="4275679"/>
              <a:ext cx="1083576" cy="40599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4" name="Freeform 320">
              <a:extLst>
                <a:ext uri="{FF2B5EF4-FFF2-40B4-BE49-F238E27FC236}">
                  <a16:creationId xmlns:a16="http://schemas.microsoft.com/office/drawing/2014/main" id="{6EF990C7-5790-4CDE-A1CB-F92883E13CB8}"/>
                </a:ext>
              </a:extLst>
            </p:cNvPr>
            <p:cNvSpPr>
              <a:spLocks/>
            </p:cNvSpPr>
            <p:nvPr/>
          </p:nvSpPr>
          <p:spPr bwMode="auto">
            <a:xfrm>
              <a:off x="4501688" y="4275679"/>
              <a:ext cx="219681" cy="40599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 name="Freeform 321">
              <a:extLst>
                <a:ext uri="{FF2B5EF4-FFF2-40B4-BE49-F238E27FC236}">
                  <a16:creationId xmlns:a16="http://schemas.microsoft.com/office/drawing/2014/main" id="{311041C8-7FBA-4B6C-9B0B-252187264AA3}"/>
                </a:ext>
              </a:extLst>
            </p:cNvPr>
            <p:cNvSpPr>
              <a:spLocks/>
            </p:cNvSpPr>
            <p:nvPr/>
          </p:nvSpPr>
          <p:spPr bwMode="auto">
            <a:xfrm>
              <a:off x="4503542" y="3911398"/>
              <a:ext cx="217828" cy="523713"/>
            </a:xfrm>
            <a:custGeom>
              <a:avLst/>
              <a:gdLst>
                <a:gd name="T0" fmla="*/ 0 w 148"/>
                <a:gd name="T1" fmla="*/ 98 h 356"/>
                <a:gd name="T2" fmla="*/ 0 w 148"/>
                <a:gd name="T3" fmla="*/ 219 h 356"/>
                <a:gd name="T4" fmla="*/ 0 w 148"/>
                <a:gd name="T5" fmla="*/ 278 h 356"/>
                <a:gd name="T6" fmla="*/ 148 w 148"/>
                <a:gd name="T7" fmla="*/ 278 h 356"/>
                <a:gd name="T8" fmla="*/ 148 w 148"/>
                <a:gd name="T9" fmla="*/ 219 h 356"/>
                <a:gd name="T10" fmla="*/ 148 w 148"/>
                <a:gd name="T11" fmla="*/ 98 h 356"/>
                <a:gd name="T12" fmla="*/ 0 w 148"/>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8" h="356">
                  <a:moveTo>
                    <a:pt x="0" y="98"/>
                  </a:moveTo>
                  <a:cubicBezTo>
                    <a:pt x="0" y="219"/>
                    <a:pt x="0" y="219"/>
                    <a:pt x="0" y="219"/>
                  </a:cubicBezTo>
                  <a:cubicBezTo>
                    <a:pt x="0" y="278"/>
                    <a:pt x="0" y="278"/>
                    <a:pt x="0" y="278"/>
                  </a:cubicBezTo>
                  <a:cubicBezTo>
                    <a:pt x="37" y="354"/>
                    <a:pt x="103" y="356"/>
                    <a:pt x="148" y="278"/>
                  </a:cubicBezTo>
                  <a:cubicBezTo>
                    <a:pt x="148" y="219"/>
                    <a:pt x="148" y="219"/>
                    <a:pt x="148" y="219"/>
                  </a:cubicBezTo>
                  <a:cubicBezTo>
                    <a:pt x="148" y="98"/>
                    <a:pt x="148" y="98"/>
                    <a:pt x="148" y="98"/>
                  </a:cubicBezTo>
                  <a:cubicBezTo>
                    <a:pt x="148" y="0"/>
                    <a:pt x="0" y="0"/>
                    <a:pt x="0" y="98"/>
                  </a:cubicBezTo>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 name="Freeform 322">
              <a:extLst>
                <a:ext uri="{FF2B5EF4-FFF2-40B4-BE49-F238E27FC236}">
                  <a16:creationId xmlns:a16="http://schemas.microsoft.com/office/drawing/2014/main" id="{4D2545D0-8CDF-4127-A1A7-F764B35775EC}"/>
                </a:ext>
              </a:extLst>
            </p:cNvPr>
            <p:cNvSpPr>
              <a:spLocks/>
            </p:cNvSpPr>
            <p:nvPr/>
          </p:nvSpPr>
          <p:spPr bwMode="auto">
            <a:xfrm>
              <a:off x="4814063" y="3919740"/>
              <a:ext cx="110305" cy="163139"/>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 name="Freeform 323">
              <a:extLst>
                <a:ext uri="{FF2B5EF4-FFF2-40B4-BE49-F238E27FC236}">
                  <a16:creationId xmlns:a16="http://schemas.microsoft.com/office/drawing/2014/main" id="{1962EBA7-288A-45AD-A37F-0E5971C7E31E}"/>
                </a:ext>
              </a:extLst>
            </p:cNvPr>
            <p:cNvSpPr>
              <a:spLocks/>
            </p:cNvSpPr>
            <p:nvPr/>
          </p:nvSpPr>
          <p:spPr bwMode="auto">
            <a:xfrm>
              <a:off x="4298692" y="3919740"/>
              <a:ext cx="112158" cy="163139"/>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 name="Freeform 324">
              <a:extLst>
                <a:ext uri="{FF2B5EF4-FFF2-40B4-BE49-F238E27FC236}">
                  <a16:creationId xmlns:a16="http://schemas.microsoft.com/office/drawing/2014/main" id="{CF98D158-5AAB-47DC-AD2E-16564773F3C2}"/>
                </a:ext>
              </a:extLst>
            </p:cNvPr>
            <p:cNvSpPr>
              <a:spLocks/>
            </p:cNvSpPr>
            <p:nvPr/>
          </p:nvSpPr>
          <p:spPr bwMode="auto">
            <a:xfrm>
              <a:off x="4503542" y="4187621"/>
              <a:ext cx="217828" cy="75081"/>
            </a:xfrm>
            <a:custGeom>
              <a:avLst/>
              <a:gdLst>
                <a:gd name="T0" fmla="*/ 148 w 148"/>
                <a:gd name="T1" fmla="*/ 0 h 51"/>
                <a:gd name="T2" fmla="*/ 0 w 148"/>
                <a:gd name="T3" fmla="*/ 0 h 51"/>
                <a:gd name="T4" fmla="*/ 0 w 148"/>
                <a:gd name="T5" fmla="*/ 5 h 51"/>
                <a:gd name="T6" fmla="*/ 73 w 148"/>
                <a:gd name="T7" fmla="*/ 51 h 51"/>
                <a:gd name="T8" fmla="*/ 148 w 148"/>
                <a:gd name="T9" fmla="*/ 4 h 51"/>
                <a:gd name="T10" fmla="*/ 148 w 148"/>
                <a:gd name="T11" fmla="*/ 0 h 51"/>
              </a:gdLst>
              <a:ahLst/>
              <a:cxnLst>
                <a:cxn ang="0">
                  <a:pos x="T0" y="T1"/>
                </a:cxn>
                <a:cxn ang="0">
                  <a:pos x="T2" y="T3"/>
                </a:cxn>
                <a:cxn ang="0">
                  <a:pos x="T4" y="T5"/>
                </a:cxn>
                <a:cxn ang="0">
                  <a:pos x="T6" y="T7"/>
                </a:cxn>
                <a:cxn ang="0">
                  <a:pos x="T8" y="T9"/>
                </a:cxn>
                <a:cxn ang="0">
                  <a:pos x="T10" y="T11"/>
                </a:cxn>
              </a:cxnLst>
              <a:rect l="0" t="0" r="r" b="b"/>
              <a:pathLst>
                <a:path w="148" h="51">
                  <a:moveTo>
                    <a:pt x="148" y="0"/>
                  </a:moveTo>
                  <a:cubicBezTo>
                    <a:pt x="0" y="0"/>
                    <a:pt x="0" y="0"/>
                    <a:pt x="0" y="0"/>
                  </a:cubicBezTo>
                  <a:cubicBezTo>
                    <a:pt x="0" y="5"/>
                    <a:pt x="0" y="5"/>
                    <a:pt x="0" y="5"/>
                  </a:cubicBezTo>
                  <a:cubicBezTo>
                    <a:pt x="0" y="5"/>
                    <a:pt x="46" y="51"/>
                    <a:pt x="73" y="51"/>
                  </a:cubicBezTo>
                  <a:cubicBezTo>
                    <a:pt x="100" y="51"/>
                    <a:pt x="148" y="4"/>
                    <a:pt x="148" y="4"/>
                  </a:cubicBezTo>
                  <a:cubicBezTo>
                    <a:pt x="148" y="0"/>
                    <a:pt x="148" y="0"/>
                    <a:pt x="148" y="0"/>
                  </a:cubicBezTo>
                </a:path>
              </a:pathLst>
            </a:custGeom>
            <a:solidFill>
              <a:srgbClr val="C5A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 name="Freeform 325">
              <a:extLst>
                <a:ext uri="{FF2B5EF4-FFF2-40B4-BE49-F238E27FC236}">
                  <a16:creationId xmlns:a16="http://schemas.microsoft.com/office/drawing/2014/main" id="{2603E0BC-41A6-4A3B-98B5-5C950482C9A7}"/>
                </a:ext>
              </a:extLst>
            </p:cNvPr>
            <p:cNvSpPr>
              <a:spLocks/>
            </p:cNvSpPr>
            <p:nvPr/>
          </p:nvSpPr>
          <p:spPr bwMode="auto">
            <a:xfrm>
              <a:off x="4313523" y="3576778"/>
              <a:ext cx="596940" cy="662752"/>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 name="Freeform 326">
              <a:extLst>
                <a:ext uri="{FF2B5EF4-FFF2-40B4-BE49-F238E27FC236}">
                  <a16:creationId xmlns:a16="http://schemas.microsoft.com/office/drawing/2014/main" id="{036CA91F-30E0-4743-B53A-9B3EC48537A9}"/>
                </a:ext>
              </a:extLst>
            </p:cNvPr>
            <p:cNvSpPr>
              <a:spLocks/>
            </p:cNvSpPr>
            <p:nvPr/>
          </p:nvSpPr>
          <p:spPr bwMode="auto">
            <a:xfrm>
              <a:off x="4273664" y="3558240"/>
              <a:ext cx="633091" cy="456047"/>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 name="Freeform 327">
              <a:extLst>
                <a:ext uri="{FF2B5EF4-FFF2-40B4-BE49-F238E27FC236}">
                  <a16:creationId xmlns:a16="http://schemas.microsoft.com/office/drawing/2014/main" id="{8E2EC057-8832-4893-A595-E2B86483D76E}"/>
                </a:ext>
              </a:extLst>
            </p:cNvPr>
            <p:cNvSpPr>
              <a:spLocks/>
            </p:cNvSpPr>
            <p:nvPr/>
          </p:nvSpPr>
          <p:spPr bwMode="auto">
            <a:xfrm>
              <a:off x="4341330" y="4284949"/>
              <a:ext cx="215047" cy="396724"/>
            </a:xfrm>
            <a:custGeom>
              <a:avLst/>
              <a:gdLst>
                <a:gd name="T0" fmla="*/ 232 w 232"/>
                <a:gd name="T1" fmla="*/ 427 h 428"/>
                <a:gd name="T2" fmla="*/ 132 w 232"/>
                <a:gd name="T3" fmla="*/ 427 h 428"/>
                <a:gd name="T4" fmla="*/ 126 w 232"/>
                <a:gd name="T5" fmla="*/ 428 h 428"/>
                <a:gd name="T6" fmla="*/ 24 w 232"/>
                <a:gd name="T7" fmla="*/ 335 h 428"/>
                <a:gd name="T8" fmla="*/ 127 w 232"/>
                <a:gd name="T9" fmla="*/ 265 h 428"/>
                <a:gd name="T10" fmla="*/ 0 w 232"/>
                <a:gd name="T11" fmla="*/ 206 h 428"/>
                <a:gd name="T12" fmla="*/ 85 w 232"/>
                <a:gd name="T13" fmla="*/ 76 h 428"/>
                <a:gd name="T14" fmla="*/ 118 w 232"/>
                <a:gd name="T15" fmla="*/ 25 h 428"/>
                <a:gd name="T16" fmla="*/ 173 w 232"/>
                <a:gd name="T17" fmla="*/ 0 h 428"/>
                <a:gd name="T18" fmla="*/ 173 w 232"/>
                <a:gd name="T19" fmla="*/ 60 h 428"/>
                <a:gd name="T20" fmla="*/ 230 w 232"/>
                <a:gd name="T21" fmla="*/ 428 h 428"/>
                <a:gd name="T22" fmla="*/ 232 w 232"/>
                <a:gd name="T2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428">
                  <a:moveTo>
                    <a:pt x="232" y="427"/>
                  </a:moveTo>
                  <a:lnTo>
                    <a:pt x="132" y="427"/>
                  </a:lnTo>
                  <a:lnTo>
                    <a:pt x="126" y="428"/>
                  </a:lnTo>
                  <a:lnTo>
                    <a:pt x="24" y="335"/>
                  </a:lnTo>
                  <a:lnTo>
                    <a:pt x="127" y="265"/>
                  </a:lnTo>
                  <a:lnTo>
                    <a:pt x="0" y="206"/>
                  </a:lnTo>
                  <a:lnTo>
                    <a:pt x="85" y="76"/>
                  </a:lnTo>
                  <a:lnTo>
                    <a:pt x="118" y="25"/>
                  </a:lnTo>
                  <a:lnTo>
                    <a:pt x="173" y="0"/>
                  </a:lnTo>
                  <a:lnTo>
                    <a:pt x="173" y="60"/>
                  </a:lnTo>
                  <a:lnTo>
                    <a:pt x="230" y="428"/>
                  </a:lnTo>
                  <a:lnTo>
                    <a:pt x="232" y="427"/>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 name="Freeform 328">
              <a:extLst>
                <a:ext uri="{FF2B5EF4-FFF2-40B4-BE49-F238E27FC236}">
                  <a16:creationId xmlns:a16="http://schemas.microsoft.com/office/drawing/2014/main" id="{A45FA7EE-408F-46FF-A903-02702BD7CA46}"/>
                </a:ext>
              </a:extLst>
            </p:cNvPr>
            <p:cNvSpPr>
              <a:spLocks/>
            </p:cNvSpPr>
            <p:nvPr/>
          </p:nvSpPr>
          <p:spPr bwMode="auto">
            <a:xfrm>
              <a:off x="4666681" y="4282168"/>
              <a:ext cx="213193" cy="399505"/>
            </a:xfrm>
            <a:custGeom>
              <a:avLst/>
              <a:gdLst>
                <a:gd name="T0" fmla="*/ 103 w 230"/>
                <a:gd name="T1" fmla="*/ 265 h 431"/>
                <a:gd name="T2" fmla="*/ 208 w 230"/>
                <a:gd name="T3" fmla="*/ 333 h 431"/>
                <a:gd name="T4" fmla="*/ 105 w 230"/>
                <a:gd name="T5" fmla="*/ 431 h 431"/>
                <a:gd name="T6" fmla="*/ 98 w 230"/>
                <a:gd name="T7" fmla="*/ 430 h 431"/>
                <a:gd name="T8" fmla="*/ 0 w 230"/>
                <a:gd name="T9" fmla="*/ 430 h 431"/>
                <a:gd name="T10" fmla="*/ 2 w 230"/>
                <a:gd name="T11" fmla="*/ 431 h 431"/>
                <a:gd name="T12" fmla="*/ 59 w 230"/>
                <a:gd name="T13" fmla="*/ 58 h 431"/>
                <a:gd name="T14" fmla="*/ 59 w 230"/>
                <a:gd name="T15" fmla="*/ 0 h 431"/>
                <a:gd name="T16" fmla="*/ 127 w 230"/>
                <a:gd name="T17" fmla="*/ 30 h 431"/>
                <a:gd name="T18" fmla="*/ 157 w 230"/>
                <a:gd name="T19" fmla="*/ 80 h 431"/>
                <a:gd name="T20" fmla="*/ 230 w 230"/>
                <a:gd name="T21" fmla="*/ 204 h 431"/>
                <a:gd name="T22" fmla="*/ 103 w 230"/>
                <a:gd name="T23" fmla="*/ 26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431">
                  <a:moveTo>
                    <a:pt x="103" y="265"/>
                  </a:moveTo>
                  <a:lnTo>
                    <a:pt x="208" y="333"/>
                  </a:lnTo>
                  <a:lnTo>
                    <a:pt x="105" y="431"/>
                  </a:lnTo>
                  <a:lnTo>
                    <a:pt x="98" y="430"/>
                  </a:lnTo>
                  <a:lnTo>
                    <a:pt x="0" y="430"/>
                  </a:lnTo>
                  <a:lnTo>
                    <a:pt x="2" y="431"/>
                  </a:lnTo>
                  <a:lnTo>
                    <a:pt x="59" y="58"/>
                  </a:lnTo>
                  <a:lnTo>
                    <a:pt x="59" y="0"/>
                  </a:lnTo>
                  <a:lnTo>
                    <a:pt x="127" y="30"/>
                  </a:lnTo>
                  <a:lnTo>
                    <a:pt x="157" y="80"/>
                  </a:lnTo>
                  <a:lnTo>
                    <a:pt x="230" y="204"/>
                  </a:lnTo>
                  <a:lnTo>
                    <a:pt x="103" y="265"/>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 name="Freeform 329">
              <a:extLst>
                <a:ext uri="{FF2B5EF4-FFF2-40B4-BE49-F238E27FC236}">
                  <a16:creationId xmlns:a16="http://schemas.microsoft.com/office/drawing/2014/main" id="{C8078639-6AC6-4A00-9EAF-00F841B14A03}"/>
                </a:ext>
              </a:extLst>
            </p:cNvPr>
            <p:cNvSpPr>
              <a:spLocks/>
            </p:cNvSpPr>
            <p:nvPr/>
          </p:nvSpPr>
          <p:spPr bwMode="auto">
            <a:xfrm>
              <a:off x="6700356" y="2972422"/>
              <a:ext cx="347597" cy="879652"/>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 name="Freeform 330">
              <a:extLst>
                <a:ext uri="{FF2B5EF4-FFF2-40B4-BE49-F238E27FC236}">
                  <a16:creationId xmlns:a16="http://schemas.microsoft.com/office/drawing/2014/main" id="{61FB6E08-D5F8-48C0-B880-DF0D5433E72D}"/>
                </a:ext>
              </a:extLst>
            </p:cNvPr>
            <p:cNvSpPr>
              <a:spLocks/>
            </p:cNvSpPr>
            <p:nvPr/>
          </p:nvSpPr>
          <p:spPr bwMode="auto">
            <a:xfrm>
              <a:off x="7053515" y="2972422"/>
              <a:ext cx="348524" cy="879652"/>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 name="Freeform 331">
              <a:extLst>
                <a:ext uri="{FF2B5EF4-FFF2-40B4-BE49-F238E27FC236}">
                  <a16:creationId xmlns:a16="http://schemas.microsoft.com/office/drawing/2014/main" id="{53C8F11F-77ED-4999-9000-00E2B32D86A8}"/>
                </a:ext>
              </a:extLst>
            </p:cNvPr>
            <p:cNvSpPr>
              <a:spLocks/>
            </p:cNvSpPr>
            <p:nvPr/>
          </p:nvSpPr>
          <p:spPr bwMode="auto">
            <a:xfrm>
              <a:off x="6516825" y="3675959"/>
              <a:ext cx="1083576" cy="40599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26" name="Freeform 332">
              <a:extLst>
                <a:ext uri="{FF2B5EF4-FFF2-40B4-BE49-F238E27FC236}">
                  <a16:creationId xmlns:a16="http://schemas.microsoft.com/office/drawing/2014/main" id="{C51E5CA0-5FA0-49DD-B550-79A029A337F2}"/>
                </a:ext>
              </a:extLst>
            </p:cNvPr>
            <p:cNvSpPr>
              <a:spLocks/>
            </p:cNvSpPr>
            <p:nvPr/>
          </p:nvSpPr>
          <p:spPr bwMode="auto">
            <a:xfrm>
              <a:off x="6948772" y="3675959"/>
              <a:ext cx="219681" cy="40599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27" name="Freeform 333">
              <a:extLst>
                <a:ext uri="{FF2B5EF4-FFF2-40B4-BE49-F238E27FC236}">
                  <a16:creationId xmlns:a16="http://schemas.microsoft.com/office/drawing/2014/main" id="{53E962BA-5F26-48C8-9D17-5B9A2EB1C8CC}"/>
                </a:ext>
              </a:extLst>
            </p:cNvPr>
            <p:cNvSpPr>
              <a:spLocks/>
            </p:cNvSpPr>
            <p:nvPr/>
          </p:nvSpPr>
          <p:spPr bwMode="auto">
            <a:xfrm>
              <a:off x="6950626" y="3310750"/>
              <a:ext cx="217828" cy="523713"/>
            </a:xfrm>
            <a:custGeom>
              <a:avLst/>
              <a:gdLst>
                <a:gd name="T0" fmla="*/ 0 w 148"/>
                <a:gd name="T1" fmla="*/ 98 h 356"/>
                <a:gd name="T2" fmla="*/ 0 w 148"/>
                <a:gd name="T3" fmla="*/ 219 h 356"/>
                <a:gd name="T4" fmla="*/ 0 w 148"/>
                <a:gd name="T5" fmla="*/ 278 h 356"/>
                <a:gd name="T6" fmla="*/ 148 w 148"/>
                <a:gd name="T7" fmla="*/ 278 h 356"/>
                <a:gd name="T8" fmla="*/ 148 w 148"/>
                <a:gd name="T9" fmla="*/ 219 h 356"/>
                <a:gd name="T10" fmla="*/ 148 w 148"/>
                <a:gd name="T11" fmla="*/ 98 h 356"/>
                <a:gd name="T12" fmla="*/ 0 w 148"/>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8" h="356">
                  <a:moveTo>
                    <a:pt x="0" y="98"/>
                  </a:moveTo>
                  <a:cubicBezTo>
                    <a:pt x="0" y="219"/>
                    <a:pt x="0" y="219"/>
                    <a:pt x="0" y="219"/>
                  </a:cubicBezTo>
                  <a:cubicBezTo>
                    <a:pt x="0" y="278"/>
                    <a:pt x="0" y="278"/>
                    <a:pt x="0" y="278"/>
                  </a:cubicBezTo>
                  <a:cubicBezTo>
                    <a:pt x="37" y="354"/>
                    <a:pt x="103" y="356"/>
                    <a:pt x="148" y="278"/>
                  </a:cubicBezTo>
                  <a:cubicBezTo>
                    <a:pt x="148" y="219"/>
                    <a:pt x="148" y="219"/>
                    <a:pt x="148" y="219"/>
                  </a:cubicBezTo>
                  <a:cubicBezTo>
                    <a:pt x="148" y="98"/>
                    <a:pt x="148" y="98"/>
                    <a:pt x="148" y="98"/>
                  </a:cubicBezTo>
                  <a:cubicBezTo>
                    <a:pt x="148" y="0"/>
                    <a:pt x="0" y="0"/>
                    <a:pt x="0" y="98"/>
                  </a:cubicBezTo>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 name="Freeform 334">
              <a:extLst>
                <a:ext uri="{FF2B5EF4-FFF2-40B4-BE49-F238E27FC236}">
                  <a16:creationId xmlns:a16="http://schemas.microsoft.com/office/drawing/2014/main" id="{E791BE1C-7C21-405C-A4B1-ABA798D42F6C}"/>
                </a:ext>
              </a:extLst>
            </p:cNvPr>
            <p:cNvSpPr>
              <a:spLocks/>
            </p:cNvSpPr>
            <p:nvPr/>
          </p:nvSpPr>
          <p:spPr bwMode="auto">
            <a:xfrm>
              <a:off x="7261146" y="3320019"/>
              <a:ext cx="110305" cy="163139"/>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 name="Freeform 335">
              <a:extLst>
                <a:ext uri="{FF2B5EF4-FFF2-40B4-BE49-F238E27FC236}">
                  <a16:creationId xmlns:a16="http://schemas.microsoft.com/office/drawing/2014/main" id="{E2C3C589-A1A2-45D8-A590-38875070BFC8}"/>
                </a:ext>
              </a:extLst>
            </p:cNvPr>
            <p:cNvSpPr>
              <a:spLocks/>
            </p:cNvSpPr>
            <p:nvPr/>
          </p:nvSpPr>
          <p:spPr bwMode="auto">
            <a:xfrm>
              <a:off x="6745775" y="3320019"/>
              <a:ext cx="112158" cy="163139"/>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 name="Freeform 336">
              <a:extLst>
                <a:ext uri="{FF2B5EF4-FFF2-40B4-BE49-F238E27FC236}">
                  <a16:creationId xmlns:a16="http://schemas.microsoft.com/office/drawing/2014/main" id="{A5D60690-52BA-413C-A81E-46DACBD22055}"/>
                </a:ext>
              </a:extLst>
            </p:cNvPr>
            <p:cNvSpPr>
              <a:spLocks/>
            </p:cNvSpPr>
            <p:nvPr/>
          </p:nvSpPr>
          <p:spPr bwMode="auto">
            <a:xfrm>
              <a:off x="6950626" y="3586974"/>
              <a:ext cx="217828" cy="75081"/>
            </a:xfrm>
            <a:custGeom>
              <a:avLst/>
              <a:gdLst>
                <a:gd name="T0" fmla="*/ 148 w 148"/>
                <a:gd name="T1" fmla="*/ 0 h 51"/>
                <a:gd name="T2" fmla="*/ 0 w 148"/>
                <a:gd name="T3" fmla="*/ 0 h 51"/>
                <a:gd name="T4" fmla="*/ 0 w 148"/>
                <a:gd name="T5" fmla="*/ 5 h 51"/>
                <a:gd name="T6" fmla="*/ 73 w 148"/>
                <a:gd name="T7" fmla="*/ 51 h 51"/>
                <a:gd name="T8" fmla="*/ 148 w 148"/>
                <a:gd name="T9" fmla="*/ 4 h 51"/>
                <a:gd name="T10" fmla="*/ 148 w 148"/>
                <a:gd name="T11" fmla="*/ 0 h 51"/>
              </a:gdLst>
              <a:ahLst/>
              <a:cxnLst>
                <a:cxn ang="0">
                  <a:pos x="T0" y="T1"/>
                </a:cxn>
                <a:cxn ang="0">
                  <a:pos x="T2" y="T3"/>
                </a:cxn>
                <a:cxn ang="0">
                  <a:pos x="T4" y="T5"/>
                </a:cxn>
                <a:cxn ang="0">
                  <a:pos x="T6" y="T7"/>
                </a:cxn>
                <a:cxn ang="0">
                  <a:pos x="T8" y="T9"/>
                </a:cxn>
                <a:cxn ang="0">
                  <a:pos x="T10" y="T11"/>
                </a:cxn>
              </a:cxnLst>
              <a:rect l="0" t="0" r="r" b="b"/>
              <a:pathLst>
                <a:path w="148" h="51">
                  <a:moveTo>
                    <a:pt x="148" y="0"/>
                  </a:moveTo>
                  <a:cubicBezTo>
                    <a:pt x="0" y="0"/>
                    <a:pt x="0" y="0"/>
                    <a:pt x="0" y="0"/>
                  </a:cubicBezTo>
                  <a:cubicBezTo>
                    <a:pt x="0" y="5"/>
                    <a:pt x="0" y="5"/>
                    <a:pt x="0" y="5"/>
                  </a:cubicBezTo>
                  <a:cubicBezTo>
                    <a:pt x="0" y="5"/>
                    <a:pt x="46" y="51"/>
                    <a:pt x="73" y="51"/>
                  </a:cubicBezTo>
                  <a:cubicBezTo>
                    <a:pt x="100" y="51"/>
                    <a:pt x="148" y="4"/>
                    <a:pt x="148" y="4"/>
                  </a:cubicBezTo>
                  <a:cubicBezTo>
                    <a:pt x="148" y="0"/>
                    <a:pt x="148" y="0"/>
                    <a:pt x="148" y="0"/>
                  </a:cubicBezTo>
                </a:path>
              </a:pathLst>
            </a:custGeom>
            <a:solidFill>
              <a:srgbClr val="C5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 name="Freeform 337">
              <a:extLst>
                <a:ext uri="{FF2B5EF4-FFF2-40B4-BE49-F238E27FC236}">
                  <a16:creationId xmlns:a16="http://schemas.microsoft.com/office/drawing/2014/main" id="{461D7EF0-6D1B-4F50-B3E9-AF45F9DC8091}"/>
                </a:ext>
              </a:extLst>
            </p:cNvPr>
            <p:cNvSpPr>
              <a:spLocks/>
            </p:cNvSpPr>
            <p:nvPr/>
          </p:nvSpPr>
          <p:spPr bwMode="auto">
            <a:xfrm>
              <a:off x="6760606" y="2977057"/>
              <a:ext cx="596940" cy="661825"/>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 name="Freeform 338">
              <a:extLst>
                <a:ext uri="{FF2B5EF4-FFF2-40B4-BE49-F238E27FC236}">
                  <a16:creationId xmlns:a16="http://schemas.microsoft.com/office/drawing/2014/main" id="{63C6A259-F894-4A5F-88C4-372AD94B1E4D}"/>
                </a:ext>
              </a:extLst>
            </p:cNvPr>
            <p:cNvSpPr>
              <a:spLocks/>
            </p:cNvSpPr>
            <p:nvPr/>
          </p:nvSpPr>
          <p:spPr bwMode="auto">
            <a:xfrm>
              <a:off x="6749483" y="2960372"/>
              <a:ext cx="601575" cy="453267"/>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 name="Freeform 339">
              <a:extLst>
                <a:ext uri="{FF2B5EF4-FFF2-40B4-BE49-F238E27FC236}">
                  <a16:creationId xmlns:a16="http://schemas.microsoft.com/office/drawing/2014/main" id="{B7412E49-4B80-49A0-8144-4F93D0D6FE93}"/>
                </a:ext>
              </a:extLst>
            </p:cNvPr>
            <p:cNvSpPr>
              <a:spLocks/>
            </p:cNvSpPr>
            <p:nvPr/>
          </p:nvSpPr>
          <p:spPr bwMode="auto">
            <a:xfrm>
              <a:off x="6788414" y="3684302"/>
              <a:ext cx="215047" cy="397651"/>
            </a:xfrm>
            <a:custGeom>
              <a:avLst/>
              <a:gdLst>
                <a:gd name="T0" fmla="*/ 232 w 232"/>
                <a:gd name="T1" fmla="*/ 427 h 429"/>
                <a:gd name="T2" fmla="*/ 132 w 232"/>
                <a:gd name="T3" fmla="*/ 427 h 429"/>
                <a:gd name="T4" fmla="*/ 126 w 232"/>
                <a:gd name="T5" fmla="*/ 429 h 429"/>
                <a:gd name="T6" fmla="*/ 24 w 232"/>
                <a:gd name="T7" fmla="*/ 335 h 429"/>
                <a:gd name="T8" fmla="*/ 127 w 232"/>
                <a:gd name="T9" fmla="*/ 265 h 429"/>
                <a:gd name="T10" fmla="*/ 0 w 232"/>
                <a:gd name="T11" fmla="*/ 207 h 429"/>
                <a:gd name="T12" fmla="*/ 85 w 232"/>
                <a:gd name="T13" fmla="*/ 76 h 429"/>
                <a:gd name="T14" fmla="*/ 118 w 232"/>
                <a:gd name="T15" fmla="*/ 26 h 429"/>
                <a:gd name="T16" fmla="*/ 173 w 232"/>
                <a:gd name="T17" fmla="*/ 0 h 429"/>
                <a:gd name="T18" fmla="*/ 173 w 232"/>
                <a:gd name="T19" fmla="*/ 60 h 429"/>
                <a:gd name="T20" fmla="*/ 231 w 232"/>
                <a:gd name="T21" fmla="*/ 429 h 429"/>
                <a:gd name="T22" fmla="*/ 232 w 232"/>
                <a:gd name="T23"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429">
                  <a:moveTo>
                    <a:pt x="232" y="427"/>
                  </a:moveTo>
                  <a:lnTo>
                    <a:pt x="132" y="427"/>
                  </a:lnTo>
                  <a:lnTo>
                    <a:pt x="126" y="429"/>
                  </a:lnTo>
                  <a:lnTo>
                    <a:pt x="24" y="335"/>
                  </a:lnTo>
                  <a:lnTo>
                    <a:pt x="127" y="265"/>
                  </a:lnTo>
                  <a:lnTo>
                    <a:pt x="0" y="207"/>
                  </a:lnTo>
                  <a:lnTo>
                    <a:pt x="85" y="76"/>
                  </a:lnTo>
                  <a:lnTo>
                    <a:pt x="118" y="26"/>
                  </a:lnTo>
                  <a:lnTo>
                    <a:pt x="173" y="0"/>
                  </a:lnTo>
                  <a:lnTo>
                    <a:pt x="173" y="60"/>
                  </a:lnTo>
                  <a:lnTo>
                    <a:pt x="231" y="429"/>
                  </a:lnTo>
                  <a:lnTo>
                    <a:pt x="232" y="427"/>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 name="Freeform 340">
              <a:extLst>
                <a:ext uri="{FF2B5EF4-FFF2-40B4-BE49-F238E27FC236}">
                  <a16:creationId xmlns:a16="http://schemas.microsoft.com/office/drawing/2014/main" id="{CD9D6DE6-CC2E-4378-8FD6-9830F434303C}"/>
                </a:ext>
              </a:extLst>
            </p:cNvPr>
            <p:cNvSpPr>
              <a:spLocks/>
            </p:cNvSpPr>
            <p:nvPr/>
          </p:nvSpPr>
          <p:spPr bwMode="auto">
            <a:xfrm>
              <a:off x="7113765" y="3681521"/>
              <a:ext cx="213193" cy="400432"/>
            </a:xfrm>
            <a:custGeom>
              <a:avLst/>
              <a:gdLst>
                <a:gd name="T0" fmla="*/ 103 w 230"/>
                <a:gd name="T1" fmla="*/ 265 h 432"/>
                <a:gd name="T2" fmla="*/ 208 w 230"/>
                <a:gd name="T3" fmla="*/ 333 h 432"/>
                <a:gd name="T4" fmla="*/ 105 w 230"/>
                <a:gd name="T5" fmla="*/ 432 h 432"/>
                <a:gd name="T6" fmla="*/ 98 w 230"/>
                <a:gd name="T7" fmla="*/ 430 h 432"/>
                <a:gd name="T8" fmla="*/ 0 w 230"/>
                <a:gd name="T9" fmla="*/ 430 h 432"/>
                <a:gd name="T10" fmla="*/ 2 w 230"/>
                <a:gd name="T11" fmla="*/ 432 h 432"/>
                <a:gd name="T12" fmla="*/ 59 w 230"/>
                <a:gd name="T13" fmla="*/ 59 h 432"/>
                <a:gd name="T14" fmla="*/ 59 w 230"/>
                <a:gd name="T15" fmla="*/ 0 h 432"/>
                <a:gd name="T16" fmla="*/ 127 w 230"/>
                <a:gd name="T17" fmla="*/ 30 h 432"/>
                <a:gd name="T18" fmla="*/ 157 w 230"/>
                <a:gd name="T19" fmla="*/ 81 h 432"/>
                <a:gd name="T20" fmla="*/ 230 w 230"/>
                <a:gd name="T21" fmla="*/ 205 h 432"/>
                <a:gd name="T22" fmla="*/ 103 w 230"/>
                <a:gd name="T23" fmla="*/ 26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432">
                  <a:moveTo>
                    <a:pt x="103" y="265"/>
                  </a:moveTo>
                  <a:lnTo>
                    <a:pt x="208" y="333"/>
                  </a:lnTo>
                  <a:lnTo>
                    <a:pt x="105" y="432"/>
                  </a:lnTo>
                  <a:lnTo>
                    <a:pt x="98" y="430"/>
                  </a:lnTo>
                  <a:lnTo>
                    <a:pt x="0" y="430"/>
                  </a:lnTo>
                  <a:lnTo>
                    <a:pt x="2" y="432"/>
                  </a:lnTo>
                  <a:lnTo>
                    <a:pt x="59" y="59"/>
                  </a:lnTo>
                  <a:lnTo>
                    <a:pt x="59" y="0"/>
                  </a:lnTo>
                  <a:lnTo>
                    <a:pt x="127" y="30"/>
                  </a:lnTo>
                  <a:lnTo>
                    <a:pt x="157" y="81"/>
                  </a:lnTo>
                  <a:lnTo>
                    <a:pt x="230" y="205"/>
                  </a:lnTo>
                  <a:lnTo>
                    <a:pt x="103" y="265"/>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 name="Freeform 341">
              <a:extLst>
                <a:ext uri="{FF2B5EF4-FFF2-40B4-BE49-F238E27FC236}">
                  <a16:creationId xmlns:a16="http://schemas.microsoft.com/office/drawing/2014/main" id="{A81DE381-CD68-4BDB-96AF-C1A4266E78CE}"/>
                </a:ext>
              </a:extLst>
            </p:cNvPr>
            <p:cNvSpPr>
              <a:spLocks/>
            </p:cNvSpPr>
            <p:nvPr/>
          </p:nvSpPr>
          <p:spPr bwMode="auto">
            <a:xfrm>
              <a:off x="6980288" y="4164448"/>
              <a:ext cx="1141972" cy="517224"/>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 name="Freeform 342">
              <a:extLst>
                <a:ext uri="{FF2B5EF4-FFF2-40B4-BE49-F238E27FC236}">
                  <a16:creationId xmlns:a16="http://schemas.microsoft.com/office/drawing/2014/main" id="{89F3F049-E60E-4310-A2AD-B70DA8DCC4CD}"/>
                </a:ext>
              </a:extLst>
            </p:cNvPr>
            <p:cNvSpPr>
              <a:spLocks/>
            </p:cNvSpPr>
            <p:nvPr/>
          </p:nvSpPr>
          <p:spPr bwMode="auto">
            <a:xfrm>
              <a:off x="6980288" y="4164448"/>
              <a:ext cx="1141972" cy="517224"/>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37" name="Freeform 343">
              <a:extLst>
                <a:ext uri="{FF2B5EF4-FFF2-40B4-BE49-F238E27FC236}">
                  <a16:creationId xmlns:a16="http://schemas.microsoft.com/office/drawing/2014/main" id="{F713510C-907F-4441-9626-3B0986D2BA93}"/>
                </a:ext>
              </a:extLst>
            </p:cNvPr>
            <p:cNvSpPr>
              <a:spLocks/>
            </p:cNvSpPr>
            <p:nvPr/>
          </p:nvSpPr>
          <p:spPr bwMode="auto">
            <a:xfrm>
              <a:off x="7428920" y="3791825"/>
              <a:ext cx="245636" cy="51351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 name="Freeform 344">
              <a:extLst>
                <a:ext uri="{FF2B5EF4-FFF2-40B4-BE49-F238E27FC236}">
                  <a16:creationId xmlns:a16="http://schemas.microsoft.com/office/drawing/2014/main" id="{052D21F2-8402-4254-BA52-B27EABD4AE45}"/>
                </a:ext>
              </a:extLst>
            </p:cNvPr>
            <p:cNvSpPr>
              <a:spLocks/>
            </p:cNvSpPr>
            <p:nvPr/>
          </p:nvSpPr>
          <p:spPr bwMode="auto">
            <a:xfrm>
              <a:off x="7266708" y="3759382"/>
              <a:ext cx="102889" cy="150162"/>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 name="Freeform 345">
              <a:extLst>
                <a:ext uri="{FF2B5EF4-FFF2-40B4-BE49-F238E27FC236}">
                  <a16:creationId xmlns:a16="http://schemas.microsoft.com/office/drawing/2014/main" id="{84DEDA17-4B6D-496F-AA83-5FD8367AD5EF}"/>
                </a:ext>
              </a:extLst>
            </p:cNvPr>
            <p:cNvSpPr>
              <a:spLocks/>
            </p:cNvSpPr>
            <p:nvPr/>
          </p:nvSpPr>
          <p:spPr bwMode="auto">
            <a:xfrm>
              <a:off x="7731098" y="3759382"/>
              <a:ext cx="102889" cy="150162"/>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 name="Freeform 346">
              <a:extLst>
                <a:ext uri="{FF2B5EF4-FFF2-40B4-BE49-F238E27FC236}">
                  <a16:creationId xmlns:a16="http://schemas.microsoft.com/office/drawing/2014/main" id="{E3815B88-F16D-4EB1-B888-FA5D6E3A7B7D}"/>
                </a:ext>
              </a:extLst>
            </p:cNvPr>
            <p:cNvSpPr>
              <a:spLocks/>
            </p:cNvSpPr>
            <p:nvPr/>
          </p:nvSpPr>
          <p:spPr bwMode="auto">
            <a:xfrm>
              <a:off x="7497512" y="4283095"/>
              <a:ext cx="105669" cy="102889"/>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1" name="Freeform 347">
              <a:extLst>
                <a:ext uri="{FF2B5EF4-FFF2-40B4-BE49-F238E27FC236}">
                  <a16:creationId xmlns:a16="http://schemas.microsoft.com/office/drawing/2014/main" id="{9CC7A8CF-447A-42B3-9C3B-26F6526256B6}"/>
                </a:ext>
              </a:extLst>
            </p:cNvPr>
            <p:cNvSpPr>
              <a:spLocks/>
            </p:cNvSpPr>
            <p:nvPr/>
          </p:nvSpPr>
          <p:spPr bwMode="auto">
            <a:xfrm>
              <a:off x="7485463" y="4385984"/>
              <a:ext cx="131624" cy="295689"/>
            </a:xfrm>
            <a:custGeom>
              <a:avLst/>
              <a:gdLst>
                <a:gd name="T0" fmla="*/ 46 w 142"/>
                <a:gd name="T1" fmla="*/ 0 h 319"/>
                <a:gd name="T2" fmla="*/ 0 w 142"/>
                <a:gd name="T3" fmla="*/ 319 h 319"/>
                <a:gd name="T4" fmla="*/ 142 w 142"/>
                <a:gd name="T5" fmla="*/ 319 h 319"/>
                <a:gd name="T6" fmla="*/ 96 w 142"/>
                <a:gd name="T7" fmla="*/ 0 h 319"/>
                <a:gd name="T8" fmla="*/ 46 w 142"/>
                <a:gd name="T9" fmla="*/ 0 h 319"/>
              </a:gdLst>
              <a:ahLst/>
              <a:cxnLst>
                <a:cxn ang="0">
                  <a:pos x="T0" y="T1"/>
                </a:cxn>
                <a:cxn ang="0">
                  <a:pos x="T2" y="T3"/>
                </a:cxn>
                <a:cxn ang="0">
                  <a:pos x="T4" y="T5"/>
                </a:cxn>
                <a:cxn ang="0">
                  <a:pos x="T6" y="T7"/>
                </a:cxn>
                <a:cxn ang="0">
                  <a:pos x="T8" y="T9"/>
                </a:cxn>
              </a:cxnLst>
              <a:rect l="0" t="0" r="r" b="b"/>
              <a:pathLst>
                <a:path w="142" h="319">
                  <a:moveTo>
                    <a:pt x="46" y="0"/>
                  </a:moveTo>
                  <a:lnTo>
                    <a:pt x="0" y="319"/>
                  </a:lnTo>
                  <a:lnTo>
                    <a:pt x="142" y="319"/>
                  </a:lnTo>
                  <a:lnTo>
                    <a:pt x="96" y="0"/>
                  </a:lnTo>
                  <a:lnTo>
                    <a:pt x="46" y="0"/>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2" name="Freeform 348">
              <a:extLst>
                <a:ext uri="{FF2B5EF4-FFF2-40B4-BE49-F238E27FC236}">
                  <a16:creationId xmlns:a16="http://schemas.microsoft.com/office/drawing/2014/main" id="{E2AA1105-F365-43F8-9F17-CC6B01324A7C}"/>
                </a:ext>
              </a:extLst>
            </p:cNvPr>
            <p:cNvSpPr>
              <a:spLocks/>
            </p:cNvSpPr>
            <p:nvPr/>
          </p:nvSpPr>
          <p:spPr bwMode="auto">
            <a:xfrm>
              <a:off x="7485463" y="4385984"/>
              <a:ext cx="131624" cy="295689"/>
            </a:xfrm>
            <a:custGeom>
              <a:avLst/>
              <a:gdLst>
                <a:gd name="T0" fmla="*/ 46 w 142"/>
                <a:gd name="T1" fmla="*/ 0 h 319"/>
                <a:gd name="T2" fmla="*/ 0 w 142"/>
                <a:gd name="T3" fmla="*/ 319 h 319"/>
                <a:gd name="T4" fmla="*/ 142 w 142"/>
                <a:gd name="T5" fmla="*/ 319 h 319"/>
                <a:gd name="T6" fmla="*/ 96 w 142"/>
                <a:gd name="T7" fmla="*/ 0 h 319"/>
                <a:gd name="T8" fmla="*/ 46 w 142"/>
                <a:gd name="T9" fmla="*/ 0 h 319"/>
              </a:gdLst>
              <a:ahLst/>
              <a:cxnLst>
                <a:cxn ang="0">
                  <a:pos x="T0" y="T1"/>
                </a:cxn>
                <a:cxn ang="0">
                  <a:pos x="T2" y="T3"/>
                </a:cxn>
                <a:cxn ang="0">
                  <a:pos x="T4" y="T5"/>
                </a:cxn>
                <a:cxn ang="0">
                  <a:pos x="T6" y="T7"/>
                </a:cxn>
                <a:cxn ang="0">
                  <a:pos x="T8" y="T9"/>
                </a:cxn>
              </a:cxnLst>
              <a:rect l="0" t="0" r="r" b="b"/>
              <a:pathLst>
                <a:path w="142" h="319">
                  <a:moveTo>
                    <a:pt x="46" y="0"/>
                  </a:moveTo>
                  <a:lnTo>
                    <a:pt x="0" y="319"/>
                  </a:lnTo>
                  <a:lnTo>
                    <a:pt x="142" y="319"/>
                  </a:lnTo>
                  <a:lnTo>
                    <a:pt x="96" y="0"/>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 name="Freeform 349">
              <a:extLst>
                <a:ext uri="{FF2B5EF4-FFF2-40B4-BE49-F238E27FC236}">
                  <a16:creationId xmlns:a16="http://schemas.microsoft.com/office/drawing/2014/main" id="{82D09036-A9D8-49C2-887A-246AB329C99C}"/>
                </a:ext>
              </a:extLst>
            </p:cNvPr>
            <p:cNvSpPr>
              <a:spLocks/>
            </p:cNvSpPr>
            <p:nvPr/>
          </p:nvSpPr>
          <p:spPr bwMode="auto">
            <a:xfrm>
              <a:off x="7418724" y="4130153"/>
              <a:ext cx="133477" cy="258612"/>
            </a:xfrm>
            <a:custGeom>
              <a:avLst/>
              <a:gdLst>
                <a:gd name="T0" fmla="*/ 11 w 144"/>
                <a:gd name="T1" fmla="*/ 0 h 279"/>
                <a:gd name="T2" fmla="*/ 0 w 144"/>
                <a:gd name="T3" fmla="*/ 45 h 279"/>
                <a:gd name="T4" fmla="*/ 31 w 144"/>
                <a:gd name="T5" fmla="*/ 279 h 279"/>
                <a:gd name="T6" fmla="*/ 144 w 144"/>
                <a:gd name="T7" fmla="*/ 165 h 279"/>
                <a:gd name="T8" fmla="*/ 11 w 144"/>
                <a:gd name="T9" fmla="*/ 0 h 279"/>
              </a:gdLst>
              <a:ahLst/>
              <a:cxnLst>
                <a:cxn ang="0">
                  <a:pos x="T0" y="T1"/>
                </a:cxn>
                <a:cxn ang="0">
                  <a:pos x="T2" y="T3"/>
                </a:cxn>
                <a:cxn ang="0">
                  <a:pos x="T4" y="T5"/>
                </a:cxn>
                <a:cxn ang="0">
                  <a:pos x="T6" y="T7"/>
                </a:cxn>
                <a:cxn ang="0">
                  <a:pos x="T8" y="T9"/>
                </a:cxn>
              </a:cxnLst>
              <a:rect l="0" t="0" r="r" b="b"/>
              <a:pathLst>
                <a:path w="144" h="279">
                  <a:moveTo>
                    <a:pt x="11" y="0"/>
                  </a:moveTo>
                  <a:lnTo>
                    <a:pt x="0" y="45"/>
                  </a:lnTo>
                  <a:lnTo>
                    <a:pt x="31" y="279"/>
                  </a:lnTo>
                  <a:lnTo>
                    <a:pt x="144" y="165"/>
                  </a:lnTo>
                  <a:lnTo>
                    <a:pt x="11"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 name="Freeform 350">
              <a:extLst>
                <a:ext uri="{FF2B5EF4-FFF2-40B4-BE49-F238E27FC236}">
                  <a16:creationId xmlns:a16="http://schemas.microsoft.com/office/drawing/2014/main" id="{D2C6581D-11A5-49B1-B744-CB9158EAA5BE}"/>
                </a:ext>
              </a:extLst>
            </p:cNvPr>
            <p:cNvSpPr>
              <a:spLocks/>
            </p:cNvSpPr>
            <p:nvPr/>
          </p:nvSpPr>
          <p:spPr bwMode="auto">
            <a:xfrm>
              <a:off x="7418724" y="4130153"/>
              <a:ext cx="133477" cy="258612"/>
            </a:xfrm>
            <a:custGeom>
              <a:avLst/>
              <a:gdLst>
                <a:gd name="T0" fmla="*/ 11 w 144"/>
                <a:gd name="T1" fmla="*/ 0 h 279"/>
                <a:gd name="T2" fmla="*/ 0 w 144"/>
                <a:gd name="T3" fmla="*/ 45 h 279"/>
                <a:gd name="T4" fmla="*/ 31 w 144"/>
                <a:gd name="T5" fmla="*/ 279 h 279"/>
                <a:gd name="T6" fmla="*/ 144 w 144"/>
                <a:gd name="T7" fmla="*/ 165 h 279"/>
                <a:gd name="T8" fmla="*/ 11 w 144"/>
                <a:gd name="T9" fmla="*/ 0 h 279"/>
              </a:gdLst>
              <a:ahLst/>
              <a:cxnLst>
                <a:cxn ang="0">
                  <a:pos x="T0" y="T1"/>
                </a:cxn>
                <a:cxn ang="0">
                  <a:pos x="T2" y="T3"/>
                </a:cxn>
                <a:cxn ang="0">
                  <a:pos x="T4" y="T5"/>
                </a:cxn>
                <a:cxn ang="0">
                  <a:pos x="T6" y="T7"/>
                </a:cxn>
                <a:cxn ang="0">
                  <a:pos x="T8" y="T9"/>
                </a:cxn>
              </a:cxnLst>
              <a:rect l="0" t="0" r="r" b="b"/>
              <a:pathLst>
                <a:path w="144" h="279">
                  <a:moveTo>
                    <a:pt x="11" y="0"/>
                  </a:moveTo>
                  <a:lnTo>
                    <a:pt x="0" y="45"/>
                  </a:lnTo>
                  <a:lnTo>
                    <a:pt x="31" y="279"/>
                  </a:lnTo>
                  <a:lnTo>
                    <a:pt x="144" y="165"/>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 name="Freeform 351">
              <a:extLst>
                <a:ext uri="{FF2B5EF4-FFF2-40B4-BE49-F238E27FC236}">
                  <a16:creationId xmlns:a16="http://schemas.microsoft.com/office/drawing/2014/main" id="{0460BDFF-D9F5-4F48-AF7F-46B908CF4A25}"/>
                </a:ext>
              </a:extLst>
            </p:cNvPr>
            <p:cNvSpPr>
              <a:spLocks/>
            </p:cNvSpPr>
            <p:nvPr/>
          </p:nvSpPr>
          <p:spPr bwMode="auto">
            <a:xfrm>
              <a:off x="7428920" y="4079171"/>
              <a:ext cx="245636" cy="85277"/>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 name="Freeform 352">
              <a:extLst>
                <a:ext uri="{FF2B5EF4-FFF2-40B4-BE49-F238E27FC236}">
                  <a16:creationId xmlns:a16="http://schemas.microsoft.com/office/drawing/2014/main" id="{4EEB4719-2397-4137-B26A-60D85D926CC6}"/>
                </a:ext>
              </a:extLst>
            </p:cNvPr>
            <p:cNvSpPr>
              <a:spLocks/>
            </p:cNvSpPr>
            <p:nvPr/>
          </p:nvSpPr>
          <p:spPr bwMode="auto">
            <a:xfrm>
              <a:off x="7174015" y="3440519"/>
              <a:ext cx="754517" cy="695194"/>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 name="Freeform 353">
              <a:extLst>
                <a:ext uri="{FF2B5EF4-FFF2-40B4-BE49-F238E27FC236}">
                  <a16:creationId xmlns:a16="http://schemas.microsoft.com/office/drawing/2014/main" id="{E7B1DF66-772C-48DB-A9C6-D0F41E904852}"/>
                </a:ext>
              </a:extLst>
            </p:cNvPr>
            <p:cNvSpPr>
              <a:spLocks noEditPoints="1"/>
            </p:cNvSpPr>
            <p:nvPr/>
          </p:nvSpPr>
          <p:spPr bwMode="auto">
            <a:xfrm>
              <a:off x="7250950" y="3352462"/>
              <a:ext cx="572840" cy="533910"/>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80604A"/>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8" name="Freeform 354">
              <a:extLst>
                <a:ext uri="{FF2B5EF4-FFF2-40B4-BE49-F238E27FC236}">
                  <a16:creationId xmlns:a16="http://schemas.microsoft.com/office/drawing/2014/main" id="{CE529CF2-DAFF-4FB5-B873-EFD79630E3D7}"/>
                </a:ext>
              </a:extLst>
            </p:cNvPr>
            <p:cNvSpPr>
              <a:spLocks/>
            </p:cNvSpPr>
            <p:nvPr/>
          </p:nvSpPr>
          <p:spPr bwMode="auto">
            <a:xfrm>
              <a:off x="7552201" y="4130153"/>
              <a:ext cx="128843" cy="260466"/>
            </a:xfrm>
            <a:custGeom>
              <a:avLst/>
              <a:gdLst>
                <a:gd name="T0" fmla="*/ 132 w 139"/>
                <a:gd name="T1" fmla="*/ 0 h 281"/>
                <a:gd name="T2" fmla="*/ 139 w 139"/>
                <a:gd name="T3" fmla="*/ 45 h 281"/>
                <a:gd name="T4" fmla="*/ 109 w 139"/>
                <a:gd name="T5" fmla="*/ 281 h 281"/>
                <a:gd name="T6" fmla="*/ 0 w 139"/>
                <a:gd name="T7" fmla="*/ 165 h 281"/>
                <a:gd name="T8" fmla="*/ 132 w 139"/>
                <a:gd name="T9" fmla="*/ 0 h 281"/>
              </a:gdLst>
              <a:ahLst/>
              <a:cxnLst>
                <a:cxn ang="0">
                  <a:pos x="T0" y="T1"/>
                </a:cxn>
                <a:cxn ang="0">
                  <a:pos x="T2" y="T3"/>
                </a:cxn>
                <a:cxn ang="0">
                  <a:pos x="T4" y="T5"/>
                </a:cxn>
                <a:cxn ang="0">
                  <a:pos x="T6" y="T7"/>
                </a:cxn>
                <a:cxn ang="0">
                  <a:pos x="T8" y="T9"/>
                </a:cxn>
              </a:cxnLst>
              <a:rect l="0" t="0" r="r" b="b"/>
              <a:pathLst>
                <a:path w="139" h="281">
                  <a:moveTo>
                    <a:pt x="132" y="0"/>
                  </a:moveTo>
                  <a:lnTo>
                    <a:pt x="139" y="45"/>
                  </a:lnTo>
                  <a:lnTo>
                    <a:pt x="109" y="281"/>
                  </a:lnTo>
                  <a:lnTo>
                    <a:pt x="0" y="165"/>
                  </a:lnTo>
                  <a:lnTo>
                    <a:pt x="13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 name="Freeform 355">
              <a:extLst>
                <a:ext uri="{FF2B5EF4-FFF2-40B4-BE49-F238E27FC236}">
                  <a16:creationId xmlns:a16="http://schemas.microsoft.com/office/drawing/2014/main" id="{FDC87BAE-ED3D-46AA-9EEE-9B1D3E8BBD85}"/>
                </a:ext>
              </a:extLst>
            </p:cNvPr>
            <p:cNvSpPr>
              <a:spLocks/>
            </p:cNvSpPr>
            <p:nvPr/>
          </p:nvSpPr>
          <p:spPr bwMode="auto">
            <a:xfrm>
              <a:off x="7552201" y="4130153"/>
              <a:ext cx="128843" cy="260466"/>
            </a:xfrm>
            <a:custGeom>
              <a:avLst/>
              <a:gdLst>
                <a:gd name="T0" fmla="*/ 132 w 139"/>
                <a:gd name="T1" fmla="*/ 0 h 281"/>
                <a:gd name="T2" fmla="*/ 139 w 139"/>
                <a:gd name="T3" fmla="*/ 45 h 281"/>
                <a:gd name="T4" fmla="*/ 109 w 139"/>
                <a:gd name="T5" fmla="*/ 281 h 281"/>
                <a:gd name="T6" fmla="*/ 0 w 139"/>
                <a:gd name="T7" fmla="*/ 165 h 281"/>
                <a:gd name="T8" fmla="*/ 132 w 139"/>
                <a:gd name="T9" fmla="*/ 0 h 281"/>
              </a:gdLst>
              <a:ahLst/>
              <a:cxnLst>
                <a:cxn ang="0">
                  <a:pos x="T0" y="T1"/>
                </a:cxn>
                <a:cxn ang="0">
                  <a:pos x="T2" y="T3"/>
                </a:cxn>
                <a:cxn ang="0">
                  <a:pos x="T4" y="T5"/>
                </a:cxn>
                <a:cxn ang="0">
                  <a:pos x="T6" y="T7"/>
                </a:cxn>
                <a:cxn ang="0">
                  <a:pos x="T8" y="T9"/>
                </a:cxn>
              </a:cxnLst>
              <a:rect l="0" t="0" r="r" b="b"/>
              <a:pathLst>
                <a:path w="139" h="281">
                  <a:moveTo>
                    <a:pt x="132" y="0"/>
                  </a:moveTo>
                  <a:lnTo>
                    <a:pt x="139" y="45"/>
                  </a:lnTo>
                  <a:lnTo>
                    <a:pt x="109" y="281"/>
                  </a:lnTo>
                  <a:lnTo>
                    <a:pt x="0" y="165"/>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 name="Freeform 356">
              <a:extLst>
                <a:ext uri="{FF2B5EF4-FFF2-40B4-BE49-F238E27FC236}">
                  <a16:creationId xmlns:a16="http://schemas.microsoft.com/office/drawing/2014/main" id="{3313C6BA-4F89-413C-B137-807395E6E6B1}"/>
                </a:ext>
              </a:extLst>
            </p:cNvPr>
            <p:cNvSpPr>
              <a:spLocks/>
            </p:cNvSpPr>
            <p:nvPr/>
          </p:nvSpPr>
          <p:spPr bwMode="auto">
            <a:xfrm>
              <a:off x="7428920" y="4125517"/>
              <a:ext cx="245636" cy="157577"/>
            </a:xfrm>
            <a:custGeom>
              <a:avLst/>
              <a:gdLst>
                <a:gd name="T0" fmla="*/ 265 w 265"/>
                <a:gd name="T1" fmla="*/ 0 h 170"/>
                <a:gd name="T2" fmla="*/ 133 w 265"/>
                <a:gd name="T3" fmla="*/ 165 h 170"/>
                <a:gd name="T4" fmla="*/ 0 w 265"/>
                <a:gd name="T5" fmla="*/ 0 h 170"/>
                <a:gd name="T6" fmla="*/ 0 w 265"/>
                <a:gd name="T7" fmla="*/ 5 h 170"/>
                <a:gd name="T8" fmla="*/ 133 w 265"/>
                <a:gd name="T9" fmla="*/ 170 h 170"/>
                <a:gd name="T10" fmla="*/ 133 w 265"/>
                <a:gd name="T11" fmla="*/ 170 h 170"/>
                <a:gd name="T12" fmla="*/ 265 w 265"/>
                <a:gd name="T13" fmla="*/ 5 h 170"/>
                <a:gd name="T14" fmla="*/ 265 w 265"/>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70">
                  <a:moveTo>
                    <a:pt x="265" y="0"/>
                  </a:moveTo>
                  <a:lnTo>
                    <a:pt x="133" y="165"/>
                  </a:lnTo>
                  <a:lnTo>
                    <a:pt x="0" y="0"/>
                  </a:lnTo>
                  <a:lnTo>
                    <a:pt x="0" y="5"/>
                  </a:lnTo>
                  <a:lnTo>
                    <a:pt x="133" y="170"/>
                  </a:lnTo>
                  <a:lnTo>
                    <a:pt x="133" y="170"/>
                  </a:lnTo>
                  <a:lnTo>
                    <a:pt x="265" y="5"/>
                  </a:lnTo>
                  <a:lnTo>
                    <a:pt x="265" y="0"/>
                  </a:lnTo>
                  <a:close/>
                </a:path>
              </a:pathLst>
            </a:custGeom>
            <a:solidFill>
              <a:srgbClr val="D0A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 name="Freeform 357">
              <a:extLst>
                <a:ext uri="{FF2B5EF4-FFF2-40B4-BE49-F238E27FC236}">
                  <a16:creationId xmlns:a16="http://schemas.microsoft.com/office/drawing/2014/main" id="{AB02FD40-5A66-44B4-9878-6D87F5AD6378}"/>
                </a:ext>
              </a:extLst>
            </p:cNvPr>
            <p:cNvSpPr>
              <a:spLocks/>
            </p:cNvSpPr>
            <p:nvPr/>
          </p:nvSpPr>
          <p:spPr bwMode="auto">
            <a:xfrm>
              <a:off x="7428920" y="4125517"/>
              <a:ext cx="245636" cy="157577"/>
            </a:xfrm>
            <a:custGeom>
              <a:avLst/>
              <a:gdLst>
                <a:gd name="T0" fmla="*/ 265 w 265"/>
                <a:gd name="T1" fmla="*/ 0 h 170"/>
                <a:gd name="T2" fmla="*/ 133 w 265"/>
                <a:gd name="T3" fmla="*/ 165 h 170"/>
                <a:gd name="T4" fmla="*/ 0 w 265"/>
                <a:gd name="T5" fmla="*/ 0 h 170"/>
                <a:gd name="T6" fmla="*/ 0 w 265"/>
                <a:gd name="T7" fmla="*/ 5 h 170"/>
                <a:gd name="T8" fmla="*/ 133 w 265"/>
                <a:gd name="T9" fmla="*/ 170 h 170"/>
                <a:gd name="T10" fmla="*/ 133 w 265"/>
                <a:gd name="T11" fmla="*/ 170 h 170"/>
                <a:gd name="T12" fmla="*/ 265 w 265"/>
                <a:gd name="T13" fmla="*/ 5 h 170"/>
                <a:gd name="T14" fmla="*/ 265 w 265"/>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70">
                  <a:moveTo>
                    <a:pt x="265" y="0"/>
                  </a:moveTo>
                  <a:lnTo>
                    <a:pt x="133" y="165"/>
                  </a:lnTo>
                  <a:lnTo>
                    <a:pt x="0" y="0"/>
                  </a:lnTo>
                  <a:lnTo>
                    <a:pt x="0" y="5"/>
                  </a:lnTo>
                  <a:lnTo>
                    <a:pt x="133" y="170"/>
                  </a:lnTo>
                  <a:lnTo>
                    <a:pt x="133" y="170"/>
                  </a:lnTo>
                  <a:lnTo>
                    <a:pt x="265" y="5"/>
                  </a:lnTo>
                  <a:lnTo>
                    <a:pt x="2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 name="Freeform 358">
              <a:extLst>
                <a:ext uri="{FF2B5EF4-FFF2-40B4-BE49-F238E27FC236}">
                  <a16:creationId xmlns:a16="http://schemas.microsoft.com/office/drawing/2014/main" id="{E2DADFB0-0CB4-4E3D-A14B-D82B43234A9D}"/>
                </a:ext>
              </a:extLst>
            </p:cNvPr>
            <p:cNvSpPr>
              <a:spLocks noEditPoints="1"/>
            </p:cNvSpPr>
            <p:nvPr/>
          </p:nvSpPr>
          <p:spPr bwMode="auto">
            <a:xfrm>
              <a:off x="7528101" y="4385984"/>
              <a:ext cx="46346" cy="1854"/>
            </a:xfrm>
            <a:custGeom>
              <a:avLst/>
              <a:gdLst>
                <a:gd name="T0" fmla="*/ 0 w 50"/>
                <a:gd name="T1" fmla="*/ 0 h 2"/>
                <a:gd name="T2" fmla="*/ 0 w 50"/>
                <a:gd name="T3" fmla="*/ 2 h 2"/>
                <a:gd name="T4" fmla="*/ 0 w 50"/>
                <a:gd name="T5" fmla="*/ 2 h 2"/>
                <a:gd name="T6" fmla="*/ 0 w 50"/>
                <a:gd name="T7" fmla="*/ 0 h 2"/>
                <a:gd name="T8" fmla="*/ 50 w 50"/>
                <a:gd name="T9" fmla="*/ 0 h 2"/>
                <a:gd name="T10" fmla="*/ 50 w 50"/>
                <a:gd name="T11" fmla="*/ 0 h 2"/>
                <a:gd name="T12" fmla="*/ 50 w 50"/>
                <a:gd name="T13" fmla="*/ 2 h 2"/>
                <a:gd name="T14" fmla="*/ 50 w 50"/>
                <a:gd name="T15" fmla="*/ 2 h 2"/>
                <a:gd name="T16" fmla="*/ 50 w 50"/>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
                  <a:moveTo>
                    <a:pt x="0" y="0"/>
                  </a:moveTo>
                  <a:lnTo>
                    <a:pt x="0" y="2"/>
                  </a:lnTo>
                  <a:lnTo>
                    <a:pt x="0" y="2"/>
                  </a:lnTo>
                  <a:lnTo>
                    <a:pt x="0" y="0"/>
                  </a:lnTo>
                  <a:close/>
                  <a:moveTo>
                    <a:pt x="50" y="0"/>
                  </a:moveTo>
                  <a:lnTo>
                    <a:pt x="50" y="0"/>
                  </a:lnTo>
                  <a:lnTo>
                    <a:pt x="50" y="2"/>
                  </a:lnTo>
                  <a:lnTo>
                    <a:pt x="50" y="2"/>
                  </a:lnTo>
                  <a:lnTo>
                    <a:pt x="50"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3" name="Freeform 359">
              <a:extLst>
                <a:ext uri="{FF2B5EF4-FFF2-40B4-BE49-F238E27FC236}">
                  <a16:creationId xmlns:a16="http://schemas.microsoft.com/office/drawing/2014/main" id="{61E5C734-419C-4F3D-A459-DE43FD2F743D}"/>
                </a:ext>
              </a:extLst>
            </p:cNvPr>
            <p:cNvSpPr>
              <a:spLocks noEditPoints="1"/>
            </p:cNvSpPr>
            <p:nvPr/>
          </p:nvSpPr>
          <p:spPr bwMode="auto">
            <a:xfrm>
              <a:off x="7528101" y="4385984"/>
              <a:ext cx="46346" cy="1854"/>
            </a:xfrm>
            <a:custGeom>
              <a:avLst/>
              <a:gdLst>
                <a:gd name="T0" fmla="*/ 0 w 50"/>
                <a:gd name="T1" fmla="*/ 0 h 2"/>
                <a:gd name="T2" fmla="*/ 0 w 50"/>
                <a:gd name="T3" fmla="*/ 2 h 2"/>
                <a:gd name="T4" fmla="*/ 0 w 50"/>
                <a:gd name="T5" fmla="*/ 2 h 2"/>
                <a:gd name="T6" fmla="*/ 0 w 50"/>
                <a:gd name="T7" fmla="*/ 0 h 2"/>
                <a:gd name="T8" fmla="*/ 50 w 50"/>
                <a:gd name="T9" fmla="*/ 0 h 2"/>
                <a:gd name="T10" fmla="*/ 50 w 50"/>
                <a:gd name="T11" fmla="*/ 0 h 2"/>
                <a:gd name="T12" fmla="*/ 50 w 50"/>
                <a:gd name="T13" fmla="*/ 2 h 2"/>
                <a:gd name="T14" fmla="*/ 50 w 50"/>
                <a:gd name="T15" fmla="*/ 2 h 2"/>
                <a:gd name="T16" fmla="*/ 50 w 50"/>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
                  <a:moveTo>
                    <a:pt x="0" y="0"/>
                  </a:moveTo>
                  <a:lnTo>
                    <a:pt x="0" y="2"/>
                  </a:lnTo>
                  <a:lnTo>
                    <a:pt x="0" y="2"/>
                  </a:lnTo>
                  <a:lnTo>
                    <a:pt x="0" y="0"/>
                  </a:lnTo>
                  <a:moveTo>
                    <a:pt x="50" y="0"/>
                  </a:moveTo>
                  <a:lnTo>
                    <a:pt x="50" y="0"/>
                  </a:lnTo>
                  <a:lnTo>
                    <a:pt x="50" y="2"/>
                  </a:lnTo>
                  <a:lnTo>
                    <a:pt x="50" y="2"/>
                  </a:lnTo>
                  <a:lnTo>
                    <a:pt x="50" y="0"/>
                  </a:ln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4" name="Rectangle 153">
              <a:extLst>
                <a:ext uri="{FF2B5EF4-FFF2-40B4-BE49-F238E27FC236}">
                  <a16:creationId xmlns:a16="http://schemas.microsoft.com/office/drawing/2014/main" id="{05E543A0-BAA1-44C9-A725-8FAC69DBAE47}"/>
                </a:ext>
              </a:extLst>
            </p:cNvPr>
            <p:cNvSpPr>
              <a:spLocks noChangeArrowheads="1"/>
            </p:cNvSpPr>
            <p:nvPr/>
          </p:nvSpPr>
          <p:spPr bwMode="auto">
            <a:xfrm>
              <a:off x="7528101" y="4385984"/>
              <a:ext cx="46346" cy="1854"/>
            </a:xfrm>
            <a:prstGeom prst="rect">
              <a:avLst/>
            </a:pr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5" name="Rectangle 154">
              <a:extLst>
                <a:ext uri="{FF2B5EF4-FFF2-40B4-BE49-F238E27FC236}">
                  <a16:creationId xmlns:a16="http://schemas.microsoft.com/office/drawing/2014/main" id="{C5D6E57B-E4B7-41D1-8406-589825BDFB08}"/>
                </a:ext>
              </a:extLst>
            </p:cNvPr>
            <p:cNvSpPr>
              <a:spLocks noChangeArrowheads="1"/>
            </p:cNvSpPr>
            <p:nvPr/>
          </p:nvSpPr>
          <p:spPr bwMode="auto">
            <a:xfrm>
              <a:off x="7528101" y="4385984"/>
              <a:ext cx="46346" cy="1854"/>
            </a:xfrm>
            <a:prstGeom prst="rect">
              <a:avLst/>
            </a:pr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6" name="Freeform 362">
              <a:extLst>
                <a:ext uri="{FF2B5EF4-FFF2-40B4-BE49-F238E27FC236}">
                  <a16:creationId xmlns:a16="http://schemas.microsoft.com/office/drawing/2014/main" id="{7EEC0146-8B4F-4C81-B771-59B72B179A30}"/>
                </a:ext>
              </a:extLst>
            </p:cNvPr>
            <p:cNvSpPr>
              <a:spLocks/>
            </p:cNvSpPr>
            <p:nvPr/>
          </p:nvSpPr>
          <p:spPr bwMode="auto">
            <a:xfrm>
              <a:off x="5486084" y="3693571"/>
              <a:ext cx="1142900" cy="517224"/>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 name="Freeform 363">
              <a:extLst>
                <a:ext uri="{FF2B5EF4-FFF2-40B4-BE49-F238E27FC236}">
                  <a16:creationId xmlns:a16="http://schemas.microsoft.com/office/drawing/2014/main" id="{D5858C0C-16FB-4977-9E30-BD12AABCDB9C}"/>
                </a:ext>
              </a:extLst>
            </p:cNvPr>
            <p:cNvSpPr>
              <a:spLocks/>
            </p:cNvSpPr>
            <p:nvPr/>
          </p:nvSpPr>
          <p:spPr bwMode="auto">
            <a:xfrm>
              <a:off x="5486084" y="3693571"/>
              <a:ext cx="1142900" cy="517224"/>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8" name="Freeform 364">
              <a:extLst>
                <a:ext uri="{FF2B5EF4-FFF2-40B4-BE49-F238E27FC236}">
                  <a16:creationId xmlns:a16="http://schemas.microsoft.com/office/drawing/2014/main" id="{2A65E0FB-98AA-431B-A591-BAE2BA7ED3E3}"/>
                </a:ext>
              </a:extLst>
            </p:cNvPr>
            <p:cNvSpPr>
              <a:spLocks/>
            </p:cNvSpPr>
            <p:nvPr/>
          </p:nvSpPr>
          <p:spPr bwMode="auto">
            <a:xfrm>
              <a:off x="5934716" y="3320946"/>
              <a:ext cx="245636" cy="51351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 name="Freeform 365">
              <a:extLst>
                <a:ext uri="{FF2B5EF4-FFF2-40B4-BE49-F238E27FC236}">
                  <a16:creationId xmlns:a16="http://schemas.microsoft.com/office/drawing/2014/main" id="{E248CA18-1364-4D00-874C-7C91F8E9ABE1}"/>
                </a:ext>
              </a:extLst>
            </p:cNvPr>
            <p:cNvSpPr>
              <a:spLocks/>
            </p:cNvSpPr>
            <p:nvPr/>
          </p:nvSpPr>
          <p:spPr bwMode="auto">
            <a:xfrm>
              <a:off x="5772504" y="3288504"/>
              <a:ext cx="102889" cy="150162"/>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 name="Freeform 366">
              <a:extLst>
                <a:ext uri="{FF2B5EF4-FFF2-40B4-BE49-F238E27FC236}">
                  <a16:creationId xmlns:a16="http://schemas.microsoft.com/office/drawing/2014/main" id="{23FD6C3C-4E6C-406C-9A4A-1772956BBC61}"/>
                </a:ext>
              </a:extLst>
            </p:cNvPr>
            <p:cNvSpPr>
              <a:spLocks/>
            </p:cNvSpPr>
            <p:nvPr/>
          </p:nvSpPr>
          <p:spPr bwMode="auto">
            <a:xfrm>
              <a:off x="6237820" y="3288504"/>
              <a:ext cx="102889" cy="150162"/>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 name="Freeform 367">
              <a:extLst>
                <a:ext uri="{FF2B5EF4-FFF2-40B4-BE49-F238E27FC236}">
                  <a16:creationId xmlns:a16="http://schemas.microsoft.com/office/drawing/2014/main" id="{D4DC92D7-CCB9-4333-A0F2-90AAED98DF0B}"/>
                </a:ext>
              </a:extLst>
            </p:cNvPr>
            <p:cNvSpPr>
              <a:spLocks/>
            </p:cNvSpPr>
            <p:nvPr/>
          </p:nvSpPr>
          <p:spPr bwMode="auto">
            <a:xfrm>
              <a:off x="6003308" y="3812217"/>
              <a:ext cx="105669" cy="102889"/>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 name="Freeform 368">
              <a:extLst>
                <a:ext uri="{FF2B5EF4-FFF2-40B4-BE49-F238E27FC236}">
                  <a16:creationId xmlns:a16="http://schemas.microsoft.com/office/drawing/2014/main" id="{D80E4B11-1F64-49FC-B331-9BC6A53327F2}"/>
                </a:ext>
              </a:extLst>
            </p:cNvPr>
            <p:cNvSpPr>
              <a:spLocks/>
            </p:cNvSpPr>
            <p:nvPr/>
          </p:nvSpPr>
          <p:spPr bwMode="auto">
            <a:xfrm>
              <a:off x="5992185" y="3915106"/>
              <a:ext cx="130697" cy="295689"/>
            </a:xfrm>
            <a:custGeom>
              <a:avLst/>
              <a:gdLst>
                <a:gd name="T0" fmla="*/ 46 w 141"/>
                <a:gd name="T1" fmla="*/ 0 h 319"/>
                <a:gd name="T2" fmla="*/ 0 w 141"/>
                <a:gd name="T3" fmla="*/ 319 h 319"/>
                <a:gd name="T4" fmla="*/ 141 w 141"/>
                <a:gd name="T5" fmla="*/ 319 h 319"/>
                <a:gd name="T6" fmla="*/ 95 w 141"/>
                <a:gd name="T7" fmla="*/ 0 h 319"/>
                <a:gd name="T8" fmla="*/ 46 w 141"/>
                <a:gd name="T9" fmla="*/ 0 h 319"/>
              </a:gdLst>
              <a:ahLst/>
              <a:cxnLst>
                <a:cxn ang="0">
                  <a:pos x="T0" y="T1"/>
                </a:cxn>
                <a:cxn ang="0">
                  <a:pos x="T2" y="T3"/>
                </a:cxn>
                <a:cxn ang="0">
                  <a:pos x="T4" y="T5"/>
                </a:cxn>
                <a:cxn ang="0">
                  <a:pos x="T6" y="T7"/>
                </a:cxn>
                <a:cxn ang="0">
                  <a:pos x="T8" y="T9"/>
                </a:cxn>
              </a:cxnLst>
              <a:rect l="0" t="0" r="r" b="b"/>
              <a:pathLst>
                <a:path w="141" h="319">
                  <a:moveTo>
                    <a:pt x="46" y="0"/>
                  </a:moveTo>
                  <a:lnTo>
                    <a:pt x="0" y="319"/>
                  </a:lnTo>
                  <a:lnTo>
                    <a:pt x="141" y="319"/>
                  </a:lnTo>
                  <a:lnTo>
                    <a:pt x="95" y="0"/>
                  </a:lnTo>
                  <a:lnTo>
                    <a:pt x="46"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 name="Freeform 369">
              <a:extLst>
                <a:ext uri="{FF2B5EF4-FFF2-40B4-BE49-F238E27FC236}">
                  <a16:creationId xmlns:a16="http://schemas.microsoft.com/office/drawing/2014/main" id="{1FF397A5-AB57-4B01-B385-2C0B5011A1B3}"/>
                </a:ext>
              </a:extLst>
            </p:cNvPr>
            <p:cNvSpPr>
              <a:spLocks/>
            </p:cNvSpPr>
            <p:nvPr/>
          </p:nvSpPr>
          <p:spPr bwMode="auto">
            <a:xfrm>
              <a:off x="5992185" y="3915106"/>
              <a:ext cx="130697" cy="295689"/>
            </a:xfrm>
            <a:custGeom>
              <a:avLst/>
              <a:gdLst>
                <a:gd name="T0" fmla="*/ 46 w 141"/>
                <a:gd name="T1" fmla="*/ 0 h 319"/>
                <a:gd name="T2" fmla="*/ 0 w 141"/>
                <a:gd name="T3" fmla="*/ 319 h 319"/>
                <a:gd name="T4" fmla="*/ 141 w 141"/>
                <a:gd name="T5" fmla="*/ 319 h 319"/>
                <a:gd name="T6" fmla="*/ 95 w 141"/>
                <a:gd name="T7" fmla="*/ 0 h 319"/>
                <a:gd name="T8" fmla="*/ 46 w 141"/>
                <a:gd name="T9" fmla="*/ 0 h 319"/>
              </a:gdLst>
              <a:ahLst/>
              <a:cxnLst>
                <a:cxn ang="0">
                  <a:pos x="T0" y="T1"/>
                </a:cxn>
                <a:cxn ang="0">
                  <a:pos x="T2" y="T3"/>
                </a:cxn>
                <a:cxn ang="0">
                  <a:pos x="T4" y="T5"/>
                </a:cxn>
                <a:cxn ang="0">
                  <a:pos x="T6" y="T7"/>
                </a:cxn>
                <a:cxn ang="0">
                  <a:pos x="T8" y="T9"/>
                </a:cxn>
              </a:cxnLst>
              <a:rect l="0" t="0" r="r" b="b"/>
              <a:pathLst>
                <a:path w="141" h="319">
                  <a:moveTo>
                    <a:pt x="46" y="0"/>
                  </a:moveTo>
                  <a:lnTo>
                    <a:pt x="0" y="319"/>
                  </a:lnTo>
                  <a:lnTo>
                    <a:pt x="141" y="319"/>
                  </a:lnTo>
                  <a:lnTo>
                    <a:pt x="95" y="0"/>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 name="Freeform 370">
              <a:extLst>
                <a:ext uri="{FF2B5EF4-FFF2-40B4-BE49-F238E27FC236}">
                  <a16:creationId xmlns:a16="http://schemas.microsoft.com/office/drawing/2014/main" id="{A075FBC1-9BE2-40F5-A39B-105DE1E8F753}"/>
                </a:ext>
              </a:extLst>
            </p:cNvPr>
            <p:cNvSpPr>
              <a:spLocks/>
            </p:cNvSpPr>
            <p:nvPr/>
          </p:nvSpPr>
          <p:spPr bwMode="auto">
            <a:xfrm>
              <a:off x="5924519" y="3659274"/>
              <a:ext cx="133477" cy="259539"/>
            </a:xfrm>
            <a:custGeom>
              <a:avLst/>
              <a:gdLst>
                <a:gd name="T0" fmla="*/ 11 w 144"/>
                <a:gd name="T1" fmla="*/ 0 h 280"/>
                <a:gd name="T2" fmla="*/ 0 w 144"/>
                <a:gd name="T3" fmla="*/ 45 h 280"/>
                <a:gd name="T4" fmla="*/ 31 w 144"/>
                <a:gd name="T5" fmla="*/ 280 h 280"/>
                <a:gd name="T6" fmla="*/ 144 w 144"/>
                <a:gd name="T7" fmla="*/ 165 h 280"/>
                <a:gd name="T8" fmla="*/ 11 w 144"/>
                <a:gd name="T9" fmla="*/ 0 h 280"/>
              </a:gdLst>
              <a:ahLst/>
              <a:cxnLst>
                <a:cxn ang="0">
                  <a:pos x="T0" y="T1"/>
                </a:cxn>
                <a:cxn ang="0">
                  <a:pos x="T2" y="T3"/>
                </a:cxn>
                <a:cxn ang="0">
                  <a:pos x="T4" y="T5"/>
                </a:cxn>
                <a:cxn ang="0">
                  <a:pos x="T6" y="T7"/>
                </a:cxn>
                <a:cxn ang="0">
                  <a:pos x="T8" y="T9"/>
                </a:cxn>
              </a:cxnLst>
              <a:rect l="0" t="0" r="r" b="b"/>
              <a:pathLst>
                <a:path w="144" h="280">
                  <a:moveTo>
                    <a:pt x="11" y="0"/>
                  </a:moveTo>
                  <a:lnTo>
                    <a:pt x="0" y="45"/>
                  </a:lnTo>
                  <a:lnTo>
                    <a:pt x="31" y="280"/>
                  </a:lnTo>
                  <a:lnTo>
                    <a:pt x="144" y="165"/>
                  </a:lnTo>
                  <a:lnTo>
                    <a:pt x="11"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 name="Freeform 371">
              <a:extLst>
                <a:ext uri="{FF2B5EF4-FFF2-40B4-BE49-F238E27FC236}">
                  <a16:creationId xmlns:a16="http://schemas.microsoft.com/office/drawing/2014/main" id="{E9C7BEB0-A68F-4B65-9FCA-9B89FA98C72F}"/>
                </a:ext>
              </a:extLst>
            </p:cNvPr>
            <p:cNvSpPr>
              <a:spLocks/>
            </p:cNvSpPr>
            <p:nvPr/>
          </p:nvSpPr>
          <p:spPr bwMode="auto">
            <a:xfrm>
              <a:off x="5924519" y="3659274"/>
              <a:ext cx="133477" cy="259539"/>
            </a:xfrm>
            <a:custGeom>
              <a:avLst/>
              <a:gdLst>
                <a:gd name="T0" fmla="*/ 11 w 144"/>
                <a:gd name="T1" fmla="*/ 0 h 280"/>
                <a:gd name="T2" fmla="*/ 0 w 144"/>
                <a:gd name="T3" fmla="*/ 45 h 280"/>
                <a:gd name="T4" fmla="*/ 31 w 144"/>
                <a:gd name="T5" fmla="*/ 280 h 280"/>
                <a:gd name="T6" fmla="*/ 144 w 144"/>
                <a:gd name="T7" fmla="*/ 165 h 280"/>
                <a:gd name="T8" fmla="*/ 11 w 144"/>
                <a:gd name="T9" fmla="*/ 0 h 280"/>
              </a:gdLst>
              <a:ahLst/>
              <a:cxnLst>
                <a:cxn ang="0">
                  <a:pos x="T0" y="T1"/>
                </a:cxn>
                <a:cxn ang="0">
                  <a:pos x="T2" y="T3"/>
                </a:cxn>
                <a:cxn ang="0">
                  <a:pos x="T4" y="T5"/>
                </a:cxn>
                <a:cxn ang="0">
                  <a:pos x="T6" y="T7"/>
                </a:cxn>
                <a:cxn ang="0">
                  <a:pos x="T8" y="T9"/>
                </a:cxn>
              </a:cxnLst>
              <a:rect l="0" t="0" r="r" b="b"/>
              <a:pathLst>
                <a:path w="144" h="280">
                  <a:moveTo>
                    <a:pt x="11" y="0"/>
                  </a:moveTo>
                  <a:lnTo>
                    <a:pt x="0" y="45"/>
                  </a:lnTo>
                  <a:lnTo>
                    <a:pt x="31" y="280"/>
                  </a:lnTo>
                  <a:lnTo>
                    <a:pt x="144" y="165"/>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 name="Freeform 372">
              <a:extLst>
                <a:ext uri="{FF2B5EF4-FFF2-40B4-BE49-F238E27FC236}">
                  <a16:creationId xmlns:a16="http://schemas.microsoft.com/office/drawing/2014/main" id="{6B97D1F5-31AF-4A9C-980B-91265A202F69}"/>
                </a:ext>
              </a:extLst>
            </p:cNvPr>
            <p:cNvSpPr>
              <a:spLocks/>
            </p:cNvSpPr>
            <p:nvPr/>
          </p:nvSpPr>
          <p:spPr bwMode="auto">
            <a:xfrm>
              <a:off x="5934716" y="3608294"/>
              <a:ext cx="245636" cy="85277"/>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7" name="Freeform 373">
              <a:extLst>
                <a:ext uri="{FF2B5EF4-FFF2-40B4-BE49-F238E27FC236}">
                  <a16:creationId xmlns:a16="http://schemas.microsoft.com/office/drawing/2014/main" id="{91F797B7-D107-4D91-A592-A658632C5FC0}"/>
                </a:ext>
              </a:extLst>
            </p:cNvPr>
            <p:cNvSpPr>
              <a:spLocks/>
            </p:cNvSpPr>
            <p:nvPr/>
          </p:nvSpPr>
          <p:spPr bwMode="auto">
            <a:xfrm>
              <a:off x="5679811" y="2969641"/>
              <a:ext cx="754517" cy="696121"/>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8" name="Freeform 374">
              <a:extLst>
                <a:ext uri="{FF2B5EF4-FFF2-40B4-BE49-F238E27FC236}">
                  <a16:creationId xmlns:a16="http://schemas.microsoft.com/office/drawing/2014/main" id="{31D17F8D-DB9D-4E51-9A9B-8E36A2CD066E}"/>
                </a:ext>
              </a:extLst>
            </p:cNvPr>
            <p:cNvSpPr>
              <a:spLocks noEditPoints="1"/>
            </p:cNvSpPr>
            <p:nvPr/>
          </p:nvSpPr>
          <p:spPr bwMode="auto">
            <a:xfrm>
              <a:off x="5787335" y="2866753"/>
              <a:ext cx="579328" cy="548740"/>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9" name="Freeform 375">
              <a:extLst>
                <a:ext uri="{FF2B5EF4-FFF2-40B4-BE49-F238E27FC236}">
                  <a16:creationId xmlns:a16="http://schemas.microsoft.com/office/drawing/2014/main" id="{A339DE0C-3CD1-4BF0-9CA6-61FA91B1D8AB}"/>
                </a:ext>
              </a:extLst>
            </p:cNvPr>
            <p:cNvSpPr>
              <a:spLocks noEditPoints="1"/>
            </p:cNvSpPr>
            <p:nvPr/>
          </p:nvSpPr>
          <p:spPr bwMode="auto">
            <a:xfrm>
              <a:off x="4691708" y="2810210"/>
              <a:ext cx="594159" cy="548740"/>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0" name="Freeform 376">
              <a:extLst>
                <a:ext uri="{FF2B5EF4-FFF2-40B4-BE49-F238E27FC236}">
                  <a16:creationId xmlns:a16="http://schemas.microsoft.com/office/drawing/2014/main" id="{5E36D33C-EBCB-4A47-B91E-EBBDB9953DFC}"/>
                </a:ext>
              </a:extLst>
            </p:cNvPr>
            <p:cNvSpPr>
              <a:spLocks/>
            </p:cNvSpPr>
            <p:nvPr/>
          </p:nvSpPr>
          <p:spPr bwMode="auto">
            <a:xfrm>
              <a:off x="6057997" y="3659274"/>
              <a:ext cx="129769" cy="260466"/>
            </a:xfrm>
            <a:custGeom>
              <a:avLst/>
              <a:gdLst>
                <a:gd name="T0" fmla="*/ 132 w 140"/>
                <a:gd name="T1" fmla="*/ 0 h 281"/>
                <a:gd name="T2" fmla="*/ 140 w 140"/>
                <a:gd name="T3" fmla="*/ 45 h 281"/>
                <a:gd name="T4" fmla="*/ 109 w 140"/>
                <a:gd name="T5" fmla="*/ 281 h 281"/>
                <a:gd name="T6" fmla="*/ 0 w 140"/>
                <a:gd name="T7" fmla="*/ 165 h 281"/>
                <a:gd name="T8" fmla="*/ 132 w 140"/>
                <a:gd name="T9" fmla="*/ 0 h 281"/>
              </a:gdLst>
              <a:ahLst/>
              <a:cxnLst>
                <a:cxn ang="0">
                  <a:pos x="T0" y="T1"/>
                </a:cxn>
                <a:cxn ang="0">
                  <a:pos x="T2" y="T3"/>
                </a:cxn>
                <a:cxn ang="0">
                  <a:pos x="T4" y="T5"/>
                </a:cxn>
                <a:cxn ang="0">
                  <a:pos x="T6" y="T7"/>
                </a:cxn>
                <a:cxn ang="0">
                  <a:pos x="T8" y="T9"/>
                </a:cxn>
              </a:cxnLst>
              <a:rect l="0" t="0" r="r" b="b"/>
              <a:pathLst>
                <a:path w="140" h="281">
                  <a:moveTo>
                    <a:pt x="132" y="0"/>
                  </a:moveTo>
                  <a:lnTo>
                    <a:pt x="140" y="45"/>
                  </a:lnTo>
                  <a:lnTo>
                    <a:pt x="109" y="281"/>
                  </a:lnTo>
                  <a:lnTo>
                    <a:pt x="0" y="165"/>
                  </a:lnTo>
                  <a:lnTo>
                    <a:pt x="13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1" name="Freeform 377">
              <a:extLst>
                <a:ext uri="{FF2B5EF4-FFF2-40B4-BE49-F238E27FC236}">
                  <a16:creationId xmlns:a16="http://schemas.microsoft.com/office/drawing/2014/main" id="{3054D662-97B2-4C67-B9EF-DB365743AA1C}"/>
                </a:ext>
              </a:extLst>
            </p:cNvPr>
            <p:cNvSpPr>
              <a:spLocks/>
            </p:cNvSpPr>
            <p:nvPr/>
          </p:nvSpPr>
          <p:spPr bwMode="auto">
            <a:xfrm>
              <a:off x="6057997" y="3659274"/>
              <a:ext cx="129769" cy="260466"/>
            </a:xfrm>
            <a:custGeom>
              <a:avLst/>
              <a:gdLst>
                <a:gd name="T0" fmla="*/ 132 w 140"/>
                <a:gd name="T1" fmla="*/ 0 h 281"/>
                <a:gd name="T2" fmla="*/ 140 w 140"/>
                <a:gd name="T3" fmla="*/ 45 h 281"/>
                <a:gd name="T4" fmla="*/ 109 w 140"/>
                <a:gd name="T5" fmla="*/ 281 h 281"/>
                <a:gd name="T6" fmla="*/ 0 w 140"/>
                <a:gd name="T7" fmla="*/ 165 h 281"/>
                <a:gd name="T8" fmla="*/ 132 w 140"/>
                <a:gd name="T9" fmla="*/ 0 h 281"/>
              </a:gdLst>
              <a:ahLst/>
              <a:cxnLst>
                <a:cxn ang="0">
                  <a:pos x="T0" y="T1"/>
                </a:cxn>
                <a:cxn ang="0">
                  <a:pos x="T2" y="T3"/>
                </a:cxn>
                <a:cxn ang="0">
                  <a:pos x="T4" y="T5"/>
                </a:cxn>
                <a:cxn ang="0">
                  <a:pos x="T6" y="T7"/>
                </a:cxn>
                <a:cxn ang="0">
                  <a:pos x="T8" y="T9"/>
                </a:cxn>
              </a:cxnLst>
              <a:rect l="0" t="0" r="r" b="b"/>
              <a:pathLst>
                <a:path w="140" h="281">
                  <a:moveTo>
                    <a:pt x="132" y="0"/>
                  </a:moveTo>
                  <a:lnTo>
                    <a:pt x="140" y="45"/>
                  </a:lnTo>
                  <a:lnTo>
                    <a:pt x="109" y="281"/>
                  </a:lnTo>
                  <a:lnTo>
                    <a:pt x="0" y="165"/>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2" name="Freeform 378">
              <a:extLst>
                <a:ext uri="{FF2B5EF4-FFF2-40B4-BE49-F238E27FC236}">
                  <a16:creationId xmlns:a16="http://schemas.microsoft.com/office/drawing/2014/main" id="{4197DCC0-E094-44D6-8CF4-041849A522D5}"/>
                </a:ext>
              </a:extLst>
            </p:cNvPr>
            <p:cNvSpPr>
              <a:spLocks/>
            </p:cNvSpPr>
            <p:nvPr/>
          </p:nvSpPr>
          <p:spPr bwMode="auto">
            <a:xfrm>
              <a:off x="5934716" y="3654640"/>
              <a:ext cx="245636" cy="157577"/>
            </a:xfrm>
            <a:custGeom>
              <a:avLst/>
              <a:gdLst>
                <a:gd name="T0" fmla="*/ 265 w 265"/>
                <a:gd name="T1" fmla="*/ 0 h 170"/>
                <a:gd name="T2" fmla="*/ 133 w 265"/>
                <a:gd name="T3" fmla="*/ 166 h 170"/>
                <a:gd name="T4" fmla="*/ 0 w 265"/>
                <a:gd name="T5" fmla="*/ 0 h 170"/>
                <a:gd name="T6" fmla="*/ 0 w 265"/>
                <a:gd name="T7" fmla="*/ 5 h 170"/>
                <a:gd name="T8" fmla="*/ 133 w 265"/>
                <a:gd name="T9" fmla="*/ 170 h 170"/>
                <a:gd name="T10" fmla="*/ 265 w 265"/>
                <a:gd name="T11" fmla="*/ 5 h 170"/>
                <a:gd name="T12" fmla="*/ 265 w 265"/>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265" h="170">
                  <a:moveTo>
                    <a:pt x="265" y="0"/>
                  </a:moveTo>
                  <a:lnTo>
                    <a:pt x="133" y="166"/>
                  </a:lnTo>
                  <a:lnTo>
                    <a:pt x="0" y="0"/>
                  </a:lnTo>
                  <a:lnTo>
                    <a:pt x="0" y="5"/>
                  </a:lnTo>
                  <a:lnTo>
                    <a:pt x="133" y="170"/>
                  </a:lnTo>
                  <a:lnTo>
                    <a:pt x="265" y="5"/>
                  </a:lnTo>
                  <a:lnTo>
                    <a:pt x="265" y="0"/>
                  </a:lnTo>
                  <a:close/>
                </a:path>
              </a:pathLst>
            </a:custGeom>
            <a:solidFill>
              <a:srgbClr val="E9CE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3" name="Freeform 379">
              <a:extLst>
                <a:ext uri="{FF2B5EF4-FFF2-40B4-BE49-F238E27FC236}">
                  <a16:creationId xmlns:a16="http://schemas.microsoft.com/office/drawing/2014/main" id="{5FD022D7-7640-4A78-8632-ECD528016100}"/>
                </a:ext>
              </a:extLst>
            </p:cNvPr>
            <p:cNvSpPr>
              <a:spLocks/>
            </p:cNvSpPr>
            <p:nvPr/>
          </p:nvSpPr>
          <p:spPr bwMode="auto">
            <a:xfrm>
              <a:off x="5934716" y="3654640"/>
              <a:ext cx="245636" cy="157577"/>
            </a:xfrm>
            <a:custGeom>
              <a:avLst/>
              <a:gdLst>
                <a:gd name="T0" fmla="*/ 265 w 265"/>
                <a:gd name="T1" fmla="*/ 0 h 170"/>
                <a:gd name="T2" fmla="*/ 133 w 265"/>
                <a:gd name="T3" fmla="*/ 166 h 170"/>
                <a:gd name="T4" fmla="*/ 0 w 265"/>
                <a:gd name="T5" fmla="*/ 0 h 170"/>
                <a:gd name="T6" fmla="*/ 0 w 265"/>
                <a:gd name="T7" fmla="*/ 5 h 170"/>
                <a:gd name="T8" fmla="*/ 133 w 265"/>
                <a:gd name="T9" fmla="*/ 170 h 170"/>
                <a:gd name="T10" fmla="*/ 265 w 265"/>
                <a:gd name="T11" fmla="*/ 5 h 170"/>
                <a:gd name="T12" fmla="*/ 265 w 265"/>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265" h="170">
                  <a:moveTo>
                    <a:pt x="265" y="0"/>
                  </a:moveTo>
                  <a:lnTo>
                    <a:pt x="133" y="166"/>
                  </a:lnTo>
                  <a:lnTo>
                    <a:pt x="0" y="0"/>
                  </a:lnTo>
                  <a:lnTo>
                    <a:pt x="0" y="5"/>
                  </a:lnTo>
                  <a:lnTo>
                    <a:pt x="133" y="170"/>
                  </a:lnTo>
                  <a:lnTo>
                    <a:pt x="265" y="5"/>
                  </a:lnTo>
                  <a:lnTo>
                    <a:pt x="2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4" name="Freeform 380">
              <a:extLst>
                <a:ext uri="{FF2B5EF4-FFF2-40B4-BE49-F238E27FC236}">
                  <a16:creationId xmlns:a16="http://schemas.microsoft.com/office/drawing/2014/main" id="{A2523230-7FD2-4429-93FB-F92712FD2BEB}"/>
                </a:ext>
              </a:extLst>
            </p:cNvPr>
            <p:cNvSpPr>
              <a:spLocks noEditPoints="1"/>
            </p:cNvSpPr>
            <p:nvPr/>
          </p:nvSpPr>
          <p:spPr bwMode="auto">
            <a:xfrm>
              <a:off x="6034823" y="3915106"/>
              <a:ext cx="45420" cy="1854"/>
            </a:xfrm>
            <a:custGeom>
              <a:avLst/>
              <a:gdLst>
                <a:gd name="T0" fmla="*/ 0 w 49"/>
                <a:gd name="T1" fmla="*/ 0 h 2"/>
                <a:gd name="T2" fmla="*/ 0 w 49"/>
                <a:gd name="T3" fmla="*/ 2 h 2"/>
                <a:gd name="T4" fmla="*/ 0 w 49"/>
                <a:gd name="T5" fmla="*/ 2 h 2"/>
                <a:gd name="T6" fmla="*/ 0 w 49"/>
                <a:gd name="T7" fmla="*/ 0 h 2"/>
                <a:gd name="T8" fmla="*/ 49 w 49"/>
                <a:gd name="T9" fmla="*/ 0 h 2"/>
                <a:gd name="T10" fmla="*/ 49 w 49"/>
                <a:gd name="T11" fmla="*/ 0 h 2"/>
                <a:gd name="T12" fmla="*/ 49 w 49"/>
                <a:gd name="T13" fmla="*/ 2 h 2"/>
                <a:gd name="T14" fmla="*/ 49 w 49"/>
                <a:gd name="T15" fmla="*/ 2 h 2"/>
                <a:gd name="T16" fmla="*/ 49 w 49"/>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
                  <a:moveTo>
                    <a:pt x="0" y="0"/>
                  </a:moveTo>
                  <a:lnTo>
                    <a:pt x="0" y="2"/>
                  </a:lnTo>
                  <a:lnTo>
                    <a:pt x="0" y="2"/>
                  </a:lnTo>
                  <a:lnTo>
                    <a:pt x="0" y="0"/>
                  </a:lnTo>
                  <a:close/>
                  <a:moveTo>
                    <a:pt x="49" y="0"/>
                  </a:moveTo>
                  <a:lnTo>
                    <a:pt x="49" y="0"/>
                  </a:lnTo>
                  <a:lnTo>
                    <a:pt x="49" y="2"/>
                  </a:lnTo>
                  <a:lnTo>
                    <a:pt x="49" y="2"/>
                  </a:lnTo>
                  <a:lnTo>
                    <a:pt x="49" y="0"/>
                  </a:lnTo>
                  <a:close/>
                </a:path>
              </a:pathLst>
            </a:custGeom>
            <a:solidFill>
              <a:srgbClr val="688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5" name="Freeform 381">
              <a:extLst>
                <a:ext uri="{FF2B5EF4-FFF2-40B4-BE49-F238E27FC236}">
                  <a16:creationId xmlns:a16="http://schemas.microsoft.com/office/drawing/2014/main" id="{30ED244B-0AE7-466A-942F-606F6FE38517}"/>
                </a:ext>
              </a:extLst>
            </p:cNvPr>
            <p:cNvSpPr>
              <a:spLocks noEditPoints="1"/>
            </p:cNvSpPr>
            <p:nvPr/>
          </p:nvSpPr>
          <p:spPr bwMode="auto">
            <a:xfrm>
              <a:off x="6034823" y="3915106"/>
              <a:ext cx="45420" cy="1854"/>
            </a:xfrm>
            <a:custGeom>
              <a:avLst/>
              <a:gdLst>
                <a:gd name="T0" fmla="*/ 0 w 49"/>
                <a:gd name="T1" fmla="*/ 0 h 2"/>
                <a:gd name="T2" fmla="*/ 0 w 49"/>
                <a:gd name="T3" fmla="*/ 2 h 2"/>
                <a:gd name="T4" fmla="*/ 0 w 49"/>
                <a:gd name="T5" fmla="*/ 2 h 2"/>
                <a:gd name="T6" fmla="*/ 0 w 49"/>
                <a:gd name="T7" fmla="*/ 0 h 2"/>
                <a:gd name="T8" fmla="*/ 49 w 49"/>
                <a:gd name="T9" fmla="*/ 0 h 2"/>
                <a:gd name="T10" fmla="*/ 49 w 49"/>
                <a:gd name="T11" fmla="*/ 0 h 2"/>
                <a:gd name="T12" fmla="*/ 49 w 49"/>
                <a:gd name="T13" fmla="*/ 2 h 2"/>
                <a:gd name="T14" fmla="*/ 49 w 49"/>
                <a:gd name="T15" fmla="*/ 2 h 2"/>
                <a:gd name="T16" fmla="*/ 49 w 49"/>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
                  <a:moveTo>
                    <a:pt x="0" y="0"/>
                  </a:moveTo>
                  <a:lnTo>
                    <a:pt x="0" y="2"/>
                  </a:lnTo>
                  <a:lnTo>
                    <a:pt x="0" y="2"/>
                  </a:lnTo>
                  <a:lnTo>
                    <a:pt x="0" y="0"/>
                  </a:lnTo>
                  <a:moveTo>
                    <a:pt x="49" y="0"/>
                  </a:moveTo>
                  <a:lnTo>
                    <a:pt x="49" y="0"/>
                  </a:lnTo>
                  <a:lnTo>
                    <a:pt x="49" y="2"/>
                  </a:lnTo>
                  <a:lnTo>
                    <a:pt x="49" y="2"/>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6" name="Rectangle 175">
              <a:extLst>
                <a:ext uri="{FF2B5EF4-FFF2-40B4-BE49-F238E27FC236}">
                  <a16:creationId xmlns:a16="http://schemas.microsoft.com/office/drawing/2014/main" id="{E5AFE8BD-D6F4-454A-A98A-A7DBF1A41CFF}"/>
                </a:ext>
              </a:extLst>
            </p:cNvPr>
            <p:cNvSpPr>
              <a:spLocks noChangeArrowheads="1"/>
            </p:cNvSpPr>
            <p:nvPr/>
          </p:nvSpPr>
          <p:spPr bwMode="auto">
            <a:xfrm>
              <a:off x="6034823" y="3915106"/>
              <a:ext cx="45420" cy="1854"/>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7" name="Rectangle 176">
              <a:extLst>
                <a:ext uri="{FF2B5EF4-FFF2-40B4-BE49-F238E27FC236}">
                  <a16:creationId xmlns:a16="http://schemas.microsoft.com/office/drawing/2014/main" id="{15871ECE-813A-4F59-8384-8B767D38D75C}"/>
                </a:ext>
              </a:extLst>
            </p:cNvPr>
            <p:cNvSpPr>
              <a:spLocks noChangeArrowheads="1"/>
            </p:cNvSpPr>
            <p:nvPr/>
          </p:nvSpPr>
          <p:spPr bwMode="auto">
            <a:xfrm>
              <a:off x="6034823" y="3915106"/>
              <a:ext cx="45420" cy="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8" name="Freeform 384">
              <a:extLst>
                <a:ext uri="{FF2B5EF4-FFF2-40B4-BE49-F238E27FC236}">
                  <a16:creationId xmlns:a16="http://schemas.microsoft.com/office/drawing/2014/main" id="{BD0058D4-2372-46F8-A1AB-A1D359090D7A}"/>
                </a:ext>
              </a:extLst>
            </p:cNvPr>
            <p:cNvSpPr>
              <a:spLocks/>
            </p:cNvSpPr>
            <p:nvPr/>
          </p:nvSpPr>
          <p:spPr bwMode="auto">
            <a:xfrm>
              <a:off x="6461209" y="3662055"/>
              <a:ext cx="729491" cy="956587"/>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9" name="Freeform 385">
              <a:extLst>
                <a:ext uri="{FF2B5EF4-FFF2-40B4-BE49-F238E27FC236}">
                  <a16:creationId xmlns:a16="http://schemas.microsoft.com/office/drawing/2014/main" id="{26053801-BB0E-477B-8407-109D51F84E5B}"/>
                </a:ext>
              </a:extLst>
            </p:cNvPr>
            <p:cNvSpPr>
              <a:spLocks/>
            </p:cNvSpPr>
            <p:nvPr/>
          </p:nvSpPr>
          <p:spPr bwMode="auto">
            <a:xfrm>
              <a:off x="6281385" y="4428623"/>
              <a:ext cx="1083576" cy="430094"/>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0" name="Freeform 386">
              <a:extLst>
                <a:ext uri="{FF2B5EF4-FFF2-40B4-BE49-F238E27FC236}">
                  <a16:creationId xmlns:a16="http://schemas.microsoft.com/office/drawing/2014/main" id="{EB4997EF-CB5C-4162-A4F6-2984A8EBEFA9}"/>
                </a:ext>
              </a:extLst>
            </p:cNvPr>
            <p:cNvSpPr>
              <a:spLocks/>
            </p:cNvSpPr>
            <p:nvPr/>
          </p:nvSpPr>
          <p:spPr bwMode="auto">
            <a:xfrm>
              <a:off x="6715186" y="4087514"/>
              <a:ext cx="217828" cy="523713"/>
            </a:xfrm>
            <a:custGeom>
              <a:avLst/>
              <a:gdLst>
                <a:gd name="T0" fmla="*/ 0 w 148"/>
                <a:gd name="T1" fmla="*/ 98 h 356"/>
                <a:gd name="T2" fmla="*/ 0 w 148"/>
                <a:gd name="T3" fmla="*/ 219 h 356"/>
                <a:gd name="T4" fmla="*/ 0 w 148"/>
                <a:gd name="T5" fmla="*/ 278 h 356"/>
                <a:gd name="T6" fmla="*/ 148 w 148"/>
                <a:gd name="T7" fmla="*/ 278 h 356"/>
                <a:gd name="T8" fmla="*/ 148 w 148"/>
                <a:gd name="T9" fmla="*/ 219 h 356"/>
                <a:gd name="T10" fmla="*/ 148 w 148"/>
                <a:gd name="T11" fmla="*/ 98 h 356"/>
                <a:gd name="T12" fmla="*/ 0 w 148"/>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8" h="356">
                  <a:moveTo>
                    <a:pt x="0" y="98"/>
                  </a:moveTo>
                  <a:cubicBezTo>
                    <a:pt x="0" y="219"/>
                    <a:pt x="0" y="219"/>
                    <a:pt x="0" y="219"/>
                  </a:cubicBezTo>
                  <a:cubicBezTo>
                    <a:pt x="0" y="278"/>
                    <a:pt x="0" y="278"/>
                    <a:pt x="0" y="278"/>
                  </a:cubicBezTo>
                  <a:cubicBezTo>
                    <a:pt x="37" y="354"/>
                    <a:pt x="103" y="356"/>
                    <a:pt x="148" y="278"/>
                  </a:cubicBezTo>
                  <a:cubicBezTo>
                    <a:pt x="148" y="219"/>
                    <a:pt x="148" y="219"/>
                    <a:pt x="148" y="219"/>
                  </a:cubicBezTo>
                  <a:cubicBezTo>
                    <a:pt x="148" y="98"/>
                    <a:pt x="148" y="98"/>
                    <a:pt x="148" y="98"/>
                  </a:cubicBezTo>
                  <a:cubicBezTo>
                    <a:pt x="148"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1" name="Freeform 387">
              <a:extLst>
                <a:ext uri="{FF2B5EF4-FFF2-40B4-BE49-F238E27FC236}">
                  <a16:creationId xmlns:a16="http://schemas.microsoft.com/office/drawing/2014/main" id="{046BE5EE-7242-4657-A251-80AA41F98AC7}"/>
                </a:ext>
              </a:extLst>
            </p:cNvPr>
            <p:cNvSpPr>
              <a:spLocks/>
            </p:cNvSpPr>
            <p:nvPr/>
          </p:nvSpPr>
          <p:spPr bwMode="auto">
            <a:xfrm>
              <a:off x="7025707" y="4096783"/>
              <a:ext cx="110305" cy="163139"/>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2" name="Freeform 388">
              <a:extLst>
                <a:ext uri="{FF2B5EF4-FFF2-40B4-BE49-F238E27FC236}">
                  <a16:creationId xmlns:a16="http://schemas.microsoft.com/office/drawing/2014/main" id="{C7CC8334-D168-4941-A362-4199513641CD}"/>
                </a:ext>
              </a:extLst>
            </p:cNvPr>
            <p:cNvSpPr>
              <a:spLocks/>
            </p:cNvSpPr>
            <p:nvPr/>
          </p:nvSpPr>
          <p:spPr bwMode="auto">
            <a:xfrm>
              <a:off x="6511263" y="4096783"/>
              <a:ext cx="111231" cy="163139"/>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3" name="Freeform 389">
              <a:extLst>
                <a:ext uri="{FF2B5EF4-FFF2-40B4-BE49-F238E27FC236}">
                  <a16:creationId xmlns:a16="http://schemas.microsoft.com/office/drawing/2014/main" id="{15C6A198-DF7B-490E-BBBF-76BD1942312F}"/>
                </a:ext>
              </a:extLst>
            </p:cNvPr>
            <p:cNvSpPr>
              <a:spLocks/>
            </p:cNvSpPr>
            <p:nvPr/>
          </p:nvSpPr>
          <p:spPr bwMode="auto">
            <a:xfrm>
              <a:off x="6715186" y="4363738"/>
              <a:ext cx="217828" cy="75081"/>
            </a:xfrm>
            <a:custGeom>
              <a:avLst/>
              <a:gdLst>
                <a:gd name="T0" fmla="*/ 148 w 148"/>
                <a:gd name="T1" fmla="*/ 0 h 51"/>
                <a:gd name="T2" fmla="*/ 0 w 148"/>
                <a:gd name="T3" fmla="*/ 0 h 51"/>
                <a:gd name="T4" fmla="*/ 0 w 148"/>
                <a:gd name="T5" fmla="*/ 5 h 51"/>
                <a:gd name="T6" fmla="*/ 73 w 148"/>
                <a:gd name="T7" fmla="*/ 51 h 51"/>
                <a:gd name="T8" fmla="*/ 148 w 148"/>
                <a:gd name="T9" fmla="*/ 4 h 51"/>
                <a:gd name="T10" fmla="*/ 148 w 148"/>
                <a:gd name="T11" fmla="*/ 0 h 51"/>
              </a:gdLst>
              <a:ahLst/>
              <a:cxnLst>
                <a:cxn ang="0">
                  <a:pos x="T0" y="T1"/>
                </a:cxn>
                <a:cxn ang="0">
                  <a:pos x="T2" y="T3"/>
                </a:cxn>
                <a:cxn ang="0">
                  <a:pos x="T4" y="T5"/>
                </a:cxn>
                <a:cxn ang="0">
                  <a:pos x="T6" y="T7"/>
                </a:cxn>
                <a:cxn ang="0">
                  <a:pos x="T8" y="T9"/>
                </a:cxn>
                <a:cxn ang="0">
                  <a:pos x="T10" y="T11"/>
                </a:cxn>
              </a:cxnLst>
              <a:rect l="0" t="0" r="r" b="b"/>
              <a:pathLst>
                <a:path w="148" h="51">
                  <a:moveTo>
                    <a:pt x="148" y="0"/>
                  </a:moveTo>
                  <a:cubicBezTo>
                    <a:pt x="0" y="0"/>
                    <a:pt x="0" y="0"/>
                    <a:pt x="0" y="0"/>
                  </a:cubicBezTo>
                  <a:cubicBezTo>
                    <a:pt x="0" y="5"/>
                    <a:pt x="0" y="5"/>
                    <a:pt x="0" y="5"/>
                  </a:cubicBezTo>
                  <a:cubicBezTo>
                    <a:pt x="0" y="5"/>
                    <a:pt x="46" y="51"/>
                    <a:pt x="73" y="51"/>
                  </a:cubicBezTo>
                  <a:cubicBezTo>
                    <a:pt x="100" y="51"/>
                    <a:pt x="148" y="4"/>
                    <a:pt x="148" y="4"/>
                  </a:cubicBezTo>
                  <a:cubicBezTo>
                    <a:pt x="148" y="0"/>
                    <a:pt x="148" y="0"/>
                    <a:pt x="148" y="0"/>
                  </a:cubicBezTo>
                </a:path>
              </a:pathLst>
            </a:custGeom>
            <a:solidFill>
              <a:srgbClr val="C4A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4" name="Freeform 390">
              <a:extLst>
                <a:ext uri="{FF2B5EF4-FFF2-40B4-BE49-F238E27FC236}">
                  <a16:creationId xmlns:a16="http://schemas.microsoft.com/office/drawing/2014/main" id="{40AF048A-58A8-4E4C-A8B5-D328BF84B1CB}"/>
                </a:ext>
              </a:extLst>
            </p:cNvPr>
            <p:cNvSpPr>
              <a:spLocks/>
            </p:cNvSpPr>
            <p:nvPr/>
          </p:nvSpPr>
          <p:spPr bwMode="auto">
            <a:xfrm>
              <a:off x="6525167" y="3753820"/>
              <a:ext cx="597867" cy="661825"/>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5" name="Freeform 391">
              <a:extLst>
                <a:ext uri="{FF2B5EF4-FFF2-40B4-BE49-F238E27FC236}">
                  <a16:creationId xmlns:a16="http://schemas.microsoft.com/office/drawing/2014/main" id="{98A52E0D-7EF7-4D26-88C4-001E2FE05C37}"/>
                </a:ext>
              </a:extLst>
            </p:cNvPr>
            <p:cNvSpPr>
              <a:spLocks/>
            </p:cNvSpPr>
            <p:nvPr/>
          </p:nvSpPr>
          <p:spPr bwMode="auto">
            <a:xfrm>
              <a:off x="6522387" y="3734355"/>
              <a:ext cx="633091" cy="456047"/>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6" name="Rectangle 185">
              <a:extLst>
                <a:ext uri="{FF2B5EF4-FFF2-40B4-BE49-F238E27FC236}">
                  <a16:creationId xmlns:a16="http://schemas.microsoft.com/office/drawing/2014/main" id="{CC711E16-30BD-468E-900D-AEFA1BE0FE30}"/>
                </a:ext>
              </a:extLst>
            </p:cNvPr>
            <p:cNvSpPr>
              <a:spLocks noChangeArrowheads="1"/>
            </p:cNvSpPr>
            <p:nvPr/>
          </p:nvSpPr>
          <p:spPr bwMode="auto">
            <a:xfrm>
              <a:off x="6809733" y="4583419"/>
              <a:ext cx="21320" cy="2752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7" name="Freeform 393">
              <a:extLst>
                <a:ext uri="{FF2B5EF4-FFF2-40B4-BE49-F238E27FC236}">
                  <a16:creationId xmlns:a16="http://schemas.microsoft.com/office/drawing/2014/main" id="{5B5F5F02-49EA-4CC5-A1F1-4655209F17F4}"/>
                </a:ext>
              </a:extLst>
            </p:cNvPr>
            <p:cNvSpPr>
              <a:spLocks/>
            </p:cNvSpPr>
            <p:nvPr/>
          </p:nvSpPr>
          <p:spPr bwMode="auto">
            <a:xfrm>
              <a:off x="6637325" y="4438818"/>
              <a:ext cx="183532" cy="224316"/>
            </a:xfrm>
            <a:custGeom>
              <a:avLst/>
              <a:gdLst>
                <a:gd name="T0" fmla="*/ 84 w 198"/>
                <a:gd name="T1" fmla="*/ 0 h 242"/>
                <a:gd name="T2" fmla="*/ 0 w 198"/>
                <a:gd name="T3" fmla="*/ 77 h 242"/>
                <a:gd name="T4" fmla="*/ 106 w 198"/>
                <a:gd name="T5" fmla="*/ 242 h 242"/>
                <a:gd name="T6" fmla="*/ 198 w 198"/>
                <a:gd name="T7" fmla="*/ 154 h 242"/>
                <a:gd name="T8" fmla="*/ 84 w 198"/>
                <a:gd name="T9" fmla="*/ 0 h 242"/>
              </a:gdLst>
              <a:ahLst/>
              <a:cxnLst>
                <a:cxn ang="0">
                  <a:pos x="T0" y="T1"/>
                </a:cxn>
                <a:cxn ang="0">
                  <a:pos x="T2" y="T3"/>
                </a:cxn>
                <a:cxn ang="0">
                  <a:pos x="T4" y="T5"/>
                </a:cxn>
                <a:cxn ang="0">
                  <a:pos x="T6" y="T7"/>
                </a:cxn>
                <a:cxn ang="0">
                  <a:pos x="T8" y="T9"/>
                </a:cxn>
              </a:cxnLst>
              <a:rect l="0" t="0" r="r" b="b"/>
              <a:pathLst>
                <a:path w="198" h="242">
                  <a:moveTo>
                    <a:pt x="84" y="0"/>
                  </a:moveTo>
                  <a:lnTo>
                    <a:pt x="0" y="77"/>
                  </a:lnTo>
                  <a:lnTo>
                    <a:pt x="106" y="242"/>
                  </a:lnTo>
                  <a:lnTo>
                    <a:pt x="198" y="154"/>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8" name="Freeform 394">
              <a:extLst>
                <a:ext uri="{FF2B5EF4-FFF2-40B4-BE49-F238E27FC236}">
                  <a16:creationId xmlns:a16="http://schemas.microsoft.com/office/drawing/2014/main" id="{2904F1E2-1377-4110-8030-B9559BFBD245}"/>
                </a:ext>
              </a:extLst>
            </p:cNvPr>
            <p:cNvSpPr>
              <a:spLocks/>
            </p:cNvSpPr>
            <p:nvPr/>
          </p:nvSpPr>
          <p:spPr bwMode="auto">
            <a:xfrm>
              <a:off x="6637325" y="4438818"/>
              <a:ext cx="183532" cy="224316"/>
            </a:xfrm>
            <a:custGeom>
              <a:avLst/>
              <a:gdLst>
                <a:gd name="T0" fmla="*/ 84 w 198"/>
                <a:gd name="T1" fmla="*/ 0 h 242"/>
                <a:gd name="T2" fmla="*/ 0 w 198"/>
                <a:gd name="T3" fmla="*/ 77 h 242"/>
                <a:gd name="T4" fmla="*/ 106 w 198"/>
                <a:gd name="T5" fmla="*/ 242 h 242"/>
                <a:gd name="T6" fmla="*/ 198 w 198"/>
                <a:gd name="T7" fmla="*/ 154 h 242"/>
                <a:gd name="T8" fmla="*/ 84 w 198"/>
                <a:gd name="T9" fmla="*/ 0 h 242"/>
              </a:gdLst>
              <a:ahLst/>
              <a:cxnLst>
                <a:cxn ang="0">
                  <a:pos x="T0" y="T1"/>
                </a:cxn>
                <a:cxn ang="0">
                  <a:pos x="T2" y="T3"/>
                </a:cxn>
                <a:cxn ang="0">
                  <a:pos x="T4" y="T5"/>
                </a:cxn>
                <a:cxn ang="0">
                  <a:pos x="T6" y="T7"/>
                </a:cxn>
                <a:cxn ang="0">
                  <a:pos x="T8" y="T9"/>
                </a:cxn>
              </a:cxnLst>
              <a:rect l="0" t="0" r="r" b="b"/>
              <a:pathLst>
                <a:path w="198" h="242">
                  <a:moveTo>
                    <a:pt x="84" y="0"/>
                  </a:moveTo>
                  <a:lnTo>
                    <a:pt x="0" y="77"/>
                  </a:lnTo>
                  <a:lnTo>
                    <a:pt x="106" y="242"/>
                  </a:lnTo>
                  <a:lnTo>
                    <a:pt x="198" y="154"/>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9" name="Freeform 395">
              <a:extLst>
                <a:ext uri="{FF2B5EF4-FFF2-40B4-BE49-F238E27FC236}">
                  <a16:creationId xmlns:a16="http://schemas.microsoft.com/office/drawing/2014/main" id="{2CCBF338-6F1C-4273-ABDA-9914D42E4823}"/>
                </a:ext>
              </a:extLst>
            </p:cNvPr>
            <p:cNvSpPr>
              <a:spLocks/>
            </p:cNvSpPr>
            <p:nvPr/>
          </p:nvSpPr>
          <p:spPr bwMode="auto">
            <a:xfrm>
              <a:off x="6820857" y="4437892"/>
              <a:ext cx="188166" cy="225242"/>
            </a:xfrm>
            <a:custGeom>
              <a:avLst/>
              <a:gdLst>
                <a:gd name="T0" fmla="*/ 121 w 203"/>
                <a:gd name="T1" fmla="*/ 0 h 243"/>
                <a:gd name="T2" fmla="*/ 203 w 203"/>
                <a:gd name="T3" fmla="*/ 81 h 243"/>
                <a:gd name="T4" fmla="*/ 92 w 203"/>
                <a:gd name="T5" fmla="*/ 243 h 243"/>
                <a:gd name="T6" fmla="*/ 0 w 203"/>
                <a:gd name="T7" fmla="*/ 155 h 243"/>
                <a:gd name="T8" fmla="*/ 121 w 203"/>
                <a:gd name="T9" fmla="*/ 0 h 243"/>
              </a:gdLst>
              <a:ahLst/>
              <a:cxnLst>
                <a:cxn ang="0">
                  <a:pos x="T0" y="T1"/>
                </a:cxn>
                <a:cxn ang="0">
                  <a:pos x="T2" y="T3"/>
                </a:cxn>
                <a:cxn ang="0">
                  <a:pos x="T4" y="T5"/>
                </a:cxn>
                <a:cxn ang="0">
                  <a:pos x="T6" y="T7"/>
                </a:cxn>
                <a:cxn ang="0">
                  <a:pos x="T8" y="T9"/>
                </a:cxn>
              </a:cxnLst>
              <a:rect l="0" t="0" r="r" b="b"/>
              <a:pathLst>
                <a:path w="203" h="243">
                  <a:moveTo>
                    <a:pt x="121" y="0"/>
                  </a:moveTo>
                  <a:lnTo>
                    <a:pt x="203" y="81"/>
                  </a:lnTo>
                  <a:lnTo>
                    <a:pt x="92" y="243"/>
                  </a:lnTo>
                  <a:lnTo>
                    <a:pt x="0" y="155"/>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0" name="Freeform 396">
              <a:extLst>
                <a:ext uri="{FF2B5EF4-FFF2-40B4-BE49-F238E27FC236}">
                  <a16:creationId xmlns:a16="http://schemas.microsoft.com/office/drawing/2014/main" id="{66D8856B-EF60-4B41-A918-1F58790352BA}"/>
                </a:ext>
              </a:extLst>
            </p:cNvPr>
            <p:cNvSpPr>
              <a:spLocks/>
            </p:cNvSpPr>
            <p:nvPr/>
          </p:nvSpPr>
          <p:spPr bwMode="auto">
            <a:xfrm>
              <a:off x="6820857" y="4437892"/>
              <a:ext cx="188166" cy="225242"/>
            </a:xfrm>
            <a:custGeom>
              <a:avLst/>
              <a:gdLst>
                <a:gd name="T0" fmla="*/ 121 w 203"/>
                <a:gd name="T1" fmla="*/ 0 h 243"/>
                <a:gd name="T2" fmla="*/ 203 w 203"/>
                <a:gd name="T3" fmla="*/ 81 h 243"/>
                <a:gd name="T4" fmla="*/ 92 w 203"/>
                <a:gd name="T5" fmla="*/ 243 h 243"/>
                <a:gd name="T6" fmla="*/ 0 w 203"/>
                <a:gd name="T7" fmla="*/ 155 h 243"/>
                <a:gd name="T8" fmla="*/ 121 w 203"/>
                <a:gd name="T9" fmla="*/ 0 h 243"/>
              </a:gdLst>
              <a:ahLst/>
              <a:cxnLst>
                <a:cxn ang="0">
                  <a:pos x="T0" y="T1"/>
                </a:cxn>
                <a:cxn ang="0">
                  <a:pos x="T2" y="T3"/>
                </a:cxn>
                <a:cxn ang="0">
                  <a:pos x="T4" y="T5"/>
                </a:cxn>
                <a:cxn ang="0">
                  <a:pos x="T6" y="T7"/>
                </a:cxn>
                <a:cxn ang="0">
                  <a:pos x="T8" y="T9"/>
                </a:cxn>
              </a:cxnLst>
              <a:rect l="0" t="0" r="r" b="b"/>
              <a:pathLst>
                <a:path w="203" h="243">
                  <a:moveTo>
                    <a:pt x="121" y="0"/>
                  </a:moveTo>
                  <a:lnTo>
                    <a:pt x="203" y="81"/>
                  </a:lnTo>
                  <a:lnTo>
                    <a:pt x="92" y="243"/>
                  </a:lnTo>
                  <a:lnTo>
                    <a:pt x="0" y="155"/>
                  </a:lnTo>
                  <a:lnTo>
                    <a:pt x="1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1" name="Freeform 397">
              <a:extLst>
                <a:ext uri="{FF2B5EF4-FFF2-40B4-BE49-F238E27FC236}">
                  <a16:creationId xmlns:a16="http://schemas.microsoft.com/office/drawing/2014/main" id="{70FEC785-3802-4560-9ABA-66B611C2F7DE}"/>
                </a:ext>
              </a:extLst>
            </p:cNvPr>
            <p:cNvSpPr>
              <a:spLocks noEditPoints="1"/>
            </p:cNvSpPr>
            <p:nvPr/>
          </p:nvSpPr>
          <p:spPr bwMode="auto">
            <a:xfrm>
              <a:off x="6594686" y="4059706"/>
              <a:ext cx="464390" cy="168701"/>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2" name="Freeform 398">
              <a:extLst>
                <a:ext uri="{FF2B5EF4-FFF2-40B4-BE49-F238E27FC236}">
                  <a16:creationId xmlns:a16="http://schemas.microsoft.com/office/drawing/2014/main" id="{88A90C52-5B24-4A44-A644-EB0E58EAC0EE}"/>
                </a:ext>
              </a:extLst>
            </p:cNvPr>
            <p:cNvSpPr>
              <a:spLocks/>
            </p:cNvSpPr>
            <p:nvPr/>
          </p:nvSpPr>
          <p:spPr bwMode="auto">
            <a:xfrm>
              <a:off x="6820857" y="45815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3" name="Freeform 399">
              <a:extLst>
                <a:ext uri="{FF2B5EF4-FFF2-40B4-BE49-F238E27FC236}">
                  <a16:creationId xmlns:a16="http://schemas.microsoft.com/office/drawing/2014/main" id="{86013F6A-3803-4798-B245-27B529EAFE5E}"/>
                </a:ext>
              </a:extLst>
            </p:cNvPr>
            <p:cNvSpPr>
              <a:spLocks/>
            </p:cNvSpPr>
            <p:nvPr/>
          </p:nvSpPr>
          <p:spPr bwMode="auto">
            <a:xfrm>
              <a:off x="6715186" y="4435111"/>
              <a:ext cx="217828" cy="146455"/>
            </a:xfrm>
            <a:custGeom>
              <a:avLst/>
              <a:gdLst>
                <a:gd name="T0" fmla="*/ 147 w 148"/>
                <a:gd name="T1" fmla="*/ 0 h 100"/>
                <a:gd name="T2" fmla="*/ 72 w 148"/>
                <a:gd name="T3" fmla="*/ 97 h 100"/>
                <a:gd name="T4" fmla="*/ 0 w 148"/>
                <a:gd name="T5" fmla="*/ 0 h 100"/>
                <a:gd name="T6" fmla="*/ 0 w 148"/>
                <a:gd name="T7" fmla="*/ 3 h 100"/>
                <a:gd name="T8" fmla="*/ 72 w 148"/>
                <a:gd name="T9" fmla="*/ 100 h 100"/>
                <a:gd name="T10" fmla="*/ 72 w 148"/>
                <a:gd name="T11" fmla="*/ 100 h 100"/>
                <a:gd name="T12" fmla="*/ 148 w 148"/>
                <a:gd name="T13" fmla="*/ 2 h 100"/>
                <a:gd name="T14" fmla="*/ 147 w 148"/>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8" y="2"/>
                    <a:pt x="148" y="2"/>
                    <a:pt x="148" y="2"/>
                  </a:cubicBezTo>
                  <a:cubicBezTo>
                    <a:pt x="147" y="0"/>
                    <a:pt x="147" y="0"/>
                    <a:pt x="147" y="0"/>
                  </a:cubicBezTo>
                </a:path>
              </a:pathLst>
            </a:custGeom>
            <a:solidFill>
              <a:srgbClr val="E9C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4" name="Freeform 400">
              <a:extLst>
                <a:ext uri="{FF2B5EF4-FFF2-40B4-BE49-F238E27FC236}">
                  <a16:creationId xmlns:a16="http://schemas.microsoft.com/office/drawing/2014/main" id="{65E29821-9DAC-4DBA-8E81-B53B0F88E7C9}"/>
                </a:ext>
              </a:extLst>
            </p:cNvPr>
            <p:cNvSpPr>
              <a:spLocks/>
            </p:cNvSpPr>
            <p:nvPr/>
          </p:nvSpPr>
          <p:spPr bwMode="auto">
            <a:xfrm>
              <a:off x="4839089" y="4365591"/>
              <a:ext cx="1141972" cy="519079"/>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5" name="Freeform 401">
              <a:extLst>
                <a:ext uri="{FF2B5EF4-FFF2-40B4-BE49-F238E27FC236}">
                  <a16:creationId xmlns:a16="http://schemas.microsoft.com/office/drawing/2014/main" id="{67E13A78-EE10-478C-9C0E-F70E11DA3357}"/>
                </a:ext>
              </a:extLst>
            </p:cNvPr>
            <p:cNvSpPr>
              <a:spLocks/>
            </p:cNvSpPr>
            <p:nvPr/>
          </p:nvSpPr>
          <p:spPr bwMode="auto">
            <a:xfrm>
              <a:off x="4839089" y="4365591"/>
              <a:ext cx="1141972" cy="519079"/>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6" name="Freeform 402">
              <a:extLst>
                <a:ext uri="{FF2B5EF4-FFF2-40B4-BE49-F238E27FC236}">
                  <a16:creationId xmlns:a16="http://schemas.microsoft.com/office/drawing/2014/main" id="{358D8716-D36F-4801-A7AA-5A2D749FC39E}"/>
                </a:ext>
              </a:extLst>
            </p:cNvPr>
            <p:cNvSpPr>
              <a:spLocks/>
            </p:cNvSpPr>
            <p:nvPr/>
          </p:nvSpPr>
          <p:spPr bwMode="auto">
            <a:xfrm>
              <a:off x="5287721" y="3994822"/>
              <a:ext cx="245636" cy="51351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7" name="Freeform 403">
              <a:extLst>
                <a:ext uri="{FF2B5EF4-FFF2-40B4-BE49-F238E27FC236}">
                  <a16:creationId xmlns:a16="http://schemas.microsoft.com/office/drawing/2014/main" id="{93B80F47-14AF-470C-A493-3D54A2093AC7}"/>
                </a:ext>
              </a:extLst>
            </p:cNvPr>
            <p:cNvSpPr>
              <a:spLocks/>
            </p:cNvSpPr>
            <p:nvPr/>
          </p:nvSpPr>
          <p:spPr bwMode="auto">
            <a:xfrm>
              <a:off x="5125509" y="3962379"/>
              <a:ext cx="102889" cy="150162"/>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8" name="Freeform 404">
              <a:extLst>
                <a:ext uri="{FF2B5EF4-FFF2-40B4-BE49-F238E27FC236}">
                  <a16:creationId xmlns:a16="http://schemas.microsoft.com/office/drawing/2014/main" id="{ABBF7D08-F9EE-4546-88CD-AFF8E3E22C84}"/>
                </a:ext>
              </a:extLst>
            </p:cNvPr>
            <p:cNvSpPr>
              <a:spLocks/>
            </p:cNvSpPr>
            <p:nvPr/>
          </p:nvSpPr>
          <p:spPr bwMode="auto">
            <a:xfrm>
              <a:off x="5591753" y="3962379"/>
              <a:ext cx="102889" cy="150162"/>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9" name="Freeform 405">
              <a:extLst>
                <a:ext uri="{FF2B5EF4-FFF2-40B4-BE49-F238E27FC236}">
                  <a16:creationId xmlns:a16="http://schemas.microsoft.com/office/drawing/2014/main" id="{0AAD9C75-30C8-4CA4-B78E-25330FD716F4}"/>
                </a:ext>
              </a:extLst>
            </p:cNvPr>
            <p:cNvSpPr>
              <a:spLocks/>
            </p:cNvSpPr>
            <p:nvPr/>
          </p:nvSpPr>
          <p:spPr bwMode="auto">
            <a:xfrm>
              <a:off x="5240449" y="4486092"/>
              <a:ext cx="323497" cy="398578"/>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0" name="Freeform 406">
              <a:extLst>
                <a:ext uri="{FF2B5EF4-FFF2-40B4-BE49-F238E27FC236}">
                  <a16:creationId xmlns:a16="http://schemas.microsoft.com/office/drawing/2014/main" id="{133D6333-1E65-4734-B688-CEF5D969FA6F}"/>
                </a:ext>
              </a:extLst>
            </p:cNvPr>
            <p:cNvSpPr>
              <a:spLocks/>
            </p:cNvSpPr>
            <p:nvPr/>
          </p:nvSpPr>
          <p:spPr bwMode="auto">
            <a:xfrm>
              <a:off x="5127364" y="4370226"/>
              <a:ext cx="214120" cy="514443"/>
            </a:xfrm>
            <a:custGeom>
              <a:avLst/>
              <a:gdLst>
                <a:gd name="T0" fmla="*/ 173 w 231"/>
                <a:gd name="T1" fmla="*/ 0 h 555"/>
                <a:gd name="T2" fmla="*/ 173 w 231"/>
                <a:gd name="T3" fmla="*/ 60 h 555"/>
                <a:gd name="T4" fmla="*/ 231 w 231"/>
                <a:gd name="T5" fmla="*/ 555 h 555"/>
                <a:gd name="T6" fmla="*/ 131 w 231"/>
                <a:gd name="T7" fmla="*/ 555 h 555"/>
                <a:gd name="T8" fmla="*/ 23 w 231"/>
                <a:gd name="T9" fmla="*/ 335 h 555"/>
                <a:gd name="T10" fmla="*/ 127 w 231"/>
                <a:gd name="T11" fmla="*/ 265 h 555"/>
                <a:gd name="T12" fmla="*/ 0 w 231"/>
                <a:gd name="T13" fmla="*/ 206 h 555"/>
                <a:gd name="T14" fmla="*/ 117 w 231"/>
                <a:gd name="T15" fmla="*/ 25 h 555"/>
                <a:gd name="T16" fmla="*/ 173 w 231"/>
                <a:gd name="T17"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555">
                  <a:moveTo>
                    <a:pt x="173" y="0"/>
                  </a:moveTo>
                  <a:lnTo>
                    <a:pt x="173" y="60"/>
                  </a:lnTo>
                  <a:lnTo>
                    <a:pt x="231" y="555"/>
                  </a:lnTo>
                  <a:lnTo>
                    <a:pt x="131" y="555"/>
                  </a:lnTo>
                  <a:lnTo>
                    <a:pt x="23" y="335"/>
                  </a:lnTo>
                  <a:lnTo>
                    <a:pt x="127" y="265"/>
                  </a:lnTo>
                  <a:lnTo>
                    <a:pt x="0" y="206"/>
                  </a:lnTo>
                  <a:lnTo>
                    <a:pt x="117" y="25"/>
                  </a:lnTo>
                  <a:lnTo>
                    <a:pt x="173" y="0"/>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1" name="Freeform 407">
              <a:extLst>
                <a:ext uri="{FF2B5EF4-FFF2-40B4-BE49-F238E27FC236}">
                  <a16:creationId xmlns:a16="http://schemas.microsoft.com/office/drawing/2014/main" id="{DAB1B671-EA08-4B8A-AAAD-288BD30A2331}"/>
                </a:ext>
              </a:extLst>
            </p:cNvPr>
            <p:cNvSpPr>
              <a:spLocks/>
            </p:cNvSpPr>
            <p:nvPr/>
          </p:nvSpPr>
          <p:spPr bwMode="auto">
            <a:xfrm>
              <a:off x="5479595" y="4370226"/>
              <a:ext cx="213193" cy="514443"/>
            </a:xfrm>
            <a:custGeom>
              <a:avLst/>
              <a:gdLst>
                <a:gd name="T0" fmla="*/ 58 w 230"/>
                <a:gd name="T1" fmla="*/ 0 h 555"/>
                <a:gd name="T2" fmla="*/ 58 w 230"/>
                <a:gd name="T3" fmla="*/ 60 h 555"/>
                <a:gd name="T4" fmla="*/ 0 w 230"/>
                <a:gd name="T5" fmla="*/ 555 h 555"/>
                <a:gd name="T6" fmla="*/ 99 w 230"/>
                <a:gd name="T7" fmla="*/ 555 h 555"/>
                <a:gd name="T8" fmla="*/ 207 w 230"/>
                <a:gd name="T9" fmla="*/ 335 h 555"/>
                <a:gd name="T10" fmla="*/ 104 w 230"/>
                <a:gd name="T11" fmla="*/ 265 h 555"/>
                <a:gd name="T12" fmla="*/ 230 w 230"/>
                <a:gd name="T13" fmla="*/ 206 h 555"/>
                <a:gd name="T14" fmla="*/ 127 w 230"/>
                <a:gd name="T15" fmla="*/ 30 h 555"/>
                <a:gd name="T16" fmla="*/ 58 w 230"/>
                <a:gd name="T17"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555">
                  <a:moveTo>
                    <a:pt x="58" y="0"/>
                  </a:moveTo>
                  <a:lnTo>
                    <a:pt x="58" y="60"/>
                  </a:lnTo>
                  <a:lnTo>
                    <a:pt x="0" y="555"/>
                  </a:lnTo>
                  <a:lnTo>
                    <a:pt x="99" y="555"/>
                  </a:lnTo>
                  <a:lnTo>
                    <a:pt x="207" y="335"/>
                  </a:lnTo>
                  <a:lnTo>
                    <a:pt x="104" y="265"/>
                  </a:lnTo>
                  <a:lnTo>
                    <a:pt x="230" y="206"/>
                  </a:lnTo>
                  <a:lnTo>
                    <a:pt x="127" y="30"/>
                  </a:lnTo>
                  <a:lnTo>
                    <a:pt x="58" y="0"/>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2" name="Freeform 408">
              <a:extLst>
                <a:ext uri="{FF2B5EF4-FFF2-40B4-BE49-F238E27FC236}">
                  <a16:creationId xmlns:a16="http://schemas.microsoft.com/office/drawing/2014/main" id="{41984912-CDCC-44B1-811E-D370E0060614}"/>
                </a:ext>
              </a:extLst>
            </p:cNvPr>
            <p:cNvSpPr>
              <a:spLocks/>
            </p:cNvSpPr>
            <p:nvPr/>
          </p:nvSpPr>
          <p:spPr bwMode="auto">
            <a:xfrm>
              <a:off x="5358168" y="4486092"/>
              <a:ext cx="105669" cy="102889"/>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3" name="Freeform 409">
              <a:extLst>
                <a:ext uri="{FF2B5EF4-FFF2-40B4-BE49-F238E27FC236}">
                  <a16:creationId xmlns:a16="http://schemas.microsoft.com/office/drawing/2014/main" id="{5352A2F2-A749-4DF5-A663-4D426612EE3F}"/>
                </a:ext>
              </a:extLst>
            </p:cNvPr>
            <p:cNvSpPr>
              <a:spLocks/>
            </p:cNvSpPr>
            <p:nvPr/>
          </p:nvSpPr>
          <p:spPr bwMode="auto">
            <a:xfrm>
              <a:off x="5344264" y="4588980"/>
              <a:ext cx="131624" cy="295689"/>
            </a:xfrm>
            <a:custGeom>
              <a:avLst/>
              <a:gdLst>
                <a:gd name="T0" fmla="*/ 46 w 142"/>
                <a:gd name="T1" fmla="*/ 0 h 319"/>
                <a:gd name="T2" fmla="*/ 0 w 142"/>
                <a:gd name="T3" fmla="*/ 319 h 319"/>
                <a:gd name="T4" fmla="*/ 142 w 142"/>
                <a:gd name="T5" fmla="*/ 319 h 319"/>
                <a:gd name="T6" fmla="*/ 96 w 142"/>
                <a:gd name="T7" fmla="*/ 0 h 319"/>
                <a:gd name="T8" fmla="*/ 46 w 142"/>
                <a:gd name="T9" fmla="*/ 0 h 319"/>
              </a:gdLst>
              <a:ahLst/>
              <a:cxnLst>
                <a:cxn ang="0">
                  <a:pos x="T0" y="T1"/>
                </a:cxn>
                <a:cxn ang="0">
                  <a:pos x="T2" y="T3"/>
                </a:cxn>
                <a:cxn ang="0">
                  <a:pos x="T4" y="T5"/>
                </a:cxn>
                <a:cxn ang="0">
                  <a:pos x="T6" y="T7"/>
                </a:cxn>
                <a:cxn ang="0">
                  <a:pos x="T8" y="T9"/>
                </a:cxn>
              </a:cxnLst>
              <a:rect l="0" t="0" r="r" b="b"/>
              <a:pathLst>
                <a:path w="142" h="319">
                  <a:moveTo>
                    <a:pt x="46" y="0"/>
                  </a:moveTo>
                  <a:lnTo>
                    <a:pt x="0" y="319"/>
                  </a:lnTo>
                  <a:lnTo>
                    <a:pt x="142" y="319"/>
                  </a:lnTo>
                  <a:lnTo>
                    <a:pt x="96" y="0"/>
                  </a:lnTo>
                  <a:lnTo>
                    <a:pt x="46" y="0"/>
                  </a:lnTo>
                  <a:close/>
                </a:path>
              </a:pathLst>
            </a:cu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4" name="Freeform 410">
              <a:extLst>
                <a:ext uri="{FF2B5EF4-FFF2-40B4-BE49-F238E27FC236}">
                  <a16:creationId xmlns:a16="http://schemas.microsoft.com/office/drawing/2014/main" id="{5070AF35-D16A-4D60-8CF8-41D523F8FDC2}"/>
                </a:ext>
              </a:extLst>
            </p:cNvPr>
            <p:cNvSpPr>
              <a:spLocks/>
            </p:cNvSpPr>
            <p:nvPr/>
          </p:nvSpPr>
          <p:spPr bwMode="auto">
            <a:xfrm>
              <a:off x="5344264" y="4588980"/>
              <a:ext cx="131624" cy="295689"/>
            </a:xfrm>
            <a:custGeom>
              <a:avLst/>
              <a:gdLst>
                <a:gd name="T0" fmla="*/ 46 w 142"/>
                <a:gd name="T1" fmla="*/ 0 h 319"/>
                <a:gd name="T2" fmla="*/ 0 w 142"/>
                <a:gd name="T3" fmla="*/ 319 h 319"/>
                <a:gd name="T4" fmla="*/ 142 w 142"/>
                <a:gd name="T5" fmla="*/ 319 h 319"/>
                <a:gd name="T6" fmla="*/ 96 w 142"/>
                <a:gd name="T7" fmla="*/ 0 h 319"/>
                <a:gd name="T8" fmla="*/ 46 w 142"/>
                <a:gd name="T9" fmla="*/ 0 h 319"/>
              </a:gdLst>
              <a:ahLst/>
              <a:cxnLst>
                <a:cxn ang="0">
                  <a:pos x="T0" y="T1"/>
                </a:cxn>
                <a:cxn ang="0">
                  <a:pos x="T2" y="T3"/>
                </a:cxn>
                <a:cxn ang="0">
                  <a:pos x="T4" y="T5"/>
                </a:cxn>
                <a:cxn ang="0">
                  <a:pos x="T6" y="T7"/>
                </a:cxn>
                <a:cxn ang="0">
                  <a:pos x="T8" y="T9"/>
                </a:cxn>
              </a:cxnLst>
              <a:rect l="0" t="0" r="r" b="b"/>
              <a:pathLst>
                <a:path w="142" h="319">
                  <a:moveTo>
                    <a:pt x="46" y="0"/>
                  </a:moveTo>
                  <a:lnTo>
                    <a:pt x="0" y="319"/>
                  </a:lnTo>
                  <a:lnTo>
                    <a:pt x="142" y="319"/>
                  </a:lnTo>
                  <a:lnTo>
                    <a:pt x="96" y="0"/>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5" name="Freeform 411">
              <a:extLst>
                <a:ext uri="{FF2B5EF4-FFF2-40B4-BE49-F238E27FC236}">
                  <a16:creationId xmlns:a16="http://schemas.microsoft.com/office/drawing/2014/main" id="{08292E80-B9FD-41C3-906A-5ADF89D831E3}"/>
                </a:ext>
              </a:extLst>
            </p:cNvPr>
            <p:cNvSpPr>
              <a:spLocks/>
            </p:cNvSpPr>
            <p:nvPr/>
          </p:nvSpPr>
          <p:spPr bwMode="auto">
            <a:xfrm>
              <a:off x="5276598" y="4333149"/>
              <a:ext cx="134405" cy="258612"/>
            </a:xfrm>
            <a:custGeom>
              <a:avLst/>
              <a:gdLst>
                <a:gd name="T0" fmla="*/ 12 w 145"/>
                <a:gd name="T1" fmla="*/ 0 h 279"/>
                <a:gd name="T2" fmla="*/ 0 w 145"/>
                <a:gd name="T3" fmla="*/ 45 h 279"/>
                <a:gd name="T4" fmla="*/ 32 w 145"/>
                <a:gd name="T5" fmla="*/ 279 h 279"/>
                <a:gd name="T6" fmla="*/ 145 w 145"/>
                <a:gd name="T7" fmla="*/ 165 h 279"/>
                <a:gd name="T8" fmla="*/ 12 w 145"/>
                <a:gd name="T9" fmla="*/ 0 h 279"/>
              </a:gdLst>
              <a:ahLst/>
              <a:cxnLst>
                <a:cxn ang="0">
                  <a:pos x="T0" y="T1"/>
                </a:cxn>
                <a:cxn ang="0">
                  <a:pos x="T2" y="T3"/>
                </a:cxn>
                <a:cxn ang="0">
                  <a:pos x="T4" y="T5"/>
                </a:cxn>
                <a:cxn ang="0">
                  <a:pos x="T6" y="T7"/>
                </a:cxn>
                <a:cxn ang="0">
                  <a:pos x="T8" y="T9"/>
                </a:cxn>
              </a:cxnLst>
              <a:rect l="0" t="0" r="r" b="b"/>
              <a:pathLst>
                <a:path w="145" h="279">
                  <a:moveTo>
                    <a:pt x="12" y="0"/>
                  </a:moveTo>
                  <a:lnTo>
                    <a:pt x="0" y="45"/>
                  </a:lnTo>
                  <a:lnTo>
                    <a:pt x="32" y="279"/>
                  </a:lnTo>
                  <a:lnTo>
                    <a:pt x="145" y="165"/>
                  </a:lnTo>
                  <a:lnTo>
                    <a:pt x="1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6" name="Freeform 412">
              <a:extLst>
                <a:ext uri="{FF2B5EF4-FFF2-40B4-BE49-F238E27FC236}">
                  <a16:creationId xmlns:a16="http://schemas.microsoft.com/office/drawing/2014/main" id="{57BCA262-606A-4675-9556-8A1F01548B64}"/>
                </a:ext>
              </a:extLst>
            </p:cNvPr>
            <p:cNvSpPr>
              <a:spLocks/>
            </p:cNvSpPr>
            <p:nvPr/>
          </p:nvSpPr>
          <p:spPr bwMode="auto">
            <a:xfrm>
              <a:off x="5276598" y="4333149"/>
              <a:ext cx="134405" cy="258612"/>
            </a:xfrm>
            <a:custGeom>
              <a:avLst/>
              <a:gdLst>
                <a:gd name="T0" fmla="*/ 12 w 145"/>
                <a:gd name="T1" fmla="*/ 0 h 279"/>
                <a:gd name="T2" fmla="*/ 0 w 145"/>
                <a:gd name="T3" fmla="*/ 45 h 279"/>
                <a:gd name="T4" fmla="*/ 32 w 145"/>
                <a:gd name="T5" fmla="*/ 279 h 279"/>
                <a:gd name="T6" fmla="*/ 145 w 145"/>
                <a:gd name="T7" fmla="*/ 165 h 279"/>
                <a:gd name="T8" fmla="*/ 12 w 145"/>
                <a:gd name="T9" fmla="*/ 0 h 279"/>
              </a:gdLst>
              <a:ahLst/>
              <a:cxnLst>
                <a:cxn ang="0">
                  <a:pos x="T0" y="T1"/>
                </a:cxn>
                <a:cxn ang="0">
                  <a:pos x="T2" y="T3"/>
                </a:cxn>
                <a:cxn ang="0">
                  <a:pos x="T4" y="T5"/>
                </a:cxn>
                <a:cxn ang="0">
                  <a:pos x="T6" y="T7"/>
                </a:cxn>
                <a:cxn ang="0">
                  <a:pos x="T8" y="T9"/>
                </a:cxn>
              </a:cxnLst>
              <a:rect l="0" t="0" r="r" b="b"/>
              <a:pathLst>
                <a:path w="145" h="279">
                  <a:moveTo>
                    <a:pt x="12" y="0"/>
                  </a:moveTo>
                  <a:lnTo>
                    <a:pt x="0" y="45"/>
                  </a:lnTo>
                  <a:lnTo>
                    <a:pt x="32" y="279"/>
                  </a:lnTo>
                  <a:lnTo>
                    <a:pt x="145" y="165"/>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7" name="Freeform 413">
              <a:extLst>
                <a:ext uri="{FF2B5EF4-FFF2-40B4-BE49-F238E27FC236}">
                  <a16:creationId xmlns:a16="http://schemas.microsoft.com/office/drawing/2014/main" id="{EBD7BA44-CC6C-4EE0-9BAF-C6C424EB1004}"/>
                </a:ext>
              </a:extLst>
            </p:cNvPr>
            <p:cNvSpPr>
              <a:spLocks/>
            </p:cNvSpPr>
            <p:nvPr/>
          </p:nvSpPr>
          <p:spPr bwMode="auto">
            <a:xfrm>
              <a:off x="5287721" y="4282168"/>
              <a:ext cx="245636" cy="85277"/>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8" name="Freeform 414">
              <a:extLst>
                <a:ext uri="{FF2B5EF4-FFF2-40B4-BE49-F238E27FC236}">
                  <a16:creationId xmlns:a16="http://schemas.microsoft.com/office/drawing/2014/main" id="{3AE00F22-CB77-4CBF-A67C-2FF1ACA6AA0A}"/>
                </a:ext>
              </a:extLst>
            </p:cNvPr>
            <p:cNvSpPr>
              <a:spLocks/>
            </p:cNvSpPr>
            <p:nvPr/>
          </p:nvSpPr>
          <p:spPr bwMode="auto">
            <a:xfrm>
              <a:off x="5112533" y="3573997"/>
              <a:ext cx="627529" cy="62567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9" name="Freeform 415">
              <a:extLst>
                <a:ext uri="{FF2B5EF4-FFF2-40B4-BE49-F238E27FC236}">
                  <a16:creationId xmlns:a16="http://schemas.microsoft.com/office/drawing/2014/main" id="{2FFE4591-045C-43E0-A29C-4F4E848CF819}"/>
                </a:ext>
              </a:extLst>
            </p:cNvPr>
            <p:cNvSpPr>
              <a:spLocks/>
            </p:cNvSpPr>
            <p:nvPr/>
          </p:nvSpPr>
          <p:spPr bwMode="auto">
            <a:xfrm>
              <a:off x="5032817" y="3643516"/>
              <a:ext cx="754517" cy="695194"/>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0" name="Freeform 416">
              <a:extLst>
                <a:ext uri="{FF2B5EF4-FFF2-40B4-BE49-F238E27FC236}">
                  <a16:creationId xmlns:a16="http://schemas.microsoft.com/office/drawing/2014/main" id="{CA9F6A77-C800-4095-A5A1-E9A3EC4BDF5B}"/>
                </a:ext>
              </a:extLst>
            </p:cNvPr>
            <p:cNvSpPr>
              <a:spLocks/>
            </p:cNvSpPr>
            <p:nvPr/>
          </p:nvSpPr>
          <p:spPr bwMode="auto">
            <a:xfrm>
              <a:off x="5092140" y="3624051"/>
              <a:ext cx="633091" cy="412481"/>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1" name="Freeform 417">
              <a:extLst>
                <a:ext uri="{FF2B5EF4-FFF2-40B4-BE49-F238E27FC236}">
                  <a16:creationId xmlns:a16="http://schemas.microsoft.com/office/drawing/2014/main" id="{6F8A897D-CA4F-450A-A417-34FD606254AF}"/>
                </a:ext>
              </a:extLst>
            </p:cNvPr>
            <p:cNvSpPr>
              <a:spLocks/>
            </p:cNvSpPr>
            <p:nvPr/>
          </p:nvSpPr>
          <p:spPr bwMode="auto">
            <a:xfrm>
              <a:off x="5222837" y="3771432"/>
              <a:ext cx="239147" cy="58396"/>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2" name="Freeform 418">
              <a:extLst>
                <a:ext uri="{FF2B5EF4-FFF2-40B4-BE49-F238E27FC236}">
                  <a16:creationId xmlns:a16="http://schemas.microsoft.com/office/drawing/2014/main" id="{50785946-D260-4B2B-9E60-DDD430B69AA3}"/>
                </a:ext>
              </a:extLst>
            </p:cNvPr>
            <p:cNvSpPr>
              <a:spLocks noEditPoints="1"/>
            </p:cNvSpPr>
            <p:nvPr/>
          </p:nvSpPr>
          <p:spPr bwMode="auto">
            <a:xfrm>
              <a:off x="5181125" y="3956817"/>
              <a:ext cx="463463" cy="168701"/>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3" name="Freeform 419">
              <a:extLst>
                <a:ext uri="{FF2B5EF4-FFF2-40B4-BE49-F238E27FC236}">
                  <a16:creationId xmlns:a16="http://schemas.microsoft.com/office/drawing/2014/main" id="{A96894FD-8D03-4FEE-ADFA-807585BBE7A8}"/>
                </a:ext>
              </a:extLst>
            </p:cNvPr>
            <p:cNvSpPr>
              <a:spLocks/>
            </p:cNvSpPr>
            <p:nvPr/>
          </p:nvSpPr>
          <p:spPr bwMode="auto">
            <a:xfrm>
              <a:off x="5411003" y="4333149"/>
              <a:ext cx="130697" cy="260466"/>
            </a:xfrm>
            <a:custGeom>
              <a:avLst/>
              <a:gdLst>
                <a:gd name="T0" fmla="*/ 132 w 141"/>
                <a:gd name="T1" fmla="*/ 0 h 281"/>
                <a:gd name="T2" fmla="*/ 141 w 141"/>
                <a:gd name="T3" fmla="*/ 45 h 281"/>
                <a:gd name="T4" fmla="*/ 111 w 141"/>
                <a:gd name="T5" fmla="*/ 281 h 281"/>
                <a:gd name="T6" fmla="*/ 0 w 141"/>
                <a:gd name="T7" fmla="*/ 165 h 281"/>
                <a:gd name="T8" fmla="*/ 132 w 141"/>
                <a:gd name="T9" fmla="*/ 0 h 281"/>
              </a:gdLst>
              <a:ahLst/>
              <a:cxnLst>
                <a:cxn ang="0">
                  <a:pos x="T0" y="T1"/>
                </a:cxn>
                <a:cxn ang="0">
                  <a:pos x="T2" y="T3"/>
                </a:cxn>
                <a:cxn ang="0">
                  <a:pos x="T4" y="T5"/>
                </a:cxn>
                <a:cxn ang="0">
                  <a:pos x="T6" y="T7"/>
                </a:cxn>
                <a:cxn ang="0">
                  <a:pos x="T8" y="T9"/>
                </a:cxn>
              </a:cxnLst>
              <a:rect l="0" t="0" r="r" b="b"/>
              <a:pathLst>
                <a:path w="141" h="281">
                  <a:moveTo>
                    <a:pt x="132" y="0"/>
                  </a:moveTo>
                  <a:lnTo>
                    <a:pt x="141" y="45"/>
                  </a:lnTo>
                  <a:lnTo>
                    <a:pt x="111" y="281"/>
                  </a:lnTo>
                  <a:lnTo>
                    <a:pt x="0" y="165"/>
                  </a:lnTo>
                  <a:lnTo>
                    <a:pt x="13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4" name="Freeform 420">
              <a:extLst>
                <a:ext uri="{FF2B5EF4-FFF2-40B4-BE49-F238E27FC236}">
                  <a16:creationId xmlns:a16="http://schemas.microsoft.com/office/drawing/2014/main" id="{9CDB8C04-F803-4E5C-9B26-3C2DF06C320B}"/>
                </a:ext>
              </a:extLst>
            </p:cNvPr>
            <p:cNvSpPr>
              <a:spLocks/>
            </p:cNvSpPr>
            <p:nvPr/>
          </p:nvSpPr>
          <p:spPr bwMode="auto">
            <a:xfrm>
              <a:off x="5411003" y="4333149"/>
              <a:ext cx="130697" cy="260466"/>
            </a:xfrm>
            <a:custGeom>
              <a:avLst/>
              <a:gdLst>
                <a:gd name="T0" fmla="*/ 132 w 141"/>
                <a:gd name="T1" fmla="*/ 0 h 281"/>
                <a:gd name="T2" fmla="*/ 141 w 141"/>
                <a:gd name="T3" fmla="*/ 45 h 281"/>
                <a:gd name="T4" fmla="*/ 111 w 141"/>
                <a:gd name="T5" fmla="*/ 281 h 281"/>
                <a:gd name="T6" fmla="*/ 0 w 141"/>
                <a:gd name="T7" fmla="*/ 165 h 281"/>
                <a:gd name="T8" fmla="*/ 132 w 141"/>
                <a:gd name="T9" fmla="*/ 0 h 281"/>
              </a:gdLst>
              <a:ahLst/>
              <a:cxnLst>
                <a:cxn ang="0">
                  <a:pos x="T0" y="T1"/>
                </a:cxn>
                <a:cxn ang="0">
                  <a:pos x="T2" y="T3"/>
                </a:cxn>
                <a:cxn ang="0">
                  <a:pos x="T4" y="T5"/>
                </a:cxn>
                <a:cxn ang="0">
                  <a:pos x="T6" y="T7"/>
                </a:cxn>
                <a:cxn ang="0">
                  <a:pos x="T8" y="T9"/>
                </a:cxn>
              </a:cxnLst>
              <a:rect l="0" t="0" r="r" b="b"/>
              <a:pathLst>
                <a:path w="141" h="281">
                  <a:moveTo>
                    <a:pt x="132" y="0"/>
                  </a:moveTo>
                  <a:lnTo>
                    <a:pt x="141" y="45"/>
                  </a:lnTo>
                  <a:lnTo>
                    <a:pt x="111" y="281"/>
                  </a:lnTo>
                  <a:lnTo>
                    <a:pt x="0" y="165"/>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5" name="Freeform 421">
              <a:extLst>
                <a:ext uri="{FF2B5EF4-FFF2-40B4-BE49-F238E27FC236}">
                  <a16:creationId xmlns:a16="http://schemas.microsoft.com/office/drawing/2014/main" id="{3742F4C0-8BF3-4E75-AF9E-17EA329E45FC}"/>
                </a:ext>
              </a:extLst>
            </p:cNvPr>
            <p:cNvSpPr>
              <a:spLocks/>
            </p:cNvSpPr>
            <p:nvPr/>
          </p:nvSpPr>
          <p:spPr bwMode="auto">
            <a:xfrm>
              <a:off x="5287721" y="4328514"/>
              <a:ext cx="245636" cy="157577"/>
            </a:xfrm>
            <a:custGeom>
              <a:avLst/>
              <a:gdLst>
                <a:gd name="T0" fmla="*/ 265 w 265"/>
                <a:gd name="T1" fmla="*/ 0 h 170"/>
                <a:gd name="T2" fmla="*/ 133 w 265"/>
                <a:gd name="T3" fmla="*/ 165 h 170"/>
                <a:gd name="T4" fmla="*/ 0 w 265"/>
                <a:gd name="T5" fmla="*/ 0 h 170"/>
                <a:gd name="T6" fmla="*/ 0 w 265"/>
                <a:gd name="T7" fmla="*/ 5 h 170"/>
                <a:gd name="T8" fmla="*/ 133 w 265"/>
                <a:gd name="T9" fmla="*/ 170 h 170"/>
                <a:gd name="T10" fmla="*/ 265 w 265"/>
                <a:gd name="T11" fmla="*/ 5 h 170"/>
                <a:gd name="T12" fmla="*/ 265 w 265"/>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265" h="170">
                  <a:moveTo>
                    <a:pt x="265" y="0"/>
                  </a:moveTo>
                  <a:lnTo>
                    <a:pt x="133" y="165"/>
                  </a:lnTo>
                  <a:lnTo>
                    <a:pt x="0" y="0"/>
                  </a:lnTo>
                  <a:lnTo>
                    <a:pt x="0" y="5"/>
                  </a:lnTo>
                  <a:lnTo>
                    <a:pt x="133" y="170"/>
                  </a:lnTo>
                  <a:lnTo>
                    <a:pt x="265" y="5"/>
                  </a:lnTo>
                  <a:lnTo>
                    <a:pt x="265" y="0"/>
                  </a:lnTo>
                  <a:close/>
                </a:path>
              </a:pathLst>
            </a:custGeom>
            <a:solidFill>
              <a:srgbClr val="F2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6" name="Freeform 422">
              <a:extLst>
                <a:ext uri="{FF2B5EF4-FFF2-40B4-BE49-F238E27FC236}">
                  <a16:creationId xmlns:a16="http://schemas.microsoft.com/office/drawing/2014/main" id="{CCD9F600-DC13-4193-8429-B45D937DC221}"/>
                </a:ext>
              </a:extLst>
            </p:cNvPr>
            <p:cNvSpPr>
              <a:spLocks/>
            </p:cNvSpPr>
            <p:nvPr/>
          </p:nvSpPr>
          <p:spPr bwMode="auto">
            <a:xfrm>
              <a:off x="5287721" y="4328514"/>
              <a:ext cx="245636" cy="157577"/>
            </a:xfrm>
            <a:custGeom>
              <a:avLst/>
              <a:gdLst>
                <a:gd name="T0" fmla="*/ 265 w 265"/>
                <a:gd name="T1" fmla="*/ 0 h 170"/>
                <a:gd name="T2" fmla="*/ 133 w 265"/>
                <a:gd name="T3" fmla="*/ 165 h 170"/>
                <a:gd name="T4" fmla="*/ 0 w 265"/>
                <a:gd name="T5" fmla="*/ 0 h 170"/>
                <a:gd name="T6" fmla="*/ 0 w 265"/>
                <a:gd name="T7" fmla="*/ 5 h 170"/>
                <a:gd name="T8" fmla="*/ 133 w 265"/>
                <a:gd name="T9" fmla="*/ 170 h 170"/>
                <a:gd name="T10" fmla="*/ 265 w 265"/>
                <a:gd name="T11" fmla="*/ 5 h 170"/>
                <a:gd name="T12" fmla="*/ 265 w 265"/>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265" h="170">
                  <a:moveTo>
                    <a:pt x="265" y="0"/>
                  </a:moveTo>
                  <a:lnTo>
                    <a:pt x="133" y="165"/>
                  </a:lnTo>
                  <a:lnTo>
                    <a:pt x="0" y="0"/>
                  </a:lnTo>
                  <a:lnTo>
                    <a:pt x="0" y="5"/>
                  </a:lnTo>
                  <a:lnTo>
                    <a:pt x="133" y="170"/>
                  </a:lnTo>
                  <a:lnTo>
                    <a:pt x="265" y="5"/>
                  </a:lnTo>
                  <a:lnTo>
                    <a:pt x="2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7" name="Freeform 423">
              <a:extLst>
                <a:ext uri="{FF2B5EF4-FFF2-40B4-BE49-F238E27FC236}">
                  <a16:creationId xmlns:a16="http://schemas.microsoft.com/office/drawing/2014/main" id="{319F15D7-33E3-43E0-9146-B2C050D3A47E}"/>
                </a:ext>
              </a:extLst>
            </p:cNvPr>
            <p:cNvSpPr>
              <a:spLocks/>
            </p:cNvSpPr>
            <p:nvPr/>
          </p:nvSpPr>
          <p:spPr bwMode="auto">
            <a:xfrm>
              <a:off x="5433249" y="4588980"/>
              <a:ext cx="927" cy="1854"/>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2"/>
                  </a:lnTo>
                  <a:lnTo>
                    <a:pt x="1" y="2"/>
                  </a:lnTo>
                  <a:lnTo>
                    <a:pt x="0"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8" name="Freeform 424">
              <a:extLst>
                <a:ext uri="{FF2B5EF4-FFF2-40B4-BE49-F238E27FC236}">
                  <a16:creationId xmlns:a16="http://schemas.microsoft.com/office/drawing/2014/main" id="{9D9CF612-C69C-42CF-8261-74A9DB35C40F}"/>
                </a:ext>
              </a:extLst>
            </p:cNvPr>
            <p:cNvSpPr>
              <a:spLocks/>
            </p:cNvSpPr>
            <p:nvPr/>
          </p:nvSpPr>
          <p:spPr bwMode="auto">
            <a:xfrm>
              <a:off x="5433249" y="4588980"/>
              <a:ext cx="927" cy="1854"/>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2"/>
                  </a:lnTo>
                  <a:lnTo>
                    <a:pt x="1" y="2"/>
                  </a:lnTo>
                  <a:lnTo>
                    <a:pt x="0" y="0"/>
                  </a:ln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9" name="Freeform 425">
              <a:extLst>
                <a:ext uri="{FF2B5EF4-FFF2-40B4-BE49-F238E27FC236}">
                  <a16:creationId xmlns:a16="http://schemas.microsoft.com/office/drawing/2014/main" id="{63C1FF03-D0E0-4A13-B011-FBBF00671AAA}"/>
                </a:ext>
              </a:extLst>
            </p:cNvPr>
            <p:cNvSpPr>
              <a:spLocks/>
            </p:cNvSpPr>
            <p:nvPr/>
          </p:nvSpPr>
          <p:spPr bwMode="auto">
            <a:xfrm>
              <a:off x="5386902" y="4588980"/>
              <a:ext cx="47273" cy="1854"/>
            </a:xfrm>
            <a:custGeom>
              <a:avLst/>
              <a:gdLst>
                <a:gd name="T0" fmla="*/ 50 w 51"/>
                <a:gd name="T1" fmla="*/ 0 h 2"/>
                <a:gd name="T2" fmla="*/ 0 w 51"/>
                <a:gd name="T3" fmla="*/ 0 h 2"/>
                <a:gd name="T4" fmla="*/ 0 w 51"/>
                <a:gd name="T5" fmla="*/ 2 h 2"/>
                <a:gd name="T6" fmla="*/ 51 w 51"/>
                <a:gd name="T7" fmla="*/ 2 h 2"/>
                <a:gd name="T8" fmla="*/ 50 w 51"/>
                <a:gd name="T9" fmla="*/ 0 h 2"/>
              </a:gdLst>
              <a:ahLst/>
              <a:cxnLst>
                <a:cxn ang="0">
                  <a:pos x="T0" y="T1"/>
                </a:cxn>
                <a:cxn ang="0">
                  <a:pos x="T2" y="T3"/>
                </a:cxn>
                <a:cxn ang="0">
                  <a:pos x="T4" y="T5"/>
                </a:cxn>
                <a:cxn ang="0">
                  <a:pos x="T6" y="T7"/>
                </a:cxn>
                <a:cxn ang="0">
                  <a:pos x="T8" y="T9"/>
                </a:cxn>
              </a:cxnLst>
              <a:rect l="0" t="0" r="r" b="b"/>
              <a:pathLst>
                <a:path w="51" h="2">
                  <a:moveTo>
                    <a:pt x="50" y="0"/>
                  </a:moveTo>
                  <a:lnTo>
                    <a:pt x="0" y="0"/>
                  </a:lnTo>
                  <a:lnTo>
                    <a:pt x="0" y="2"/>
                  </a:lnTo>
                  <a:lnTo>
                    <a:pt x="51" y="2"/>
                  </a:lnTo>
                  <a:lnTo>
                    <a:pt x="50"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0" name="Freeform 426">
              <a:extLst>
                <a:ext uri="{FF2B5EF4-FFF2-40B4-BE49-F238E27FC236}">
                  <a16:creationId xmlns:a16="http://schemas.microsoft.com/office/drawing/2014/main" id="{B921C8F8-DCC2-4D01-869A-F2FD7741C1AB}"/>
                </a:ext>
              </a:extLst>
            </p:cNvPr>
            <p:cNvSpPr>
              <a:spLocks/>
            </p:cNvSpPr>
            <p:nvPr/>
          </p:nvSpPr>
          <p:spPr bwMode="auto">
            <a:xfrm>
              <a:off x="5386902" y="4588980"/>
              <a:ext cx="47273" cy="1854"/>
            </a:xfrm>
            <a:custGeom>
              <a:avLst/>
              <a:gdLst>
                <a:gd name="T0" fmla="*/ 50 w 51"/>
                <a:gd name="T1" fmla="*/ 0 h 2"/>
                <a:gd name="T2" fmla="*/ 0 w 51"/>
                <a:gd name="T3" fmla="*/ 0 h 2"/>
                <a:gd name="T4" fmla="*/ 0 w 51"/>
                <a:gd name="T5" fmla="*/ 2 h 2"/>
                <a:gd name="T6" fmla="*/ 51 w 51"/>
                <a:gd name="T7" fmla="*/ 2 h 2"/>
                <a:gd name="T8" fmla="*/ 50 w 51"/>
                <a:gd name="T9" fmla="*/ 0 h 2"/>
              </a:gdLst>
              <a:ahLst/>
              <a:cxnLst>
                <a:cxn ang="0">
                  <a:pos x="T0" y="T1"/>
                </a:cxn>
                <a:cxn ang="0">
                  <a:pos x="T2" y="T3"/>
                </a:cxn>
                <a:cxn ang="0">
                  <a:pos x="T4" y="T5"/>
                </a:cxn>
                <a:cxn ang="0">
                  <a:pos x="T6" y="T7"/>
                </a:cxn>
                <a:cxn ang="0">
                  <a:pos x="T8" y="T9"/>
                </a:cxn>
              </a:cxnLst>
              <a:rect l="0" t="0" r="r" b="b"/>
              <a:pathLst>
                <a:path w="51" h="2">
                  <a:moveTo>
                    <a:pt x="50" y="0"/>
                  </a:moveTo>
                  <a:lnTo>
                    <a:pt x="0" y="0"/>
                  </a:lnTo>
                  <a:lnTo>
                    <a:pt x="0" y="2"/>
                  </a:lnTo>
                  <a:lnTo>
                    <a:pt x="51" y="2"/>
                  </a:lnTo>
                  <a:lnTo>
                    <a:pt x="50" y="0"/>
                  </a:ln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1" name="Freeform 427">
              <a:extLst>
                <a:ext uri="{FF2B5EF4-FFF2-40B4-BE49-F238E27FC236}">
                  <a16:creationId xmlns:a16="http://schemas.microsoft.com/office/drawing/2014/main" id="{88E70847-8306-4FEB-B8CB-09E1A4B7B373}"/>
                </a:ext>
              </a:extLst>
            </p:cNvPr>
            <p:cNvSpPr>
              <a:spLocks/>
            </p:cNvSpPr>
            <p:nvPr/>
          </p:nvSpPr>
          <p:spPr bwMode="auto">
            <a:xfrm>
              <a:off x="5468472" y="4516680"/>
              <a:ext cx="1141972" cy="518152"/>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2" name="Freeform 428">
              <a:extLst>
                <a:ext uri="{FF2B5EF4-FFF2-40B4-BE49-F238E27FC236}">
                  <a16:creationId xmlns:a16="http://schemas.microsoft.com/office/drawing/2014/main" id="{C9BD6A00-19A8-4880-8F59-C950E0838E90}"/>
                </a:ext>
              </a:extLst>
            </p:cNvPr>
            <p:cNvSpPr>
              <a:spLocks/>
            </p:cNvSpPr>
            <p:nvPr/>
          </p:nvSpPr>
          <p:spPr bwMode="auto">
            <a:xfrm>
              <a:off x="5468472" y="4516680"/>
              <a:ext cx="1141972" cy="518152"/>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3" name="Freeform 429">
              <a:extLst>
                <a:ext uri="{FF2B5EF4-FFF2-40B4-BE49-F238E27FC236}">
                  <a16:creationId xmlns:a16="http://schemas.microsoft.com/office/drawing/2014/main" id="{4C6207B1-7FEE-4F88-A136-016E7BB5E96D}"/>
                </a:ext>
              </a:extLst>
            </p:cNvPr>
            <p:cNvSpPr>
              <a:spLocks/>
            </p:cNvSpPr>
            <p:nvPr/>
          </p:nvSpPr>
          <p:spPr bwMode="auto">
            <a:xfrm>
              <a:off x="5917104" y="4144983"/>
              <a:ext cx="245636" cy="513517"/>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4" name="Freeform 430">
              <a:extLst>
                <a:ext uri="{FF2B5EF4-FFF2-40B4-BE49-F238E27FC236}">
                  <a16:creationId xmlns:a16="http://schemas.microsoft.com/office/drawing/2014/main" id="{F394C7CF-F4B5-4E5B-923A-684E27C99F92}"/>
                </a:ext>
              </a:extLst>
            </p:cNvPr>
            <p:cNvSpPr>
              <a:spLocks/>
            </p:cNvSpPr>
            <p:nvPr/>
          </p:nvSpPr>
          <p:spPr bwMode="auto">
            <a:xfrm>
              <a:off x="5753966" y="4112540"/>
              <a:ext cx="102889" cy="150162"/>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5" name="Freeform 431">
              <a:extLst>
                <a:ext uri="{FF2B5EF4-FFF2-40B4-BE49-F238E27FC236}">
                  <a16:creationId xmlns:a16="http://schemas.microsoft.com/office/drawing/2014/main" id="{C30C45F5-9869-4DA0-8DA0-BCF57DEBBEAC}"/>
                </a:ext>
              </a:extLst>
            </p:cNvPr>
            <p:cNvSpPr>
              <a:spLocks/>
            </p:cNvSpPr>
            <p:nvPr/>
          </p:nvSpPr>
          <p:spPr bwMode="auto">
            <a:xfrm>
              <a:off x="6219282" y="4112540"/>
              <a:ext cx="103816" cy="150162"/>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6" name="Freeform 432">
              <a:extLst>
                <a:ext uri="{FF2B5EF4-FFF2-40B4-BE49-F238E27FC236}">
                  <a16:creationId xmlns:a16="http://schemas.microsoft.com/office/drawing/2014/main" id="{0472929C-1CED-494A-98B8-578B5874E013}"/>
                </a:ext>
              </a:extLst>
            </p:cNvPr>
            <p:cNvSpPr>
              <a:spLocks/>
            </p:cNvSpPr>
            <p:nvPr/>
          </p:nvSpPr>
          <p:spPr bwMode="auto">
            <a:xfrm>
              <a:off x="5867977" y="4636254"/>
              <a:ext cx="325351" cy="398578"/>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7" name="Freeform 433">
              <a:extLst>
                <a:ext uri="{FF2B5EF4-FFF2-40B4-BE49-F238E27FC236}">
                  <a16:creationId xmlns:a16="http://schemas.microsoft.com/office/drawing/2014/main" id="{7190B7C2-A0BE-44E6-A676-02ACF14B135B}"/>
                </a:ext>
              </a:extLst>
            </p:cNvPr>
            <p:cNvSpPr>
              <a:spLocks/>
            </p:cNvSpPr>
            <p:nvPr/>
          </p:nvSpPr>
          <p:spPr bwMode="auto">
            <a:xfrm>
              <a:off x="5756746" y="4520388"/>
              <a:ext cx="213193" cy="514443"/>
            </a:xfrm>
            <a:custGeom>
              <a:avLst/>
              <a:gdLst>
                <a:gd name="T0" fmla="*/ 173 w 230"/>
                <a:gd name="T1" fmla="*/ 0 h 555"/>
                <a:gd name="T2" fmla="*/ 173 w 230"/>
                <a:gd name="T3" fmla="*/ 60 h 555"/>
                <a:gd name="T4" fmla="*/ 230 w 230"/>
                <a:gd name="T5" fmla="*/ 555 h 555"/>
                <a:gd name="T6" fmla="*/ 131 w 230"/>
                <a:gd name="T7" fmla="*/ 555 h 555"/>
                <a:gd name="T8" fmla="*/ 22 w 230"/>
                <a:gd name="T9" fmla="*/ 335 h 555"/>
                <a:gd name="T10" fmla="*/ 127 w 230"/>
                <a:gd name="T11" fmla="*/ 266 h 555"/>
                <a:gd name="T12" fmla="*/ 0 w 230"/>
                <a:gd name="T13" fmla="*/ 206 h 555"/>
                <a:gd name="T14" fmla="*/ 116 w 230"/>
                <a:gd name="T15" fmla="*/ 25 h 555"/>
                <a:gd name="T16" fmla="*/ 173 w 230"/>
                <a:gd name="T17"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555">
                  <a:moveTo>
                    <a:pt x="173" y="0"/>
                  </a:moveTo>
                  <a:lnTo>
                    <a:pt x="173" y="60"/>
                  </a:lnTo>
                  <a:lnTo>
                    <a:pt x="230" y="555"/>
                  </a:lnTo>
                  <a:lnTo>
                    <a:pt x="131" y="555"/>
                  </a:lnTo>
                  <a:lnTo>
                    <a:pt x="22" y="335"/>
                  </a:lnTo>
                  <a:lnTo>
                    <a:pt x="127" y="266"/>
                  </a:lnTo>
                  <a:lnTo>
                    <a:pt x="0" y="206"/>
                  </a:lnTo>
                  <a:lnTo>
                    <a:pt x="116" y="25"/>
                  </a:lnTo>
                  <a:lnTo>
                    <a:pt x="173"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8" name="Freeform 434">
              <a:extLst>
                <a:ext uri="{FF2B5EF4-FFF2-40B4-BE49-F238E27FC236}">
                  <a16:creationId xmlns:a16="http://schemas.microsoft.com/office/drawing/2014/main" id="{04224082-46EE-46E7-B7AD-7E71847C84FF}"/>
                </a:ext>
              </a:extLst>
            </p:cNvPr>
            <p:cNvSpPr>
              <a:spLocks/>
            </p:cNvSpPr>
            <p:nvPr/>
          </p:nvSpPr>
          <p:spPr bwMode="auto">
            <a:xfrm>
              <a:off x="6108051" y="4520388"/>
              <a:ext cx="213193" cy="514443"/>
            </a:xfrm>
            <a:custGeom>
              <a:avLst/>
              <a:gdLst>
                <a:gd name="T0" fmla="*/ 59 w 230"/>
                <a:gd name="T1" fmla="*/ 0 h 555"/>
                <a:gd name="T2" fmla="*/ 59 w 230"/>
                <a:gd name="T3" fmla="*/ 60 h 555"/>
                <a:gd name="T4" fmla="*/ 0 w 230"/>
                <a:gd name="T5" fmla="*/ 555 h 555"/>
                <a:gd name="T6" fmla="*/ 98 w 230"/>
                <a:gd name="T7" fmla="*/ 555 h 555"/>
                <a:gd name="T8" fmla="*/ 208 w 230"/>
                <a:gd name="T9" fmla="*/ 335 h 555"/>
                <a:gd name="T10" fmla="*/ 103 w 230"/>
                <a:gd name="T11" fmla="*/ 266 h 555"/>
                <a:gd name="T12" fmla="*/ 230 w 230"/>
                <a:gd name="T13" fmla="*/ 206 h 555"/>
                <a:gd name="T14" fmla="*/ 127 w 230"/>
                <a:gd name="T15" fmla="*/ 31 h 555"/>
                <a:gd name="T16" fmla="*/ 59 w 230"/>
                <a:gd name="T17"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555">
                  <a:moveTo>
                    <a:pt x="59" y="0"/>
                  </a:moveTo>
                  <a:lnTo>
                    <a:pt x="59" y="60"/>
                  </a:lnTo>
                  <a:lnTo>
                    <a:pt x="0" y="555"/>
                  </a:lnTo>
                  <a:lnTo>
                    <a:pt x="98" y="555"/>
                  </a:lnTo>
                  <a:lnTo>
                    <a:pt x="208" y="335"/>
                  </a:lnTo>
                  <a:lnTo>
                    <a:pt x="103" y="266"/>
                  </a:lnTo>
                  <a:lnTo>
                    <a:pt x="230" y="206"/>
                  </a:lnTo>
                  <a:lnTo>
                    <a:pt x="127" y="31"/>
                  </a:lnTo>
                  <a:lnTo>
                    <a:pt x="59"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9" name="Freeform 435">
              <a:extLst>
                <a:ext uri="{FF2B5EF4-FFF2-40B4-BE49-F238E27FC236}">
                  <a16:creationId xmlns:a16="http://schemas.microsoft.com/office/drawing/2014/main" id="{CC99320C-BFC0-4580-A6AC-0A1B669EDB61}"/>
                </a:ext>
              </a:extLst>
            </p:cNvPr>
            <p:cNvSpPr>
              <a:spLocks/>
            </p:cNvSpPr>
            <p:nvPr/>
          </p:nvSpPr>
          <p:spPr bwMode="auto">
            <a:xfrm>
              <a:off x="5985697" y="4636254"/>
              <a:ext cx="105669" cy="102889"/>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0" name="Freeform 436">
              <a:extLst>
                <a:ext uri="{FF2B5EF4-FFF2-40B4-BE49-F238E27FC236}">
                  <a16:creationId xmlns:a16="http://schemas.microsoft.com/office/drawing/2014/main" id="{CE600C9E-4734-4E0B-AE2B-446F062BF94C}"/>
                </a:ext>
              </a:extLst>
            </p:cNvPr>
            <p:cNvSpPr>
              <a:spLocks/>
            </p:cNvSpPr>
            <p:nvPr/>
          </p:nvSpPr>
          <p:spPr bwMode="auto">
            <a:xfrm>
              <a:off x="5974573" y="4739142"/>
              <a:ext cx="130697" cy="295689"/>
            </a:xfrm>
            <a:custGeom>
              <a:avLst/>
              <a:gdLst>
                <a:gd name="T0" fmla="*/ 44 w 141"/>
                <a:gd name="T1" fmla="*/ 0 h 319"/>
                <a:gd name="T2" fmla="*/ 0 w 141"/>
                <a:gd name="T3" fmla="*/ 319 h 319"/>
                <a:gd name="T4" fmla="*/ 141 w 141"/>
                <a:gd name="T5" fmla="*/ 319 h 319"/>
                <a:gd name="T6" fmla="*/ 95 w 141"/>
                <a:gd name="T7" fmla="*/ 0 h 319"/>
                <a:gd name="T8" fmla="*/ 44 w 141"/>
                <a:gd name="T9" fmla="*/ 0 h 319"/>
              </a:gdLst>
              <a:ahLst/>
              <a:cxnLst>
                <a:cxn ang="0">
                  <a:pos x="T0" y="T1"/>
                </a:cxn>
                <a:cxn ang="0">
                  <a:pos x="T2" y="T3"/>
                </a:cxn>
                <a:cxn ang="0">
                  <a:pos x="T4" y="T5"/>
                </a:cxn>
                <a:cxn ang="0">
                  <a:pos x="T6" y="T7"/>
                </a:cxn>
                <a:cxn ang="0">
                  <a:pos x="T8" y="T9"/>
                </a:cxn>
              </a:cxnLst>
              <a:rect l="0" t="0" r="r" b="b"/>
              <a:pathLst>
                <a:path w="141" h="319">
                  <a:moveTo>
                    <a:pt x="44" y="0"/>
                  </a:moveTo>
                  <a:lnTo>
                    <a:pt x="0" y="319"/>
                  </a:lnTo>
                  <a:lnTo>
                    <a:pt x="141" y="319"/>
                  </a:lnTo>
                  <a:lnTo>
                    <a:pt x="95" y="0"/>
                  </a:lnTo>
                  <a:lnTo>
                    <a:pt x="44" y="0"/>
                  </a:lnTo>
                  <a:close/>
                </a:path>
              </a:pathLst>
            </a:cu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1" name="Freeform 437">
              <a:extLst>
                <a:ext uri="{FF2B5EF4-FFF2-40B4-BE49-F238E27FC236}">
                  <a16:creationId xmlns:a16="http://schemas.microsoft.com/office/drawing/2014/main" id="{2689EC29-F57C-4D0E-BEBB-9FC1DDB40188}"/>
                </a:ext>
              </a:extLst>
            </p:cNvPr>
            <p:cNvSpPr>
              <a:spLocks/>
            </p:cNvSpPr>
            <p:nvPr/>
          </p:nvSpPr>
          <p:spPr bwMode="auto">
            <a:xfrm>
              <a:off x="5974573" y="4739142"/>
              <a:ext cx="130697" cy="295689"/>
            </a:xfrm>
            <a:custGeom>
              <a:avLst/>
              <a:gdLst>
                <a:gd name="T0" fmla="*/ 44 w 141"/>
                <a:gd name="T1" fmla="*/ 0 h 319"/>
                <a:gd name="T2" fmla="*/ 0 w 141"/>
                <a:gd name="T3" fmla="*/ 319 h 319"/>
                <a:gd name="T4" fmla="*/ 141 w 141"/>
                <a:gd name="T5" fmla="*/ 319 h 319"/>
                <a:gd name="T6" fmla="*/ 95 w 141"/>
                <a:gd name="T7" fmla="*/ 0 h 319"/>
                <a:gd name="T8" fmla="*/ 44 w 141"/>
                <a:gd name="T9" fmla="*/ 0 h 319"/>
              </a:gdLst>
              <a:ahLst/>
              <a:cxnLst>
                <a:cxn ang="0">
                  <a:pos x="T0" y="T1"/>
                </a:cxn>
                <a:cxn ang="0">
                  <a:pos x="T2" y="T3"/>
                </a:cxn>
                <a:cxn ang="0">
                  <a:pos x="T4" y="T5"/>
                </a:cxn>
                <a:cxn ang="0">
                  <a:pos x="T6" y="T7"/>
                </a:cxn>
                <a:cxn ang="0">
                  <a:pos x="T8" y="T9"/>
                </a:cxn>
              </a:cxnLst>
              <a:rect l="0" t="0" r="r" b="b"/>
              <a:pathLst>
                <a:path w="141" h="319">
                  <a:moveTo>
                    <a:pt x="44" y="0"/>
                  </a:moveTo>
                  <a:lnTo>
                    <a:pt x="0" y="319"/>
                  </a:lnTo>
                  <a:lnTo>
                    <a:pt x="141" y="319"/>
                  </a:lnTo>
                  <a:lnTo>
                    <a:pt x="95" y="0"/>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2" name="Freeform 438">
              <a:extLst>
                <a:ext uri="{FF2B5EF4-FFF2-40B4-BE49-F238E27FC236}">
                  <a16:creationId xmlns:a16="http://schemas.microsoft.com/office/drawing/2014/main" id="{2A77DD49-B193-4E76-B3C2-D8567E8E8313}"/>
                </a:ext>
              </a:extLst>
            </p:cNvPr>
            <p:cNvSpPr>
              <a:spLocks/>
            </p:cNvSpPr>
            <p:nvPr/>
          </p:nvSpPr>
          <p:spPr bwMode="auto">
            <a:xfrm>
              <a:off x="5905054" y="4483311"/>
              <a:ext cx="135331" cy="258612"/>
            </a:xfrm>
            <a:custGeom>
              <a:avLst/>
              <a:gdLst>
                <a:gd name="T0" fmla="*/ 13 w 146"/>
                <a:gd name="T1" fmla="*/ 0 h 279"/>
                <a:gd name="T2" fmla="*/ 0 w 146"/>
                <a:gd name="T3" fmla="*/ 44 h 279"/>
                <a:gd name="T4" fmla="*/ 33 w 146"/>
                <a:gd name="T5" fmla="*/ 279 h 279"/>
                <a:gd name="T6" fmla="*/ 146 w 146"/>
                <a:gd name="T7" fmla="*/ 165 h 279"/>
                <a:gd name="T8" fmla="*/ 13 w 146"/>
                <a:gd name="T9" fmla="*/ 0 h 279"/>
              </a:gdLst>
              <a:ahLst/>
              <a:cxnLst>
                <a:cxn ang="0">
                  <a:pos x="T0" y="T1"/>
                </a:cxn>
                <a:cxn ang="0">
                  <a:pos x="T2" y="T3"/>
                </a:cxn>
                <a:cxn ang="0">
                  <a:pos x="T4" y="T5"/>
                </a:cxn>
                <a:cxn ang="0">
                  <a:pos x="T6" y="T7"/>
                </a:cxn>
                <a:cxn ang="0">
                  <a:pos x="T8" y="T9"/>
                </a:cxn>
              </a:cxnLst>
              <a:rect l="0" t="0" r="r" b="b"/>
              <a:pathLst>
                <a:path w="146" h="279">
                  <a:moveTo>
                    <a:pt x="13" y="0"/>
                  </a:moveTo>
                  <a:lnTo>
                    <a:pt x="0" y="44"/>
                  </a:lnTo>
                  <a:lnTo>
                    <a:pt x="33" y="279"/>
                  </a:lnTo>
                  <a:lnTo>
                    <a:pt x="146" y="165"/>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3" name="Freeform 439">
              <a:extLst>
                <a:ext uri="{FF2B5EF4-FFF2-40B4-BE49-F238E27FC236}">
                  <a16:creationId xmlns:a16="http://schemas.microsoft.com/office/drawing/2014/main" id="{06DF6BE7-12DD-4F4F-AEDF-6E90F9B9689B}"/>
                </a:ext>
              </a:extLst>
            </p:cNvPr>
            <p:cNvSpPr>
              <a:spLocks/>
            </p:cNvSpPr>
            <p:nvPr/>
          </p:nvSpPr>
          <p:spPr bwMode="auto">
            <a:xfrm>
              <a:off x="5905054" y="4483311"/>
              <a:ext cx="135331" cy="258612"/>
            </a:xfrm>
            <a:custGeom>
              <a:avLst/>
              <a:gdLst>
                <a:gd name="T0" fmla="*/ 13 w 146"/>
                <a:gd name="T1" fmla="*/ 0 h 279"/>
                <a:gd name="T2" fmla="*/ 0 w 146"/>
                <a:gd name="T3" fmla="*/ 44 h 279"/>
                <a:gd name="T4" fmla="*/ 33 w 146"/>
                <a:gd name="T5" fmla="*/ 279 h 279"/>
                <a:gd name="T6" fmla="*/ 146 w 146"/>
                <a:gd name="T7" fmla="*/ 165 h 279"/>
                <a:gd name="T8" fmla="*/ 13 w 146"/>
                <a:gd name="T9" fmla="*/ 0 h 279"/>
              </a:gdLst>
              <a:ahLst/>
              <a:cxnLst>
                <a:cxn ang="0">
                  <a:pos x="T0" y="T1"/>
                </a:cxn>
                <a:cxn ang="0">
                  <a:pos x="T2" y="T3"/>
                </a:cxn>
                <a:cxn ang="0">
                  <a:pos x="T4" y="T5"/>
                </a:cxn>
                <a:cxn ang="0">
                  <a:pos x="T6" y="T7"/>
                </a:cxn>
                <a:cxn ang="0">
                  <a:pos x="T8" y="T9"/>
                </a:cxn>
              </a:cxnLst>
              <a:rect l="0" t="0" r="r" b="b"/>
              <a:pathLst>
                <a:path w="146" h="279">
                  <a:moveTo>
                    <a:pt x="13" y="0"/>
                  </a:moveTo>
                  <a:lnTo>
                    <a:pt x="0" y="44"/>
                  </a:lnTo>
                  <a:lnTo>
                    <a:pt x="33" y="279"/>
                  </a:lnTo>
                  <a:lnTo>
                    <a:pt x="146" y="16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4" name="Freeform 440">
              <a:extLst>
                <a:ext uri="{FF2B5EF4-FFF2-40B4-BE49-F238E27FC236}">
                  <a16:creationId xmlns:a16="http://schemas.microsoft.com/office/drawing/2014/main" id="{C95D877E-4D66-4045-9716-C27E882CB699}"/>
                </a:ext>
              </a:extLst>
            </p:cNvPr>
            <p:cNvSpPr>
              <a:spLocks/>
            </p:cNvSpPr>
            <p:nvPr/>
          </p:nvSpPr>
          <p:spPr bwMode="auto">
            <a:xfrm>
              <a:off x="5917104" y="4431403"/>
              <a:ext cx="245636" cy="85277"/>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5" name="Freeform 441">
              <a:extLst>
                <a:ext uri="{FF2B5EF4-FFF2-40B4-BE49-F238E27FC236}">
                  <a16:creationId xmlns:a16="http://schemas.microsoft.com/office/drawing/2014/main" id="{7EBDD7C0-A94A-44D2-BC41-725D2BAD45DF}"/>
                </a:ext>
              </a:extLst>
            </p:cNvPr>
            <p:cNvSpPr>
              <a:spLocks/>
            </p:cNvSpPr>
            <p:nvPr/>
          </p:nvSpPr>
          <p:spPr bwMode="auto">
            <a:xfrm>
              <a:off x="5662199" y="3793678"/>
              <a:ext cx="754517" cy="695194"/>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6" name="Freeform 442">
              <a:extLst>
                <a:ext uri="{FF2B5EF4-FFF2-40B4-BE49-F238E27FC236}">
                  <a16:creationId xmlns:a16="http://schemas.microsoft.com/office/drawing/2014/main" id="{A8182125-1555-416F-AD21-11DA6C1ABA42}"/>
                </a:ext>
              </a:extLst>
            </p:cNvPr>
            <p:cNvSpPr>
              <a:spLocks noEditPoints="1"/>
            </p:cNvSpPr>
            <p:nvPr/>
          </p:nvSpPr>
          <p:spPr bwMode="auto">
            <a:xfrm>
              <a:off x="5750257" y="3704693"/>
              <a:ext cx="594159" cy="534836"/>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7" name="Freeform 443">
              <a:extLst>
                <a:ext uri="{FF2B5EF4-FFF2-40B4-BE49-F238E27FC236}">
                  <a16:creationId xmlns:a16="http://schemas.microsoft.com/office/drawing/2014/main" id="{DE33EC64-922A-4934-967A-19520BA923EF}"/>
                </a:ext>
              </a:extLst>
            </p:cNvPr>
            <p:cNvSpPr>
              <a:spLocks/>
            </p:cNvSpPr>
            <p:nvPr/>
          </p:nvSpPr>
          <p:spPr bwMode="auto">
            <a:xfrm>
              <a:off x="6040385" y="4483311"/>
              <a:ext cx="129769" cy="260466"/>
            </a:xfrm>
            <a:custGeom>
              <a:avLst/>
              <a:gdLst>
                <a:gd name="T0" fmla="*/ 132 w 140"/>
                <a:gd name="T1" fmla="*/ 0 h 281"/>
                <a:gd name="T2" fmla="*/ 140 w 140"/>
                <a:gd name="T3" fmla="*/ 44 h 281"/>
                <a:gd name="T4" fmla="*/ 109 w 140"/>
                <a:gd name="T5" fmla="*/ 281 h 281"/>
                <a:gd name="T6" fmla="*/ 0 w 140"/>
                <a:gd name="T7" fmla="*/ 165 h 281"/>
                <a:gd name="T8" fmla="*/ 132 w 140"/>
                <a:gd name="T9" fmla="*/ 0 h 281"/>
              </a:gdLst>
              <a:ahLst/>
              <a:cxnLst>
                <a:cxn ang="0">
                  <a:pos x="T0" y="T1"/>
                </a:cxn>
                <a:cxn ang="0">
                  <a:pos x="T2" y="T3"/>
                </a:cxn>
                <a:cxn ang="0">
                  <a:pos x="T4" y="T5"/>
                </a:cxn>
                <a:cxn ang="0">
                  <a:pos x="T6" y="T7"/>
                </a:cxn>
                <a:cxn ang="0">
                  <a:pos x="T8" y="T9"/>
                </a:cxn>
              </a:cxnLst>
              <a:rect l="0" t="0" r="r" b="b"/>
              <a:pathLst>
                <a:path w="140" h="281">
                  <a:moveTo>
                    <a:pt x="132" y="0"/>
                  </a:moveTo>
                  <a:lnTo>
                    <a:pt x="140" y="44"/>
                  </a:lnTo>
                  <a:lnTo>
                    <a:pt x="109" y="281"/>
                  </a:lnTo>
                  <a:lnTo>
                    <a:pt x="0" y="165"/>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8" name="Freeform 444">
              <a:extLst>
                <a:ext uri="{FF2B5EF4-FFF2-40B4-BE49-F238E27FC236}">
                  <a16:creationId xmlns:a16="http://schemas.microsoft.com/office/drawing/2014/main" id="{F5DE9396-A5BE-4C9B-8C72-875272439562}"/>
                </a:ext>
              </a:extLst>
            </p:cNvPr>
            <p:cNvSpPr>
              <a:spLocks/>
            </p:cNvSpPr>
            <p:nvPr/>
          </p:nvSpPr>
          <p:spPr bwMode="auto">
            <a:xfrm>
              <a:off x="6040385" y="4483311"/>
              <a:ext cx="129769" cy="260466"/>
            </a:xfrm>
            <a:custGeom>
              <a:avLst/>
              <a:gdLst>
                <a:gd name="T0" fmla="*/ 132 w 140"/>
                <a:gd name="T1" fmla="*/ 0 h 281"/>
                <a:gd name="T2" fmla="*/ 140 w 140"/>
                <a:gd name="T3" fmla="*/ 44 h 281"/>
                <a:gd name="T4" fmla="*/ 109 w 140"/>
                <a:gd name="T5" fmla="*/ 281 h 281"/>
                <a:gd name="T6" fmla="*/ 0 w 140"/>
                <a:gd name="T7" fmla="*/ 165 h 281"/>
                <a:gd name="T8" fmla="*/ 132 w 140"/>
                <a:gd name="T9" fmla="*/ 0 h 281"/>
              </a:gdLst>
              <a:ahLst/>
              <a:cxnLst>
                <a:cxn ang="0">
                  <a:pos x="T0" y="T1"/>
                </a:cxn>
                <a:cxn ang="0">
                  <a:pos x="T2" y="T3"/>
                </a:cxn>
                <a:cxn ang="0">
                  <a:pos x="T4" y="T5"/>
                </a:cxn>
                <a:cxn ang="0">
                  <a:pos x="T6" y="T7"/>
                </a:cxn>
                <a:cxn ang="0">
                  <a:pos x="T8" y="T9"/>
                </a:cxn>
              </a:cxnLst>
              <a:rect l="0" t="0" r="r" b="b"/>
              <a:pathLst>
                <a:path w="140" h="281">
                  <a:moveTo>
                    <a:pt x="132" y="0"/>
                  </a:moveTo>
                  <a:lnTo>
                    <a:pt x="140" y="44"/>
                  </a:lnTo>
                  <a:lnTo>
                    <a:pt x="109" y="281"/>
                  </a:lnTo>
                  <a:lnTo>
                    <a:pt x="0" y="165"/>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9" name="Freeform 445">
              <a:extLst>
                <a:ext uri="{FF2B5EF4-FFF2-40B4-BE49-F238E27FC236}">
                  <a16:creationId xmlns:a16="http://schemas.microsoft.com/office/drawing/2014/main" id="{431521DF-8EBB-466B-9EF0-AE31E02F17C8}"/>
                </a:ext>
              </a:extLst>
            </p:cNvPr>
            <p:cNvSpPr>
              <a:spLocks/>
            </p:cNvSpPr>
            <p:nvPr/>
          </p:nvSpPr>
          <p:spPr bwMode="auto">
            <a:xfrm>
              <a:off x="6040385" y="463625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0" name="Freeform 446">
              <a:extLst>
                <a:ext uri="{FF2B5EF4-FFF2-40B4-BE49-F238E27FC236}">
                  <a16:creationId xmlns:a16="http://schemas.microsoft.com/office/drawing/2014/main" id="{D184F84E-5138-454C-A7DD-F72BB7CBFA24}"/>
                </a:ext>
              </a:extLst>
            </p:cNvPr>
            <p:cNvSpPr>
              <a:spLocks/>
            </p:cNvSpPr>
            <p:nvPr/>
          </p:nvSpPr>
          <p:spPr bwMode="auto">
            <a:xfrm>
              <a:off x="6040385" y="463625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1" name="Freeform 447">
              <a:extLst>
                <a:ext uri="{FF2B5EF4-FFF2-40B4-BE49-F238E27FC236}">
                  <a16:creationId xmlns:a16="http://schemas.microsoft.com/office/drawing/2014/main" id="{B4070A73-39A3-462E-954F-EBA5821C8F3C}"/>
                </a:ext>
              </a:extLst>
            </p:cNvPr>
            <p:cNvSpPr>
              <a:spLocks/>
            </p:cNvSpPr>
            <p:nvPr/>
          </p:nvSpPr>
          <p:spPr bwMode="auto">
            <a:xfrm>
              <a:off x="5917104" y="4480531"/>
              <a:ext cx="245636" cy="155724"/>
            </a:xfrm>
            <a:custGeom>
              <a:avLst/>
              <a:gdLst>
                <a:gd name="T0" fmla="*/ 265 w 265"/>
                <a:gd name="T1" fmla="*/ 0 h 168"/>
                <a:gd name="T2" fmla="*/ 133 w 265"/>
                <a:gd name="T3" fmla="*/ 163 h 168"/>
                <a:gd name="T4" fmla="*/ 0 w 265"/>
                <a:gd name="T5" fmla="*/ 0 h 168"/>
                <a:gd name="T6" fmla="*/ 0 w 265"/>
                <a:gd name="T7" fmla="*/ 3 h 168"/>
                <a:gd name="T8" fmla="*/ 133 w 265"/>
                <a:gd name="T9" fmla="*/ 168 h 168"/>
                <a:gd name="T10" fmla="*/ 133 w 265"/>
                <a:gd name="T11" fmla="*/ 168 h 168"/>
                <a:gd name="T12" fmla="*/ 265 w 265"/>
                <a:gd name="T13" fmla="*/ 3 h 168"/>
                <a:gd name="T14" fmla="*/ 265 w 265"/>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68">
                  <a:moveTo>
                    <a:pt x="265" y="0"/>
                  </a:moveTo>
                  <a:lnTo>
                    <a:pt x="133" y="163"/>
                  </a:lnTo>
                  <a:lnTo>
                    <a:pt x="0" y="0"/>
                  </a:lnTo>
                  <a:lnTo>
                    <a:pt x="0" y="3"/>
                  </a:lnTo>
                  <a:lnTo>
                    <a:pt x="133" y="168"/>
                  </a:lnTo>
                  <a:lnTo>
                    <a:pt x="133" y="168"/>
                  </a:lnTo>
                  <a:lnTo>
                    <a:pt x="265" y="3"/>
                  </a:lnTo>
                  <a:lnTo>
                    <a:pt x="265" y="0"/>
                  </a:lnTo>
                  <a:close/>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2" name="Freeform 448">
              <a:extLst>
                <a:ext uri="{FF2B5EF4-FFF2-40B4-BE49-F238E27FC236}">
                  <a16:creationId xmlns:a16="http://schemas.microsoft.com/office/drawing/2014/main" id="{9D4EA8C8-80A4-441F-9E8A-A2CC629E8179}"/>
                </a:ext>
              </a:extLst>
            </p:cNvPr>
            <p:cNvSpPr>
              <a:spLocks/>
            </p:cNvSpPr>
            <p:nvPr/>
          </p:nvSpPr>
          <p:spPr bwMode="auto">
            <a:xfrm>
              <a:off x="5917104" y="4480531"/>
              <a:ext cx="245636" cy="155724"/>
            </a:xfrm>
            <a:custGeom>
              <a:avLst/>
              <a:gdLst>
                <a:gd name="T0" fmla="*/ 265 w 265"/>
                <a:gd name="T1" fmla="*/ 0 h 168"/>
                <a:gd name="T2" fmla="*/ 133 w 265"/>
                <a:gd name="T3" fmla="*/ 163 h 168"/>
                <a:gd name="T4" fmla="*/ 0 w 265"/>
                <a:gd name="T5" fmla="*/ 0 h 168"/>
                <a:gd name="T6" fmla="*/ 0 w 265"/>
                <a:gd name="T7" fmla="*/ 3 h 168"/>
                <a:gd name="T8" fmla="*/ 133 w 265"/>
                <a:gd name="T9" fmla="*/ 168 h 168"/>
                <a:gd name="T10" fmla="*/ 133 w 265"/>
                <a:gd name="T11" fmla="*/ 168 h 168"/>
                <a:gd name="T12" fmla="*/ 265 w 265"/>
                <a:gd name="T13" fmla="*/ 3 h 168"/>
                <a:gd name="T14" fmla="*/ 265 w 265"/>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68">
                  <a:moveTo>
                    <a:pt x="265" y="0"/>
                  </a:moveTo>
                  <a:lnTo>
                    <a:pt x="133" y="163"/>
                  </a:lnTo>
                  <a:lnTo>
                    <a:pt x="0" y="0"/>
                  </a:lnTo>
                  <a:lnTo>
                    <a:pt x="0" y="3"/>
                  </a:lnTo>
                  <a:lnTo>
                    <a:pt x="133" y="168"/>
                  </a:lnTo>
                  <a:lnTo>
                    <a:pt x="133" y="168"/>
                  </a:lnTo>
                  <a:lnTo>
                    <a:pt x="265" y="3"/>
                  </a:lnTo>
                  <a:lnTo>
                    <a:pt x="2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3" name="Freeform 449">
              <a:extLst>
                <a:ext uri="{FF2B5EF4-FFF2-40B4-BE49-F238E27FC236}">
                  <a16:creationId xmlns:a16="http://schemas.microsoft.com/office/drawing/2014/main" id="{96F7DFC0-D451-4F15-A6F9-E991B2ADDD80}"/>
                </a:ext>
              </a:extLst>
            </p:cNvPr>
            <p:cNvSpPr>
              <a:spLocks noEditPoints="1"/>
            </p:cNvSpPr>
            <p:nvPr/>
          </p:nvSpPr>
          <p:spPr bwMode="auto">
            <a:xfrm>
              <a:off x="6015359" y="4739142"/>
              <a:ext cx="47273" cy="1854"/>
            </a:xfrm>
            <a:custGeom>
              <a:avLst/>
              <a:gdLst>
                <a:gd name="T0" fmla="*/ 0 w 51"/>
                <a:gd name="T1" fmla="*/ 0 h 2"/>
                <a:gd name="T2" fmla="*/ 0 w 51"/>
                <a:gd name="T3" fmla="*/ 2 h 2"/>
                <a:gd name="T4" fmla="*/ 0 w 51"/>
                <a:gd name="T5" fmla="*/ 2 h 2"/>
                <a:gd name="T6" fmla="*/ 0 w 51"/>
                <a:gd name="T7" fmla="*/ 0 h 2"/>
                <a:gd name="T8" fmla="*/ 51 w 51"/>
                <a:gd name="T9" fmla="*/ 0 h 2"/>
                <a:gd name="T10" fmla="*/ 51 w 51"/>
                <a:gd name="T11" fmla="*/ 0 h 2"/>
                <a:gd name="T12" fmla="*/ 51 w 51"/>
                <a:gd name="T13" fmla="*/ 2 h 2"/>
                <a:gd name="T14" fmla="*/ 51 w 51"/>
                <a:gd name="T15" fmla="*/ 2 h 2"/>
                <a:gd name="T16" fmla="*/ 51 w 5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
                  <a:moveTo>
                    <a:pt x="0" y="0"/>
                  </a:moveTo>
                  <a:lnTo>
                    <a:pt x="0" y="2"/>
                  </a:lnTo>
                  <a:lnTo>
                    <a:pt x="0" y="2"/>
                  </a:lnTo>
                  <a:lnTo>
                    <a:pt x="0" y="0"/>
                  </a:lnTo>
                  <a:close/>
                  <a:moveTo>
                    <a:pt x="51" y="0"/>
                  </a:moveTo>
                  <a:lnTo>
                    <a:pt x="51" y="0"/>
                  </a:lnTo>
                  <a:lnTo>
                    <a:pt x="51" y="2"/>
                  </a:lnTo>
                  <a:lnTo>
                    <a:pt x="51" y="2"/>
                  </a:lnTo>
                  <a:lnTo>
                    <a:pt x="51"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44" name="Freeform 450">
              <a:extLst>
                <a:ext uri="{FF2B5EF4-FFF2-40B4-BE49-F238E27FC236}">
                  <a16:creationId xmlns:a16="http://schemas.microsoft.com/office/drawing/2014/main" id="{6BBB608D-2FE6-47BC-BB0B-CC14B39CD094}"/>
                </a:ext>
              </a:extLst>
            </p:cNvPr>
            <p:cNvSpPr>
              <a:spLocks noEditPoints="1"/>
            </p:cNvSpPr>
            <p:nvPr/>
          </p:nvSpPr>
          <p:spPr bwMode="auto">
            <a:xfrm>
              <a:off x="6015359" y="4739142"/>
              <a:ext cx="47273" cy="1854"/>
            </a:xfrm>
            <a:custGeom>
              <a:avLst/>
              <a:gdLst>
                <a:gd name="T0" fmla="*/ 0 w 51"/>
                <a:gd name="T1" fmla="*/ 0 h 2"/>
                <a:gd name="T2" fmla="*/ 0 w 51"/>
                <a:gd name="T3" fmla="*/ 2 h 2"/>
                <a:gd name="T4" fmla="*/ 0 w 51"/>
                <a:gd name="T5" fmla="*/ 2 h 2"/>
                <a:gd name="T6" fmla="*/ 0 w 51"/>
                <a:gd name="T7" fmla="*/ 0 h 2"/>
                <a:gd name="T8" fmla="*/ 51 w 51"/>
                <a:gd name="T9" fmla="*/ 0 h 2"/>
                <a:gd name="T10" fmla="*/ 51 w 51"/>
                <a:gd name="T11" fmla="*/ 0 h 2"/>
                <a:gd name="T12" fmla="*/ 51 w 51"/>
                <a:gd name="T13" fmla="*/ 2 h 2"/>
                <a:gd name="T14" fmla="*/ 51 w 51"/>
                <a:gd name="T15" fmla="*/ 2 h 2"/>
                <a:gd name="T16" fmla="*/ 51 w 5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
                  <a:moveTo>
                    <a:pt x="0" y="0"/>
                  </a:moveTo>
                  <a:lnTo>
                    <a:pt x="0" y="2"/>
                  </a:lnTo>
                  <a:lnTo>
                    <a:pt x="0" y="2"/>
                  </a:lnTo>
                  <a:lnTo>
                    <a:pt x="0" y="0"/>
                  </a:lnTo>
                  <a:moveTo>
                    <a:pt x="51" y="0"/>
                  </a:moveTo>
                  <a:lnTo>
                    <a:pt x="51" y="0"/>
                  </a:lnTo>
                  <a:lnTo>
                    <a:pt x="51" y="2"/>
                  </a:lnTo>
                  <a:lnTo>
                    <a:pt x="51" y="2"/>
                  </a:lnTo>
                  <a:lnTo>
                    <a:pt x="51" y="0"/>
                  </a:ln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45" name="Rectangle 244">
              <a:extLst>
                <a:ext uri="{FF2B5EF4-FFF2-40B4-BE49-F238E27FC236}">
                  <a16:creationId xmlns:a16="http://schemas.microsoft.com/office/drawing/2014/main" id="{EC710A7A-AC4D-4874-9E0E-F7C7BDD1F754}"/>
                </a:ext>
              </a:extLst>
            </p:cNvPr>
            <p:cNvSpPr>
              <a:spLocks noChangeArrowheads="1"/>
            </p:cNvSpPr>
            <p:nvPr/>
          </p:nvSpPr>
          <p:spPr bwMode="auto">
            <a:xfrm>
              <a:off x="6015359" y="4739142"/>
              <a:ext cx="47273" cy="1854"/>
            </a:xfrm>
            <a:prstGeom prst="rect">
              <a:avLst/>
            </a:pr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46" name="Rectangle 245">
              <a:extLst>
                <a:ext uri="{FF2B5EF4-FFF2-40B4-BE49-F238E27FC236}">
                  <a16:creationId xmlns:a16="http://schemas.microsoft.com/office/drawing/2014/main" id="{57E1595A-1FD6-4B92-A034-58E50E22E153}"/>
                </a:ext>
              </a:extLst>
            </p:cNvPr>
            <p:cNvSpPr>
              <a:spLocks noChangeArrowheads="1"/>
            </p:cNvSpPr>
            <p:nvPr/>
          </p:nvSpPr>
          <p:spPr bwMode="auto">
            <a:xfrm>
              <a:off x="6015359" y="4739142"/>
              <a:ext cx="47273" cy="1854"/>
            </a:xfrm>
            <a:prstGeom prst="rect">
              <a:avLst/>
            </a:pr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3879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464953"/>
            <a:ext cx="9144000" cy="5143500"/>
          </a:xfrm>
        </p:spPr>
      </p:pic>
      <p:sp>
        <p:nvSpPr>
          <p:cNvPr id="4" name="Rectangle 3"/>
          <p:cNvSpPr/>
          <p:nvPr/>
        </p:nvSpPr>
        <p:spPr>
          <a:xfrm>
            <a:off x="0" y="-441705"/>
            <a:ext cx="9144000" cy="5143500"/>
          </a:xfrm>
          <a:prstGeom prst="rect">
            <a:avLst/>
          </a:prstGeom>
          <a:gradFill flip="none" rotWithShape="1">
            <a:gsLst>
              <a:gs pos="0">
                <a:srgbClr val="141F26">
                  <a:alpha val="64706"/>
                </a:srgb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itle 5"/>
          <p:cNvSpPr txBox="1">
            <a:spLocks/>
          </p:cNvSpPr>
          <p:nvPr/>
        </p:nvSpPr>
        <p:spPr>
          <a:xfrm>
            <a:off x="312485" y="2250281"/>
            <a:ext cx="7472616"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500" b="1" dirty="0">
                <a:solidFill>
                  <a:schemeClr val="bg1"/>
                </a:solidFill>
                <a:latin typeface="+mn-lt"/>
                <a:ea typeface="Roboto" pitchFamily="2" charset="0"/>
              </a:rPr>
              <a:t>Cross Sector Data Sharing</a:t>
            </a:r>
          </a:p>
        </p:txBody>
      </p:sp>
    </p:spTree>
    <p:extLst>
      <p:ext uri="{BB962C8B-B14F-4D97-AF65-F5344CB8AC3E}">
        <p14:creationId xmlns:p14="http://schemas.microsoft.com/office/powerpoint/2010/main" val="25922598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for a picture&#10;&#10;Description automatically generated">
            <a:extLst>
              <a:ext uri="{FF2B5EF4-FFF2-40B4-BE49-F238E27FC236}">
                <a16:creationId xmlns:a16="http://schemas.microsoft.com/office/drawing/2014/main" id="{41A77606-5545-44CC-C701-82D9A2F8F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732"/>
            <a:ext cx="9144000" cy="4879362"/>
          </a:xfrm>
          <a:prstGeom prst="rect">
            <a:avLst/>
          </a:prstGeom>
        </p:spPr>
      </p:pic>
    </p:spTree>
    <p:extLst>
      <p:ext uri="{BB962C8B-B14F-4D97-AF65-F5344CB8AC3E}">
        <p14:creationId xmlns:p14="http://schemas.microsoft.com/office/powerpoint/2010/main" val="3962269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0"/>
            <a:ext cx="9144000" cy="4711485"/>
          </a:xfrm>
        </p:spPr>
      </p:pic>
      <p:sp>
        <p:nvSpPr>
          <p:cNvPr id="4" name="Rectangle 3"/>
          <p:cNvSpPr/>
          <p:nvPr/>
        </p:nvSpPr>
        <p:spPr>
          <a:xfrm>
            <a:off x="0" y="0"/>
            <a:ext cx="9144000" cy="4711485"/>
          </a:xfrm>
          <a:prstGeom prst="rect">
            <a:avLst/>
          </a:prstGeom>
          <a:gradFill flip="none" rotWithShape="1">
            <a:gsLst>
              <a:gs pos="0">
                <a:srgbClr val="141F26">
                  <a:alpha val="64706"/>
                </a:srgb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 name="Group 5"/>
          <p:cNvGrpSpPr/>
          <p:nvPr/>
        </p:nvGrpSpPr>
        <p:grpSpPr>
          <a:xfrm>
            <a:off x="502389" y="2045949"/>
            <a:ext cx="8018441" cy="1913133"/>
            <a:chOff x="359271" y="2727932"/>
            <a:chExt cx="5384733" cy="2550844"/>
          </a:xfrm>
        </p:grpSpPr>
        <p:sp>
          <p:nvSpPr>
            <p:cNvPr id="78" name="Title 5"/>
            <p:cNvSpPr txBox="1">
              <a:spLocks/>
            </p:cNvSpPr>
            <p:nvPr/>
          </p:nvSpPr>
          <p:spPr>
            <a:xfrm>
              <a:off x="359271" y="2727932"/>
              <a:ext cx="5384733"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latin typeface="+mn-lt"/>
                  <a:ea typeface="Roboto" pitchFamily="2" charset="0"/>
                </a:rPr>
                <a:t>Hospital Inpatient Prospective Payment System (IPPS)</a:t>
              </a:r>
              <a:br>
                <a:rPr lang="en-US" sz="1800" b="1" dirty="0">
                  <a:solidFill>
                    <a:schemeClr val="bg1"/>
                  </a:solidFill>
                  <a:latin typeface="+mn-lt"/>
                  <a:ea typeface="Roboto" pitchFamily="2" charset="0"/>
                </a:rPr>
              </a:br>
              <a:br>
                <a:rPr lang="en-US" sz="1800" b="1" dirty="0">
                  <a:solidFill>
                    <a:schemeClr val="bg1"/>
                  </a:solidFill>
                  <a:latin typeface="+mn-lt"/>
                  <a:ea typeface="Roboto" pitchFamily="2" charset="0"/>
                </a:rPr>
              </a:br>
              <a:r>
                <a:rPr lang="en-US" sz="1800" b="1" dirty="0">
                  <a:solidFill>
                    <a:schemeClr val="bg1"/>
                  </a:solidFill>
                  <a:latin typeface="+mn-lt"/>
                  <a:ea typeface="Roboto" pitchFamily="2" charset="0"/>
                </a:rPr>
                <a:t>Long Term Care Hospital Prospective Payment System  2023 (LTCH PPS)</a:t>
              </a:r>
            </a:p>
          </p:txBody>
        </p:sp>
        <p:sp>
          <p:nvSpPr>
            <p:cNvPr id="79" name="Title 5"/>
            <p:cNvSpPr txBox="1">
              <a:spLocks/>
            </p:cNvSpPr>
            <p:nvPr/>
          </p:nvSpPr>
          <p:spPr>
            <a:xfrm>
              <a:off x="359271" y="4735781"/>
              <a:ext cx="3140151" cy="54299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n-lt"/>
                <a:ea typeface="Roboto" pitchFamily="2" charset="0"/>
              </a:endParaRPr>
            </a:p>
          </p:txBody>
        </p:sp>
      </p:grpSp>
    </p:spTree>
    <p:extLst>
      <p:ext uri="{BB962C8B-B14F-4D97-AF65-F5344CB8AC3E}">
        <p14:creationId xmlns:p14="http://schemas.microsoft.com/office/powerpoint/2010/main" val="23765867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796" b="7796"/>
          <a:stretch>
            <a:fillRect/>
          </a:stretch>
        </p:blipFill>
        <p:spPr>
          <a:xfrm>
            <a:off x="24408" y="18283"/>
            <a:ext cx="9144000" cy="4669954"/>
          </a:xfrm>
        </p:spPr>
      </p:pic>
      <p:sp>
        <p:nvSpPr>
          <p:cNvPr id="4" name="Rectangle 3"/>
          <p:cNvSpPr/>
          <p:nvPr/>
        </p:nvSpPr>
        <p:spPr>
          <a:xfrm>
            <a:off x="0" y="-2785"/>
            <a:ext cx="9168408" cy="4688237"/>
          </a:xfrm>
          <a:prstGeom prst="rect">
            <a:avLst/>
          </a:prstGeom>
          <a:gradFill flip="none" rotWithShape="1">
            <a:gsLst>
              <a:gs pos="0">
                <a:schemeClr val="bg1">
                  <a:lumMod val="95000"/>
                  <a:alpha val="65000"/>
                </a:scheme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p:cNvSpPr>
            <a:spLocks noChangeArrowheads="1"/>
          </p:cNvSpPr>
          <p:nvPr/>
        </p:nvSpPr>
        <p:spPr bwMode="auto">
          <a:xfrm>
            <a:off x="1578845" y="1572501"/>
            <a:ext cx="2511477" cy="2511478"/>
          </a:xfrm>
          <a:prstGeom prst="ellipse">
            <a:avLst/>
          </a:prstGeom>
          <a:solidFill>
            <a:srgbClr val="223C89"/>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2" name="Group 1"/>
          <p:cNvGrpSpPr/>
          <p:nvPr/>
        </p:nvGrpSpPr>
        <p:grpSpPr>
          <a:xfrm>
            <a:off x="971291" y="1573468"/>
            <a:ext cx="3534063" cy="2627570"/>
            <a:chOff x="1295055" y="2097957"/>
            <a:chExt cx="4712084" cy="3503427"/>
          </a:xfrm>
        </p:grpSpPr>
        <p:sp>
          <p:nvSpPr>
            <p:cNvPr id="5" name="AutoShape 3"/>
            <p:cNvSpPr>
              <a:spLocks noChangeAspect="1" noChangeArrowheads="1" noTextEdit="1"/>
            </p:cNvSpPr>
            <p:nvPr/>
          </p:nvSpPr>
          <p:spPr bwMode="auto">
            <a:xfrm>
              <a:off x="1295055" y="2097957"/>
              <a:ext cx="4709504" cy="350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 name="Freeform 6"/>
            <p:cNvSpPr>
              <a:spLocks/>
            </p:cNvSpPr>
            <p:nvPr/>
          </p:nvSpPr>
          <p:spPr bwMode="auto">
            <a:xfrm>
              <a:off x="4779134" y="3422707"/>
              <a:ext cx="1140291" cy="16769"/>
            </a:xfrm>
            <a:custGeom>
              <a:avLst/>
              <a:gdLst>
                <a:gd name="T0" fmla="*/ 590 w 590"/>
                <a:gd name="T1" fmla="*/ 0 h 9"/>
                <a:gd name="T2" fmla="*/ 0 w 590"/>
                <a:gd name="T3" fmla="*/ 0 h 9"/>
                <a:gd name="T4" fmla="*/ 14 w 590"/>
                <a:gd name="T5" fmla="*/ 9 h 9"/>
                <a:gd name="T6" fmla="*/ 590 w 590"/>
                <a:gd name="T7" fmla="*/ 9 h 9"/>
                <a:gd name="T8" fmla="*/ 590 w 590"/>
                <a:gd name="T9" fmla="*/ 0 h 9"/>
              </a:gdLst>
              <a:ahLst/>
              <a:cxnLst>
                <a:cxn ang="0">
                  <a:pos x="T0" y="T1"/>
                </a:cxn>
                <a:cxn ang="0">
                  <a:pos x="T2" y="T3"/>
                </a:cxn>
                <a:cxn ang="0">
                  <a:pos x="T4" y="T5"/>
                </a:cxn>
                <a:cxn ang="0">
                  <a:pos x="T6" y="T7"/>
                </a:cxn>
                <a:cxn ang="0">
                  <a:pos x="T8" y="T9"/>
                </a:cxn>
              </a:cxnLst>
              <a:rect l="0" t="0" r="r" b="b"/>
              <a:pathLst>
                <a:path w="590" h="9">
                  <a:moveTo>
                    <a:pt x="590" y="0"/>
                  </a:moveTo>
                  <a:cubicBezTo>
                    <a:pt x="0" y="0"/>
                    <a:pt x="0" y="0"/>
                    <a:pt x="0" y="0"/>
                  </a:cubicBezTo>
                  <a:cubicBezTo>
                    <a:pt x="1" y="5"/>
                    <a:pt x="7" y="9"/>
                    <a:pt x="14" y="9"/>
                  </a:cubicBezTo>
                  <a:cubicBezTo>
                    <a:pt x="590" y="9"/>
                    <a:pt x="590" y="9"/>
                    <a:pt x="590" y="9"/>
                  </a:cubicBezTo>
                  <a:lnTo>
                    <a:pt x="59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Freeform 7"/>
            <p:cNvSpPr>
              <a:spLocks/>
            </p:cNvSpPr>
            <p:nvPr/>
          </p:nvSpPr>
          <p:spPr bwMode="auto">
            <a:xfrm>
              <a:off x="4779134" y="3439475"/>
              <a:ext cx="1140291" cy="42568"/>
            </a:xfrm>
            <a:custGeom>
              <a:avLst/>
              <a:gdLst>
                <a:gd name="T0" fmla="*/ 590 w 590"/>
                <a:gd name="T1" fmla="*/ 22 h 22"/>
                <a:gd name="T2" fmla="*/ 590 w 590"/>
                <a:gd name="T3" fmla="*/ 0 h 22"/>
                <a:gd name="T4" fmla="*/ 14 w 590"/>
                <a:gd name="T5" fmla="*/ 0 h 22"/>
                <a:gd name="T6" fmla="*/ 14 w 590"/>
                <a:gd name="T7" fmla="*/ 0 h 22"/>
                <a:gd name="T8" fmla="*/ 14 w 590"/>
                <a:gd name="T9" fmla="*/ 1 h 22"/>
                <a:gd name="T10" fmla="*/ 14 w 590"/>
                <a:gd name="T11" fmla="*/ 1 h 22"/>
                <a:gd name="T12" fmla="*/ 0 w 590"/>
                <a:gd name="T13" fmla="*/ 11 h 22"/>
                <a:gd name="T14" fmla="*/ 14 w 590"/>
                <a:gd name="T15" fmla="*/ 22 h 22"/>
                <a:gd name="T16" fmla="*/ 14 w 590"/>
                <a:gd name="T17" fmla="*/ 22 h 22"/>
                <a:gd name="T18" fmla="*/ 14 w 590"/>
                <a:gd name="T19" fmla="*/ 22 h 22"/>
                <a:gd name="T20" fmla="*/ 14 w 590"/>
                <a:gd name="T21" fmla="*/ 22 h 22"/>
                <a:gd name="T22" fmla="*/ 590 w 59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22">
                  <a:moveTo>
                    <a:pt x="590" y="22"/>
                  </a:moveTo>
                  <a:cubicBezTo>
                    <a:pt x="590" y="0"/>
                    <a:pt x="590" y="0"/>
                    <a:pt x="590" y="0"/>
                  </a:cubicBezTo>
                  <a:cubicBezTo>
                    <a:pt x="14" y="0"/>
                    <a:pt x="14" y="0"/>
                    <a:pt x="14" y="0"/>
                  </a:cubicBezTo>
                  <a:cubicBezTo>
                    <a:pt x="14" y="0"/>
                    <a:pt x="14" y="0"/>
                    <a:pt x="14" y="0"/>
                  </a:cubicBezTo>
                  <a:cubicBezTo>
                    <a:pt x="14" y="1"/>
                    <a:pt x="14" y="1"/>
                    <a:pt x="14" y="1"/>
                  </a:cubicBezTo>
                  <a:cubicBezTo>
                    <a:pt x="14" y="1"/>
                    <a:pt x="14" y="1"/>
                    <a:pt x="14" y="1"/>
                  </a:cubicBezTo>
                  <a:cubicBezTo>
                    <a:pt x="6" y="1"/>
                    <a:pt x="0" y="6"/>
                    <a:pt x="0" y="11"/>
                  </a:cubicBezTo>
                  <a:cubicBezTo>
                    <a:pt x="0" y="17"/>
                    <a:pt x="6" y="21"/>
                    <a:pt x="14" y="22"/>
                  </a:cubicBezTo>
                  <a:cubicBezTo>
                    <a:pt x="14" y="22"/>
                    <a:pt x="14" y="22"/>
                    <a:pt x="14" y="22"/>
                  </a:cubicBezTo>
                  <a:cubicBezTo>
                    <a:pt x="14" y="22"/>
                    <a:pt x="14" y="22"/>
                    <a:pt x="14" y="22"/>
                  </a:cubicBezTo>
                  <a:cubicBezTo>
                    <a:pt x="14" y="22"/>
                    <a:pt x="14" y="22"/>
                    <a:pt x="14" y="22"/>
                  </a:cubicBezTo>
                  <a:lnTo>
                    <a:pt x="590" y="22"/>
                  </a:ln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 name="Freeform 8"/>
            <p:cNvSpPr>
              <a:spLocks/>
            </p:cNvSpPr>
            <p:nvPr/>
          </p:nvSpPr>
          <p:spPr bwMode="auto">
            <a:xfrm>
              <a:off x="4779134" y="3482043"/>
              <a:ext cx="1140291" cy="18059"/>
            </a:xfrm>
            <a:custGeom>
              <a:avLst/>
              <a:gdLst>
                <a:gd name="T0" fmla="*/ 14 w 590"/>
                <a:gd name="T1" fmla="*/ 0 h 9"/>
                <a:gd name="T2" fmla="*/ 0 w 590"/>
                <a:gd name="T3" fmla="*/ 9 h 9"/>
                <a:gd name="T4" fmla="*/ 590 w 590"/>
                <a:gd name="T5" fmla="*/ 9 h 9"/>
                <a:gd name="T6" fmla="*/ 590 w 590"/>
                <a:gd name="T7" fmla="*/ 0 h 9"/>
                <a:gd name="T8" fmla="*/ 14 w 590"/>
                <a:gd name="T9" fmla="*/ 0 h 9"/>
              </a:gdLst>
              <a:ahLst/>
              <a:cxnLst>
                <a:cxn ang="0">
                  <a:pos x="T0" y="T1"/>
                </a:cxn>
                <a:cxn ang="0">
                  <a:pos x="T2" y="T3"/>
                </a:cxn>
                <a:cxn ang="0">
                  <a:pos x="T4" y="T5"/>
                </a:cxn>
                <a:cxn ang="0">
                  <a:pos x="T6" y="T7"/>
                </a:cxn>
                <a:cxn ang="0">
                  <a:pos x="T8" y="T9"/>
                </a:cxn>
              </a:cxnLst>
              <a:rect l="0" t="0" r="r" b="b"/>
              <a:pathLst>
                <a:path w="590" h="9">
                  <a:moveTo>
                    <a:pt x="14" y="0"/>
                  </a:moveTo>
                  <a:cubicBezTo>
                    <a:pt x="7" y="1"/>
                    <a:pt x="1" y="4"/>
                    <a:pt x="0" y="9"/>
                  </a:cubicBezTo>
                  <a:cubicBezTo>
                    <a:pt x="590" y="9"/>
                    <a:pt x="590" y="9"/>
                    <a:pt x="590" y="9"/>
                  </a:cubicBezTo>
                  <a:cubicBezTo>
                    <a:pt x="590" y="0"/>
                    <a:pt x="590" y="0"/>
                    <a:pt x="590" y="0"/>
                  </a:cubicBezTo>
                  <a:lnTo>
                    <a:pt x="14"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 name="Freeform 9"/>
            <p:cNvSpPr>
              <a:spLocks/>
            </p:cNvSpPr>
            <p:nvPr/>
          </p:nvSpPr>
          <p:spPr bwMode="auto">
            <a:xfrm>
              <a:off x="4705608" y="3422707"/>
              <a:ext cx="100614" cy="77395"/>
            </a:xfrm>
            <a:custGeom>
              <a:avLst/>
              <a:gdLst>
                <a:gd name="T0" fmla="*/ 38 w 52"/>
                <a:gd name="T1" fmla="*/ 40 h 40"/>
                <a:gd name="T2" fmla="*/ 52 w 52"/>
                <a:gd name="T3" fmla="*/ 31 h 40"/>
                <a:gd name="T4" fmla="*/ 52 w 52"/>
                <a:gd name="T5" fmla="*/ 31 h 40"/>
                <a:gd name="T6" fmla="*/ 52 w 52"/>
                <a:gd name="T7" fmla="*/ 31 h 40"/>
                <a:gd name="T8" fmla="*/ 52 w 52"/>
                <a:gd name="T9" fmla="*/ 31 h 40"/>
                <a:gd name="T10" fmla="*/ 38 w 52"/>
                <a:gd name="T11" fmla="*/ 20 h 40"/>
                <a:gd name="T12" fmla="*/ 52 w 52"/>
                <a:gd name="T13" fmla="*/ 10 h 40"/>
                <a:gd name="T14" fmla="*/ 52 w 52"/>
                <a:gd name="T15" fmla="*/ 10 h 40"/>
                <a:gd name="T16" fmla="*/ 52 w 52"/>
                <a:gd name="T17" fmla="*/ 9 h 40"/>
                <a:gd name="T18" fmla="*/ 52 w 52"/>
                <a:gd name="T19" fmla="*/ 9 h 40"/>
                <a:gd name="T20" fmla="*/ 38 w 52"/>
                <a:gd name="T21" fmla="*/ 0 h 40"/>
                <a:gd name="T22" fmla="*/ 0 w 52"/>
                <a:gd name="T23" fmla="*/ 20 h 40"/>
                <a:gd name="T24" fmla="*/ 38 w 52"/>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0">
                  <a:moveTo>
                    <a:pt x="38" y="40"/>
                  </a:moveTo>
                  <a:cubicBezTo>
                    <a:pt x="39" y="35"/>
                    <a:pt x="45" y="32"/>
                    <a:pt x="52" y="31"/>
                  </a:cubicBezTo>
                  <a:cubicBezTo>
                    <a:pt x="52" y="31"/>
                    <a:pt x="52" y="31"/>
                    <a:pt x="52" y="31"/>
                  </a:cubicBezTo>
                  <a:cubicBezTo>
                    <a:pt x="52" y="31"/>
                    <a:pt x="52" y="31"/>
                    <a:pt x="52" y="31"/>
                  </a:cubicBezTo>
                  <a:cubicBezTo>
                    <a:pt x="52" y="31"/>
                    <a:pt x="52" y="31"/>
                    <a:pt x="52" y="31"/>
                  </a:cubicBezTo>
                  <a:cubicBezTo>
                    <a:pt x="44" y="30"/>
                    <a:pt x="38" y="26"/>
                    <a:pt x="38" y="20"/>
                  </a:cubicBezTo>
                  <a:cubicBezTo>
                    <a:pt x="38" y="15"/>
                    <a:pt x="44" y="10"/>
                    <a:pt x="52" y="10"/>
                  </a:cubicBezTo>
                  <a:cubicBezTo>
                    <a:pt x="52" y="10"/>
                    <a:pt x="52" y="10"/>
                    <a:pt x="52" y="10"/>
                  </a:cubicBezTo>
                  <a:cubicBezTo>
                    <a:pt x="52" y="9"/>
                    <a:pt x="52" y="9"/>
                    <a:pt x="52" y="9"/>
                  </a:cubicBezTo>
                  <a:cubicBezTo>
                    <a:pt x="52" y="9"/>
                    <a:pt x="52" y="9"/>
                    <a:pt x="52" y="9"/>
                  </a:cubicBezTo>
                  <a:cubicBezTo>
                    <a:pt x="45" y="9"/>
                    <a:pt x="39" y="5"/>
                    <a:pt x="38" y="0"/>
                  </a:cubicBezTo>
                  <a:cubicBezTo>
                    <a:pt x="0" y="20"/>
                    <a:pt x="0" y="20"/>
                    <a:pt x="0" y="20"/>
                  </a:cubicBezTo>
                  <a:lnTo>
                    <a:pt x="38" y="40"/>
                  </a:lnTo>
                  <a:close/>
                </a:path>
              </a:pathLst>
            </a:custGeom>
            <a:solidFill>
              <a:srgbClr val="F0B1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10"/>
            <p:cNvSpPr>
              <a:spLocks/>
            </p:cNvSpPr>
            <p:nvPr/>
          </p:nvSpPr>
          <p:spPr bwMode="auto">
            <a:xfrm>
              <a:off x="4705608" y="3442055"/>
              <a:ext cx="38698" cy="38698"/>
            </a:xfrm>
            <a:custGeom>
              <a:avLst/>
              <a:gdLst>
                <a:gd name="T0" fmla="*/ 18 w 20"/>
                <a:gd name="T1" fmla="*/ 0 h 20"/>
                <a:gd name="T2" fmla="*/ 0 w 20"/>
                <a:gd name="T3" fmla="*/ 10 h 20"/>
                <a:gd name="T4" fmla="*/ 18 w 20"/>
                <a:gd name="T5" fmla="*/ 20 h 20"/>
                <a:gd name="T6" fmla="*/ 20 w 20"/>
                <a:gd name="T7" fmla="*/ 10 h 20"/>
                <a:gd name="T8" fmla="*/ 18 w 20"/>
                <a:gd name="T9" fmla="*/ 0 h 20"/>
              </a:gdLst>
              <a:ahLst/>
              <a:cxnLst>
                <a:cxn ang="0">
                  <a:pos x="T0" y="T1"/>
                </a:cxn>
                <a:cxn ang="0">
                  <a:pos x="T2" y="T3"/>
                </a:cxn>
                <a:cxn ang="0">
                  <a:pos x="T4" y="T5"/>
                </a:cxn>
                <a:cxn ang="0">
                  <a:pos x="T6" y="T7"/>
                </a:cxn>
                <a:cxn ang="0">
                  <a:pos x="T8" y="T9"/>
                </a:cxn>
              </a:cxnLst>
              <a:rect l="0" t="0" r="r" b="b"/>
              <a:pathLst>
                <a:path w="20" h="20">
                  <a:moveTo>
                    <a:pt x="18" y="0"/>
                  </a:moveTo>
                  <a:cubicBezTo>
                    <a:pt x="0" y="10"/>
                    <a:pt x="0" y="10"/>
                    <a:pt x="0" y="10"/>
                  </a:cubicBezTo>
                  <a:cubicBezTo>
                    <a:pt x="18" y="20"/>
                    <a:pt x="18" y="20"/>
                    <a:pt x="18" y="20"/>
                  </a:cubicBezTo>
                  <a:cubicBezTo>
                    <a:pt x="20" y="17"/>
                    <a:pt x="20" y="14"/>
                    <a:pt x="20" y="10"/>
                  </a:cubicBezTo>
                  <a:cubicBezTo>
                    <a:pt x="20" y="7"/>
                    <a:pt x="20" y="4"/>
                    <a:pt x="18"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Rectangle 11"/>
            <p:cNvSpPr>
              <a:spLocks noChangeArrowheads="1"/>
            </p:cNvSpPr>
            <p:nvPr/>
          </p:nvSpPr>
          <p:spPr bwMode="auto">
            <a:xfrm>
              <a:off x="5919424" y="3422707"/>
              <a:ext cx="34828" cy="16769"/>
            </a:xfrm>
            <a:prstGeom prst="rect">
              <a:avLst/>
            </a:prstGeom>
            <a:solidFill>
              <a:srgbClr val="C622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Rectangle 12"/>
            <p:cNvSpPr>
              <a:spLocks noChangeArrowheads="1"/>
            </p:cNvSpPr>
            <p:nvPr/>
          </p:nvSpPr>
          <p:spPr bwMode="auto">
            <a:xfrm>
              <a:off x="5919424" y="3439475"/>
              <a:ext cx="34828" cy="42568"/>
            </a:xfrm>
            <a:prstGeom prst="rect">
              <a:avLst/>
            </a:prstGeom>
            <a:solidFill>
              <a:srgbClr val="F85A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Rectangle 13"/>
            <p:cNvSpPr>
              <a:spLocks noChangeArrowheads="1"/>
            </p:cNvSpPr>
            <p:nvPr/>
          </p:nvSpPr>
          <p:spPr bwMode="auto">
            <a:xfrm>
              <a:off x="5919424" y="3482043"/>
              <a:ext cx="34828" cy="18059"/>
            </a:xfrm>
            <a:prstGeom prst="rect">
              <a:avLst/>
            </a:prstGeom>
            <a:solidFill>
              <a:srgbClr val="C622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14"/>
            <p:cNvSpPr>
              <a:spLocks/>
            </p:cNvSpPr>
            <p:nvPr/>
          </p:nvSpPr>
          <p:spPr bwMode="auto">
            <a:xfrm>
              <a:off x="4697868" y="2991873"/>
              <a:ext cx="1309271" cy="210258"/>
            </a:xfrm>
            <a:custGeom>
              <a:avLst/>
              <a:gdLst>
                <a:gd name="T0" fmla="*/ 664 w 677"/>
                <a:gd name="T1" fmla="*/ 109 h 109"/>
                <a:gd name="T2" fmla="*/ 658 w 677"/>
                <a:gd name="T3" fmla="*/ 108 h 109"/>
                <a:gd name="T4" fmla="*/ 559 w 677"/>
                <a:gd name="T5" fmla="*/ 55 h 109"/>
                <a:gd name="T6" fmla="*/ 499 w 677"/>
                <a:gd name="T7" fmla="*/ 31 h 109"/>
                <a:gd name="T8" fmla="*/ 435 w 677"/>
                <a:gd name="T9" fmla="*/ 23 h 109"/>
                <a:gd name="T10" fmla="*/ 0 w 677"/>
                <a:gd name="T11" fmla="*/ 23 h 109"/>
                <a:gd name="T12" fmla="*/ 0 w 677"/>
                <a:gd name="T13" fmla="*/ 0 h 109"/>
                <a:gd name="T14" fmla="*/ 435 w 677"/>
                <a:gd name="T15" fmla="*/ 0 h 109"/>
                <a:gd name="T16" fmla="*/ 505 w 677"/>
                <a:gd name="T17" fmla="*/ 9 h 109"/>
                <a:gd name="T18" fmla="*/ 570 w 677"/>
                <a:gd name="T19" fmla="*/ 34 h 109"/>
                <a:gd name="T20" fmla="*/ 669 w 677"/>
                <a:gd name="T21" fmla="*/ 87 h 109"/>
                <a:gd name="T22" fmla="*/ 674 w 677"/>
                <a:gd name="T23" fmla="*/ 103 h 109"/>
                <a:gd name="T24" fmla="*/ 664 w 677"/>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7" h="109">
                  <a:moveTo>
                    <a:pt x="664" y="109"/>
                  </a:moveTo>
                  <a:cubicBezTo>
                    <a:pt x="662" y="109"/>
                    <a:pt x="660" y="109"/>
                    <a:pt x="658" y="108"/>
                  </a:cubicBezTo>
                  <a:cubicBezTo>
                    <a:pt x="559" y="55"/>
                    <a:pt x="559" y="55"/>
                    <a:pt x="559" y="55"/>
                  </a:cubicBezTo>
                  <a:cubicBezTo>
                    <a:pt x="540" y="45"/>
                    <a:pt x="520" y="37"/>
                    <a:pt x="499" y="31"/>
                  </a:cubicBezTo>
                  <a:cubicBezTo>
                    <a:pt x="478" y="26"/>
                    <a:pt x="456" y="23"/>
                    <a:pt x="435" y="23"/>
                  </a:cubicBezTo>
                  <a:cubicBezTo>
                    <a:pt x="0" y="23"/>
                    <a:pt x="0" y="23"/>
                    <a:pt x="0" y="23"/>
                  </a:cubicBezTo>
                  <a:cubicBezTo>
                    <a:pt x="0" y="0"/>
                    <a:pt x="0" y="0"/>
                    <a:pt x="0" y="0"/>
                  </a:cubicBezTo>
                  <a:cubicBezTo>
                    <a:pt x="435" y="0"/>
                    <a:pt x="435" y="0"/>
                    <a:pt x="435" y="0"/>
                  </a:cubicBezTo>
                  <a:cubicBezTo>
                    <a:pt x="458" y="0"/>
                    <a:pt x="482" y="3"/>
                    <a:pt x="505" y="9"/>
                  </a:cubicBezTo>
                  <a:cubicBezTo>
                    <a:pt x="528" y="14"/>
                    <a:pt x="550" y="23"/>
                    <a:pt x="570" y="34"/>
                  </a:cubicBezTo>
                  <a:cubicBezTo>
                    <a:pt x="669" y="87"/>
                    <a:pt x="669" y="87"/>
                    <a:pt x="669" y="87"/>
                  </a:cubicBezTo>
                  <a:cubicBezTo>
                    <a:pt x="675" y="90"/>
                    <a:pt x="677" y="97"/>
                    <a:pt x="674" y="103"/>
                  </a:cubicBezTo>
                  <a:cubicBezTo>
                    <a:pt x="672" y="107"/>
                    <a:pt x="668" y="109"/>
                    <a:pt x="664" y="10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5"/>
            <p:cNvSpPr>
              <a:spLocks/>
            </p:cNvSpPr>
            <p:nvPr/>
          </p:nvSpPr>
          <p:spPr bwMode="auto">
            <a:xfrm>
              <a:off x="4647562" y="2991873"/>
              <a:ext cx="1309271" cy="210258"/>
            </a:xfrm>
            <a:custGeom>
              <a:avLst/>
              <a:gdLst>
                <a:gd name="T0" fmla="*/ 13 w 677"/>
                <a:gd name="T1" fmla="*/ 109 h 109"/>
                <a:gd name="T2" fmla="*/ 19 w 677"/>
                <a:gd name="T3" fmla="*/ 108 h 109"/>
                <a:gd name="T4" fmla="*/ 118 w 677"/>
                <a:gd name="T5" fmla="*/ 55 h 109"/>
                <a:gd name="T6" fmla="*/ 178 w 677"/>
                <a:gd name="T7" fmla="*/ 31 h 109"/>
                <a:gd name="T8" fmla="*/ 242 w 677"/>
                <a:gd name="T9" fmla="*/ 23 h 109"/>
                <a:gd name="T10" fmla="*/ 677 w 677"/>
                <a:gd name="T11" fmla="*/ 23 h 109"/>
                <a:gd name="T12" fmla="*/ 677 w 677"/>
                <a:gd name="T13" fmla="*/ 0 h 109"/>
                <a:gd name="T14" fmla="*/ 242 w 677"/>
                <a:gd name="T15" fmla="*/ 0 h 109"/>
                <a:gd name="T16" fmla="*/ 172 w 677"/>
                <a:gd name="T17" fmla="*/ 9 h 109"/>
                <a:gd name="T18" fmla="*/ 107 w 677"/>
                <a:gd name="T19" fmla="*/ 34 h 109"/>
                <a:gd name="T20" fmla="*/ 8 w 677"/>
                <a:gd name="T21" fmla="*/ 87 h 109"/>
                <a:gd name="T22" fmla="*/ 3 w 677"/>
                <a:gd name="T23" fmla="*/ 103 h 109"/>
                <a:gd name="T24" fmla="*/ 13 w 677"/>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7" h="109">
                  <a:moveTo>
                    <a:pt x="13" y="109"/>
                  </a:moveTo>
                  <a:cubicBezTo>
                    <a:pt x="15" y="109"/>
                    <a:pt x="17" y="109"/>
                    <a:pt x="19" y="108"/>
                  </a:cubicBezTo>
                  <a:cubicBezTo>
                    <a:pt x="118" y="55"/>
                    <a:pt x="118" y="55"/>
                    <a:pt x="118" y="55"/>
                  </a:cubicBezTo>
                  <a:cubicBezTo>
                    <a:pt x="137" y="45"/>
                    <a:pt x="157" y="37"/>
                    <a:pt x="178" y="31"/>
                  </a:cubicBezTo>
                  <a:cubicBezTo>
                    <a:pt x="199" y="26"/>
                    <a:pt x="221" y="23"/>
                    <a:pt x="242" y="23"/>
                  </a:cubicBezTo>
                  <a:cubicBezTo>
                    <a:pt x="677" y="23"/>
                    <a:pt x="677" y="23"/>
                    <a:pt x="677" y="23"/>
                  </a:cubicBezTo>
                  <a:cubicBezTo>
                    <a:pt x="677" y="0"/>
                    <a:pt x="677" y="0"/>
                    <a:pt x="677" y="0"/>
                  </a:cubicBezTo>
                  <a:cubicBezTo>
                    <a:pt x="242" y="0"/>
                    <a:pt x="242" y="0"/>
                    <a:pt x="242" y="0"/>
                  </a:cubicBezTo>
                  <a:cubicBezTo>
                    <a:pt x="219" y="0"/>
                    <a:pt x="195" y="3"/>
                    <a:pt x="172" y="9"/>
                  </a:cubicBezTo>
                  <a:cubicBezTo>
                    <a:pt x="149" y="14"/>
                    <a:pt x="127" y="23"/>
                    <a:pt x="107" y="34"/>
                  </a:cubicBezTo>
                  <a:cubicBezTo>
                    <a:pt x="8" y="87"/>
                    <a:pt x="8" y="87"/>
                    <a:pt x="8" y="87"/>
                  </a:cubicBezTo>
                  <a:cubicBezTo>
                    <a:pt x="2" y="90"/>
                    <a:pt x="0" y="97"/>
                    <a:pt x="3" y="103"/>
                  </a:cubicBezTo>
                  <a:cubicBezTo>
                    <a:pt x="5" y="107"/>
                    <a:pt x="9" y="109"/>
                    <a:pt x="13" y="10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16"/>
            <p:cNvSpPr>
              <a:spLocks/>
            </p:cNvSpPr>
            <p:nvPr/>
          </p:nvSpPr>
          <p:spPr bwMode="auto">
            <a:xfrm>
              <a:off x="5221576" y="2922217"/>
              <a:ext cx="210258" cy="105774"/>
            </a:xfrm>
            <a:custGeom>
              <a:avLst/>
              <a:gdLst>
                <a:gd name="T0" fmla="*/ 24 w 109"/>
                <a:gd name="T1" fmla="*/ 55 h 55"/>
                <a:gd name="T2" fmla="*/ 24 w 109"/>
                <a:gd name="T3" fmla="*/ 55 h 55"/>
                <a:gd name="T4" fmla="*/ 55 w 109"/>
                <a:gd name="T5" fmla="*/ 24 h 55"/>
                <a:gd name="T6" fmla="*/ 86 w 109"/>
                <a:gd name="T7" fmla="*/ 55 h 55"/>
                <a:gd name="T8" fmla="*/ 109 w 109"/>
                <a:gd name="T9" fmla="*/ 55 h 55"/>
                <a:gd name="T10" fmla="*/ 55 w 109"/>
                <a:gd name="T11" fmla="*/ 0 h 55"/>
                <a:gd name="T12" fmla="*/ 0 w 109"/>
                <a:gd name="T13" fmla="*/ 55 h 55"/>
                <a:gd name="T14" fmla="*/ 24 w 109"/>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55">
                  <a:moveTo>
                    <a:pt x="24" y="55"/>
                  </a:moveTo>
                  <a:cubicBezTo>
                    <a:pt x="24" y="55"/>
                    <a:pt x="24" y="55"/>
                    <a:pt x="24" y="55"/>
                  </a:cubicBezTo>
                  <a:cubicBezTo>
                    <a:pt x="24" y="38"/>
                    <a:pt x="37" y="24"/>
                    <a:pt x="55" y="24"/>
                  </a:cubicBezTo>
                  <a:cubicBezTo>
                    <a:pt x="72" y="24"/>
                    <a:pt x="86" y="38"/>
                    <a:pt x="86" y="55"/>
                  </a:cubicBezTo>
                  <a:cubicBezTo>
                    <a:pt x="109" y="55"/>
                    <a:pt x="109" y="55"/>
                    <a:pt x="109" y="55"/>
                  </a:cubicBezTo>
                  <a:cubicBezTo>
                    <a:pt x="109" y="24"/>
                    <a:pt x="85" y="0"/>
                    <a:pt x="55" y="0"/>
                  </a:cubicBezTo>
                  <a:cubicBezTo>
                    <a:pt x="24" y="0"/>
                    <a:pt x="0" y="24"/>
                    <a:pt x="0" y="55"/>
                  </a:cubicBezTo>
                  <a:lnTo>
                    <a:pt x="24" y="55"/>
                  </a:lnTo>
                  <a:close/>
                </a:path>
              </a:pathLst>
            </a:custGeom>
            <a:solidFill>
              <a:srgbClr val="203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17"/>
            <p:cNvSpPr>
              <a:spLocks/>
            </p:cNvSpPr>
            <p:nvPr/>
          </p:nvSpPr>
          <p:spPr bwMode="auto">
            <a:xfrm>
              <a:off x="4741726" y="2848691"/>
              <a:ext cx="479851" cy="337959"/>
            </a:xfrm>
            <a:custGeom>
              <a:avLst/>
              <a:gdLst>
                <a:gd name="T0" fmla="*/ 248 w 248"/>
                <a:gd name="T1" fmla="*/ 130 h 175"/>
                <a:gd name="T2" fmla="*/ 203 w 248"/>
                <a:gd name="T3" fmla="*/ 175 h 175"/>
                <a:gd name="T4" fmla="*/ 45 w 248"/>
                <a:gd name="T5" fmla="*/ 175 h 175"/>
                <a:gd name="T6" fmla="*/ 0 w 248"/>
                <a:gd name="T7" fmla="*/ 130 h 175"/>
                <a:gd name="T8" fmla="*/ 0 w 248"/>
                <a:gd name="T9" fmla="*/ 45 h 175"/>
                <a:gd name="T10" fmla="*/ 45 w 248"/>
                <a:gd name="T11" fmla="*/ 0 h 175"/>
                <a:gd name="T12" fmla="*/ 203 w 248"/>
                <a:gd name="T13" fmla="*/ 0 h 175"/>
                <a:gd name="T14" fmla="*/ 248 w 248"/>
                <a:gd name="T15" fmla="*/ 45 h 175"/>
                <a:gd name="T16" fmla="*/ 248 w 248"/>
                <a:gd name="T17" fmla="*/ 1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75">
                  <a:moveTo>
                    <a:pt x="248" y="130"/>
                  </a:moveTo>
                  <a:cubicBezTo>
                    <a:pt x="248" y="154"/>
                    <a:pt x="228" y="175"/>
                    <a:pt x="203" y="175"/>
                  </a:cubicBezTo>
                  <a:cubicBezTo>
                    <a:pt x="45" y="175"/>
                    <a:pt x="45" y="175"/>
                    <a:pt x="45" y="175"/>
                  </a:cubicBezTo>
                  <a:cubicBezTo>
                    <a:pt x="21" y="175"/>
                    <a:pt x="0" y="154"/>
                    <a:pt x="0" y="130"/>
                  </a:cubicBezTo>
                  <a:cubicBezTo>
                    <a:pt x="0" y="45"/>
                    <a:pt x="0" y="45"/>
                    <a:pt x="0" y="45"/>
                  </a:cubicBezTo>
                  <a:cubicBezTo>
                    <a:pt x="0" y="20"/>
                    <a:pt x="21" y="0"/>
                    <a:pt x="45" y="0"/>
                  </a:cubicBezTo>
                  <a:cubicBezTo>
                    <a:pt x="203" y="0"/>
                    <a:pt x="203" y="0"/>
                    <a:pt x="203" y="0"/>
                  </a:cubicBezTo>
                  <a:cubicBezTo>
                    <a:pt x="228" y="0"/>
                    <a:pt x="248" y="20"/>
                    <a:pt x="248" y="45"/>
                  </a:cubicBezTo>
                  <a:lnTo>
                    <a:pt x="248" y="130"/>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18"/>
            <p:cNvSpPr>
              <a:spLocks/>
            </p:cNvSpPr>
            <p:nvPr/>
          </p:nvSpPr>
          <p:spPr bwMode="auto">
            <a:xfrm>
              <a:off x="4966172" y="2848691"/>
              <a:ext cx="255404" cy="337959"/>
            </a:xfrm>
            <a:custGeom>
              <a:avLst/>
              <a:gdLst>
                <a:gd name="T0" fmla="*/ 87 w 132"/>
                <a:gd name="T1" fmla="*/ 0 h 175"/>
                <a:gd name="T2" fmla="*/ 0 w 132"/>
                <a:gd name="T3" fmla="*/ 0 h 175"/>
                <a:gd name="T4" fmla="*/ 0 w 132"/>
                <a:gd name="T5" fmla="*/ 175 h 175"/>
                <a:gd name="T6" fmla="*/ 87 w 132"/>
                <a:gd name="T7" fmla="*/ 175 h 175"/>
                <a:gd name="T8" fmla="*/ 132 w 132"/>
                <a:gd name="T9" fmla="*/ 130 h 175"/>
                <a:gd name="T10" fmla="*/ 132 w 132"/>
                <a:gd name="T11" fmla="*/ 45 h 175"/>
                <a:gd name="T12" fmla="*/ 87 w 132"/>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32" h="175">
                  <a:moveTo>
                    <a:pt x="87" y="0"/>
                  </a:moveTo>
                  <a:cubicBezTo>
                    <a:pt x="0" y="0"/>
                    <a:pt x="0" y="0"/>
                    <a:pt x="0" y="0"/>
                  </a:cubicBezTo>
                  <a:cubicBezTo>
                    <a:pt x="0" y="175"/>
                    <a:pt x="0" y="175"/>
                    <a:pt x="0" y="175"/>
                  </a:cubicBezTo>
                  <a:cubicBezTo>
                    <a:pt x="87" y="175"/>
                    <a:pt x="87" y="175"/>
                    <a:pt x="87" y="175"/>
                  </a:cubicBezTo>
                  <a:cubicBezTo>
                    <a:pt x="112" y="175"/>
                    <a:pt x="132" y="154"/>
                    <a:pt x="132" y="130"/>
                  </a:cubicBezTo>
                  <a:cubicBezTo>
                    <a:pt x="132" y="45"/>
                    <a:pt x="132" y="45"/>
                    <a:pt x="132" y="45"/>
                  </a:cubicBezTo>
                  <a:cubicBezTo>
                    <a:pt x="132" y="20"/>
                    <a:pt x="112" y="0"/>
                    <a:pt x="87" y="0"/>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19"/>
            <p:cNvSpPr>
              <a:spLocks/>
            </p:cNvSpPr>
            <p:nvPr/>
          </p:nvSpPr>
          <p:spPr bwMode="auto">
            <a:xfrm>
              <a:off x="5430544" y="2848691"/>
              <a:ext cx="479851" cy="337959"/>
            </a:xfrm>
            <a:custGeom>
              <a:avLst/>
              <a:gdLst>
                <a:gd name="T0" fmla="*/ 248 w 248"/>
                <a:gd name="T1" fmla="*/ 130 h 175"/>
                <a:gd name="T2" fmla="*/ 203 w 248"/>
                <a:gd name="T3" fmla="*/ 175 h 175"/>
                <a:gd name="T4" fmla="*/ 46 w 248"/>
                <a:gd name="T5" fmla="*/ 175 h 175"/>
                <a:gd name="T6" fmla="*/ 0 w 248"/>
                <a:gd name="T7" fmla="*/ 130 h 175"/>
                <a:gd name="T8" fmla="*/ 0 w 248"/>
                <a:gd name="T9" fmla="*/ 45 h 175"/>
                <a:gd name="T10" fmla="*/ 46 w 248"/>
                <a:gd name="T11" fmla="*/ 0 h 175"/>
                <a:gd name="T12" fmla="*/ 203 w 248"/>
                <a:gd name="T13" fmla="*/ 0 h 175"/>
                <a:gd name="T14" fmla="*/ 248 w 248"/>
                <a:gd name="T15" fmla="*/ 45 h 175"/>
                <a:gd name="T16" fmla="*/ 248 w 248"/>
                <a:gd name="T17" fmla="*/ 1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75">
                  <a:moveTo>
                    <a:pt x="248" y="130"/>
                  </a:moveTo>
                  <a:cubicBezTo>
                    <a:pt x="248" y="154"/>
                    <a:pt x="228" y="175"/>
                    <a:pt x="203" y="175"/>
                  </a:cubicBezTo>
                  <a:cubicBezTo>
                    <a:pt x="46" y="175"/>
                    <a:pt x="46" y="175"/>
                    <a:pt x="46" y="175"/>
                  </a:cubicBezTo>
                  <a:cubicBezTo>
                    <a:pt x="21" y="175"/>
                    <a:pt x="0" y="154"/>
                    <a:pt x="0" y="130"/>
                  </a:cubicBezTo>
                  <a:cubicBezTo>
                    <a:pt x="0" y="45"/>
                    <a:pt x="0" y="45"/>
                    <a:pt x="0" y="45"/>
                  </a:cubicBezTo>
                  <a:cubicBezTo>
                    <a:pt x="0" y="20"/>
                    <a:pt x="21" y="0"/>
                    <a:pt x="46" y="0"/>
                  </a:cubicBezTo>
                  <a:cubicBezTo>
                    <a:pt x="203" y="0"/>
                    <a:pt x="203" y="0"/>
                    <a:pt x="203" y="0"/>
                  </a:cubicBezTo>
                  <a:cubicBezTo>
                    <a:pt x="228" y="0"/>
                    <a:pt x="248" y="20"/>
                    <a:pt x="248" y="45"/>
                  </a:cubicBezTo>
                  <a:lnTo>
                    <a:pt x="248" y="130"/>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20"/>
            <p:cNvSpPr>
              <a:spLocks/>
            </p:cNvSpPr>
            <p:nvPr/>
          </p:nvSpPr>
          <p:spPr bwMode="auto">
            <a:xfrm>
              <a:off x="5654990" y="2848691"/>
              <a:ext cx="255404" cy="337959"/>
            </a:xfrm>
            <a:custGeom>
              <a:avLst/>
              <a:gdLst>
                <a:gd name="T0" fmla="*/ 87 w 132"/>
                <a:gd name="T1" fmla="*/ 0 h 175"/>
                <a:gd name="T2" fmla="*/ 0 w 132"/>
                <a:gd name="T3" fmla="*/ 0 h 175"/>
                <a:gd name="T4" fmla="*/ 0 w 132"/>
                <a:gd name="T5" fmla="*/ 175 h 175"/>
                <a:gd name="T6" fmla="*/ 87 w 132"/>
                <a:gd name="T7" fmla="*/ 175 h 175"/>
                <a:gd name="T8" fmla="*/ 132 w 132"/>
                <a:gd name="T9" fmla="*/ 130 h 175"/>
                <a:gd name="T10" fmla="*/ 132 w 132"/>
                <a:gd name="T11" fmla="*/ 45 h 175"/>
                <a:gd name="T12" fmla="*/ 87 w 132"/>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32" h="175">
                  <a:moveTo>
                    <a:pt x="87" y="0"/>
                  </a:moveTo>
                  <a:cubicBezTo>
                    <a:pt x="0" y="0"/>
                    <a:pt x="0" y="0"/>
                    <a:pt x="0" y="0"/>
                  </a:cubicBezTo>
                  <a:cubicBezTo>
                    <a:pt x="0" y="175"/>
                    <a:pt x="0" y="175"/>
                    <a:pt x="0" y="175"/>
                  </a:cubicBezTo>
                  <a:cubicBezTo>
                    <a:pt x="87" y="175"/>
                    <a:pt x="87" y="175"/>
                    <a:pt x="87" y="175"/>
                  </a:cubicBezTo>
                  <a:cubicBezTo>
                    <a:pt x="112" y="175"/>
                    <a:pt x="132" y="154"/>
                    <a:pt x="132" y="130"/>
                  </a:cubicBezTo>
                  <a:cubicBezTo>
                    <a:pt x="132" y="45"/>
                    <a:pt x="132" y="45"/>
                    <a:pt x="132" y="45"/>
                  </a:cubicBezTo>
                  <a:cubicBezTo>
                    <a:pt x="132" y="20"/>
                    <a:pt x="112" y="0"/>
                    <a:pt x="87" y="0"/>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21"/>
            <p:cNvSpPr>
              <a:spLocks noEditPoints="1"/>
            </p:cNvSpPr>
            <p:nvPr/>
          </p:nvSpPr>
          <p:spPr bwMode="auto">
            <a:xfrm>
              <a:off x="4697868" y="2803544"/>
              <a:ext cx="570145" cy="426965"/>
            </a:xfrm>
            <a:custGeom>
              <a:avLst/>
              <a:gdLst>
                <a:gd name="T0" fmla="*/ 238 w 295"/>
                <a:gd name="T1" fmla="*/ 0 h 221"/>
                <a:gd name="T2" fmla="*/ 57 w 295"/>
                <a:gd name="T3" fmla="*/ 0 h 221"/>
                <a:gd name="T4" fmla="*/ 0 w 295"/>
                <a:gd name="T5" fmla="*/ 57 h 221"/>
                <a:gd name="T6" fmla="*/ 0 w 295"/>
                <a:gd name="T7" fmla="*/ 164 h 221"/>
                <a:gd name="T8" fmla="*/ 57 w 295"/>
                <a:gd name="T9" fmla="*/ 221 h 221"/>
                <a:gd name="T10" fmla="*/ 238 w 295"/>
                <a:gd name="T11" fmla="*/ 221 h 221"/>
                <a:gd name="T12" fmla="*/ 295 w 295"/>
                <a:gd name="T13" fmla="*/ 164 h 221"/>
                <a:gd name="T14" fmla="*/ 295 w 295"/>
                <a:gd name="T15" fmla="*/ 57 h 221"/>
                <a:gd name="T16" fmla="*/ 238 w 295"/>
                <a:gd name="T17" fmla="*/ 0 h 221"/>
                <a:gd name="T18" fmla="*/ 271 w 295"/>
                <a:gd name="T19" fmla="*/ 153 h 221"/>
                <a:gd name="T20" fmla="*/ 226 w 295"/>
                <a:gd name="T21" fmla="*/ 198 h 221"/>
                <a:gd name="T22" fmla="*/ 68 w 295"/>
                <a:gd name="T23" fmla="*/ 198 h 221"/>
                <a:gd name="T24" fmla="*/ 23 w 295"/>
                <a:gd name="T25" fmla="*/ 153 h 221"/>
                <a:gd name="T26" fmla="*/ 23 w 295"/>
                <a:gd name="T27" fmla="*/ 68 h 221"/>
                <a:gd name="T28" fmla="*/ 68 w 295"/>
                <a:gd name="T29" fmla="*/ 23 h 221"/>
                <a:gd name="T30" fmla="*/ 226 w 295"/>
                <a:gd name="T31" fmla="*/ 23 h 221"/>
                <a:gd name="T32" fmla="*/ 271 w 295"/>
                <a:gd name="T33" fmla="*/ 68 h 221"/>
                <a:gd name="T34" fmla="*/ 271 w 295"/>
                <a:gd name="T35" fmla="*/ 15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21">
                  <a:moveTo>
                    <a:pt x="238" y="0"/>
                  </a:moveTo>
                  <a:cubicBezTo>
                    <a:pt x="57" y="0"/>
                    <a:pt x="57" y="0"/>
                    <a:pt x="57" y="0"/>
                  </a:cubicBezTo>
                  <a:cubicBezTo>
                    <a:pt x="25" y="0"/>
                    <a:pt x="0" y="25"/>
                    <a:pt x="0" y="57"/>
                  </a:cubicBezTo>
                  <a:cubicBezTo>
                    <a:pt x="0" y="164"/>
                    <a:pt x="0" y="164"/>
                    <a:pt x="0" y="164"/>
                  </a:cubicBezTo>
                  <a:cubicBezTo>
                    <a:pt x="0" y="195"/>
                    <a:pt x="25" y="221"/>
                    <a:pt x="57" y="221"/>
                  </a:cubicBezTo>
                  <a:cubicBezTo>
                    <a:pt x="238" y="221"/>
                    <a:pt x="238" y="221"/>
                    <a:pt x="238" y="221"/>
                  </a:cubicBezTo>
                  <a:cubicBezTo>
                    <a:pt x="269" y="221"/>
                    <a:pt x="295" y="195"/>
                    <a:pt x="295" y="164"/>
                  </a:cubicBezTo>
                  <a:cubicBezTo>
                    <a:pt x="295" y="57"/>
                    <a:pt x="295" y="57"/>
                    <a:pt x="295" y="57"/>
                  </a:cubicBezTo>
                  <a:cubicBezTo>
                    <a:pt x="295" y="25"/>
                    <a:pt x="269" y="0"/>
                    <a:pt x="238" y="0"/>
                  </a:cubicBezTo>
                  <a:close/>
                  <a:moveTo>
                    <a:pt x="271" y="153"/>
                  </a:moveTo>
                  <a:cubicBezTo>
                    <a:pt x="271" y="177"/>
                    <a:pt x="251" y="198"/>
                    <a:pt x="226" y="198"/>
                  </a:cubicBezTo>
                  <a:cubicBezTo>
                    <a:pt x="68" y="198"/>
                    <a:pt x="68" y="198"/>
                    <a:pt x="68" y="198"/>
                  </a:cubicBezTo>
                  <a:cubicBezTo>
                    <a:pt x="44" y="198"/>
                    <a:pt x="23" y="177"/>
                    <a:pt x="23" y="153"/>
                  </a:cubicBezTo>
                  <a:cubicBezTo>
                    <a:pt x="23" y="68"/>
                    <a:pt x="23" y="68"/>
                    <a:pt x="23" y="68"/>
                  </a:cubicBezTo>
                  <a:cubicBezTo>
                    <a:pt x="23" y="43"/>
                    <a:pt x="44" y="23"/>
                    <a:pt x="68" y="23"/>
                  </a:cubicBezTo>
                  <a:cubicBezTo>
                    <a:pt x="226" y="23"/>
                    <a:pt x="226" y="23"/>
                    <a:pt x="226" y="23"/>
                  </a:cubicBezTo>
                  <a:cubicBezTo>
                    <a:pt x="251" y="23"/>
                    <a:pt x="271" y="43"/>
                    <a:pt x="271" y="68"/>
                  </a:cubicBezTo>
                  <a:lnTo>
                    <a:pt x="271" y="153"/>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22"/>
            <p:cNvSpPr>
              <a:spLocks noEditPoints="1"/>
            </p:cNvSpPr>
            <p:nvPr/>
          </p:nvSpPr>
          <p:spPr bwMode="auto">
            <a:xfrm>
              <a:off x="5385397" y="2803544"/>
              <a:ext cx="571436" cy="426965"/>
            </a:xfrm>
            <a:custGeom>
              <a:avLst/>
              <a:gdLst>
                <a:gd name="T0" fmla="*/ 238 w 295"/>
                <a:gd name="T1" fmla="*/ 0 h 221"/>
                <a:gd name="T2" fmla="*/ 57 w 295"/>
                <a:gd name="T3" fmla="*/ 0 h 221"/>
                <a:gd name="T4" fmla="*/ 0 w 295"/>
                <a:gd name="T5" fmla="*/ 57 h 221"/>
                <a:gd name="T6" fmla="*/ 0 w 295"/>
                <a:gd name="T7" fmla="*/ 164 h 221"/>
                <a:gd name="T8" fmla="*/ 57 w 295"/>
                <a:gd name="T9" fmla="*/ 221 h 221"/>
                <a:gd name="T10" fmla="*/ 238 w 295"/>
                <a:gd name="T11" fmla="*/ 221 h 221"/>
                <a:gd name="T12" fmla="*/ 295 w 295"/>
                <a:gd name="T13" fmla="*/ 164 h 221"/>
                <a:gd name="T14" fmla="*/ 295 w 295"/>
                <a:gd name="T15" fmla="*/ 57 h 221"/>
                <a:gd name="T16" fmla="*/ 238 w 295"/>
                <a:gd name="T17" fmla="*/ 0 h 221"/>
                <a:gd name="T18" fmla="*/ 271 w 295"/>
                <a:gd name="T19" fmla="*/ 153 h 221"/>
                <a:gd name="T20" fmla="*/ 226 w 295"/>
                <a:gd name="T21" fmla="*/ 198 h 221"/>
                <a:gd name="T22" fmla="*/ 69 w 295"/>
                <a:gd name="T23" fmla="*/ 198 h 221"/>
                <a:gd name="T24" fmla="*/ 23 w 295"/>
                <a:gd name="T25" fmla="*/ 153 h 221"/>
                <a:gd name="T26" fmla="*/ 23 w 295"/>
                <a:gd name="T27" fmla="*/ 68 h 221"/>
                <a:gd name="T28" fmla="*/ 69 w 295"/>
                <a:gd name="T29" fmla="*/ 23 h 221"/>
                <a:gd name="T30" fmla="*/ 226 w 295"/>
                <a:gd name="T31" fmla="*/ 23 h 221"/>
                <a:gd name="T32" fmla="*/ 271 w 295"/>
                <a:gd name="T33" fmla="*/ 68 h 221"/>
                <a:gd name="T34" fmla="*/ 271 w 295"/>
                <a:gd name="T35" fmla="*/ 15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21">
                  <a:moveTo>
                    <a:pt x="238" y="0"/>
                  </a:moveTo>
                  <a:cubicBezTo>
                    <a:pt x="57" y="0"/>
                    <a:pt x="57" y="0"/>
                    <a:pt x="57" y="0"/>
                  </a:cubicBezTo>
                  <a:cubicBezTo>
                    <a:pt x="26" y="0"/>
                    <a:pt x="0" y="25"/>
                    <a:pt x="0" y="57"/>
                  </a:cubicBezTo>
                  <a:cubicBezTo>
                    <a:pt x="0" y="164"/>
                    <a:pt x="0" y="164"/>
                    <a:pt x="0" y="164"/>
                  </a:cubicBezTo>
                  <a:cubicBezTo>
                    <a:pt x="0" y="195"/>
                    <a:pt x="26" y="221"/>
                    <a:pt x="57" y="221"/>
                  </a:cubicBezTo>
                  <a:cubicBezTo>
                    <a:pt x="238" y="221"/>
                    <a:pt x="238" y="221"/>
                    <a:pt x="238" y="221"/>
                  </a:cubicBezTo>
                  <a:cubicBezTo>
                    <a:pt x="269" y="221"/>
                    <a:pt x="295" y="195"/>
                    <a:pt x="295" y="164"/>
                  </a:cubicBezTo>
                  <a:cubicBezTo>
                    <a:pt x="295" y="57"/>
                    <a:pt x="295" y="57"/>
                    <a:pt x="295" y="57"/>
                  </a:cubicBezTo>
                  <a:cubicBezTo>
                    <a:pt x="295" y="25"/>
                    <a:pt x="269" y="0"/>
                    <a:pt x="238" y="0"/>
                  </a:cubicBezTo>
                  <a:close/>
                  <a:moveTo>
                    <a:pt x="271" y="153"/>
                  </a:moveTo>
                  <a:cubicBezTo>
                    <a:pt x="271" y="177"/>
                    <a:pt x="251" y="198"/>
                    <a:pt x="226" y="198"/>
                  </a:cubicBezTo>
                  <a:cubicBezTo>
                    <a:pt x="69" y="198"/>
                    <a:pt x="69" y="198"/>
                    <a:pt x="69" y="198"/>
                  </a:cubicBezTo>
                  <a:cubicBezTo>
                    <a:pt x="44" y="198"/>
                    <a:pt x="23" y="177"/>
                    <a:pt x="23" y="153"/>
                  </a:cubicBezTo>
                  <a:cubicBezTo>
                    <a:pt x="23" y="68"/>
                    <a:pt x="23" y="68"/>
                    <a:pt x="23" y="68"/>
                  </a:cubicBezTo>
                  <a:cubicBezTo>
                    <a:pt x="23" y="43"/>
                    <a:pt x="44" y="23"/>
                    <a:pt x="69" y="23"/>
                  </a:cubicBezTo>
                  <a:cubicBezTo>
                    <a:pt x="226" y="23"/>
                    <a:pt x="226" y="23"/>
                    <a:pt x="226" y="23"/>
                  </a:cubicBezTo>
                  <a:cubicBezTo>
                    <a:pt x="251" y="23"/>
                    <a:pt x="271" y="43"/>
                    <a:pt x="271" y="68"/>
                  </a:cubicBezTo>
                  <a:lnTo>
                    <a:pt x="271" y="153"/>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3"/>
            <p:cNvSpPr>
              <a:spLocks/>
            </p:cNvSpPr>
            <p:nvPr/>
          </p:nvSpPr>
          <p:spPr bwMode="auto">
            <a:xfrm>
              <a:off x="1295055" y="2825472"/>
              <a:ext cx="1898765" cy="2683037"/>
            </a:xfrm>
            <a:custGeom>
              <a:avLst/>
              <a:gdLst>
                <a:gd name="T0" fmla="*/ 2 w 1472"/>
                <a:gd name="T1" fmla="*/ 0 h 2080"/>
                <a:gd name="T2" fmla="*/ 1472 w 1472"/>
                <a:gd name="T3" fmla="*/ 0 h 2080"/>
                <a:gd name="T4" fmla="*/ 1470 w 1472"/>
                <a:gd name="T5" fmla="*/ 2080 h 2080"/>
                <a:gd name="T6" fmla="*/ 0 w 1472"/>
                <a:gd name="T7" fmla="*/ 2079 h 2080"/>
                <a:gd name="T8" fmla="*/ 2 w 1472"/>
                <a:gd name="T9" fmla="*/ 0 h 2080"/>
              </a:gdLst>
              <a:ahLst/>
              <a:cxnLst>
                <a:cxn ang="0">
                  <a:pos x="T0" y="T1"/>
                </a:cxn>
                <a:cxn ang="0">
                  <a:pos x="T2" y="T3"/>
                </a:cxn>
                <a:cxn ang="0">
                  <a:pos x="T4" y="T5"/>
                </a:cxn>
                <a:cxn ang="0">
                  <a:pos x="T6" y="T7"/>
                </a:cxn>
                <a:cxn ang="0">
                  <a:pos x="T8" y="T9"/>
                </a:cxn>
              </a:cxnLst>
              <a:rect l="0" t="0" r="r" b="b"/>
              <a:pathLst>
                <a:path w="1472" h="2080">
                  <a:moveTo>
                    <a:pt x="2" y="0"/>
                  </a:moveTo>
                  <a:lnTo>
                    <a:pt x="1472" y="0"/>
                  </a:lnTo>
                  <a:lnTo>
                    <a:pt x="1470" y="2080"/>
                  </a:lnTo>
                  <a:lnTo>
                    <a:pt x="0" y="207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4"/>
            <p:cNvSpPr>
              <a:spLocks/>
            </p:cNvSpPr>
            <p:nvPr/>
          </p:nvSpPr>
          <p:spPr bwMode="auto">
            <a:xfrm>
              <a:off x="1295055" y="2825472"/>
              <a:ext cx="1898765" cy="2683037"/>
            </a:xfrm>
            <a:custGeom>
              <a:avLst/>
              <a:gdLst>
                <a:gd name="T0" fmla="*/ 2 w 1472"/>
                <a:gd name="T1" fmla="*/ 0 h 2080"/>
                <a:gd name="T2" fmla="*/ 1472 w 1472"/>
                <a:gd name="T3" fmla="*/ 0 h 2080"/>
                <a:gd name="T4" fmla="*/ 1470 w 1472"/>
                <a:gd name="T5" fmla="*/ 2080 h 2080"/>
                <a:gd name="T6" fmla="*/ 0 w 1472"/>
                <a:gd name="T7" fmla="*/ 2079 h 2080"/>
                <a:gd name="T8" fmla="*/ 2 w 1472"/>
                <a:gd name="T9" fmla="*/ 0 h 2080"/>
              </a:gdLst>
              <a:ahLst/>
              <a:cxnLst>
                <a:cxn ang="0">
                  <a:pos x="T0" y="T1"/>
                </a:cxn>
                <a:cxn ang="0">
                  <a:pos x="T2" y="T3"/>
                </a:cxn>
                <a:cxn ang="0">
                  <a:pos x="T4" y="T5"/>
                </a:cxn>
                <a:cxn ang="0">
                  <a:pos x="T6" y="T7"/>
                </a:cxn>
                <a:cxn ang="0">
                  <a:pos x="T8" y="T9"/>
                </a:cxn>
              </a:cxnLst>
              <a:rect l="0" t="0" r="r" b="b"/>
              <a:pathLst>
                <a:path w="1472" h="2080">
                  <a:moveTo>
                    <a:pt x="2" y="0"/>
                  </a:moveTo>
                  <a:lnTo>
                    <a:pt x="1472" y="0"/>
                  </a:lnTo>
                  <a:lnTo>
                    <a:pt x="1470" y="2080"/>
                  </a:lnTo>
                  <a:lnTo>
                    <a:pt x="0" y="207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25"/>
            <p:cNvSpPr>
              <a:spLocks/>
            </p:cNvSpPr>
            <p:nvPr/>
          </p:nvSpPr>
          <p:spPr bwMode="auto">
            <a:xfrm>
              <a:off x="2412127" y="4236647"/>
              <a:ext cx="332800" cy="314741"/>
            </a:xfrm>
            <a:custGeom>
              <a:avLst/>
              <a:gdLst>
                <a:gd name="T0" fmla="*/ 25 w 172"/>
                <a:gd name="T1" fmla="*/ 0 h 163"/>
                <a:gd name="T2" fmla="*/ 0 w 172"/>
                <a:gd name="T3" fmla="*/ 43 h 163"/>
                <a:gd name="T4" fmla="*/ 85 w 172"/>
                <a:gd name="T5" fmla="*/ 163 h 163"/>
                <a:gd name="T6" fmla="*/ 172 w 172"/>
                <a:gd name="T7" fmla="*/ 16 h 163"/>
                <a:gd name="T8" fmla="*/ 25 w 172"/>
                <a:gd name="T9" fmla="*/ 0 h 163"/>
              </a:gdLst>
              <a:ahLst/>
              <a:cxnLst>
                <a:cxn ang="0">
                  <a:pos x="T0" y="T1"/>
                </a:cxn>
                <a:cxn ang="0">
                  <a:pos x="T2" y="T3"/>
                </a:cxn>
                <a:cxn ang="0">
                  <a:pos x="T4" y="T5"/>
                </a:cxn>
                <a:cxn ang="0">
                  <a:pos x="T6" y="T7"/>
                </a:cxn>
                <a:cxn ang="0">
                  <a:pos x="T8" y="T9"/>
                </a:cxn>
              </a:cxnLst>
              <a:rect l="0" t="0" r="r" b="b"/>
              <a:pathLst>
                <a:path w="172" h="163">
                  <a:moveTo>
                    <a:pt x="25" y="0"/>
                  </a:moveTo>
                  <a:cubicBezTo>
                    <a:pt x="19" y="16"/>
                    <a:pt x="11" y="31"/>
                    <a:pt x="0" y="43"/>
                  </a:cubicBezTo>
                  <a:cubicBezTo>
                    <a:pt x="85" y="163"/>
                    <a:pt x="85" y="163"/>
                    <a:pt x="85" y="163"/>
                  </a:cubicBezTo>
                  <a:cubicBezTo>
                    <a:pt x="129" y="125"/>
                    <a:pt x="160" y="74"/>
                    <a:pt x="172" y="16"/>
                  </a:cubicBezTo>
                  <a:cubicBezTo>
                    <a:pt x="25" y="0"/>
                    <a:pt x="25" y="0"/>
                    <a:pt x="25" y="0"/>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7" name="Freeform 26"/>
            <p:cNvSpPr>
              <a:spLocks/>
            </p:cNvSpPr>
            <p:nvPr/>
          </p:nvSpPr>
          <p:spPr bwMode="auto">
            <a:xfrm>
              <a:off x="2290874" y="3658762"/>
              <a:ext cx="464372" cy="515969"/>
            </a:xfrm>
            <a:custGeom>
              <a:avLst/>
              <a:gdLst>
                <a:gd name="T0" fmla="*/ 0 w 240"/>
                <a:gd name="T1" fmla="*/ 147 h 267"/>
                <a:gd name="T2" fmla="*/ 93 w 240"/>
                <a:gd name="T3" fmla="*/ 251 h 267"/>
                <a:gd name="T4" fmla="*/ 240 w 240"/>
                <a:gd name="T5" fmla="*/ 267 h 267"/>
                <a:gd name="T6" fmla="*/ 240 w 240"/>
                <a:gd name="T7" fmla="*/ 262 h 267"/>
                <a:gd name="T8" fmla="*/ 0 w 240"/>
                <a:gd name="T9" fmla="*/ 0 h 267"/>
                <a:gd name="T10" fmla="*/ 0 w 240"/>
                <a:gd name="T11" fmla="*/ 147 h 267"/>
              </a:gdLst>
              <a:ahLst/>
              <a:cxnLst>
                <a:cxn ang="0">
                  <a:pos x="T0" y="T1"/>
                </a:cxn>
                <a:cxn ang="0">
                  <a:pos x="T2" y="T3"/>
                </a:cxn>
                <a:cxn ang="0">
                  <a:pos x="T4" y="T5"/>
                </a:cxn>
                <a:cxn ang="0">
                  <a:pos x="T6" y="T7"/>
                </a:cxn>
                <a:cxn ang="0">
                  <a:pos x="T8" y="T9"/>
                </a:cxn>
                <a:cxn ang="0">
                  <a:pos x="T10" y="T11"/>
                </a:cxn>
              </a:cxnLst>
              <a:rect l="0" t="0" r="r" b="b"/>
              <a:pathLst>
                <a:path w="240" h="267">
                  <a:moveTo>
                    <a:pt x="0" y="147"/>
                  </a:moveTo>
                  <a:cubicBezTo>
                    <a:pt x="50" y="157"/>
                    <a:pt x="88" y="199"/>
                    <a:pt x="93" y="251"/>
                  </a:cubicBezTo>
                  <a:cubicBezTo>
                    <a:pt x="240" y="267"/>
                    <a:pt x="240" y="267"/>
                    <a:pt x="240" y="267"/>
                  </a:cubicBezTo>
                  <a:cubicBezTo>
                    <a:pt x="240" y="266"/>
                    <a:pt x="240" y="264"/>
                    <a:pt x="240" y="262"/>
                  </a:cubicBezTo>
                  <a:cubicBezTo>
                    <a:pt x="240" y="125"/>
                    <a:pt x="135" y="12"/>
                    <a:pt x="0" y="0"/>
                  </a:cubicBezTo>
                  <a:cubicBezTo>
                    <a:pt x="0" y="147"/>
                    <a:pt x="0" y="147"/>
                    <a:pt x="0" y="147"/>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8" name="Freeform 27"/>
            <p:cNvSpPr>
              <a:spLocks/>
            </p:cNvSpPr>
            <p:nvPr/>
          </p:nvSpPr>
          <p:spPr bwMode="auto">
            <a:xfrm>
              <a:off x="1830373" y="3658762"/>
              <a:ext cx="367628" cy="353439"/>
            </a:xfrm>
            <a:custGeom>
              <a:avLst/>
              <a:gdLst>
                <a:gd name="T0" fmla="*/ 127 w 190"/>
                <a:gd name="T1" fmla="*/ 183 h 183"/>
                <a:gd name="T2" fmla="*/ 190 w 190"/>
                <a:gd name="T3" fmla="*/ 147 h 183"/>
                <a:gd name="T4" fmla="*/ 190 w 190"/>
                <a:gd name="T5" fmla="*/ 0 h 183"/>
                <a:gd name="T6" fmla="*/ 0 w 190"/>
                <a:gd name="T7" fmla="*/ 108 h 183"/>
                <a:gd name="T8" fmla="*/ 127 w 190"/>
                <a:gd name="T9" fmla="*/ 183 h 183"/>
              </a:gdLst>
              <a:ahLst/>
              <a:cxnLst>
                <a:cxn ang="0">
                  <a:pos x="T0" y="T1"/>
                </a:cxn>
                <a:cxn ang="0">
                  <a:pos x="T2" y="T3"/>
                </a:cxn>
                <a:cxn ang="0">
                  <a:pos x="T4" y="T5"/>
                </a:cxn>
                <a:cxn ang="0">
                  <a:pos x="T6" y="T7"/>
                </a:cxn>
                <a:cxn ang="0">
                  <a:pos x="T8" y="T9"/>
                </a:cxn>
              </a:cxnLst>
              <a:rect l="0" t="0" r="r" b="b"/>
              <a:pathLst>
                <a:path w="190" h="183">
                  <a:moveTo>
                    <a:pt x="127" y="183"/>
                  </a:moveTo>
                  <a:cubicBezTo>
                    <a:pt x="144" y="165"/>
                    <a:pt x="165" y="152"/>
                    <a:pt x="190" y="147"/>
                  </a:cubicBezTo>
                  <a:cubicBezTo>
                    <a:pt x="190" y="0"/>
                    <a:pt x="190" y="0"/>
                    <a:pt x="190" y="0"/>
                  </a:cubicBezTo>
                  <a:cubicBezTo>
                    <a:pt x="112" y="7"/>
                    <a:pt x="44" y="48"/>
                    <a:pt x="0" y="108"/>
                  </a:cubicBezTo>
                  <a:lnTo>
                    <a:pt x="127" y="183"/>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Freeform 28"/>
            <p:cNvSpPr>
              <a:spLocks/>
            </p:cNvSpPr>
            <p:nvPr/>
          </p:nvSpPr>
          <p:spPr bwMode="auto">
            <a:xfrm>
              <a:off x="1733628" y="3948995"/>
              <a:ext cx="767504" cy="726226"/>
            </a:xfrm>
            <a:custGeom>
              <a:avLst/>
              <a:gdLst>
                <a:gd name="T0" fmla="*/ 312 w 397"/>
                <a:gd name="T1" fmla="*/ 220 h 376"/>
                <a:gd name="T2" fmla="*/ 264 w 397"/>
                <a:gd name="T3" fmla="*/ 230 h 376"/>
                <a:gd name="T4" fmla="*/ 146 w 397"/>
                <a:gd name="T5" fmla="*/ 112 h 376"/>
                <a:gd name="T6" fmla="*/ 153 w 397"/>
                <a:gd name="T7" fmla="*/ 75 h 376"/>
                <a:gd name="T8" fmla="*/ 26 w 397"/>
                <a:gd name="T9" fmla="*/ 0 h 376"/>
                <a:gd name="T10" fmla="*/ 0 w 397"/>
                <a:gd name="T11" fmla="*/ 112 h 376"/>
                <a:gd name="T12" fmla="*/ 264 w 397"/>
                <a:gd name="T13" fmla="*/ 376 h 376"/>
                <a:gd name="T14" fmla="*/ 397 w 397"/>
                <a:gd name="T15" fmla="*/ 340 h 376"/>
                <a:gd name="T16" fmla="*/ 312 w 397"/>
                <a:gd name="T17" fmla="*/ 2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76">
                  <a:moveTo>
                    <a:pt x="312" y="220"/>
                  </a:moveTo>
                  <a:cubicBezTo>
                    <a:pt x="297" y="226"/>
                    <a:pt x="281" y="230"/>
                    <a:pt x="264" y="230"/>
                  </a:cubicBezTo>
                  <a:cubicBezTo>
                    <a:pt x="199" y="230"/>
                    <a:pt x="146" y="177"/>
                    <a:pt x="146" y="112"/>
                  </a:cubicBezTo>
                  <a:cubicBezTo>
                    <a:pt x="146" y="99"/>
                    <a:pt x="149" y="86"/>
                    <a:pt x="153" y="75"/>
                  </a:cubicBezTo>
                  <a:cubicBezTo>
                    <a:pt x="26" y="0"/>
                    <a:pt x="26" y="0"/>
                    <a:pt x="26" y="0"/>
                  </a:cubicBezTo>
                  <a:cubicBezTo>
                    <a:pt x="10" y="34"/>
                    <a:pt x="0" y="72"/>
                    <a:pt x="0" y="112"/>
                  </a:cubicBezTo>
                  <a:cubicBezTo>
                    <a:pt x="0" y="258"/>
                    <a:pt x="118" y="376"/>
                    <a:pt x="264" y="376"/>
                  </a:cubicBezTo>
                  <a:cubicBezTo>
                    <a:pt x="313" y="376"/>
                    <a:pt x="358" y="363"/>
                    <a:pt x="397" y="340"/>
                  </a:cubicBezTo>
                  <a:lnTo>
                    <a:pt x="312" y="22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Rectangle 29"/>
            <p:cNvSpPr>
              <a:spLocks noChangeArrowheads="1"/>
            </p:cNvSpPr>
            <p:nvPr/>
          </p:nvSpPr>
          <p:spPr bwMode="auto">
            <a:xfrm>
              <a:off x="1492413" y="3004772"/>
              <a:ext cx="237346" cy="69656"/>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Rectangle 30"/>
            <p:cNvSpPr>
              <a:spLocks noChangeArrowheads="1"/>
            </p:cNvSpPr>
            <p:nvPr/>
          </p:nvSpPr>
          <p:spPr bwMode="auto">
            <a:xfrm>
              <a:off x="1492413" y="3163432"/>
              <a:ext cx="237346" cy="67076"/>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2" name="Rectangle 31"/>
            <p:cNvSpPr>
              <a:spLocks noChangeArrowheads="1"/>
            </p:cNvSpPr>
            <p:nvPr/>
          </p:nvSpPr>
          <p:spPr bwMode="auto">
            <a:xfrm>
              <a:off x="1492413" y="3319513"/>
              <a:ext cx="237346" cy="69656"/>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3" name="Rectangle 32"/>
            <p:cNvSpPr>
              <a:spLocks noChangeArrowheads="1"/>
            </p:cNvSpPr>
            <p:nvPr/>
          </p:nvSpPr>
          <p:spPr bwMode="auto">
            <a:xfrm>
              <a:off x="1492413" y="3478173"/>
              <a:ext cx="237346" cy="68366"/>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Rectangle 33"/>
            <p:cNvSpPr>
              <a:spLocks noChangeArrowheads="1"/>
            </p:cNvSpPr>
            <p:nvPr/>
          </p:nvSpPr>
          <p:spPr bwMode="auto">
            <a:xfrm>
              <a:off x="1890999" y="3008641"/>
              <a:ext cx="1105463" cy="773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Rectangle 34"/>
            <p:cNvSpPr>
              <a:spLocks noChangeArrowheads="1"/>
            </p:cNvSpPr>
            <p:nvPr/>
          </p:nvSpPr>
          <p:spPr bwMode="auto">
            <a:xfrm>
              <a:off x="1890999" y="3008641"/>
              <a:ext cx="1105463"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Rectangle 35"/>
            <p:cNvSpPr>
              <a:spLocks noChangeArrowheads="1"/>
            </p:cNvSpPr>
            <p:nvPr/>
          </p:nvSpPr>
          <p:spPr bwMode="auto">
            <a:xfrm>
              <a:off x="1890999" y="3240827"/>
              <a:ext cx="1105463" cy="773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Rectangle 36"/>
            <p:cNvSpPr>
              <a:spLocks noChangeArrowheads="1"/>
            </p:cNvSpPr>
            <p:nvPr/>
          </p:nvSpPr>
          <p:spPr bwMode="auto">
            <a:xfrm>
              <a:off x="1890999" y="3240827"/>
              <a:ext cx="1105463"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 name="Rectangle 37"/>
            <p:cNvSpPr>
              <a:spLocks noChangeArrowheads="1"/>
            </p:cNvSpPr>
            <p:nvPr/>
          </p:nvSpPr>
          <p:spPr bwMode="auto">
            <a:xfrm>
              <a:off x="1890999" y="3473013"/>
              <a:ext cx="1105463" cy="773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 name="Rectangle 38"/>
            <p:cNvSpPr>
              <a:spLocks noChangeArrowheads="1"/>
            </p:cNvSpPr>
            <p:nvPr/>
          </p:nvSpPr>
          <p:spPr bwMode="auto">
            <a:xfrm>
              <a:off x="1890999" y="3473013"/>
              <a:ext cx="1105463"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 name="Rectangle 39"/>
            <p:cNvSpPr>
              <a:spLocks noChangeArrowheads="1"/>
            </p:cNvSpPr>
            <p:nvPr/>
          </p:nvSpPr>
          <p:spPr bwMode="auto">
            <a:xfrm>
              <a:off x="1890999" y="3356920"/>
              <a:ext cx="1105463" cy="773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 name="Rectangle 40"/>
            <p:cNvSpPr>
              <a:spLocks noChangeArrowheads="1"/>
            </p:cNvSpPr>
            <p:nvPr/>
          </p:nvSpPr>
          <p:spPr bwMode="auto">
            <a:xfrm>
              <a:off x="1890999" y="3356920"/>
              <a:ext cx="1105463"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 name="Rectangle 41"/>
            <p:cNvSpPr>
              <a:spLocks noChangeArrowheads="1"/>
            </p:cNvSpPr>
            <p:nvPr/>
          </p:nvSpPr>
          <p:spPr bwMode="auto">
            <a:xfrm>
              <a:off x="1890999" y="3124734"/>
              <a:ext cx="1105463" cy="773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 name="Rectangle 42"/>
            <p:cNvSpPr>
              <a:spLocks noChangeArrowheads="1"/>
            </p:cNvSpPr>
            <p:nvPr/>
          </p:nvSpPr>
          <p:spPr bwMode="auto">
            <a:xfrm>
              <a:off x="1890999" y="3124734"/>
              <a:ext cx="1105463"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 name="Rectangle 43"/>
            <p:cNvSpPr>
              <a:spLocks noChangeArrowheads="1"/>
            </p:cNvSpPr>
            <p:nvPr/>
          </p:nvSpPr>
          <p:spPr bwMode="auto">
            <a:xfrm>
              <a:off x="1492413" y="4747456"/>
              <a:ext cx="50307" cy="5327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 name="Rectangle 44"/>
            <p:cNvSpPr>
              <a:spLocks noChangeArrowheads="1"/>
            </p:cNvSpPr>
            <p:nvPr/>
          </p:nvSpPr>
          <p:spPr bwMode="auto">
            <a:xfrm>
              <a:off x="1492413" y="5280194"/>
              <a:ext cx="1504049" cy="5030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 name="Rectangle 45"/>
            <p:cNvSpPr>
              <a:spLocks noChangeArrowheads="1"/>
            </p:cNvSpPr>
            <p:nvPr/>
          </p:nvSpPr>
          <p:spPr bwMode="auto">
            <a:xfrm>
              <a:off x="1675582" y="5042848"/>
              <a:ext cx="134152" cy="237346"/>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7" name="Rectangle 46"/>
            <p:cNvSpPr>
              <a:spLocks noChangeArrowheads="1"/>
            </p:cNvSpPr>
            <p:nvPr/>
          </p:nvSpPr>
          <p:spPr bwMode="auto">
            <a:xfrm>
              <a:off x="1675582" y="4924175"/>
              <a:ext cx="134152" cy="118673"/>
            </a:xfrm>
            <a:prstGeom prst="rect">
              <a:avLst/>
            </a:pr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Rectangle 47"/>
            <p:cNvSpPr>
              <a:spLocks noChangeArrowheads="1"/>
            </p:cNvSpPr>
            <p:nvPr/>
          </p:nvSpPr>
          <p:spPr bwMode="auto">
            <a:xfrm>
              <a:off x="1925827" y="4939655"/>
              <a:ext cx="135442" cy="340539"/>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Rectangle 48"/>
            <p:cNvSpPr>
              <a:spLocks noChangeArrowheads="1"/>
            </p:cNvSpPr>
            <p:nvPr/>
          </p:nvSpPr>
          <p:spPr bwMode="auto">
            <a:xfrm>
              <a:off x="1925827" y="4872579"/>
              <a:ext cx="135442" cy="67076"/>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Rectangle 49"/>
            <p:cNvSpPr>
              <a:spLocks noChangeArrowheads="1"/>
            </p:cNvSpPr>
            <p:nvPr/>
          </p:nvSpPr>
          <p:spPr bwMode="auto">
            <a:xfrm>
              <a:off x="2177361" y="5106054"/>
              <a:ext cx="134152" cy="174140"/>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1" name="Rectangle 50"/>
            <p:cNvSpPr>
              <a:spLocks noChangeArrowheads="1"/>
            </p:cNvSpPr>
            <p:nvPr/>
          </p:nvSpPr>
          <p:spPr bwMode="auto">
            <a:xfrm>
              <a:off x="2177361" y="4982222"/>
              <a:ext cx="134152" cy="123832"/>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2" name="Rectangle 51"/>
            <p:cNvSpPr>
              <a:spLocks noChangeArrowheads="1"/>
            </p:cNvSpPr>
            <p:nvPr/>
          </p:nvSpPr>
          <p:spPr bwMode="auto">
            <a:xfrm>
              <a:off x="2427606" y="5182160"/>
              <a:ext cx="135442" cy="98034"/>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3" name="Rectangle 52"/>
            <p:cNvSpPr>
              <a:spLocks noChangeArrowheads="1"/>
            </p:cNvSpPr>
            <p:nvPr/>
          </p:nvSpPr>
          <p:spPr bwMode="auto">
            <a:xfrm>
              <a:off x="2427606" y="5081546"/>
              <a:ext cx="135442" cy="100614"/>
            </a:xfrm>
            <a:prstGeom prst="rect">
              <a:avLst/>
            </a:prstGeom>
            <a:solidFill>
              <a:schemeClr val="accent4">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4" name="Freeform 53"/>
            <p:cNvSpPr>
              <a:spLocks noEditPoints="1"/>
            </p:cNvSpPr>
            <p:nvPr/>
          </p:nvSpPr>
          <p:spPr bwMode="auto">
            <a:xfrm>
              <a:off x="2646893" y="2825472"/>
              <a:ext cx="546927" cy="2338629"/>
            </a:xfrm>
            <a:custGeom>
              <a:avLst/>
              <a:gdLst>
                <a:gd name="T0" fmla="*/ 47 w 283"/>
                <a:gd name="T1" fmla="*/ 760 h 1210"/>
                <a:gd name="T2" fmla="*/ 0 w 283"/>
                <a:gd name="T3" fmla="*/ 855 h 1210"/>
                <a:gd name="T4" fmla="*/ 0 w 283"/>
                <a:gd name="T5" fmla="*/ 1210 h 1210"/>
                <a:gd name="T6" fmla="*/ 283 w 283"/>
                <a:gd name="T7" fmla="*/ 1210 h 1210"/>
                <a:gd name="T8" fmla="*/ 283 w 283"/>
                <a:gd name="T9" fmla="*/ 1163 h 1210"/>
                <a:gd name="T10" fmla="*/ 47 w 283"/>
                <a:gd name="T11" fmla="*/ 1163 h 1210"/>
                <a:gd name="T12" fmla="*/ 47 w 283"/>
                <a:gd name="T13" fmla="*/ 760 h 1210"/>
                <a:gd name="T14" fmla="*/ 0 w 283"/>
                <a:gd name="T15" fmla="*/ 692 h 1210"/>
                <a:gd name="T16" fmla="*/ 0 w 283"/>
                <a:gd name="T17" fmla="*/ 740 h 1210"/>
                <a:gd name="T18" fmla="*/ 47 w 283"/>
                <a:gd name="T19" fmla="*/ 746 h 1210"/>
                <a:gd name="T20" fmla="*/ 47 w 283"/>
                <a:gd name="T21" fmla="*/ 697 h 1210"/>
                <a:gd name="T22" fmla="*/ 0 w 283"/>
                <a:gd name="T23" fmla="*/ 692 h 1210"/>
                <a:gd name="T24" fmla="*/ 48 w 283"/>
                <a:gd name="T25" fmla="*/ 375 h 1210"/>
                <a:gd name="T26" fmla="*/ 0 w 283"/>
                <a:gd name="T27" fmla="*/ 375 h 1210"/>
                <a:gd name="T28" fmla="*/ 0 w 283"/>
                <a:gd name="T29" fmla="*/ 531 h 1210"/>
                <a:gd name="T30" fmla="*/ 47 w 283"/>
                <a:gd name="T31" fmla="*/ 626 h 1210"/>
                <a:gd name="T32" fmla="*/ 48 w 283"/>
                <a:gd name="T33" fmla="*/ 375 h 1210"/>
                <a:gd name="T34" fmla="*/ 48 w 283"/>
                <a:gd name="T35" fmla="*/ 315 h 1210"/>
                <a:gd name="T36" fmla="*/ 0 w 283"/>
                <a:gd name="T37" fmla="*/ 315 h 1210"/>
                <a:gd name="T38" fmla="*/ 0 w 283"/>
                <a:gd name="T39" fmla="*/ 335 h 1210"/>
                <a:gd name="T40" fmla="*/ 48 w 283"/>
                <a:gd name="T41" fmla="*/ 335 h 1210"/>
                <a:gd name="T42" fmla="*/ 48 w 283"/>
                <a:gd name="T43" fmla="*/ 315 h 1210"/>
                <a:gd name="T44" fmla="*/ 48 w 283"/>
                <a:gd name="T45" fmla="*/ 255 h 1210"/>
                <a:gd name="T46" fmla="*/ 0 w 283"/>
                <a:gd name="T47" fmla="*/ 255 h 1210"/>
                <a:gd name="T48" fmla="*/ 0 w 283"/>
                <a:gd name="T49" fmla="*/ 275 h 1210"/>
                <a:gd name="T50" fmla="*/ 48 w 283"/>
                <a:gd name="T51" fmla="*/ 275 h 1210"/>
                <a:gd name="T52" fmla="*/ 48 w 283"/>
                <a:gd name="T53" fmla="*/ 255 h 1210"/>
                <a:gd name="T54" fmla="*/ 48 w 283"/>
                <a:gd name="T55" fmla="*/ 195 h 1210"/>
                <a:gd name="T56" fmla="*/ 0 w 283"/>
                <a:gd name="T57" fmla="*/ 195 h 1210"/>
                <a:gd name="T58" fmla="*/ 0 w 283"/>
                <a:gd name="T59" fmla="*/ 215 h 1210"/>
                <a:gd name="T60" fmla="*/ 48 w 283"/>
                <a:gd name="T61" fmla="*/ 215 h 1210"/>
                <a:gd name="T62" fmla="*/ 48 w 283"/>
                <a:gd name="T63" fmla="*/ 195 h 1210"/>
                <a:gd name="T64" fmla="*/ 48 w 283"/>
                <a:gd name="T65" fmla="*/ 135 h 1210"/>
                <a:gd name="T66" fmla="*/ 0 w 283"/>
                <a:gd name="T67" fmla="*/ 135 h 1210"/>
                <a:gd name="T68" fmla="*/ 0 w 283"/>
                <a:gd name="T69" fmla="*/ 155 h 1210"/>
                <a:gd name="T70" fmla="*/ 48 w 283"/>
                <a:gd name="T71" fmla="*/ 155 h 1210"/>
                <a:gd name="T72" fmla="*/ 48 w 283"/>
                <a:gd name="T73" fmla="*/ 135 h 1210"/>
                <a:gd name="T74" fmla="*/ 0 w 283"/>
                <a:gd name="T75" fmla="*/ 0 h 1210"/>
                <a:gd name="T76" fmla="*/ 0 w 283"/>
                <a:gd name="T77" fmla="*/ 95 h 1210"/>
                <a:gd name="T78" fmla="*/ 48 w 283"/>
                <a:gd name="T79" fmla="*/ 95 h 1210"/>
                <a:gd name="T80" fmla="*/ 48 w 283"/>
                <a:gd name="T81" fmla="*/ 0 h 1210"/>
                <a:gd name="T82" fmla="*/ 0 w 283"/>
                <a:gd name="T83" fmla="*/ 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3" h="1210">
                  <a:moveTo>
                    <a:pt x="47" y="760"/>
                  </a:moveTo>
                  <a:cubicBezTo>
                    <a:pt x="38" y="795"/>
                    <a:pt x="22" y="828"/>
                    <a:pt x="0" y="855"/>
                  </a:cubicBezTo>
                  <a:cubicBezTo>
                    <a:pt x="0" y="1210"/>
                    <a:pt x="0" y="1210"/>
                    <a:pt x="0" y="1210"/>
                  </a:cubicBezTo>
                  <a:cubicBezTo>
                    <a:pt x="283" y="1210"/>
                    <a:pt x="283" y="1210"/>
                    <a:pt x="283" y="1210"/>
                  </a:cubicBezTo>
                  <a:cubicBezTo>
                    <a:pt x="283" y="1163"/>
                    <a:pt x="283" y="1163"/>
                    <a:pt x="283" y="1163"/>
                  </a:cubicBezTo>
                  <a:cubicBezTo>
                    <a:pt x="47" y="1163"/>
                    <a:pt x="47" y="1163"/>
                    <a:pt x="47" y="1163"/>
                  </a:cubicBezTo>
                  <a:cubicBezTo>
                    <a:pt x="47" y="760"/>
                    <a:pt x="47" y="760"/>
                    <a:pt x="47" y="760"/>
                  </a:cubicBezTo>
                  <a:moveTo>
                    <a:pt x="0" y="692"/>
                  </a:moveTo>
                  <a:cubicBezTo>
                    <a:pt x="0" y="740"/>
                    <a:pt x="0" y="740"/>
                    <a:pt x="0" y="740"/>
                  </a:cubicBezTo>
                  <a:cubicBezTo>
                    <a:pt x="47" y="746"/>
                    <a:pt x="47" y="746"/>
                    <a:pt x="47" y="746"/>
                  </a:cubicBezTo>
                  <a:cubicBezTo>
                    <a:pt x="47" y="697"/>
                    <a:pt x="47" y="697"/>
                    <a:pt x="47" y="697"/>
                  </a:cubicBezTo>
                  <a:cubicBezTo>
                    <a:pt x="0" y="692"/>
                    <a:pt x="0" y="692"/>
                    <a:pt x="0" y="692"/>
                  </a:cubicBezTo>
                  <a:moveTo>
                    <a:pt x="48" y="375"/>
                  </a:moveTo>
                  <a:cubicBezTo>
                    <a:pt x="0" y="375"/>
                    <a:pt x="0" y="375"/>
                    <a:pt x="0" y="375"/>
                  </a:cubicBezTo>
                  <a:cubicBezTo>
                    <a:pt x="0" y="531"/>
                    <a:pt x="0" y="531"/>
                    <a:pt x="0" y="531"/>
                  </a:cubicBezTo>
                  <a:cubicBezTo>
                    <a:pt x="22" y="559"/>
                    <a:pt x="38" y="591"/>
                    <a:pt x="47" y="626"/>
                  </a:cubicBezTo>
                  <a:cubicBezTo>
                    <a:pt x="48" y="375"/>
                    <a:pt x="48" y="375"/>
                    <a:pt x="48" y="375"/>
                  </a:cubicBezTo>
                  <a:moveTo>
                    <a:pt x="48" y="315"/>
                  </a:moveTo>
                  <a:cubicBezTo>
                    <a:pt x="0" y="315"/>
                    <a:pt x="0" y="315"/>
                    <a:pt x="0" y="315"/>
                  </a:cubicBezTo>
                  <a:cubicBezTo>
                    <a:pt x="0" y="335"/>
                    <a:pt x="0" y="335"/>
                    <a:pt x="0" y="335"/>
                  </a:cubicBezTo>
                  <a:cubicBezTo>
                    <a:pt x="48" y="335"/>
                    <a:pt x="48" y="335"/>
                    <a:pt x="48" y="335"/>
                  </a:cubicBezTo>
                  <a:cubicBezTo>
                    <a:pt x="48" y="315"/>
                    <a:pt x="48" y="315"/>
                    <a:pt x="48" y="315"/>
                  </a:cubicBezTo>
                  <a:moveTo>
                    <a:pt x="48" y="255"/>
                  </a:moveTo>
                  <a:cubicBezTo>
                    <a:pt x="0" y="255"/>
                    <a:pt x="0" y="255"/>
                    <a:pt x="0" y="255"/>
                  </a:cubicBezTo>
                  <a:cubicBezTo>
                    <a:pt x="0" y="275"/>
                    <a:pt x="0" y="275"/>
                    <a:pt x="0" y="275"/>
                  </a:cubicBezTo>
                  <a:cubicBezTo>
                    <a:pt x="48" y="275"/>
                    <a:pt x="48" y="275"/>
                    <a:pt x="48" y="275"/>
                  </a:cubicBezTo>
                  <a:cubicBezTo>
                    <a:pt x="48" y="255"/>
                    <a:pt x="48" y="255"/>
                    <a:pt x="48" y="255"/>
                  </a:cubicBezTo>
                  <a:moveTo>
                    <a:pt x="48" y="195"/>
                  </a:moveTo>
                  <a:cubicBezTo>
                    <a:pt x="0" y="195"/>
                    <a:pt x="0" y="195"/>
                    <a:pt x="0" y="195"/>
                  </a:cubicBezTo>
                  <a:cubicBezTo>
                    <a:pt x="0" y="215"/>
                    <a:pt x="0" y="215"/>
                    <a:pt x="0" y="215"/>
                  </a:cubicBezTo>
                  <a:cubicBezTo>
                    <a:pt x="48" y="215"/>
                    <a:pt x="48" y="215"/>
                    <a:pt x="48" y="215"/>
                  </a:cubicBezTo>
                  <a:cubicBezTo>
                    <a:pt x="48" y="195"/>
                    <a:pt x="48" y="195"/>
                    <a:pt x="48" y="195"/>
                  </a:cubicBezTo>
                  <a:moveTo>
                    <a:pt x="48" y="135"/>
                  </a:moveTo>
                  <a:cubicBezTo>
                    <a:pt x="0" y="135"/>
                    <a:pt x="0" y="135"/>
                    <a:pt x="0" y="135"/>
                  </a:cubicBezTo>
                  <a:cubicBezTo>
                    <a:pt x="0" y="155"/>
                    <a:pt x="0" y="155"/>
                    <a:pt x="0" y="155"/>
                  </a:cubicBezTo>
                  <a:cubicBezTo>
                    <a:pt x="48" y="155"/>
                    <a:pt x="48" y="155"/>
                    <a:pt x="48" y="155"/>
                  </a:cubicBezTo>
                  <a:cubicBezTo>
                    <a:pt x="48" y="135"/>
                    <a:pt x="48" y="135"/>
                    <a:pt x="48" y="135"/>
                  </a:cubicBezTo>
                  <a:moveTo>
                    <a:pt x="0" y="0"/>
                  </a:moveTo>
                  <a:cubicBezTo>
                    <a:pt x="0" y="95"/>
                    <a:pt x="0" y="95"/>
                    <a:pt x="0" y="95"/>
                  </a:cubicBezTo>
                  <a:cubicBezTo>
                    <a:pt x="48" y="95"/>
                    <a:pt x="48" y="95"/>
                    <a:pt x="48" y="95"/>
                  </a:cubicBezTo>
                  <a:cubicBezTo>
                    <a:pt x="48" y="0"/>
                    <a:pt x="48" y="0"/>
                    <a:pt x="48"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 name="Freeform 54"/>
            <p:cNvSpPr>
              <a:spLocks/>
            </p:cNvSpPr>
            <p:nvPr/>
          </p:nvSpPr>
          <p:spPr bwMode="auto">
            <a:xfrm>
              <a:off x="2646893" y="4255996"/>
              <a:ext cx="90295" cy="221867"/>
            </a:xfrm>
            <a:custGeom>
              <a:avLst/>
              <a:gdLst>
                <a:gd name="T0" fmla="*/ 0 w 47"/>
                <a:gd name="T1" fmla="*/ 0 h 115"/>
                <a:gd name="T2" fmla="*/ 0 w 47"/>
                <a:gd name="T3" fmla="*/ 115 h 115"/>
                <a:gd name="T4" fmla="*/ 47 w 47"/>
                <a:gd name="T5" fmla="*/ 20 h 115"/>
                <a:gd name="T6" fmla="*/ 47 w 47"/>
                <a:gd name="T7" fmla="*/ 6 h 115"/>
                <a:gd name="T8" fmla="*/ 0 w 47"/>
                <a:gd name="T9" fmla="*/ 0 h 115"/>
              </a:gdLst>
              <a:ahLst/>
              <a:cxnLst>
                <a:cxn ang="0">
                  <a:pos x="T0" y="T1"/>
                </a:cxn>
                <a:cxn ang="0">
                  <a:pos x="T2" y="T3"/>
                </a:cxn>
                <a:cxn ang="0">
                  <a:pos x="T4" y="T5"/>
                </a:cxn>
                <a:cxn ang="0">
                  <a:pos x="T6" y="T7"/>
                </a:cxn>
                <a:cxn ang="0">
                  <a:pos x="T8" y="T9"/>
                </a:cxn>
              </a:cxnLst>
              <a:rect l="0" t="0" r="r" b="b"/>
              <a:pathLst>
                <a:path w="47" h="115">
                  <a:moveTo>
                    <a:pt x="0" y="0"/>
                  </a:moveTo>
                  <a:cubicBezTo>
                    <a:pt x="0" y="115"/>
                    <a:pt x="0" y="115"/>
                    <a:pt x="0" y="115"/>
                  </a:cubicBezTo>
                  <a:cubicBezTo>
                    <a:pt x="22" y="88"/>
                    <a:pt x="38" y="55"/>
                    <a:pt x="47" y="20"/>
                  </a:cubicBezTo>
                  <a:cubicBezTo>
                    <a:pt x="47" y="6"/>
                    <a:pt x="47" y="6"/>
                    <a:pt x="47" y="6"/>
                  </a:cubicBezTo>
                  <a:cubicBezTo>
                    <a:pt x="0" y="0"/>
                    <a:pt x="0" y="0"/>
                    <a:pt x="0" y="0"/>
                  </a:cubicBezTo>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6" name="Freeform 55"/>
            <p:cNvSpPr>
              <a:spLocks/>
            </p:cNvSpPr>
            <p:nvPr/>
          </p:nvSpPr>
          <p:spPr bwMode="auto">
            <a:xfrm>
              <a:off x="2646893" y="3852250"/>
              <a:ext cx="90295" cy="319901"/>
            </a:xfrm>
            <a:custGeom>
              <a:avLst/>
              <a:gdLst>
                <a:gd name="T0" fmla="*/ 0 w 47"/>
                <a:gd name="T1" fmla="*/ 0 h 166"/>
                <a:gd name="T2" fmla="*/ 0 w 47"/>
                <a:gd name="T3" fmla="*/ 161 h 166"/>
                <a:gd name="T4" fmla="*/ 47 w 47"/>
                <a:gd name="T5" fmla="*/ 166 h 166"/>
                <a:gd name="T6" fmla="*/ 47 w 47"/>
                <a:gd name="T7" fmla="*/ 95 h 166"/>
                <a:gd name="T8" fmla="*/ 0 w 47"/>
                <a:gd name="T9" fmla="*/ 0 h 166"/>
              </a:gdLst>
              <a:ahLst/>
              <a:cxnLst>
                <a:cxn ang="0">
                  <a:pos x="T0" y="T1"/>
                </a:cxn>
                <a:cxn ang="0">
                  <a:pos x="T2" y="T3"/>
                </a:cxn>
                <a:cxn ang="0">
                  <a:pos x="T4" y="T5"/>
                </a:cxn>
                <a:cxn ang="0">
                  <a:pos x="T6" y="T7"/>
                </a:cxn>
                <a:cxn ang="0">
                  <a:pos x="T8" y="T9"/>
                </a:cxn>
              </a:cxnLst>
              <a:rect l="0" t="0" r="r" b="b"/>
              <a:pathLst>
                <a:path w="47" h="166">
                  <a:moveTo>
                    <a:pt x="0" y="0"/>
                  </a:moveTo>
                  <a:cubicBezTo>
                    <a:pt x="0" y="161"/>
                    <a:pt x="0" y="161"/>
                    <a:pt x="0" y="161"/>
                  </a:cubicBezTo>
                  <a:cubicBezTo>
                    <a:pt x="47" y="166"/>
                    <a:pt x="47" y="166"/>
                    <a:pt x="47" y="166"/>
                  </a:cubicBezTo>
                  <a:cubicBezTo>
                    <a:pt x="47" y="95"/>
                    <a:pt x="47" y="95"/>
                    <a:pt x="47" y="95"/>
                  </a:cubicBezTo>
                  <a:cubicBezTo>
                    <a:pt x="38" y="60"/>
                    <a:pt x="22" y="28"/>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7" name="Rectangle 56"/>
            <p:cNvSpPr>
              <a:spLocks noChangeArrowheads="1"/>
            </p:cNvSpPr>
            <p:nvPr/>
          </p:nvSpPr>
          <p:spPr bwMode="auto">
            <a:xfrm>
              <a:off x="2646893" y="3008641"/>
              <a:ext cx="92874" cy="77395"/>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8" name="Rectangle 57"/>
            <p:cNvSpPr>
              <a:spLocks noChangeArrowheads="1"/>
            </p:cNvSpPr>
            <p:nvPr/>
          </p:nvSpPr>
          <p:spPr bwMode="auto">
            <a:xfrm>
              <a:off x="2646893" y="3008641"/>
              <a:ext cx="92874"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9" name="Rectangle 58"/>
            <p:cNvSpPr>
              <a:spLocks noChangeArrowheads="1"/>
            </p:cNvSpPr>
            <p:nvPr/>
          </p:nvSpPr>
          <p:spPr bwMode="auto">
            <a:xfrm>
              <a:off x="2646893" y="3240827"/>
              <a:ext cx="92874" cy="77395"/>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0" name="Rectangle 59"/>
            <p:cNvSpPr>
              <a:spLocks noChangeArrowheads="1"/>
            </p:cNvSpPr>
            <p:nvPr/>
          </p:nvSpPr>
          <p:spPr bwMode="auto">
            <a:xfrm>
              <a:off x="2646893" y="3240827"/>
              <a:ext cx="92874"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1" name="Rectangle 60"/>
            <p:cNvSpPr>
              <a:spLocks noChangeArrowheads="1"/>
            </p:cNvSpPr>
            <p:nvPr/>
          </p:nvSpPr>
          <p:spPr bwMode="auto">
            <a:xfrm>
              <a:off x="2646893" y="3473013"/>
              <a:ext cx="92874" cy="77395"/>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2" name="Rectangle 61"/>
            <p:cNvSpPr>
              <a:spLocks noChangeArrowheads="1"/>
            </p:cNvSpPr>
            <p:nvPr/>
          </p:nvSpPr>
          <p:spPr bwMode="auto">
            <a:xfrm>
              <a:off x="2646893" y="3473013"/>
              <a:ext cx="92874"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 name="Rectangle 62"/>
            <p:cNvSpPr>
              <a:spLocks noChangeArrowheads="1"/>
            </p:cNvSpPr>
            <p:nvPr/>
          </p:nvSpPr>
          <p:spPr bwMode="auto">
            <a:xfrm>
              <a:off x="2646893" y="3356920"/>
              <a:ext cx="92874" cy="77395"/>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 name="Rectangle 63"/>
            <p:cNvSpPr>
              <a:spLocks noChangeArrowheads="1"/>
            </p:cNvSpPr>
            <p:nvPr/>
          </p:nvSpPr>
          <p:spPr bwMode="auto">
            <a:xfrm>
              <a:off x="2646893" y="3356920"/>
              <a:ext cx="92874"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 name="Rectangle 64"/>
            <p:cNvSpPr>
              <a:spLocks noChangeArrowheads="1"/>
            </p:cNvSpPr>
            <p:nvPr/>
          </p:nvSpPr>
          <p:spPr bwMode="auto">
            <a:xfrm>
              <a:off x="2646893" y="3124734"/>
              <a:ext cx="92874" cy="77395"/>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 name="Rectangle 65"/>
            <p:cNvSpPr>
              <a:spLocks noChangeArrowheads="1"/>
            </p:cNvSpPr>
            <p:nvPr/>
          </p:nvSpPr>
          <p:spPr bwMode="auto">
            <a:xfrm>
              <a:off x="2646893" y="3124734"/>
              <a:ext cx="92874" cy="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 name="Freeform 66"/>
            <p:cNvSpPr>
              <a:spLocks/>
            </p:cNvSpPr>
            <p:nvPr/>
          </p:nvSpPr>
          <p:spPr bwMode="auto">
            <a:xfrm>
              <a:off x="2737187" y="2415277"/>
              <a:ext cx="1880706" cy="2659819"/>
            </a:xfrm>
            <a:custGeom>
              <a:avLst/>
              <a:gdLst>
                <a:gd name="T0" fmla="*/ 2 w 1458"/>
                <a:gd name="T1" fmla="*/ 0 h 2062"/>
                <a:gd name="T2" fmla="*/ 1458 w 1458"/>
                <a:gd name="T3" fmla="*/ 1 h 2062"/>
                <a:gd name="T4" fmla="*/ 1457 w 1458"/>
                <a:gd name="T5" fmla="*/ 2062 h 2062"/>
                <a:gd name="T6" fmla="*/ 0 w 1458"/>
                <a:gd name="T7" fmla="*/ 2061 h 2062"/>
                <a:gd name="T8" fmla="*/ 2 w 1458"/>
                <a:gd name="T9" fmla="*/ 0 h 2062"/>
              </a:gdLst>
              <a:ahLst/>
              <a:cxnLst>
                <a:cxn ang="0">
                  <a:pos x="T0" y="T1"/>
                </a:cxn>
                <a:cxn ang="0">
                  <a:pos x="T2" y="T3"/>
                </a:cxn>
                <a:cxn ang="0">
                  <a:pos x="T4" y="T5"/>
                </a:cxn>
                <a:cxn ang="0">
                  <a:pos x="T6" y="T7"/>
                </a:cxn>
                <a:cxn ang="0">
                  <a:pos x="T8" y="T9"/>
                </a:cxn>
              </a:cxnLst>
              <a:rect l="0" t="0" r="r" b="b"/>
              <a:pathLst>
                <a:path w="1458" h="2062">
                  <a:moveTo>
                    <a:pt x="2" y="0"/>
                  </a:moveTo>
                  <a:lnTo>
                    <a:pt x="1458" y="1"/>
                  </a:lnTo>
                  <a:lnTo>
                    <a:pt x="1457" y="2062"/>
                  </a:lnTo>
                  <a:lnTo>
                    <a:pt x="0" y="206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 name="Freeform 67"/>
            <p:cNvSpPr>
              <a:spLocks/>
            </p:cNvSpPr>
            <p:nvPr/>
          </p:nvSpPr>
          <p:spPr bwMode="auto">
            <a:xfrm>
              <a:off x="2737187" y="2415277"/>
              <a:ext cx="1880706" cy="2659819"/>
            </a:xfrm>
            <a:custGeom>
              <a:avLst/>
              <a:gdLst>
                <a:gd name="T0" fmla="*/ 2 w 1458"/>
                <a:gd name="T1" fmla="*/ 0 h 2062"/>
                <a:gd name="T2" fmla="*/ 1458 w 1458"/>
                <a:gd name="T3" fmla="*/ 1 h 2062"/>
                <a:gd name="T4" fmla="*/ 1457 w 1458"/>
                <a:gd name="T5" fmla="*/ 2062 h 2062"/>
                <a:gd name="T6" fmla="*/ 0 w 1458"/>
                <a:gd name="T7" fmla="*/ 2061 h 2062"/>
                <a:gd name="T8" fmla="*/ 2 w 1458"/>
                <a:gd name="T9" fmla="*/ 0 h 2062"/>
              </a:gdLst>
              <a:ahLst/>
              <a:cxnLst>
                <a:cxn ang="0">
                  <a:pos x="T0" y="T1"/>
                </a:cxn>
                <a:cxn ang="0">
                  <a:pos x="T2" y="T3"/>
                </a:cxn>
                <a:cxn ang="0">
                  <a:pos x="T4" y="T5"/>
                </a:cxn>
                <a:cxn ang="0">
                  <a:pos x="T6" y="T7"/>
                </a:cxn>
                <a:cxn ang="0">
                  <a:pos x="T8" y="T9"/>
                </a:cxn>
              </a:cxnLst>
              <a:rect l="0" t="0" r="r" b="b"/>
              <a:pathLst>
                <a:path w="1458" h="2062">
                  <a:moveTo>
                    <a:pt x="2" y="0"/>
                  </a:moveTo>
                  <a:lnTo>
                    <a:pt x="1458" y="1"/>
                  </a:lnTo>
                  <a:lnTo>
                    <a:pt x="1457" y="2062"/>
                  </a:lnTo>
                  <a:lnTo>
                    <a:pt x="0" y="206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 name="Rectangle 68"/>
            <p:cNvSpPr>
              <a:spLocks noChangeArrowheads="1"/>
            </p:cNvSpPr>
            <p:nvPr/>
          </p:nvSpPr>
          <p:spPr bwMode="auto">
            <a:xfrm>
              <a:off x="2975823" y="3790334"/>
              <a:ext cx="161241" cy="147051"/>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0" name="Rectangle 69"/>
            <p:cNvSpPr>
              <a:spLocks noChangeArrowheads="1"/>
            </p:cNvSpPr>
            <p:nvPr/>
          </p:nvSpPr>
          <p:spPr bwMode="auto">
            <a:xfrm>
              <a:off x="3162861" y="3725838"/>
              <a:ext cx="162530" cy="211547"/>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1" name="Rectangle 70"/>
            <p:cNvSpPr>
              <a:spLocks noChangeArrowheads="1"/>
            </p:cNvSpPr>
            <p:nvPr/>
          </p:nvSpPr>
          <p:spPr bwMode="auto">
            <a:xfrm>
              <a:off x="3349901" y="3577497"/>
              <a:ext cx="162530" cy="359889"/>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2" name="Rectangle 71"/>
            <p:cNvSpPr>
              <a:spLocks noChangeArrowheads="1"/>
            </p:cNvSpPr>
            <p:nvPr/>
          </p:nvSpPr>
          <p:spPr bwMode="auto">
            <a:xfrm>
              <a:off x="3538229" y="3627804"/>
              <a:ext cx="162530" cy="309581"/>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3" name="Rectangle 72"/>
            <p:cNvSpPr>
              <a:spLocks noChangeArrowheads="1"/>
            </p:cNvSpPr>
            <p:nvPr/>
          </p:nvSpPr>
          <p:spPr bwMode="auto">
            <a:xfrm>
              <a:off x="3725267" y="3782594"/>
              <a:ext cx="162530" cy="154791"/>
            </a:xfrm>
            <a:prstGeom prst="rect">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4" name="Rectangle 73"/>
            <p:cNvSpPr>
              <a:spLocks noChangeArrowheads="1"/>
            </p:cNvSpPr>
            <p:nvPr/>
          </p:nvSpPr>
          <p:spPr bwMode="auto">
            <a:xfrm>
              <a:off x="3908436" y="3724548"/>
              <a:ext cx="162530" cy="212837"/>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5" name="Rectangle 74"/>
            <p:cNvSpPr>
              <a:spLocks noChangeArrowheads="1"/>
            </p:cNvSpPr>
            <p:nvPr/>
          </p:nvSpPr>
          <p:spPr bwMode="auto">
            <a:xfrm>
              <a:off x="4096765" y="3627804"/>
              <a:ext cx="162530" cy="309581"/>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6" name="Rectangle 75"/>
            <p:cNvSpPr>
              <a:spLocks noChangeArrowheads="1"/>
            </p:cNvSpPr>
            <p:nvPr/>
          </p:nvSpPr>
          <p:spPr bwMode="auto">
            <a:xfrm>
              <a:off x="4283804" y="3422707"/>
              <a:ext cx="162530" cy="514679"/>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7" name="Freeform 76"/>
            <p:cNvSpPr>
              <a:spLocks/>
            </p:cNvSpPr>
            <p:nvPr/>
          </p:nvSpPr>
          <p:spPr bwMode="auto">
            <a:xfrm>
              <a:off x="2911327" y="4155382"/>
              <a:ext cx="704297" cy="47728"/>
            </a:xfrm>
            <a:custGeom>
              <a:avLst/>
              <a:gdLst>
                <a:gd name="T0" fmla="*/ 0 w 546"/>
                <a:gd name="T1" fmla="*/ 0 h 37"/>
                <a:gd name="T2" fmla="*/ 546 w 546"/>
                <a:gd name="T3" fmla="*/ 1 h 37"/>
                <a:gd name="T4" fmla="*/ 546 w 546"/>
                <a:gd name="T5" fmla="*/ 37 h 37"/>
                <a:gd name="T6" fmla="*/ 0 w 546"/>
                <a:gd name="T7" fmla="*/ 37 h 37"/>
                <a:gd name="T8" fmla="*/ 0 w 546"/>
                <a:gd name="T9" fmla="*/ 0 h 37"/>
              </a:gdLst>
              <a:ahLst/>
              <a:cxnLst>
                <a:cxn ang="0">
                  <a:pos x="T0" y="T1"/>
                </a:cxn>
                <a:cxn ang="0">
                  <a:pos x="T2" y="T3"/>
                </a:cxn>
                <a:cxn ang="0">
                  <a:pos x="T4" y="T5"/>
                </a:cxn>
                <a:cxn ang="0">
                  <a:pos x="T6" y="T7"/>
                </a:cxn>
                <a:cxn ang="0">
                  <a:pos x="T8" y="T9"/>
                </a:cxn>
              </a:cxnLst>
              <a:rect l="0" t="0" r="r" b="b"/>
              <a:pathLst>
                <a:path w="546" h="37">
                  <a:moveTo>
                    <a:pt x="0" y="0"/>
                  </a:moveTo>
                  <a:lnTo>
                    <a:pt x="546" y="1"/>
                  </a:lnTo>
                  <a:lnTo>
                    <a:pt x="546" y="37"/>
                  </a:lnTo>
                  <a:lnTo>
                    <a:pt x="0" y="3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 name="Rectangle 77"/>
            <p:cNvSpPr>
              <a:spLocks noChangeArrowheads="1"/>
            </p:cNvSpPr>
            <p:nvPr/>
          </p:nvSpPr>
          <p:spPr bwMode="auto">
            <a:xfrm>
              <a:off x="2911327" y="4237937"/>
              <a:ext cx="704297"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 name="Rectangle 78"/>
            <p:cNvSpPr>
              <a:spLocks noChangeArrowheads="1"/>
            </p:cNvSpPr>
            <p:nvPr/>
          </p:nvSpPr>
          <p:spPr bwMode="auto">
            <a:xfrm>
              <a:off x="2911327" y="4319202"/>
              <a:ext cx="704297"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 name="Freeform 79"/>
            <p:cNvSpPr>
              <a:spLocks/>
            </p:cNvSpPr>
            <p:nvPr/>
          </p:nvSpPr>
          <p:spPr bwMode="auto">
            <a:xfrm>
              <a:off x="2911327" y="4400467"/>
              <a:ext cx="704297" cy="49017"/>
            </a:xfrm>
            <a:custGeom>
              <a:avLst/>
              <a:gdLst>
                <a:gd name="T0" fmla="*/ 0 w 546"/>
                <a:gd name="T1" fmla="*/ 0 h 38"/>
                <a:gd name="T2" fmla="*/ 546 w 546"/>
                <a:gd name="T3" fmla="*/ 2 h 38"/>
                <a:gd name="T4" fmla="*/ 546 w 546"/>
                <a:gd name="T5" fmla="*/ 38 h 38"/>
                <a:gd name="T6" fmla="*/ 0 w 546"/>
                <a:gd name="T7" fmla="*/ 38 h 38"/>
                <a:gd name="T8" fmla="*/ 0 w 546"/>
                <a:gd name="T9" fmla="*/ 0 h 38"/>
              </a:gdLst>
              <a:ahLst/>
              <a:cxnLst>
                <a:cxn ang="0">
                  <a:pos x="T0" y="T1"/>
                </a:cxn>
                <a:cxn ang="0">
                  <a:pos x="T2" y="T3"/>
                </a:cxn>
                <a:cxn ang="0">
                  <a:pos x="T4" y="T5"/>
                </a:cxn>
                <a:cxn ang="0">
                  <a:pos x="T6" y="T7"/>
                </a:cxn>
                <a:cxn ang="0">
                  <a:pos x="T8" y="T9"/>
                </a:cxn>
              </a:cxnLst>
              <a:rect l="0" t="0" r="r" b="b"/>
              <a:pathLst>
                <a:path w="546" h="38">
                  <a:moveTo>
                    <a:pt x="0" y="0"/>
                  </a:moveTo>
                  <a:lnTo>
                    <a:pt x="546" y="2"/>
                  </a:lnTo>
                  <a:lnTo>
                    <a:pt x="546" y="38"/>
                  </a:lnTo>
                  <a:lnTo>
                    <a:pt x="0" y="38"/>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 name="Rectangle 80"/>
            <p:cNvSpPr>
              <a:spLocks noChangeArrowheads="1"/>
            </p:cNvSpPr>
            <p:nvPr/>
          </p:nvSpPr>
          <p:spPr bwMode="auto">
            <a:xfrm>
              <a:off x="2910037" y="4484312"/>
              <a:ext cx="705588"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 name="Rectangle 81"/>
            <p:cNvSpPr>
              <a:spLocks noChangeArrowheads="1"/>
            </p:cNvSpPr>
            <p:nvPr/>
          </p:nvSpPr>
          <p:spPr bwMode="auto">
            <a:xfrm>
              <a:off x="2910037" y="4565577"/>
              <a:ext cx="705588"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3" name="Freeform 82"/>
            <p:cNvSpPr>
              <a:spLocks/>
            </p:cNvSpPr>
            <p:nvPr/>
          </p:nvSpPr>
          <p:spPr bwMode="auto">
            <a:xfrm>
              <a:off x="2910037" y="4646842"/>
              <a:ext cx="705588" cy="47728"/>
            </a:xfrm>
            <a:custGeom>
              <a:avLst/>
              <a:gdLst>
                <a:gd name="T0" fmla="*/ 0 w 547"/>
                <a:gd name="T1" fmla="*/ 0 h 37"/>
                <a:gd name="T2" fmla="*/ 547 w 547"/>
                <a:gd name="T3" fmla="*/ 1 h 37"/>
                <a:gd name="T4" fmla="*/ 547 w 547"/>
                <a:gd name="T5" fmla="*/ 37 h 37"/>
                <a:gd name="T6" fmla="*/ 0 w 547"/>
                <a:gd name="T7" fmla="*/ 37 h 37"/>
                <a:gd name="T8" fmla="*/ 0 w 547"/>
                <a:gd name="T9" fmla="*/ 0 h 37"/>
              </a:gdLst>
              <a:ahLst/>
              <a:cxnLst>
                <a:cxn ang="0">
                  <a:pos x="T0" y="T1"/>
                </a:cxn>
                <a:cxn ang="0">
                  <a:pos x="T2" y="T3"/>
                </a:cxn>
                <a:cxn ang="0">
                  <a:pos x="T4" y="T5"/>
                </a:cxn>
                <a:cxn ang="0">
                  <a:pos x="T6" y="T7"/>
                </a:cxn>
                <a:cxn ang="0">
                  <a:pos x="T8" y="T9"/>
                </a:cxn>
              </a:cxnLst>
              <a:rect l="0" t="0" r="r" b="b"/>
              <a:pathLst>
                <a:path w="547" h="37">
                  <a:moveTo>
                    <a:pt x="0" y="0"/>
                  </a:moveTo>
                  <a:lnTo>
                    <a:pt x="547" y="1"/>
                  </a:lnTo>
                  <a:lnTo>
                    <a:pt x="547" y="37"/>
                  </a:lnTo>
                  <a:lnTo>
                    <a:pt x="0" y="3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4" name="Rectangle 83"/>
            <p:cNvSpPr>
              <a:spLocks noChangeArrowheads="1"/>
            </p:cNvSpPr>
            <p:nvPr/>
          </p:nvSpPr>
          <p:spPr bwMode="auto">
            <a:xfrm>
              <a:off x="2910037" y="4729397"/>
              <a:ext cx="353439"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5" name="Rectangle 84"/>
            <p:cNvSpPr>
              <a:spLocks noChangeArrowheads="1"/>
            </p:cNvSpPr>
            <p:nvPr/>
          </p:nvSpPr>
          <p:spPr bwMode="auto">
            <a:xfrm>
              <a:off x="3740746" y="4156672"/>
              <a:ext cx="704297"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6" name="Rectangle 85"/>
            <p:cNvSpPr>
              <a:spLocks noChangeArrowheads="1"/>
            </p:cNvSpPr>
            <p:nvPr/>
          </p:nvSpPr>
          <p:spPr bwMode="auto">
            <a:xfrm>
              <a:off x="3740746" y="4156672"/>
              <a:ext cx="704297" cy="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7" name="Rectangle 86"/>
            <p:cNvSpPr>
              <a:spLocks noChangeArrowheads="1"/>
            </p:cNvSpPr>
            <p:nvPr/>
          </p:nvSpPr>
          <p:spPr bwMode="auto">
            <a:xfrm>
              <a:off x="3740746" y="4237937"/>
              <a:ext cx="704297"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 name="Rectangle 87"/>
            <p:cNvSpPr>
              <a:spLocks noChangeArrowheads="1"/>
            </p:cNvSpPr>
            <p:nvPr/>
          </p:nvSpPr>
          <p:spPr bwMode="auto">
            <a:xfrm>
              <a:off x="3740746" y="4237937"/>
              <a:ext cx="704297" cy="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 name="Freeform 88"/>
            <p:cNvSpPr>
              <a:spLocks/>
            </p:cNvSpPr>
            <p:nvPr/>
          </p:nvSpPr>
          <p:spPr bwMode="auto">
            <a:xfrm>
              <a:off x="3740746" y="4319202"/>
              <a:ext cx="704297" cy="49017"/>
            </a:xfrm>
            <a:custGeom>
              <a:avLst/>
              <a:gdLst>
                <a:gd name="T0" fmla="*/ 0 w 546"/>
                <a:gd name="T1" fmla="*/ 0 h 38"/>
                <a:gd name="T2" fmla="*/ 546 w 546"/>
                <a:gd name="T3" fmla="*/ 0 h 38"/>
                <a:gd name="T4" fmla="*/ 546 w 546"/>
                <a:gd name="T5" fmla="*/ 38 h 38"/>
                <a:gd name="T6" fmla="*/ 0 w 546"/>
                <a:gd name="T7" fmla="*/ 36 h 38"/>
                <a:gd name="T8" fmla="*/ 0 w 546"/>
                <a:gd name="T9" fmla="*/ 0 h 38"/>
              </a:gdLst>
              <a:ahLst/>
              <a:cxnLst>
                <a:cxn ang="0">
                  <a:pos x="T0" y="T1"/>
                </a:cxn>
                <a:cxn ang="0">
                  <a:pos x="T2" y="T3"/>
                </a:cxn>
                <a:cxn ang="0">
                  <a:pos x="T4" y="T5"/>
                </a:cxn>
                <a:cxn ang="0">
                  <a:pos x="T6" y="T7"/>
                </a:cxn>
                <a:cxn ang="0">
                  <a:pos x="T8" y="T9"/>
                </a:cxn>
              </a:cxnLst>
              <a:rect l="0" t="0" r="r" b="b"/>
              <a:pathLst>
                <a:path w="546" h="38">
                  <a:moveTo>
                    <a:pt x="0" y="0"/>
                  </a:moveTo>
                  <a:lnTo>
                    <a:pt x="546" y="0"/>
                  </a:lnTo>
                  <a:lnTo>
                    <a:pt x="546" y="38"/>
                  </a:lnTo>
                  <a:lnTo>
                    <a:pt x="0" y="3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 name="Freeform 89"/>
            <p:cNvSpPr>
              <a:spLocks/>
            </p:cNvSpPr>
            <p:nvPr/>
          </p:nvSpPr>
          <p:spPr bwMode="auto">
            <a:xfrm>
              <a:off x="3740746" y="4319202"/>
              <a:ext cx="704297" cy="49017"/>
            </a:xfrm>
            <a:custGeom>
              <a:avLst/>
              <a:gdLst>
                <a:gd name="T0" fmla="*/ 0 w 546"/>
                <a:gd name="T1" fmla="*/ 0 h 38"/>
                <a:gd name="T2" fmla="*/ 546 w 546"/>
                <a:gd name="T3" fmla="*/ 0 h 38"/>
                <a:gd name="T4" fmla="*/ 546 w 546"/>
                <a:gd name="T5" fmla="*/ 38 h 38"/>
                <a:gd name="T6" fmla="*/ 0 w 546"/>
                <a:gd name="T7" fmla="*/ 36 h 38"/>
                <a:gd name="T8" fmla="*/ 0 w 546"/>
                <a:gd name="T9" fmla="*/ 0 h 38"/>
              </a:gdLst>
              <a:ahLst/>
              <a:cxnLst>
                <a:cxn ang="0">
                  <a:pos x="T0" y="T1"/>
                </a:cxn>
                <a:cxn ang="0">
                  <a:pos x="T2" y="T3"/>
                </a:cxn>
                <a:cxn ang="0">
                  <a:pos x="T4" y="T5"/>
                </a:cxn>
                <a:cxn ang="0">
                  <a:pos x="T6" y="T7"/>
                </a:cxn>
                <a:cxn ang="0">
                  <a:pos x="T8" y="T9"/>
                </a:cxn>
              </a:cxnLst>
              <a:rect l="0" t="0" r="r" b="b"/>
              <a:pathLst>
                <a:path w="546" h="38">
                  <a:moveTo>
                    <a:pt x="0" y="0"/>
                  </a:moveTo>
                  <a:lnTo>
                    <a:pt x="546" y="0"/>
                  </a:lnTo>
                  <a:lnTo>
                    <a:pt x="546" y="38"/>
                  </a:lnTo>
                  <a:lnTo>
                    <a:pt x="0" y="3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 name="Rectangle 90"/>
            <p:cNvSpPr>
              <a:spLocks noChangeArrowheads="1"/>
            </p:cNvSpPr>
            <p:nvPr/>
          </p:nvSpPr>
          <p:spPr bwMode="auto">
            <a:xfrm>
              <a:off x="3740746" y="4403047"/>
              <a:ext cx="704297"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 name="Rectangle 91"/>
            <p:cNvSpPr>
              <a:spLocks noChangeArrowheads="1"/>
            </p:cNvSpPr>
            <p:nvPr/>
          </p:nvSpPr>
          <p:spPr bwMode="auto">
            <a:xfrm>
              <a:off x="3740746" y="4403047"/>
              <a:ext cx="704297" cy="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 name="Rectangle 92"/>
            <p:cNvSpPr>
              <a:spLocks noChangeArrowheads="1"/>
            </p:cNvSpPr>
            <p:nvPr/>
          </p:nvSpPr>
          <p:spPr bwMode="auto">
            <a:xfrm>
              <a:off x="3740746" y="4484312"/>
              <a:ext cx="704297"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 name="Rectangle 93"/>
            <p:cNvSpPr>
              <a:spLocks noChangeArrowheads="1"/>
            </p:cNvSpPr>
            <p:nvPr/>
          </p:nvSpPr>
          <p:spPr bwMode="auto">
            <a:xfrm>
              <a:off x="3740746" y="4484312"/>
              <a:ext cx="704297" cy="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 name="Freeform 94"/>
            <p:cNvSpPr>
              <a:spLocks/>
            </p:cNvSpPr>
            <p:nvPr/>
          </p:nvSpPr>
          <p:spPr bwMode="auto">
            <a:xfrm>
              <a:off x="3740746" y="4565577"/>
              <a:ext cx="704297" cy="47728"/>
            </a:xfrm>
            <a:custGeom>
              <a:avLst/>
              <a:gdLst>
                <a:gd name="T0" fmla="*/ 0 w 546"/>
                <a:gd name="T1" fmla="*/ 0 h 37"/>
                <a:gd name="T2" fmla="*/ 546 w 546"/>
                <a:gd name="T3" fmla="*/ 1 h 37"/>
                <a:gd name="T4" fmla="*/ 546 w 546"/>
                <a:gd name="T5" fmla="*/ 37 h 37"/>
                <a:gd name="T6" fmla="*/ 0 w 546"/>
                <a:gd name="T7" fmla="*/ 37 h 37"/>
                <a:gd name="T8" fmla="*/ 0 w 546"/>
                <a:gd name="T9" fmla="*/ 0 h 37"/>
              </a:gdLst>
              <a:ahLst/>
              <a:cxnLst>
                <a:cxn ang="0">
                  <a:pos x="T0" y="T1"/>
                </a:cxn>
                <a:cxn ang="0">
                  <a:pos x="T2" y="T3"/>
                </a:cxn>
                <a:cxn ang="0">
                  <a:pos x="T4" y="T5"/>
                </a:cxn>
                <a:cxn ang="0">
                  <a:pos x="T6" y="T7"/>
                </a:cxn>
                <a:cxn ang="0">
                  <a:pos x="T8" y="T9"/>
                </a:cxn>
              </a:cxnLst>
              <a:rect l="0" t="0" r="r" b="b"/>
              <a:pathLst>
                <a:path w="546" h="37">
                  <a:moveTo>
                    <a:pt x="0" y="0"/>
                  </a:moveTo>
                  <a:lnTo>
                    <a:pt x="546" y="1"/>
                  </a:lnTo>
                  <a:lnTo>
                    <a:pt x="546" y="37"/>
                  </a:lnTo>
                  <a:lnTo>
                    <a:pt x="0" y="3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 name="Freeform 95"/>
            <p:cNvSpPr>
              <a:spLocks/>
            </p:cNvSpPr>
            <p:nvPr/>
          </p:nvSpPr>
          <p:spPr bwMode="auto">
            <a:xfrm>
              <a:off x="3740746" y="4565577"/>
              <a:ext cx="704297" cy="47728"/>
            </a:xfrm>
            <a:custGeom>
              <a:avLst/>
              <a:gdLst>
                <a:gd name="T0" fmla="*/ 0 w 546"/>
                <a:gd name="T1" fmla="*/ 0 h 37"/>
                <a:gd name="T2" fmla="*/ 546 w 546"/>
                <a:gd name="T3" fmla="*/ 1 h 37"/>
                <a:gd name="T4" fmla="*/ 546 w 546"/>
                <a:gd name="T5" fmla="*/ 37 h 37"/>
                <a:gd name="T6" fmla="*/ 0 w 546"/>
                <a:gd name="T7" fmla="*/ 37 h 37"/>
                <a:gd name="T8" fmla="*/ 0 w 546"/>
                <a:gd name="T9" fmla="*/ 0 h 37"/>
              </a:gdLst>
              <a:ahLst/>
              <a:cxnLst>
                <a:cxn ang="0">
                  <a:pos x="T0" y="T1"/>
                </a:cxn>
                <a:cxn ang="0">
                  <a:pos x="T2" y="T3"/>
                </a:cxn>
                <a:cxn ang="0">
                  <a:pos x="T4" y="T5"/>
                </a:cxn>
                <a:cxn ang="0">
                  <a:pos x="T6" y="T7"/>
                </a:cxn>
                <a:cxn ang="0">
                  <a:pos x="T8" y="T9"/>
                </a:cxn>
              </a:cxnLst>
              <a:rect l="0" t="0" r="r" b="b"/>
              <a:pathLst>
                <a:path w="546" h="37">
                  <a:moveTo>
                    <a:pt x="0" y="0"/>
                  </a:moveTo>
                  <a:lnTo>
                    <a:pt x="546" y="1"/>
                  </a:lnTo>
                  <a:lnTo>
                    <a:pt x="546" y="37"/>
                  </a:lnTo>
                  <a:lnTo>
                    <a:pt x="0" y="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 name="Rectangle 96"/>
            <p:cNvSpPr>
              <a:spLocks noChangeArrowheads="1"/>
            </p:cNvSpPr>
            <p:nvPr/>
          </p:nvSpPr>
          <p:spPr bwMode="auto">
            <a:xfrm>
              <a:off x="3740746" y="4648132"/>
              <a:ext cx="704297"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 name="Rectangle 97"/>
            <p:cNvSpPr>
              <a:spLocks noChangeArrowheads="1"/>
            </p:cNvSpPr>
            <p:nvPr/>
          </p:nvSpPr>
          <p:spPr bwMode="auto">
            <a:xfrm>
              <a:off x="3740746" y="4648132"/>
              <a:ext cx="704297" cy="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 name="Rectangle 98"/>
            <p:cNvSpPr>
              <a:spLocks noChangeArrowheads="1"/>
            </p:cNvSpPr>
            <p:nvPr/>
          </p:nvSpPr>
          <p:spPr bwMode="auto">
            <a:xfrm>
              <a:off x="3740746" y="4729397"/>
              <a:ext cx="495330" cy="464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Rectangle 99"/>
            <p:cNvSpPr>
              <a:spLocks noChangeArrowheads="1"/>
            </p:cNvSpPr>
            <p:nvPr/>
          </p:nvSpPr>
          <p:spPr bwMode="auto">
            <a:xfrm>
              <a:off x="3740746" y="4729397"/>
              <a:ext cx="495330" cy="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1" name="Freeform 100"/>
            <p:cNvSpPr>
              <a:spLocks/>
            </p:cNvSpPr>
            <p:nvPr/>
          </p:nvSpPr>
          <p:spPr bwMode="auto">
            <a:xfrm>
              <a:off x="2969373" y="2705510"/>
              <a:ext cx="1480830" cy="597234"/>
            </a:xfrm>
            <a:custGeom>
              <a:avLst/>
              <a:gdLst>
                <a:gd name="T0" fmla="*/ 33 w 1148"/>
                <a:gd name="T1" fmla="*/ 463 h 463"/>
                <a:gd name="T2" fmla="*/ 0 w 1148"/>
                <a:gd name="T3" fmla="*/ 416 h 463"/>
                <a:gd name="T4" fmla="*/ 415 w 1148"/>
                <a:gd name="T5" fmla="*/ 111 h 463"/>
                <a:gd name="T6" fmla="*/ 685 w 1148"/>
                <a:gd name="T7" fmla="*/ 295 h 463"/>
                <a:gd name="T8" fmla="*/ 1117 w 1148"/>
                <a:gd name="T9" fmla="*/ 0 h 463"/>
                <a:gd name="T10" fmla="*/ 1148 w 1148"/>
                <a:gd name="T11" fmla="*/ 46 h 463"/>
                <a:gd name="T12" fmla="*/ 685 w 1148"/>
                <a:gd name="T13" fmla="*/ 364 h 463"/>
                <a:gd name="T14" fmla="*/ 417 w 1148"/>
                <a:gd name="T15" fmla="*/ 180 h 463"/>
                <a:gd name="T16" fmla="*/ 33 w 1148"/>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463">
                  <a:moveTo>
                    <a:pt x="33" y="463"/>
                  </a:moveTo>
                  <a:lnTo>
                    <a:pt x="0" y="416"/>
                  </a:lnTo>
                  <a:lnTo>
                    <a:pt x="415" y="111"/>
                  </a:lnTo>
                  <a:lnTo>
                    <a:pt x="685" y="295"/>
                  </a:lnTo>
                  <a:lnTo>
                    <a:pt x="1117" y="0"/>
                  </a:lnTo>
                  <a:lnTo>
                    <a:pt x="1148" y="46"/>
                  </a:lnTo>
                  <a:lnTo>
                    <a:pt x="685" y="364"/>
                  </a:lnTo>
                  <a:lnTo>
                    <a:pt x="417" y="180"/>
                  </a:lnTo>
                  <a:lnTo>
                    <a:pt x="33" y="46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2" name="Freeform 101"/>
            <p:cNvSpPr>
              <a:spLocks/>
            </p:cNvSpPr>
            <p:nvPr/>
          </p:nvSpPr>
          <p:spPr bwMode="auto">
            <a:xfrm>
              <a:off x="4268325" y="2706800"/>
              <a:ext cx="188329" cy="185749"/>
            </a:xfrm>
            <a:custGeom>
              <a:avLst/>
              <a:gdLst>
                <a:gd name="T0" fmla="*/ 146 w 146"/>
                <a:gd name="T1" fmla="*/ 144 h 144"/>
                <a:gd name="T2" fmla="*/ 99 w 146"/>
                <a:gd name="T3" fmla="*/ 144 h 144"/>
                <a:gd name="T4" fmla="*/ 99 w 146"/>
                <a:gd name="T5" fmla="*/ 45 h 144"/>
                <a:gd name="T6" fmla="*/ 0 w 146"/>
                <a:gd name="T7" fmla="*/ 45 h 144"/>
                <a:gd name="T8" fmla="*/ 0 w 146"/>
                <a:gd name="T9" fmla="*/ 0 h 144"/>
                <a:gd name="T10" fmla="*/ 146 w 146"/>
                <a:gd name="T11" fmla="*/ 0 h 144"/>
                <a:gd name="T12" fmla="*/ 146 w 14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46" h="144">
                  <a:moveTo>
                    <a:pt x="146" y="144"/>
                  </a:moveTo>
                  <a:lnTo>
                    <a:pt x="99" y="144"/>
                  </a:lnTo>
                  <a:lnTo>
                    <a:pt x="99" y="45"/>
                  </a:lnTo>
                  <a:lnTo>
                    <a:pt x="0" y="45"/>
                  </a:lnTo>
                  <a:lnTo>
                    <a:pt x="0" y="0"/>
                  </a:lnTo>
                  <a:lnTo>
                    <a:pt x="146" y="0"/>
                  </a:lnTo>
                  <a:lnTo>
                    <a:pt x="146" y="144"/>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3" name="Oval 102"/>
            <p:cNvSpPr>
              <a:spLocks noChangeArrowheads="1"/>
            </p:cNvSpPr>
            <p:nvPr/>
          </p:nvSpPr>
          <p:spPr bwMode="auto">
            <a:xfrm>
              <a:off x="3767835" y="3035730"/>
              <a:ext cx="159950" cy="159950"/>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4" name="Oval 103"/>
            <p:cNvSpPr>
              <a:spLocks noChangeArrowheads="1"/>
            </p:cNvSpPr>
            <p:nvPr/>
          </p:nvSpPr>
          <p:spPr bwMode="auto">
            <a:xfrm>
              <a:off x="3426005" y="2813863"/>
              <a:ext cx="159950" cy="158661"/>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5" name="Freeform 104"/>
            <p:cNvSpPr>
              <a:spLocks noEditPoints="1"/>
            </p:cNvSpPr>
            <p:nvPr/>
          </p:nvSpPr>
          <p:spPr bwMode="auto">
            <a:xfrm>
              <a:off x="3758805" y="4047029"/>
              <a:ext cx="722356" cy="601104"/>
            </a:xfrm>
            <a:custGeom>
              <a:avLst/>
              <a:gdLst>
                <a:gd name="T0" fmla="*/ 355 w 374"/>
                <a:gd name="T1" fmla="*/ 123 h 311"/>
                <a:gd name="T2" fmla="*/ 346 w 374"/>
                <a:gd name="T3" fmla="*/ 138 h 311"/>
                <a:gd name="T4" fmla="*/ 12 w 374"/>
                <a:gd name="T5" fmla="*/ 123 h 311"/>
                <a:gd name="T6" fmla="*/ 355 w 374"/>
                <a:gd name="T7" fmla="*/ 141 h 311"/>
                <a:gd name="T8" fmla="*/ 2 w 374"/>
                <a:gd name="T9" fmla="*/ 165 h 311"/>
                <a:gd name="T10" fmla="*/ 355 w 374"/>
                <a:gd name="T11" fmla="*/ 184 h 311"/>
                <a:gd name="T12" fmla="*/ 0 w 374"/>
                <a:gd name="T13" fmla="*/ 208 h 311"/>
                <a:gd name="T14" fmla="*/ 355 w 374"/>
                <a:gd name="T15" fmla="*/ 226 h 311"/>
                <a:gd name="T16" fmla="*/ 8 w 374"/>
                <a:gd name="T17" fmla="*/ 250 h 311"/>
                <a:gd name="T18" fmla="*/ 355 w 374"/>
                <a:gd name="T19" fmla="*/ 269 h 311"/>
                <a:gd name="T20" fmla="*/ 25 w 374"/>
                <a:gd name="T21" fmla="*/ 293 h 311"/>
                <a:gd name="T22" fmla="*/ 346 w 374"/>
                <a:gd name="T23" fmla="*/ 311 h 311"/>
                <a:gd name="T24" fmla="*/ 374 w 374"/>
                <a:gd name="T25" fmla="*/ 207 h 311"/>
                <a:gd name="T26" fmla="*/ 295 w 374"/>
                <a:gd name="T27" fmla="*/ 81 h 311"/>
                <a:gd name="T28" fmla="*/ 344 w 374"/>
                <a:gd name="T29" fmla="*/ 99 h 311"/>
                <a:gd name="T30" fmla="*/ 295 w 374"/>
                <a:gd name="T31" fmla="*/ 81 h 311"/>
                <a:gd name="T32" fmla="*/ 129 w 374"/>
                <a:gd name="T33" fmla="*/ 83 h 311"/>
                <a:gd name="T34" fmla="*/ 297 w 374"/>
                <a:gd name="T35" fmla="*/ 99 h 311"/>
                <a:gd name="T36" fmla="*/ 255 w 374"/>
                <a:gd name="T37" fmla="*/ 81 h 311"/>
                <a:gd name="T38" fmla="*/ 34 w 374"/>
                <a:gd name="T39" fmla="*/ 81 h 311"/>
                <a:gd name="T40" fmla="*/ 63 w 374"/>
                <a:gd name="T41" fmla="*/ 99 h 311"/>
                <a:gd name="T42" fmla="*/ 34 w 374"/>
                <a:gd name="T43" fmla="*/ 81 h 311"/>
                <a:gd name="T44" fmla="*/ 28 w 374"/>
                <a:gd name="T45" fmla="*/ 54 h 311"/>
                <a:gd name="T46" fmla="*/ 28 w 374"/>
                <a:gd name="T47" fmla="*/ 54 h 311"/>
                <a:gd name="T48" fmla="*/ 28 w 374"/>
                <a:gd name="T49" fmla="*/ 54 h 311"/>
                <a:gd name="T50" fmla="*/ 28 w 374"/>
                <a:gd name="T51" fmla="*/ 54 h 311"/>
                <a:gd name="T52" fmla="*/ 167 w 374"/>
                <a:gd name="T53" fmla="*/ 0 h 311"/>
                <a:gd name="T54" fmla="*/ 29 w 374"/>
                <a:gd name="T55" fmla="*/ 54 h 311"/>
                <a:gd name="T56" fmla="*/ 122 w 374"/>
                <a:gd name="T57" fmla="*/ 5 h 311"/>
                <a:gd name="T58" fmla="*/ 52 w 374"/>
                <a:gd name="T59" fmla="*/ 57 h 311"/>
                <a:gd name="T60" fmla="*/ 103 w 374"/>
                <a:gd name="T61" fmla="*/ 50 h 311"/>
                <a:gd name="T62" fmla="*/ 254 w 374"/>
                <a:gd name="T63" fmla="*/ 57 h 311"/>
                <a:gd name="T64" fmla="*/ 167 w 374"/>
                <a:gd name="T65" fmla="*/ 0 h 311"/>
                <a:gd name="T66" fmla="*/ 167 w 374"/>
                <a:gd name="T6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4" h="311">
                  <a:moveTo>
                    <a:pt x="355" y="121"/>
                  </a:moveTo>
                  <a:cubicBezTo>
                    <a:pt x="355" y="123"/>
                    <a:pt x="355" y="123"/>
                    <a:pt x="355" y="123"/>
                  </a:cubicBezTo>
                  <a:cubicBezTo>
                    <a:pt x="336" y="123"/>
                    <a:pt x="336" y="123"/>
                    <a:pt x="336" y="123"/>
                  </a:cubicBezTo>
                  <a:cubicBezTo>
                    <a:pt x="340" y="128"/>
                    <a:pt x="343" y="133"/>
                    <a:pt x="346" y="138"/>
                  </a:cubicBezTo>
                  <a:cubicBezTo>
                    <a:pt x="341" y="133"/>
                    <a:pt x="336" y="128"/>
                    <a:pt x="331" y="123"/>
                  </a:cubicBezTo>
                  <a:cubicBezTo>
                    <a:pt x="12" y="123"/>
                    <a:pt x="12" y="123"/>
                    <a:pt x="12" y="123"/>
                  </a:cubicBezTo>
                  <a:cubicBezTo>
                    <a:pt x="10" y="129"/>
                    <a:pt x="8" y="135"/>
                    <a:pt x="7" y="141"/>
                  </a:cubicBezTo>
                  <a:cubicBezTo>
                    <a:pt x="355" y="141"/>
                    <a:pt x="355" y="141"/>
                    <a:pt x="355" y="141"/>
                  </a:cubicBezTo>
                  <a:cubicBezTo>
                    <a:pt x="355" y="166"/>
                    <a:pt x="355" y="166"/>
                    <a:pt x="355" y="166"/>
                  </a:cubicBezTo>
                  <a:cubicBezTo>
                    <a:pt x="2" y="165"/>
                    <a:pt x="2" y="165"/>
                    <a:pt x="2" y="165"/>
                  </a:cubicBezTo>
                  <a:cubicBezTo>
                    <a:pt x="1" y="171"/>
                    <a:pt x="1" y="178"/>
                    <a:pt x="0" y="184"/>
                  </a:cubicBezTo>
                  <a:cubicBezTo>
                    <a:pt x="355" y="184"/>
                    <a:pt x="355" y="184"/>
                    <a:pt x="355" y="184"/>
                  </a:cubicBezTo>
                  <a:cubicBezTo>
                    <a:pt x="355" y="208"/>
                    <a:pt x="355" y="208"/>
                    <a:pt x="355" y="208"/>
                  </a:cubicBezTo>
                  <a:cubicBezTo>
                    <a:pt x="0" y="208"/>
                    <a:pt x="0" y="208"/>
                    <a:pt x="0" y="208"/>
                  </a:cubicBezTo>
                  <a:cubicBezTo>
                    <a:pt x="1" y="214"/>
                    <a:pt x="2" y="220"/>
                    <a:pt x="2" y="226"/>
                  </a:cubicBezTo>
                  <a:cubicBezTo>
                    <a:pt x="355" y="226"/>
                    <a:pt x="355" y="226"/>
                    <a:pt x="355" y="226"/>
                  </a:cubicBezTo>
                  <a:cubicBezTo>
                    <a:pt x="355" y="250"/>
                    <a:pt x="355" y="250"/>
                    <a:pt x="355" y="250"/>
                  </a:cubicBezTo>
                  <a:cubicBezTo>
                    <a:pt x="8" y="250"/>
                    <a:pt x="8" y="250"/>
                    <a:pt x="8" y="250"/>
                  </a:cubicBezTo>
                  <a:cubicBezTo>
                    <a:pt x="10" y="256"/>
                    <a:pt x="12" y="262"/>
                    <a:pt x="14" y="268"/>
                  </a:cubicBezTo>
                  <a:cubicBezTo>
                    <a:pt x="355" y="269"/>
                    <a:pt x="355" y="269"/>
                    <a:pt x="355" y="269"/>
                  </a:cubicBezTo>
                  <a:cubicBezTo>
                    <a:pt x="355" y="293"/>
                    <a:pt x="355" y="293"/>
                    <a:pt x="355" y="293"/>
                  </a:cubicBezTo>
                  <a:cubicBezTo>
                    <a:pt x="25" y="293"/>
                    <a:pt x="25" y="293"/>
                    <a:pt x="25" y="293"/>
                  </a:cubicBezTo>
                  <a:cubicBezTo>
                    <a:pt x="28" y="299"/>
                    <a:pt x="32" y="305"/>
                    <a:pt x="36" y="311"/>
                  </a:cubicBezTo>
                  <a:cubicBezTo>
                    <a:pt x="346" y="311"/>
                    <a:pt x="346" y="311"/>
                    <a:pt x="346" y="311"/>
                  </a:cubicBezTo>
                  <a:cubicBezTo>
                    <a:pt x="364" y="280"/>
                    <a:pt x="374" y="244"/>
                    <a:pt x="374" y="207"/>
                  </a:cubicBezTo>
                  <a:cubicBezTo>
                    <a:pt x="374" y="207"/>
                    <a:pt x="374" y="207"/>
                    <a:pt x="374" y="207"/>
                  </a:cubicBezTo>
                  <a:cubicBezTo>
                    <a:pt x="374" y="177"/>
                    <a:pt x="368" y="148"/>
                    <a:pt x="355" y="121"/>
                  </a:cubicBezTo>
                  <a:moveTo>
                    <a:pt x="295" y="81"/>
                  </a:moveTo>
                  <a:cubicBezTo>
                    <a:pt x="302" y="87"/>
                    <a:pt x="309" y="93"/>
                    <a:pt x="315" y="99"/>
                  </a:cubicBezTo>
                  <a:cubicBezTo>
                    <a:pt x="344" y="99"/>
                    <a:pt x="344" y="99"/>
                    <a:pt x="344" y="99"/>
                  </a:cubicBezTo>
                  <a:cubicBezTo>
                    <a:pt x="340" y="93"/>
                    <a:pt x="335" y="87"/>
                    <a:pt x="331" y="81"/>
                  </a:cubicBezTo>
                  <a:cubicBezTo>
                    <a:pt x="295" y="81"/>
                    <a:pt x="295" y="81"/>
                    <a:pt x="295" y="81"/>
                  </a:cubicBezTo>
                  <a:moveTo>
                    <a:pt x="135" y="81"/>
                  </a:moveTo>
                  <a:cubicBezTo>
                    <a:pt x="133" y="81"/>
                    <a:pt x="131" y="82"/>
                    <a:pt x="129" y="83"/>
                  </a:cubicBezTo>
                  <a:cubicBezTo>
                    <a:pt x="116" y="87"/>
                    <a:pt x="104" y="93"/>
                    <a:pt x="93" y="99"/>
                  </a:cubicBezTo>
                  <a:cubicBezTo>
                    <a:pt x="297" y="99"/>
                    <a:pt x="297" y="99"/>
                    <a:pt x="297" y="99"/>
                  </a:cubicBezTo>
                  <a:cubicBezTo>
                    <a:pt x="293" y="97"/>
                    <a:pt x="290" y="95"/>
                    <a:pt x="286" y="93"/>
                  </a:cubicBezTo>
                  <a:cubicBezTo>
                    <a:pt x="276" y="88"/>
                    <a:pt x="265" y="84"/>
                    <a:pt x="255" y="81"/>
                  </a:cubicBezTo>
                  <a:cubicBezTo>
                    <a:pt x="135" y="81"/>
                    <a:pt x="135" y="81"/>
                    <a:pt x="135" y="81"/>
                  </a:cubicBezTo>
                  <a:moveTo>
                    <a:pt x="34" y="81"/>
                  </a:moveTo>
                  <a:cubicBezTo>
                    <a:pt x="30" y="87"/>
                    <a:pt x="26" y="93"/>
                    <a:pt x="23" y="99"/>
                  </a:cubicBezTo>
                  <a:cubicBezTo>
                    <a:pt x="63" y="99"/>
                    <a:pt x="63" y="99"/>
                    <a:pt x="63" y="99"/>
                  </a:cubicBezTo>
                  <a:cubicBezTo>
                    <a:pt x="56" y="81"/>
                    <a:pt x="56" y="81"/>
                    <a:pt x="56" y="81"/>
                  </a:cubicBezTo>
                  <a:cubicBezTo>
                    <a:pt x="34" y="81"/>
                    <a:pt x="34" y="81"/>
                    <a:pt x="34" y="81"/>
                  </a:cubicBezTo>
                  <a:moveTo>
                    <a:pt x="28" y="54"/>
                  </a:moveTo>
                  <a:cubicBezTo>
                    <a:pt x="28" y="54"/>
                    <a:pt x="28" y="54"/>
                    <a:pt x="28" y="54"/>
                  </a:cubicBezTo>
                  <a:cubicBezTo>
                    <a:pt x="28" y="54"/>
                    <a:pt x="28" y="54"/>
                    <a:pt x="28" y="54"/>
                  </a:cubicBezTo>
                  <a:moveTo>
                    <a:pt x="28" y="54"/>
                  </a:moveTo>
                  <a:cubicBezTo>
                    <a:pt x="28" y="54"/>
                    <a:pt x="28" y="54"/>
                    <a:pt x="28" y="54"/>
                  </a:cubicBezTo>
                  <a:cubicBezTo>
                    <a:pt x="28" y="54"/>
                    <a:pt x="28" y="54"/>
                    <a:pt x="28" y="54"/>
                  </a:cubicBezTo>
                  <a:moveTo>
                    <a:pt x="29" y="54"/>
                  </a:moveTo>
                  <a:cubicBezTo>
                    <a:pt x="28" y="54"/>
                    <a:pt x="28" y="54"/>
                    <a:pt x="28" y="54"/>
                  </a:cubicBezTo>
                  <a:cubicBezTo>
                    <a:pt x="28" y="54"/>
                    <a:pt x="28" y="54"/>
                    <a:pt x="29" y="54"/>
                  </a:cubicBezTo>
                  <a:moveTo>
                    <a:pt x="167" y="0"/>
                  </a:moveTo>
                  <a:cubicBezTo>
                    <a:pt x="167" y="0"/>
                    <a:pt x="167" y="0"/>
                    <a:pt x="167" y="0"/>
                  </a:cubicBezTo>
                  <a:cubicBezTo>
                    <a:pt x="116" y="0"/>
                    <a:pt x="67" y="19"/>
                    <a:pt x="29" y="54"/>
                  </a:cubicBezTo>
                  <a:cubicBezTo>
                    <a:pt x="62" y="23"/>
                    <a:pt x="105" y="5"/>
                    <a:pt x="150" y="1"/>
                  </a:cubicBezTo>
                  <a:cubicBezTo>
                    <a:pt x="140" y="2"/>
                    <a:pt x="131" y="3"/>
                    <a:pt x="122" y="5"/>
                  </a:cubicBezTo>
                  <a:cubicBezTo>
                    <a:pt x="99" y="15"/>
                    <a:pt x="79" y="30"/>
                    <a:pt x="61" y="48"/>
                  </a:cubicBezTo>
                  <a:cubicBezTo>
                    <a:pt x="58" y="51"/>
                    <a:pt x="55" y="54"/>
                    <a:pt x="52" y="57"/>
                  </a:cubicBezTo>
                  <a:cubicBezTo>
                    <a:pt x="85" y="57"/>
                    <a:pt x="85" y="57"/>
                    <a:pt x="85" y="57"/>
                  </a:cubicBezTo>
                  <a:cubicBezTo>
                    <a:pt x="91" y="54"/>
                    <a:pt x="97" y="52"/>
                    <a:pt x="103" y="50"/>
                  </a:cubicBezTo>
                  <a:cubicBezTo>
                    <a:pt x="125" y="42"/>
                    <a:pt x="147" y="39"/>
                    <a:pt x="169" y="39"/>
                  </a:cubicBezTo>
                  <a:cubicBezTo>
                    <a:pt x="198" y="39"/>
                    <a:pt x="227" y="45"/>
                    <a:pt x="254" y="57"/>
                  </a:cubicBezTo>
                  <a:cubicBezTo>
                    <a:pt x="309" y="57"/>
                    <a:pt x="309" y="57"/>
                    <a:pt x="309" y="57"/>
                  </a:cubicBezTo>
                  <a:cubicBezTo>
                    <a:pt x="271" y="20"/>
                    <a:pt x="221" y="0"/>
                    <a:pt x="167" y="0"/>
                  </a:cubicBezTo>
                  <a:cubicBezTo>
                    <a:pt x="167" y="0"/>
                    <a:pt x="167" y="0"/>
                    <a:pt x="167" y="0"/>
                  </a:cubicBezTo>
                  <a:cubicBezTo>
                    <a:pt x="167" y="0"/>
                    <a:pt x="167" y="0"/>
                    <a:pt x="16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 name="Freeform 105"/>
            <p:cNvSpPr>
              <a:spLocks noEditPoints="1"/>
            </p:cNvSpPr>
            <p:nvPr/>
          </p:nvSpPr>
          <p:spPr bwMode="auto">
            <a:xfrm>
              <a:off x="3823301" y="4156672"/>
              <a:ext cx="575305" cy="46437"/>
            </a:xfrm>
            <a:custGeom>
              <a:avLst/>
              <a:gdLst>
                <a:gd name="T0" fmla="*/ 161 w 297"/>
                <a:gd name="T1" fmla="*/ 15 h 24"/>
                <a:gd name="T2" fmla="*/ 101 w 297"/>
                <a:gd name="T3" fmla="*/ 24 h 24"/>
                <a:gd name="T4" fmla="*/ 221 w 297"/>
                <a:gd name="T5" fmla="*/ 24 h 24"/>
                <a:gd name="T6" fmla="*/ 161 w 297"/>
                <a:gd name="T7" fmla="*/ 15 h 24"/>
                <a:gd name="T8" fmla="*/ 220 w 297"/>
                <a:gd name="T9" fmla="*/ 0 h 24"/>
                <a:gd name="T10" fmla="*/ 227 w 297"/>
                <a:gd name="T11" fmla="*/ 3 h 24"/>
                <a:gd name="T12" fmla="*/ 261 w 297"/>
                <a:gd name="T13" fmla="*/ 24 h 24"/>
                <a:gd name="T14" fmla="*/ 297 w 297"/>
                <a:gd name="T15" fmla="*/ 24 h 24"/>
                <a:gd name="T16" fmla="*/ 280 w 297"/>
                <a:gd name="T17" fmla="*/ 4 h 24"/>
                <a:gd name="T18" fmla="*/ 275 w 297"/>
                <a:gd name="T19" fmla="*/ 0 h 24"/>
                <a:gd name="T20" fmla="*/ 220 w 297"/>
                <a:gd name="T21" fmla="*/ 0 h 24"/>
                <a:gd name="T22" fmla="*/ 18 w 297"/>
                <a:gd name="T23" fmla="*/ 0 h 24"/>
                <a:gd name="T24" fmla="*/ 0 w 297"/>
                <a:gd name="T25" fmla="*/ 24 h 24"/>
                <a:gd name="T26" fmla="*/ 22 w 297"/>
                <a:gd name="T27" fmla="*/ 24 h 24"/>
                <a:gd name="T28" fmla="*/ 20 w 297"/>
                <a:gd name="T29" fmla="*/ 17 h 24"/>
                <a:gd name="T30" fmla="*/ 51 w 297"/>
                <a:gd name="T31" fmla="*/ 0 h 24"/>
                <a:gd name="T32" fmla="*/ 18 w 297"/>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24">
                  <a:moveTo>
                    <a:pt x="161" y="15"/>
                  </a:moveTo>
                  <a:cubicBezTo>
                    <a:pt x="141" y="15"/>
                    <a:pt x="121" y="18"/>
                    <a:pt x="101" y="24"/>
                  </a:cubicBezTo>
                  <a:cubicBezTo>
                    <a:pt x="221" y="24"/>
                    <a:pt x="221" y="24"/>
                    <a:pt x="221" y="24"/>
                  </a:cubicBezTo>
                  <a:cubicBezTo>
                    <a:pt x="201" y="18"/>
                    <a:pt x="181" y="15"/>
                    <a:pt x="161" y="15"/>
                  </a:cubicBezTo>
                  <a:moveTo>
                    <a:pt x="220" y="0"/>
                  </a:moveTo>
                  <a:cubicBezTo>
                    <a:pt x="222" y="1"/>
                    <a:pt x="224" y="2"/>
                    <a:pt x="227" y="3"/>
                  </a:cubicBezTo>
                  <a:cubicBezTo>
                    <a:pt x="239" y="9"/>
                    <a:pt x="250" y="16"/>
                    <a:pt x="261" y="24"/>
                  </a:cubicBezTo>
                  <a:cubicBezTo>
                    <a:pt x="297" y="24"/>
                    <a:pt x="297" y="24"/>
                    <a:pt x="297" y="24"/>
                  </a:cubicBezTo>
                  <a:cubicBezTo>
                    <a:pt x="292" y="17"/>
                    <a:pt x="286" y="10"/>
                    <a:pt x="280" y="4"/>
                  </a:cubicBezTo>
                  <a:cubicBezTo>
                    <a:pt x="278" y="3"/>
                    <a:pt x="277" y="1"/>
                    <a:pt x="275" y="0"/>
                  </a:cubicBezTo>
                  <a:cubicBezTo>
                    <a:pt x="220" y="0"/>
                    <a:pt x="220" y="0"/>
                    <a:pt x="220" y="0"/>
                  </a:cubicBezTo>
                  <a:moveTo>
                    <a:pt x="18" y="0"/>
                  </a:moveTo>
                  <a:cubicBezTo>
                    <a:pt x="11" y="7"/>
                    <a:pt x="5" y="15"/>
                    <a:pt x="0" y="24"/>
                  </a:cubicBezTo>
                  <a:cubicBezTo>
                    <a:pt x="22" y="24"/>
                    <a:pt x="22" y="24"/>
                    <a:pt x="22" y="24"/>
                  </a:cubicBezTo>
                  <a:cubicBezTo>
                    <a:pt x="20" y="17"/>
                    <a:pt x="20" y="17"/>
                    <a:pt x="20" y="17"/>
                  </a:cubicBezTo>
                  <a:cubicBezTo>
                    <a:pt x="29" y="11"/>
                    <a:pt x="40" y="5"/>
                    <a:pt x="51" y="0"/>
                  </a:cubicBezTo>
                  <a:cubicBezTo>
                    <a:pt x="18" y="0"/>
                    <a:pt x="18" y="0"/>
                    <a:pt x="18"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 name="Freeform 106"/>
            <p:cNvSpPr>
              <a:spLocks noEditPoints="1"/>
            </p:cNvSpPr>
            <p:nvPr/>
          </p:nvSpPr>
          <p:spPr bwMode="auto">
            <a:xfrm>
              <a:off x="3780734" y="4237937"/>
              <a:ext cx="664310" cy="46437"/>
            </a:xfrm>
            <a:custGeom>
              <a:avLst/>
              <a:gdLst>
                <a:gd name="T0" fmla="*/ 303 w 343"/>
                <a:gd name="T1" fmla="*/ 0 h 24"/>
                <a:gd name="T2" fmla="*/ 324 w 343"/>
                <a:gd name="T3" fmla="*/ 24 h 24"/>
                <a:gd name="T4" fmla="*/ 343 w 343"/>
                <a:gd name="T5" fmla="*/ 24 h 24"/>
                <a:gd name="T6" fmla="*/ 343 w 343"/>
                <a:gd name="T7" fmla="*/ 22 h 24"/>
                <a:gd name="T8" fmla="*/ 332 w 343"/>
                <a:gd name="T9" fmla="*/ 0 h 24"/>
                <a:gd name="T10" fmla="*/ 303 w 343"/>
                <a:gd name="T11" fmla="*/ 0 h 24"/>
                <a:gd name="T12" fmla="*/ 11 w 343"/>
                <a:gd name="T13" fmla="*/ 0 h 24"/>
                <a:gd name="T14" fmla="*/ 0 w 343"/>
                <a:gd name="T15" fmla="*/ 24 h 24"/>
                <a:gd name="T16" fmla="*/ 319 w 343"/>
                <a:gd name="T17" fmla="*/ 24 h 24"/>
                <a:gd name="T18" fmla="*/ 285 w 343"/>
                <a:gd name="T19" fmla="*/ 0 h 24"/>
                <a:gd name="T20" fmla="*/ 81 w 343"/>
                <a:gd name="T21" fmla="*/ 0 h 24"/>
                <a:gd name="T22" fmla="*/ 57 w 343"/>
                <a:gd name="T23" fmla="*/ 16 h 24"/>
                <a:gd name="T24" fmla="*/ 51 w 343"/>
                <a:gd name="T25" fmla="*/ 0 h 24"/>
                <a:gd name="T26" fmla="*/ 11 w 34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24">
                  <a:moveTo>
                    <a:pt x="303" y="0"/>
                  </a:moveTo>
                  <a:cubicBezTo>
                    <a:pt x="311" y="8"/>
                    <a:pt x="318" y="16"/>
                    <a:pt x="324" y="24"/>
                  </a:cubicBezTo>
                  <a:cubicBezTo>
                    <a:pt x="343" y="24"/>
                    <a:pt x="343" y="24"/>
                    <a:pt x="343" y="24"/>
                  </a:cubicBezTo>
                  <a:cubicBezTo>
                    <a:pt x="343" y="22"/>
                    <a:pt x="343" y="22"/>
                    <a:pt x="343" y="22"/>
                  </a:cubicBezTo>
                  <a:cubicBezTo>
                    <a:pt x="340" y="14"/>
                    <a:pt x="336" y="7"/>
                    <a:pt x="332" y="0"/>
                  </a:cubicBezTo>
                  <a:cubicBezTo>
                    <a:pt x="303" y="0"/>
                    <a:pt x="303" y="0"/>
                    <a:pt x="303" y="0"/>
                  </a:cubicBezTo>
                  <a:moveTo>
                    <a:pt x="11" y="0"/>
                  </a:moveTo>
                  <a:cubicBezTo>
                    <a:pt x="7" y="8"/>
                    <a:pt x="3" y="16"/>
                    <a:pt x="0" y="24"/>
                  </a:cubicBezTo>
                  <a:cubicBezTo>
                    <a:pt x="319" y="24"/>
                    <a:pt x="319" y="24"/>
                    <a:pt x="319" y="24"/>
                  </a:cubicBezTo>
                  <a:cubicBezTo>
                    <a:pt x="308" y="15"/>
                    <a:pt x="297" y="7"/>
                    <a:pt x="285" y="0"/>
                  </a:cubicBezTo>
                  <a:cubicBezTo>
                    <a:pt x="81" y="0"/>
                    <a:pt x="81" y="0"/>
                    <a:pt x="81" y="0"/>
                  </a:cubicBezTo>
                  <a:cubicBezTo>
                    <a:pt x="72" y="5"/>
                    <a:pt x="64" y="10"/>
                    <a:pt x="57" y="16"/>
                  </a:cubicBezTo>
                  <a:cubicBezTo>
                    <a:pt x="51" y="0"/>
                    <a:pt x="51" y="0"/>
                    <a:pt x="51" y="0"/>
                  </a:cubicBezTo>
                  <a:cubicBezTo>
                    <a:pt x="11" y="0"/>
                    <a:pt x="11" y="0"/>
                    <a:pt x="11"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 name="Freeform 107"/>
            <p:cNvSpPr>
              <a:spLocks/>
            </p:cNvSpPr>
            <p:nvPr/>
          </p:nvSpPr>
          <p:spPr bwMode="auto">
            <a:xfrm>
              <a:off x="3762675" y="4319202"/>
              <a:ext cx="682369" cy="49017"/>
            </a:xfrm>
            <a:custGeom>
              <a:avLst/>
              <a:gdLst>
                <a:gd name="T0" fmla="*/ 5 w 353"/>
                <a:gd name="T1" fmla="*/ 0 h 25"/>
                <a:gd name="T2" fmla="*/ 0 w 353"/>
                <a:gd name="T3" fmla="*/ 24 h 25"/>
                <a:gd name="T4" fmla="*/ 353 w 353"/>
                <a:gd name="T5" fmla="*/ 25 h 25"/>
                <a:gd name="T6" fmla="*/ 353 w 353"/>
                <a:gd name="T7" fmla="*/ 0 h 25"/>
                <a:gd name="T8" fmla="*/ 5 w 353"/>
                <a:gd name="T9" fmla="*/ 0 h 25"/>
              </a:gdLst>
              <a:ahLst/>
              <a:cxnLst>
                <a:cxn ang="0">
                  <a:pos x="T0" y="T1"/>
                </a:cxn>
                <a:cxn ang="0">
                  <a:pos x="T2" y="T3"/>
                </a:cxn>
                <a:cxn ang="0">
                  <a:pos x="T4" y="T5"/>
                </a:cxn>
                <a:cxn ang="0">
                  <a:pos x="T6" y="T7"/>
                </a:cxn>
                <a:cxn ang="0">
                  <a:pos x="T8" y="T9"/>
                </a:cxn>
              </a:cxnLst>
              <a:rect l="0" t="0" r="r" b="b"/>
              <a:pathLst>
                <a:path w="353" h="25">
                  <a:moveTo>
                    <a:pt x="5" y="0"/>
                  </a:moveTo>
                  <a:cubicBezTo>
                    <a:pt x="3" y="8"/>
                    <a:pt x="1" y="16"/>
                    <a:pt x="0" y="24"/>
                  </a:cubicBezTo>
                  <a:cubicBezTo>
                    <a:pt x="353" y="25"/>
                    <a:pt x="353" y="25"/>
                    <a:pt x="353" y="25"/>
                  </a:cubicBezTo>
                  <a:cubicBezTo>
                    <a:pt x="353" y="0"/>
                    <a:pt x="353" y="0"/>
                    <a:pt x="353" y="0"/>
                  </a:cubicBezTo>
                  <a:cubicBezTo>
                    <a:pt x="5" y="0"/>
                    <a:pt x="5" y="0"/>
                    <a:pt x="5"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 name="Freeform 108"/>
            <p:cNvSpPr>
              <a:spLocks/>
            </p:cNvSpPr>
            <p:nvPr/>
          </p:nvSpPr>
          <p:spPr bwMode="auto">
            <a:xfrm>
              <a:off x="3758805" y="4403047"/>
              <a:ext cx="686238" cy="46437"/>
            </a:xfrm>
            <a:custGeom>
              <a:avLst/>
              <a:gdLst>
                <a:gd name="T0" fmla="*/ 0 w 355"/>
                <a:gd name="T1" fmla="*/ 0 h 24"/>
                <a:gd name="T2" fmla="*/ 0 w 355"/>
                <a:gd name="T3" fmla="*/ 9 h 24"/>
                <a:gd name="T4" fmla="*/ 0 w 355"/>
                <a:gd name="T5" fmla="*/ 24 h 24"/>
                <a:gd name="T6" fmla="*/ 355 w 355"/>
                <a:gd name="T7" fmla="*/ 24 h 24"/>
                <a:gd name="T8" fmla="*/ 355 w 355"/>
                <a:gd name="T9" fmla="*/ 0 h 24"/>
                <a:gd name="T10" fmla="*/ 0 w 355"/>
                <a:gd name="T11" fmla="*/ 0 h 24"/>
              </a:gdLst>
              <a:ahLst/>
              <a:cxnLst>
                <a:cxn ang="0">
                  <a:pos x="T0" y="T1"/>
                </a:cxn>
                <a:cxn ang="0">
                  <a:pos x="T2" y="T3"/>
                </a:cxn>
                <a:cxn ang="0">
                  <a:pos x="T4" y="T5"/>
                </a:cxn>
                <a:cxn ang="0">
                  <a:pos x="T6" y="T7"/>
                </a:cxn>
                <a:cxn ang="0">
                  <a:pos x="T8" y="T9"/>
                </a:cxn>
                <a:cxn ang="0">
                  <a:pos x="T10" y="T11"/>
                </a:cxn>
              </a:cxnLst>
              <a:rect l="0" t="0" r="r" b="b"/>
              <a:pathLst>
                <a:path w="355" h="24">
                  <a:moveTo>
                    <a:pt x="0" y="0"/>
                  </a:moveTo>
                  <a:cubicBezTo>
                    <a:pt x="0" y="3"/>
                    <a:pt x="0" y="6"/>
                    <a:pt x="0" y="9"/>
                  </a:cubicBezTo>
                  <a:cubicBezTo>
                    <a:pt x="0" y="14"/>
                    <a:pt x="0" y="19"/>
                    <a:pt x="0" y="24"/>
                  </a:cubicBezTo>
                  <a:cubicBezTo>
                    <a:pt x="355" y="24"/>
                    <a:pt x="355" y="24"/>
                    <a:pt x="355" y="24"/>
                  </a:cubicBezTo>
                  <a:cubicBezTo>
                    <a:pt x="355" y="0"/>
                    <a:pt x="355" y="0"/>
                    <a:pt x="355"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 name="Freeform 109"/>
            <p:cNvSpPr>
              <a:spLocks/>
            </p:cNvSpPr>
            <p:nvPr/>
          </p:nvSpPr>
          <p:spPr bwMode="auto">
            <a:xfrm>
              <a:off x="3762675" y="4484312"/>
              <a:ext cx="682369" cy="46437"/>
            </a:xfrm>
            <a:custGeom>
              <a:avLst/>
              <a:gdLst>
                <a:gd name="T0" fmla="*/ 0 w 353"/>
                <a:gd name="T1" fmla="*/ 0 h 24"/>
                <a:gd name="T2" fmla="*/ 6 w 353"/>
                <a:gd name="T3" fmla="*/ 24 h 24"/>
                <a:gd name="T4" fmla="*/ 353 w 353"/>
                <a:gd name="T5" fmla="*/ 24 h 24"/>
                <a:gd name="T6" fmla="*/ 353 w 353"/>
                <a:gd name="T7" fmla="*/ 0 h 24"/>
                <a:gd name="T8" fmla="*/ 0 w 353"/>
                <a:gd name="T9" fmla="*/ 0 h 24"/>
              </a:gdLst>
              <a:ahLst/>
              <a:cxnLst>
                <a:cxn ang="0">
                  <a:pos x="T0" y="T1"/>
                </a:cxn>
                <a:cxn ang="0">
                  <a:pos x="T2" y="T3"/>
                </a:cxn>
                <a:cxn ang="0">
                  <a:pos x="T4" y="T5"/>
                </a:cxn>
                <a:cxn ang="0">
                  <a:pos x="T6" y="T7"/>
                </a:cxn>
                <a:cxn ang="0">
                  <a:pos x="T8" y="T9"/>
                </a:cxn>
              </a:cxnLst>
              <a:rect l="0" t="0" r="r" b="b"/>
              <a:pathLst>
                <a:path w="353" h="24">
                  <a:moveTo>
                    <a:pt x="0" y="0"/>
                  </a:moveTo>
                  <a:cubicBezTo>
                    <a:pt x="2" y="8"/>
                    <a:pt x="4" y="16"/>
                    <a:pt x="6" y="24"/>
                  </a:cubicBezTo>
                  <a:cubicBezTo>
                    <a:pt x="353" y="24"/>
                    <a:pt x="353" y="24"/>
                    <a:pt x="353" y="24"/>
                  </a:cubicBezTo>
                  <a:cubicBezTo>
                    <a:pt x="353" y="0"/>
                    <a:pt x="353" y="0"/>
                    <a:pt x="353"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 name="Freeform 110"/>
            <p:cNvSpPr>
              <a:spLocks/>
            </p:cNvSpPr>
            <p:nvPr/>
          </p:nvSpPr>
          <p:spPr bwMode="auto">
            <a:xfrm>
              <a:off x="3865869" y="4694569"/>
              <a:ext cx="528868" cy="153501"/>
            </a:xfrm>
            <a:custGeom>
              <a:avLst/>
              <a:gdLst>
                <a:gd name="T0" fmla="*/ 0 w 273"/>
                <a:gd name="T1" fmla="*/ 0 h 79"/>
                <a:gd name="T2" fmla="*/ 19 w 273"/>
                <a:gd name="T3" fmla="*/ 18 h 79"/>
                <a:gd name="T4" fmla="*/ 191 w 273"/>
                <a:gd name="T5" fmla="*/ 18 h 79"/>
                <a:gd name="T6" fmla="*/ 191 w 273"/>
                <a:gd name="T7" fmla="*/ 42 h 79"/>
                <a:gd name="T8" fmla="*/ 55 w 273"/>
                <a:gd name="T9" fmla="*/ 42 h 79"/>
                <a:gd name="T10" fmla="*/ 150 w 273"/>
                <a:gd name="T11" fmla="*/ 66 h 79"/>
                <a:gd name="T12" fmla="*/ 151 w 273"/>
                <a:gd name="T13" fmla="*/ 66 h 79"/>
                <a:gd name="T14" fmla="*/ 196 w 273"/>
                <a:gd name="T15" fmla="*/ 61 h 79"/>
                <a:gd name="T16" fmla="*/ 243 w 273"/>
                <a:gd name="T17" fmla="*/ 31 h 79"/>
                <a:gd name="T18" fmla="*/ 243 w 273"/>
                <a:gd name="T19" fmla="*/ 31 h 79"/>
                <a:gd name="T20" fmla="*/ 243 w 273"/>
                <a:gd name="T21" fmla="*/ 31 h 79"/>
                <a:gd name="T22" fmla="*/ 111 w 273"/>
                <a:gd name="T23" fmla="*/ 79 h 79"/>
                <a:gd name="T24" fmla="*/ 111 w 273"/>
                <a:gd name="T25" fmla="*/ 79 h 79"/>
                <a:gd name="T26" fmla="*/ 111 w 273"/>
                <a:gd name="T27" fmla="*/ 79 h 79"/>
                <a:gd name="T28" fmla="*/ 111 w 273"/>
                <a:gd name="T29" fmla="*/ 79 h 79"/>
                <a:gd name="T30" fmla="*/ 111 w 273"/>
                <a:gd name="T31" fmla="*/ 79 h 79"/>
                <a:gd name="T32" fmla="*/ 111 w 273"/>
                <a:gd name="T33" fmla="*/ 79 h 79"/>
                <a:gd name="T34" fmla="*/ 257 w 273"/>
                <a:gd name="T35" fmla="*/ 18 h 79"/>
                <a:gd name="T36" fmla="*/ 273 w 273"/>
                <a:gd name="T37" fmla="*/ 0 h 79"/>
                <a:gd name="T38" fmla="*/ 0 w 273"/>
                <a:gd name="T3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3" h="79">
                  <a:moveTo>
                    <a:pt x="0" y="0"/>
                  </a:moveTo>
                  <a:cubicBezTo>
                    <a:pt x="6" y="6"/>
                    <a:pt x="12" y="12"/>
                    <a:pt x="19" y="18"/>
                  </a:cubicBezTo>
                  <a:cubicBezTo>
                    <a:pt x="191" y="18"/>
                    <a:pt x="191" y="18"/>
                    <a:pt x="191" y="18"/>
                  </a:cubicBezTo>
                  <a:cubicBezTo>
                    <a:pt x="191" y="42"/>
                    <a:pt x="191" y="42"/>
                    <a:pt x="191" y="42"/>
                  </a:cubicBezTo>
                  <a:cubicBezTo>
                    <a:pt x="55" y="42"/>
                    <a:pt x="55" y="42"/>
                    <a:pt x="55" y="42"/>
                  </a:cubicBezTo>
                  <a:cubicBezTo>
                    <a:pt x="84" y="57"/>
                    <a:pt x="116" y="66"/>
                    <a:pt x="150" y="66"/>
                  </a:cubicBezTo>
                  <a:cubicBezTo>
                    <a:pt x="150" y="66"/>
                    <a:pt x="150" y="66"/>
                    <a:pt x="151" y="66"/>
                  </a:cubicBezTo>
                  <a:cubicBezTo>
                    <a:pt x="166" y="66"/>
                    <a:pt x="181" y="64"/>
                    <a:pt x="196" y="61"/>
                  </a:cubicBezTo>
                  <a:cubicBezTo>
                    <a:pt x="213" y="53"/>
                    <a:pt x="229" y="43"/>
                    <a:pt x="243" y="31"/>
                  </a:cubicBezTo>
                  <a:cubicBezTo>
                    <a:pt x="243" y="31"/>
                    <a:pt x="243" y="31"/>
                    <a:pt x="243" y="31"/>
                  </a:cubicBezTo>
                  <a:cubicBezTo>
                    <a:pt x="243" y="31"/>
                    <a:pt x="243" y="31"/>
                    <a:pt x="243" y="31"/>
                  </a:cubicBezTo>
                  <a:cubicBezTo>
                    <a:pt x="206" y="62"/>
                    <a:pt x="160"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66" y="79"/>
                    <a:pt x="218" y="57"/>
                    <a:pt x="257" y="18"/>
                  </a:cubicBezTo>
                  <a:cubicBezTo>
                    <a:pt x="263" y="12"/>
                    <a:pt x="268" y="6"/>
                    <a:pt x="273"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 name="Freeform 111"/>
            <p:cNvSpPr>
              <a:spLocks/>
            </p:cNvSpPr>
            <p:nvPr/>
          </p:nvSpPr>
          <p:spPr bwMode="auto">
            <a:xfrm>
              <a:off x="3784604" y="4565577"/>
              <a:ext cx="660440" cy="47728"/>
            </a:xfrm>
            <a:custGeom>
              <a:avLst/>
              <a:gdLst>
                <a:gd name="T0" fmla="*/ 0 w 341"/>
                <a:gd name="T1" fmla="*/ 0 h 25"/>
                <a:gd name="T2" fmla="*/ 11 w 341"/>
                <a:gd name="T3" fmla="*/ 25 h 25"/>
                <a:gd name="T4" fmla="*/ 341 w 341"/>
                <a:gd name="T5" fmla="*/ 25 h 25"/>
                <a:gd name="T6" fmla="*/ 341 w 341"/>
                <a:gd name="T7" fmla="*/ 1 h 25"/>
                <a:gd name="T8" fmla="*/ 0 w 341"/>
                <a:gd name="T9" fmla="*/ 0 h 25"/>
              </a:gdLst>
              <a:ahLst/>
              <a:cxnLst>
                <a:cxn ang="0">
                  <a:pos x="T0" y="T1"/>
                </a:cxn>
                <a:cxn ang="0">
                  <a:pos x="T2" y="T3"/>
                </a:cxn>
                <a:cxn ang="0">
                  <a:pos x="T4" y="T5"/>
                </a:cxn>
                <a:cxn ang="0">
                  <a:pos x="T6" y="T7"/>
                </a:cxn>
                <a:cxn ang="0">
                  <a:pos x="T8" y="T9"/>
                </a:cxn>
              </a:cxnLst>
              <a:rect l="0" t="0" r="r" b="b"/>
              <a:pathLst>
                <a:path w="341" h="25">
                  <a:moveTo>
                    <a:pt x="0" y="0"/>
                  </a:moveTo>
                  <a:cubicBezTo>
                    <a:pt x="3" y="9"/>
                    <a:pt x="7" y="17"/>
                    <a:pt x="11" y="25"/>
                  </a:cubicBezTo>
                  <a:cubicBezTo>
                    <a:pt x="341" y="25"/>
                    <a:pt x="341" y="25"/>
                    <a:pt x="341" y="25"/>
                  </a:cubicBezTo>
                  <a:cubicBezTo>
                    <a:pt x="341" y="1"/>
                    <a:pt x="341" y="1"/>
                    <a:pt x="341" y="1"/>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 name="Freeform 112"/>
            <p:cNvSpPr>
              <a:spLocks/>
            </p:cNvSpPr>
            <p:nvPr/>
          </p:nvSpPr>
          <p:spPr bwMode="auto">
            <a:xfrm>
              <a:off x="3827172" y="4648132"/>
              <a:ext cx="599814" cy="46437"/>
            </a:xfrm>
            <a:custGeom>
              <a:avLst/>
              <a:gdLst>
                <a:gd name="T0" fmla="*/ 0 w 310"/>
                <a:gd name="T1" fmla="*/ 0 h 24"/>
                <a:gd name="T2" fmla="*/ 20 w 310"/>
                <a:gd name="T3" fmla="*/ 24 h 24"/>
                <a:gd name="T4" fmla="*/ 293 w 310"/>
                <a:gd name="T5" fmla="*/ 24 h 24"/>
                <a:gd name="T6" fmla="*/ 310 w 310"/>
                <a:gd name="T7" fmla="*/ 0 h 24"/>
                <a:gd name="T8" fmla="*/ 0 w 310"/>
                <a:gd name="T9" fmla="*/ 0 h 24"/>
              </a:gdLst>
              <a:ahLst/>
              <a:cxnLst>
                <a:cxn ang="0">
                  <a:pos x="T0" y="T1"/>
                </a:cxn>
                <a:cxn ang="0">
                  <a:pos x="T2" y="T3"/>
                </a:cxn>
                <a:cxn ang="0">
                  <a:pos x="T4" y="T5"/>
                </a:cxn>
                <a:cxn ang="0">
                  <a:pos x="T6" y="T7"/>
                </a:cxn>
                <a:cxn ang="0">
                  <a:pos x="T8" y="T9"/>
                </a:cxn>
              </a:cxnLst>
              <a:rect l="0" t="0" r="r" b="b"/>
              <a:pathLst>
                <a:path w="310" h="24">
                  <a:moveTo>
                    <a:pt x="0" y="0"/>
                  </a:moveTo>
                  <a:cubicBezTo>
                    <a:pt x="6" y="8"/>
                    <a:pt x="13" y="16"/>
                    <a:pt x="20" y="24"/>
                  </a:cubicBezTo>
                  <a:cubicBezTo>
                    <a:pt x="293" y="24"/>
                    <a:pt x="293" y="24"/>
                    <a:pt x="293" y="24"/>
                  </a:cubicBezTo>
                  <a:cubicBezTo>
                    <a:pt x="300" y="16"/>
                    <a:pt x="305" y="8"/>
                    <a:pt x="310"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 name="Freeform 113"/>
            <p:cNvSpPr>
              <a:spLocks/>
            </p:cNvSpPr>
            <p:nvPr/>
          </p:nvSpPr>
          <p:spPr bwMode="auto">
            <a:xfrm>
              <a:off x="3903276" y="4729397"/>
              <a:ext cx="332800" cy="46437"/>
            </a:xfrm>
            <a:custGeom>
              <a:avLst/>
              <a:gdLst>
                <a:gd name="T0" fmla="*/ 0 w 172"/>
                <a:gd name="T1" fmla="*/ 0 h 24"/>
                <a:gd name="T2" fmla="*/ 36 w 172"/>
                <a:gd name="T3" fmla="*/ 24 h 24"/>
                <a:gd name="T4" fmla="*/ 172 w 172"/>
                <a:gd name="T5" fmla="*/ 24 h 24"/>
                <a:gd name="T6" fmla="*/ 172 w 172"/>
                <a:gd name="T7" fmla="*/ 0 h 24"/>
                <a:gd name="T8" fmla="*/ 0 w 172"/>
                <a:gd name="T9" fmla="*/ 0 h 24"/>
              </a:gdLst>
              <a:ahLst/>
              <a:cxnLst>
                <a:cxn ang="0">
                  <a:pos x="T0" y="T1"/>
                </a:cxn>
                <a:cxn ang="0">
                  <a:pos x="T2" y="T3"/>
                </a:cxn>
                <a:cxn ang="0">
                  <a:pos x="T4" y="T5"/>
                </a:cxn>
                <a:cxn ang="0">
                  <a:pos x="T6" y="T7"/>
                </a:cxn>
                <a:cxn ang="0">
                  <a:pos x="T8" y="T9"/>
                </a:cxn>
              </a:cxnLst>
              <a:rect l="0" t="0" r="r" b="b"/>
              <a:pathLst>
                <a:path w="172" h="24">
                  <a:moveTo>
                    <a:pt x="0" y="0"/>
                  </a:moveTo>
                  <a:cubicBezTo>
                    <a:pt x="11" y="9"/>
                    <a:pt x="23" y="17"/>
                    <a:pt x="36" y="24"/>
                  </a:cubicBezTo>
                  <a:cubicBezTo>
                    <a:pt x="172" y="24"/>
                    <a:pt x="172" y="24"/>
                    <a:pt x="172" y="24"/>
                  </a:cubicBezTo>
                  <a:cubicBezTo>
                    <a:pt x="172" y="0"/>
                    <a:pt x="172" y="0"/>
                    <a:pt x="172"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 name="Freeform 114"/>
            <p:cNvSpPr>
              <a:spLocks noEditPoints="1"/>
            </p:cNvSpPr>
            <p:nvPr/>
          </p:nvSpPr>
          <p:spPr bwMode="auto">
            <a:xfrm>
              <a:off x="3807822" y="4151512"/>
              <a:ext cx="3870" cy="3870"/>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1 w 2"/>
                <a:gd name="T25" fmla="*/ 2 h 2"/>
                <a:gd name="T26" fmla="*/ 1 w 2"/>
                <a:gd name="T27" fmla="*/ 2 h 2"/>
                <a:gd name="T28" fmla="*/ 1 w 2"/>
                <a:gd name="T29" fmla="*/ 2 h 2"/>
                <a:gd name="T30" fmla="*/ 1 w 2"/>
                <a:gd name="T31" fmla="*/ 1 h 2"/>
                <a:gd name="T32" fmla="*/ 1 w 2"/>
                <a:gd name="T33" fmla="*/ 1 h 2"/>
                <a:gd name="T34" fmla="*/ 1 w 2"/>
                <a:gd name="T35" fmla="*/ 1 h 2"/>
                <a:gd name="T36" fmla="*/ 1 w 2"/>
                <a:gd name="T37" fmla="*/ 1 h 2"/>
                <a:gd name="T38" fmla="*/ 1 w 2"/>
                <a:gd name="T39" fmla="*/ 1 h 2"/>
                <a:gd name="T40" fmla="*/ 1 w 2"/>
                <a:gd name="T41" fmla="*/ 1 h 2"/>
                <a:gd name="T42" fmla="*/ 2 w 2"/>
                <a:gd name="T43" fmla="*/ 1 h 2"/>
                <a:gd name="T44" fmla="*/ 2 w 2"/>
                <a:gd name="T45" fmla="*/ 1 h 2"/>
                <a:gd name="T46" fmla="*/ 2 w 2"/>
                <a:gd name="T47" fmla="*/ 1 h 2"/>
                <a:gd name="T48" fmla="*/ 2 w 2"/>
                <a:gd name="T49" fmla="*/ 0 h 2"/>
                <a:gd name="T50" fmla="*/ 2 w 2"/>
                <a:gd name="T51" fmla="*/ 0 h 2"/>
                <a:gd name="T52" fmla="*/ 2 w 2"/>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2" y="1"/>
                  </a:moveTo>
                  <a:cubicBezTo>
                    <a:pt x="2" y="1"/>
                    <a:pt x="2" y="1"/>
                    <a:pt x="2" y="1"/>
                  </a:cubicBezTo>
                  <a:cubicBezTo>
                    <a:pt x="2" y="1"/>
                    <a:pt x="2" y="1"/>
                    <a:pt x="2" y="1"/>
                  </a:cubicBezTo>
                  <a:moveTo>
                    <a:pt x="2" y="0"/>
                  </a:move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 name="Freeform 115"/>
            <p:cNvSpPr>
              <a:spLocks noEditPoints="1"/>
            </p:cNvSpPr>
            <p:nvPr/>
          </p:nvSpPr>
          <p:spPr bwMode="auto">
            <a:xfrm>
              <a:off x="3798793" y="4159251"/>
              <a:ext cx="5160" cy="5160"/>
            </a:xfrm>
            <a:custGeom>
              <a:avLst/>
              <a:gdLst>
                <a:gd name="T0" fmla="*/ 0 w 3"/>
                <a:gd name="T1" fmla="*/ 3 h 3"/>
                <a:gd name="T2" fmla="*/ 0 w 3"/>
                <a:gd name="T3" fmla="*/ 3 h 3"/>
                <a:gd name="T4" fmla="*/ 0 w 3"/>
                <a:gd name="T5" fmla="*/ 3 h 3"/>
                <a:gd name="T6" fmla="*/ 0 w 3"/>
                <a:gd name="T7" fmla="*/ 3 h 3"/>
                <a:gd name="T8" fmla="*/ 0 w 3"/>
                <a:gd name="T9" fmla="*/ 2 h 3"/>
                <a:gd name="T10" fmla="*/ 0 w 3"/>
                <a:gd name="T11" fmla="*/ 2 h 3"/>
                <a:gd name="T12" fmla="*/ 0 w 3"/>
                <a:gd name="T13" fmla="*/ 2 h 3"/>
                <a:gd name="T14" fmla="*/ 1 w 3"/>
                <a:gd name="T15" fmla="*/ 2 h 3"/>
                <a:gd name="T16" fmla="*/ 1 w 3"/>
                <a:gd name="T17" fmla="*/ 2 h 3"/>
                <a:gd name="T18" fmla="*/ 1 w 3"/>
                <a:gd name="T19" fmla="*/ 2 h 3"/>
                <a:gd name="T20" fmla="*/ 1 w 3"/>
                <a:gd name="T21" fmla="*/ 2 h 3"/>
                <a:gd name="T22" fmla="*/ 1 w 3"/>
                <a:gd name="T23" fmla="*/ 2 h 3"/>
                <a:gd name="T24" fmla="*/ 1 w 3"/>
                <a:gd name="T25" fmla="*/ 2 h 3"/>
                <a:gd name="T26" fmla="*/ 1 w 3"/>
                <a:gd name="T27" fmla="*/ 2 h 3"/>
                <a:gd name="T28" fmla="*/ 1 w 3"/>
                <a:gd name="T29" fmla="*/ 2 h 3"/>
                <a:gd name="T30" fmla="*/ 1 w 3"/>
                <a:gd name="T31" fmla="*/ 2 h 3"/>
                <a:gd name="T32" fmla="*/ 1 w 3"/>
                <a:gd name="T33" fmla="*/ 2 h 3"/>
                <a:gd name="T34" fmla="*/ 1 w 3"/>
                <a:gd name="T35" fmla="*/ 2 h 3"/>
                <a:gd name="T36" fmla="*/ 1 w 3"/>
                <a:gd name="T37" fmla="*/ 2 h 3"/>
                <a:gd name="T38" fmla="*/ 1 w 3"/>
                <a:gd name="T39" fmla="*/ 2 h 3"/>
                <a:gd name="T40" fmla="*/ 2 w 3"/>
                <a:gd name="T41" fmla="*/ 1 h 3"/>
                <a:gd name="T42" fmla="*/ 2 w 3"/>
                <a:gd name="T43" fmla="*/ 1 h 3"/>
                <a:gd name="T44" fmla="*/ 2 w 3"/>
                <a:gd name="T45" fmla="*/ 1 h 3"/>
                <a:gd name="T46" fmla="*/ 3 w 3"/>
                <a:gd name="T47" fmla="*/ 0 h 3"/>
                <a:gd name="T48" fmla="*/ 3 w 3"/>
                <a:gd name="T49" fmla="*/ 0 h 3"/>
                <a:gd name="T50" fmla="*/ 3 w 3"/>
                <a:gd name="T51" fmla="*/ 0 h 3"/>
                <a:gd name="T52" fmla="*/ 3 w 3"/>
                <a:gd name="T53" fmla="*/ 0 h 3"/>
                <a:gd name="T54" fmla="*/ 3 w 3"/>
                <a:gd name="T55" fmla="*/ 0 h 3"/>
                <a:gd name="T56" fmla="*/ 3 w 3"/>
                <a:gd name="T57" fmla="*/ 0 h 3"/>
                <a:gd name="T58" fmla="*/ 3 w 3"/>
                <a:gd name="T59" fmla="*/ 0 h 3"/>
                <a:gd name="T60" fmla="*/ 3 w 3"/>
                <a:gd name="T61" fmla="*/ 0 h 3"/>
                <a:gd name="T62" fmla="*/ 3 w 3"/>
                <a:gd name="T63" fmla="*/ 0 h 3"/>
                <a:gd name="T64" fmla="*/ 3 w 3"/>
                <a:gd name="T65" fmla="*/ 0 h 3"/>
                <a:gd name="T66" fmla="*/ 3 w 3"/>
                <a:gd name="T67" fmla="*/ 0 h 3"/>
                <a:gd name="T68" fmla="*/ 3 w 3"/>
                <a:gd name="T6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 h="3">
                  <a:moveTo>
                    <a:pt x="0" y="3"/>
                  </a:moveTo>
                  <a:cubicBezTo>
                    <a:pt x="0" y="3"/>
                    <a:pt x="0" y="3"/>
                    <a:pt x="0" y="3"/>
                  </a:cubicBezTo>
                  <a:cubicBezTo>
                    <a:pt x="0" y="3"/>
                    <a:pt x="0" y="3"/>
                    <a:pt x="0" y="3"/>
                  </a:cubicBezTo>
                  <a:cubicBezTo>
                    <a:pt x="0" y="3"/>
                    <a:pt x="0" y="3"/>
                    <a:pt x="0" y="3"/>
                  </a:cubicBezTo>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2" y="1"/>
                  </a:moveTo>
                  <a:cubicBezTo>
                    <a:pt x="2" y="1"/>
                    <a:pt x="2" y="1"/>
                    <a:pt x="2" y="1"/>
                  </a:cubicBezTo>
                  <a:cubicBezTo>
                    <a:pt x="2" y="1"/>
                    <a:pt x="2" y="1"/>
                    <a:pt x="2" y="1"/>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 name="Freeform 116"/>
            <p:cNvSpPr>
              <a:spLocks/>
            </p:cNvSpPr>
            <p:nvPr/>
          </p:nvSpPr>
          <p:spPr bwMode="auto">
            <a:xfrm>
              <a:off x="4337980" y="4743586"/>
              <a:ext cx="11610" cy="11610"/>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cubicBezTo>
                    <a:pt x="2" y="4"/>
                    <a:pt x="4" y="2"/>
                    <a:pt x="6" y="0"/>
                  </a:cubicBezTo>
                  <a:cubicBezTo>
                    <a:pt x="4" y="2"/>
                    <a:pt x="2" y="4"/>
                    <a:pt x="0" y="6"/>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 name="Freeform 117"/>
            <p:cNvSpPr>
              <a:spLocks/>
            </p:cNvSpPr>
            <p:nvPr/>
          </p:nvSpPr>
          <p:spPr bwMode="auto">
            <a:xfrm>
              <a:off x="4352169" y="4729397"/>
              <a:ext cx="11610" cy="11610"/>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cubicBezTo>
                    <a:pt x="2" y="4"/>
                    <a:pt x="4" y="2"/>
                    <a:pt x="6" y="0"/>
                  </a:cubicBezTo>
                  <a:cubicBezTo>
                    <a:pt x="4" y="2"/>
                    <a:pt x="2" y="4"/>
                    <a:pt x="0" y="6"/>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 name="Freeform 118"/>
            <p:cNvSpPr>
              <a:spLocks noEditPoints="1"/>
            </p:cNvSpPr>
            <p:nvPr/>
          </p:nvSpPr>
          <p:spPr bwMode="auto">
            <a:xfrm>
              <a:off x="3798793" y="4160542"/>
              <a:ext cx="3870" cy="3870"/>
            </a:xfrm>
            <a:custGeom>
              <a:avLst/>
              <a:gdLst>
                <a:gd name="T0" fmla="*/ 0 w 2"/>
                <a:gd name="T1" fmla="*/ 1 h 2"/>
                <a:gd name="T2" fmla="*/ 0 w 2"/>
                <a:gd name="T3" fmla="*/ 1 h 2"/>
                <a:gd name="T4" fmla="*/ 0 w 2"/>
                <a:gd name="T5" fmla="*/ 2 h 2"/>
                <a:gd name="T6" fmla="*/ 0 w 2"/>
                <a:gd name="T7" fmla="*/ 2 h 2"/>
                <a:gd name="T8" fmla="*/ 0 w 2"/>
                <a:gd name="T9" fmla="*/ 1 h 2"/>
                <a:gd name="T10" fmla="*/ 1 w 2"/>
                <a:gd name="T11" fmla="*/ 1 h 2"/>
                <a:gd name="T12" fmla="*/ 1 w 2"/>
                <a:gd name="T13" fmla="*/ 1 h 2"/>
                <a:gd name="T14" fmla="*/ 0 w 2"/>
                <a:gd name="T15" fmla="*/ 1 h 2"/>
                <a:gd name="T16" fmla="*/ 0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2 w 2"/>
                <a:gd name="T31" fmla="*/ 0 h 2"/>
                <a:gd name="T32" fmla="*/ 2 w 2"/>
                <a:gd name="T33" fmla="*/ 0 h 2"/>
                <a:gd name="T34" fmla="*/ 2 w 2"/>
                <a:gd name="T35" fmla="*/ 0 h 2"/>
                <a:gd name="T36" fmla="*/ 2 w 2"/>
                <a:gd name="T37" fmla="*/ 0 h 2"/>
                <a:gd name="T38" fmla="*/ 2 w 2"/>
                <a:gd name="T39" fmla="*/ 0 h 2"/>
                <a:gd name="T40" fmla="*/ 2 w 2"/>
                <a:gd name="T41" fmla="*/ 0 h 2"/>
                <a:gd name="T42" fmla="*/ 2 w 2"/>
                <a:gd name="T43" fmla="*/ 0 h 2"/>
                <a:gd name="T44" fmla="*/ 2 w 2"/>
                <a:gd name="T4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2">
                  <a:moveTo>
                    <a:pt x="0" y="1"/>
                  </a:moveTo>
                  <a:cubicBezTo>
                    <a:pt x="0" y="1"/>
                    <a:pt x="0" y="1"/>
                    <a:pt x="0" y="1"/>
                  </a:cubicBezTo>
                  <a:cubicBezTo>
                    <a:pt x="0" y="2"/>
                    <a:pt x="0" y="2"/>
                    <a:pt x="0" y="2"/>
                  </a:cubicBezTo>
                  <a:cubicBezTo>
                    <a:pt x="0" y="2"/>
                    <a:pt x="0" y="2"/>
                    <a:pt x="0" y="2"/>
                  </a:cubicBezTo>
                  <a:cubicBezTo>
                    <a:pt x="0" y="2"/>
                    <a:pt x="0" y="2"/>
                    <a:pt x="0" y="1"/>
                  </a:cubicBezTo>
                  <a:moveTo>
                    <a:pt x="1" y="1"/>
                  </a:moveTo>
                  <a:cubicBezTo>
                    <a:pt x="1" y="1"/>
                    <a:pt x="1" y="1"/>
                    <a:pt x="1" y="1"/>
                  </a:cubicBezTo>
                  <a:cubicBezTo>
                    <a:pt x="1" y="1"/>
                    <a:pt x="1" y="1"/>
                    <a:pt x="0" y="1"/>
                  </a:cubicBezTo>
                  <a:cubicBezTo>
                    <a:pt x="0" y="1"/>
                    <a:pt x="0" y="1"/>
                    <a:pt x="0" y="1"/>
                  </a:cubicBezTo>
                  <a:cubicBezTo>
                    <a:pt x="1" y="1"/>
                    <a:pt x="1" y="1"/>
                    <a:pt x="1" y="1"/>
                  </a:cubicBezTo>
                  <a:moveTo>
                    <a:pt x="1" y="1"/>
                  </a:moveTo>
                  <a:cubicBezTo>
                    <a:pt x="1" y="1"/>
                    <a:pt x="1" y="1"/>
                    <a:pt x="1" y="1"/>
                  </a:cubicBezTo>
                  <a:cubicBezTo>
                    <a:pt x="1" y="1"/>
                    <a:pt x="1" y="1"/>
                    <a:pt x="1" y="1"/>
                  </a:cubicBezTo>
                  <a:cubicBezTo>
                    <a:pt x="1" y="1"/>
                    <a:pt x="1" y="1"/>
                    <a:pt x="1" y="1"/>
                  </a:cubicBezTo>
                  <a:cubicBezTo>
                    <a:pt x="1" y="1"/>
                    <a:pt x="1" y="1"/>
                    <a:pt x="1" y="1"/>
                  </a:cubicBezTo>
                  <a:moveTo>
                    <a:pt x="2" y="0"/>
                  </a:moveTo>
                  <a:cubicBezTo>
                    <a:pt x="2" y="0"/>
                    <a:pt x="2" y="0"/>
                    <a:pt x="2" y="0"/>
                  </a:cubicBezTo>
                  <a:cubicBezTo>
                    <a:pt x="2" y="0"/>
                    <a:pt x="2" y="0"/>
                    <a:pt x="2" y="0"/>
                  </a:cubicBezTo>
                  <a:cubicBezTo>
                    <a:pt x="2" y="0"/>
                    <a:pt x="2" y="0"/>
                    <a:pt x="2" y="0"/>
                  </a:cubicBezTo>
                  <a:moveTo>
                    <a:pt x="2" y="0"/>
                  </a:moveTo>
                  <a:cubicBezTo>
                    <a:pt x="2" y="0"/>
                    <a:pt x="2" y="0"/>
                    <a:pt x="2" y="0"/>
                  </a:cubicBezTo>
                  <a:cubicBezTo>
                    <a:pt x="2" y="0"/>
                    <a:pt x="2" y="0"/>
                    <a:pt x="2" y="0"/>
                  </a:cubicBezTo>
                  <a:cubicBezTo>
                    <a:pt x="2" y="0"/>
                    <a:pt x="2" y="0"/>
                    <a:pt x="2"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 name="Freeform 119"/>
            <p:cNvSpPr>
              <a:spLocks noEditPoints="1"/>
            </p:cNvSpPr>
            <p:nvPr/>
          </p:nvSpPr>
          <p:spPr bwMode="auto">
            <a:xfrm>
              <a:off x="3681410" y="4048318"/>
              <a:ext cx="366338" cy="607554"/>
            </a:xfrm>
            <a:custGeom>
              <a:avLst/>
              <a:gdLst>
                <a:gd name="T0" fmla="*/ 43 w 190"/>
                <a:gd name="T1" fmla="*/ 80 h 314"/>
                <a:gd name="T2" fmla="*/ 0 w 190"/>
                <a:gd name="T3" fmla="*/ 206 h 314"/>
                <a:gd name="T4" fmla="*/ 0 w 190"/>
                <a:gd name="T5" fmla="*/ 206 h 314"/>
                <a:gd name="T6" fmla="*/ 31 w 190"/>
                <a:gd name="T7" fmla="*/ 314 h 314"/>
                <a:gd name="T8" fmla="*/ 31 w 190"/>
                <a:gd name="T9" fmla="*/ 310 h 314"/>
                <a:gd name="T10" fmla="*/ 76 w 190"/>
                <a:gd name="T11" fmla="*/ 310 h 314"/>
                <a:gd name="T12" fmla="*/ 65 w 190"/>
                <a:gd name="T13" fmla="*/ 292 h 314"/>
                <a:gd name="T14" fmla="*/ 31 w 190"/>
                <a:gd name="T15" fmla="*/ 292 h 314"/>
                <a:gd name="T16" fmla="*/ 31 w 190"/>
                <a:gd name="T17" fmla="*/ 267 h 314"/>
                <a:gd name="T18" fmla="*/ 54 w 190"/>
                <a:gd name="T19" fmla="*/ 267 h 314"/>
                <a:gd name="T20" fmla="*/ 48 w 190"/>
                <a:gd name="T21" fmla="*/ 249 h 314"/>
                <a:gd name="T22" fmla="*/ 31 w 190"/>
                <a:gd name="T23" fmla="*/ 249 h 314"/>
                <a:gd name="T24" fmla="*/ 31 w 190"/>
                <a:gd name="T25" fmla="*/ 225 h 314"/>
                <a:gd name="T26" fmla="*/ 42 w 190"/>
                <a:gd name="T27" fmla="*/ 225 h 314"/>
                <a:gd name="T28" fmla="*/ 40 w 190"/>
                <a:gd name="T29" fmla="*/ 207 h 314"/>
                <a:gd name="T30" fmla="*/ 31 w 190"/>
                <a:gd name="T31" fmla="*/ 207 h 314"/>
                <a:gd name="T32" fmla="*/ 31 w 190"/>
                <a:gd name="T33" fmla="*/ 183 h 314"/>
                <a:gd name="T34" fmla="*/ 40 w 190"/>
                <a:gd name="T35" fmla="*/ 183 h 314"/>
                <a:gd name="T36" fmla="*/ 42 w 190"/>
                <a:gd name="T37" fmla="*/ 164 h 314"/>
                <a:gd name="T38" fmla="*/ 31 w 190"/>
                <a:gd name="T39" fmla="*/ 164 h 314"/>
                <a:gd name="T40" fmla="*/ 31 w 190"/>
                <a:gd name="T41" fmla="*/ 140 h 314"/>
                <a:gd name="T42" fmla="*/ 47 w 190"/>
                <a:gd name="T43" fmla="*/ 140 h 314"/>
                <a:gd name="T44" fmla="*/ 52 w 190"/>
                <a:gd name="T45" fmla="*/ 122 h 314"/>
                <a:gd name="T46" fmla="*/ 31 w 190"/>
                <a:gd name="T47" fmla="*/ 122 h 314"/>
                <a:gd name="T48" fmla="*/ 31 w 190"/>
                <a:gd name="T49" fmla="*/ 98 h 314"/>
                <a:gd name="T50" fmla="*/ 63 w 190"/>
                <a:gd name="T51" fmla="*/ 98 h 314"/>
                <a:gd name="T52" fmla="*/ 74 w 190"/>
                <a:gd name="T53" fmla="*/ 80 h 314"/>
                <a:gd name="T54" fmla="*/ 43 w 190"/>
                <a:gd name="T55" fmla="*/ 80 h 314"/>
                <a:gd name="T56" fmla="*/ 190 w 190"/>
                <a:gd name="T57" fmla="*/ 0 h 314"/>
                <a:gd name="T58" fmla="*/ 69 w 190"/>
                <a:gd name="T59" fmla="*/ 53 h 314"/>
                <a:gd name="T60" fmla="*/ 69 w 190"/>
                <a:gd name="T61" fmla="*/ 53 h 314"/>
                <a:gd name="T62" fmla="*/ 68 w 190"/>
                <a:gd name="T63" fmla="*/ 53 h 314"/>
                <a:gd name="T64" fmla="*/ 68 w 190"/>
                <a:gd name="T65" fmla="*/ 53 h 314"/>
                <a:gd name="T66" fmla="*/ 68 w 190"/>
                <a:gd name="T67" fmla="*/ 53 h 314"/>
                <a:gd name="T68" fmla="*/ 68 w 190"/>
                <a:gd name="T69" fmla="*/ 53 h 314"/>
                <a:gd name="T70" fmla="*/ 68 w 190"/>
                <a:gd name="T71" fmla="*/ 53 h 314"/>
                <a:gd name="T72" fmla="*/ 68 w 190"/>
                <a:gd name="T73" fmla="*/ 53 h 314"/>
                <a:gd name="T74" fmla="*/ 68 w 190"/>
                <a:gd name="T75" fmla="*/ 53 h 314"/>
                <a:gd name="T76" fmla="*/ 68 w 190"/>
                <a:gd name="T77" fmla="*/ 54 h 314"/>
                <a:gd name="T78" fmla="*/ 68 w 190"/>
                <a:gd name="T79" fmla="*/ 54 h 314"/>
                <a:gd name="T80" fmla="*/ 67 w 190"/>
                <a:gd name="T81" fmla="*/ 54 h 314"/>
                <a:gd name="T82" fmla="*/ 67 w 190"/>
                <a:gd name="T83" fmla="*/ 54 h 314"/>
                <a:gd name="T84" fmla="*/ 67 w 190"/>
                <a:gd name="T85" fmla="*/ 54 h 314"/>
                <a:gd name="T86" fmla="*/ 67 w 190"/>
                <a:gd name="T87" fmla="*/ 54 h 314"/>
                <a:gd name="T88" fmla="*/ 67 w 190"/>
                <a:gd name="T89" fmla="*/ 55 h 314"/>
                <a:gd name="T90" fmla="*/ 67 w 190"/>
                <a:gd name="T91" fmla="*/ 55 h 314"/>
                <a:gd name="T92" fmla="*/ 66 w 190"/>
                <a:gd name="T93" fmla="*/ 55 h 314"/>
                <a:gd name="T94" fmla="*/ 66 w 190"/>
                <a:gd name="T95" fmla="*/ 55 h 314"/>
                <a:gd name="T96" fmla="*/ 66 w 190"/>
                <a:gd name="T97" fmla="*/ 55 h 314"/>
                <a:gd name="T98" fmla="*/ 66 w 190"/>
                <a:gd name="T99" fmla="*/ 55 h 314"/>
                <a:gd name="T100" fmla="*/ 66 w 190"/>
                <a:gd name="T101" fmla="*/ 55 h 314"/>
                <a:gd name="T102" fmla="*/ 66 w 190"/>
                <a:gd name="T103" fmla="*/ 55 h 314"/>
                <a:gd name="T104" fmla="*/ 66 w 190"/>
                <a:gd name="T105" fmla="*/ 55 h 314"/>
                <a:gd name="T106" fmla="*/ 66 w 190"/>
                <a:gd name="T107" fmla="*/ 55 h 314"/>
                <a:gd name="T108" fmla="*/ 65 w 190"/>
                <a:gd name="T109" fmla="*/ 56 h 314"/>
                <a:gd name="T110" fmla="*/ 92 w 190"/>
                <a:gd name="T111" fmla="*/ 56 h 314"/>
                <a:gd name="T112" fmla="*/ 101 w 190"/>
                <a:gd name="T113" fmla="*/ 47 h 314"/>
                <a:gd name="T114" fmla="*/ 162 w 190"/>
                <a:gd name="T115" fmla="*/ 4 h 314"/>
                <a:gd name="T116" fmla="*/ 190 w 190"/>
                <a:gd name="T1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314">
                  <a:moveTo>
                    <a:pt x="43" y="80"/>
                  </a:moveTo>
                  <a:cubicBezTo>
                    <a:pt x="16" y="116"/>
                    <a:pt x="0" y="160"/>
                    <a:pt x="0" y="206"/>
                  </a:cubicBezTo>
                  <a:cubicBezTo>
                    <a:pt x="0" y="206"/>
                    <a:pt x="0" y="206"/>
                    <a:pt x="0" y="206"/>
                  </a:cubicBezTo>
                  <a:cubicBezTo>
                    <a:pt x="0" y="246"/>
                    <a:pt x="11" y="283"/>
                    <a:pt x="31" y="314"/>
                  </a:cubicBezTo>
                  <a:cubicBezTo>
                    <a:pt x="31" y="310"/>
                    <a:pt x="31" y="310"/>
                    <a:pt x="31" y="310"/>
                  </a:cubicBezTo>
                  <a:cubicBezTo>
                    <a:pt x="76" y="310"/>
                    <a:pt x="76" y="310"/>
                    <a:pt x="76" y="310"/>
                  </a:cubicBezTo>
                  <a:cubicBezTo>
                    <a:pt x="72" y="304"/>
                    <a:pt x="68" y="298"/>
                    <a:pt x="65" y="292"/>
                  </a:cubicBezTo>
                  <a:cubicBezTo>
                    <a:pt x="31" y="292"/>
                    <a:pt x="31" y="292"/>
                    <a:pt x="31" y="292"/>
                  </a:cubicBezTo>
                  <a:cubicBezTo>
                    <a:pt x="31" y="267"/>
                    <a:pt x="31" y="267"/>
                    <a:pt x="31" y="267"/>
                  </a:cubicBezTo>
                  <a:cubicBezTo>
                    <a:pt x="54" y="267"/>
                    <a:pt x="54" y="267"/>
                    <a:pt x="54" y="267"/>
                  </a:cubicBezTo>
                  <a:cubicBezTo>
                    <a:pt x="52" y="261"/>
                    <a:pt x="50" y="255"/>
                    <a:pt x="48" y="249"/>
                  </a:cubicBezTo>
                  <a:cubicBezTo>
                    <a:pt x="31" y="249"/>
                    <a:pt x="31" y="249"/>
                    <a:pt x="31" y="249"/>
                  </a:cubicBezTo>
                  <a:cubicBezTo>
                    <a:pt x="31" y="225"/>
                    <a:pt x="31" y="225"/>
                    <a:pt x="31" y="225"/>
                  </a:cubicBezTo>
                  <a:cubicBezTo>
                    <a:pt x="42" y="225"/>
                    <a:pt x="42" y="225"/>
                    <a:pt x="42" y="225"/>
                  </a:cubicBezTo>
                  <a:cubicBezTo>
                    <a:pt x="42" y="219"/>
                    <a:pt x="41" y="213"/>
                    <a:pt x="40" y="207"/>
                  </a:cubicBezTo>
                  <a:cubicBezTo>
                    <a:pt x="31" y="207"/>
                    <a:pt x="31" y="207"/>
                    <a:pt x="31" y="207"/>
                  </a:cubicBezTo>
                  <a:cubicBezTo>
                    <a:pt x="31" y="183"/>
                    <a:pt x="31" y="183"/>
                    <a:pt x="31" y="183"/>
                  </a:cubicBezTo>
                  <a:cubicBezTo>
                    <a:pt x="40" y="183"/>
                    <a:pt x="40" y="183"/>
                    <a:pt x="40" y="183"/>
                  </a:cubicBezTo>
                  <a:cubicBezTo>
                    <a:pt x="41" y="177"/>
                    <a:pt x="41" y="170"/>
                    <a:pt x="42" y="164"/>
                  </a:cubicBezTo>
                  <a:cubicBezTo>
                    <a:pt x="31" y="164"/>
                    <a:pt x="31" y="164"/>
                    <a:pt x="31" y="164"/>
                  </a:cubicBezTo>
                  <a:cubicBezTo>
                    <a:pt x="31" y="140"/>
                    <a:pt x="31" y="140"/>
                    <a:pt x="31" y="140"/>
                  </a:cubicBezTo>
                  <a:cubicBezTo>
                    <a:pt x="47" y="140"/>
                    <a:pt x="47" y="140"/>
                    <a:pt x="47" y="140"/>
                  </a:cubicBezTo>
                  <a:cubicBezTo>
                    <a:pt x="48" y="134"/>
                    <a:pt x="50" y="128"/>
                    <a:pt x="52" y="122"/>
                  </a:cubicBezTo>
                  <a:cubicBezTo>
                    <a:pt x="31" y="122"/>
                    <a:pt x="31" y="122"/>
                    <a:pt x="31" y="122"/>
                  </a:cubicBezTo>
                  <a:cubicBezTo>
                    <a:pt x="31" y="98"/>
                    <a:pt x="31" y="98"/>
                    <a:pt x="31" y="98"/>
                  </a:cubicBezTo>
                  <a:cubicBezTo>
                    <a:pt x="63" y="98"/>
                    <a:pt x="63" y="98"/>
                    <a:pt x="63" y="98"/>
                  </a:cubicBezTo>
                  <a:cubicBezTo>
                    <a:pt x="66" y="92"/>
                    <a:pt x="70" y="86"/>
                    <a:pt x="74" y="80"/>
                  </a:cubicBezTo>
                  <a:cubicBezTo>
                    <a:pt x="43" y="80"/>
                    <a:pt x="43" y="80"/>
                    <a:pt x="43" y="80"/>
                  </a:cubicBezTo>
                  <a:moveTo>
                    <a:pt x="190" y="0"/>
                  </a:moveTo>
                  <a:cubicBezTo>
                    <a:pt x="145" y="4"/>
                    <a:pt x="102" y="22"/>
                    <a:pt x="69" y="53"/>
                  </a:cubicBezTo>
                  <a:cubicBezTo>
                    <a:pt x="69" y="53"/>
                    <a:pt x="69" y="53"/>
                    <a:pt x="69"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4"/>
                    <a:pt x="68" y="54"/>
                  </a:cubicBezTo>
                  <a:cubicBezTo>
                    <a:pt x="68" y="54"/>
                    <a:pt x="68" y="54"/>
                    <a:pt x="68" y="54"/>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5"/>
                  </a:cubicBezTo>
                  <a:cubicBezTo>
                    <a:pt x="67" y="55"/>
                    <a:pt x="67" y="55"/>
                    <a:pt x="67"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6"/>
                    <a:pt x="65" y="56"/>
                  </a:cubicBezTo>
                  <a:cubicBezTo>
                    <a:pt x="92" y="56"/>
                    <a:pt x="92" y="56"/>
                    <a:pt x="92" y="56"/>
                  </a:cubicBezTo>
                  <a:cubicBezTo>
                    <a:pt x="95" y="53"/>
                    <a:pt x="98" y="50"/>
                    <a:pt x="101" y="47"/>
                  </a:cubicBezTo>
                  <a:cubicBezTo>
                    <a:pt x="119" y="29"/>
                    <a:pt x="139" y="14"/>
                    <a:pt x="162" y="4"/>
                  </a:cubicBezTo>
                  <a:cubicBezTo>
                    <a:pt x="171" y="2"/>
                    <a:pt x="180" y="1"/>
                    <a:pt x="1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 name="Freeform 120"/>
            <p:cNvSpPr>
              <a:spLocks/>
            </p:cNvSpPr>
            <p:nvPr/>
          </p:nvSpPr>
          <p:spPr bwMode="auto">
            <a:xfrm>
              <a:off x="3763965" y="4156672"/>
              <a:ext cx="94165" cy="46437"/>
            </a:xfrm>
            <a:custGeom>
              <a:avLst/>
              <a:gdLst>
                <a:gd name="T0" fmla="*/ 22 w 49"/>
                <a:gd name="T1" fmla="*/ 0 h 24"/>
                <a:gd name="T2" fmla="*/ 21 w 49"/>
                <a:gd name="T3" fmla="*/ 1 h 24"/>
                <a:gd name="T4" fmla="*/ 21 w 49"/>
                <a:gd name="T5" fmla="*/ 1 h 24"/>
                <a:gd name="T6" fmla="*/ 21 w 49"/>
                <a:gd name="T7" fmla="*/ 1 h 24"/>
                <a:gd name="T8" fmla="*/ 21 w 49"/>
                <a:gd name="T9" fmla="*/ 1 h 24"/>
                <a:gd name="T10" fmla="*/ 21 w 49"/>
                <a:gd name="T11" fmla="*/ 1 h 24"/>
                <a:gd name="T12" fmla="*/ 21 w 49"/>
                <a:gd name="T13" fmla="*/ 1 h 24"/>
                <a:gd name="T14" fmla="*/ 21 w 49"/>
                <a:gd name="T15" fmla="*/ 1 h 24"/>
                <a:gd name="T16" fmla="*/ 21 w 49"/>
                <a:gd name="T17" fmla="*/ 1 h 24"/>
                <a:gd name="T18" fmla="*/ 20 w 49"/>
                <a:gd name="T19" fmla="*/ 2 h 24"/>
                <a:gd name="T20" fmla="*/ 20 w 49"/>
                <a:gd name="T21" fmla="*/ 2 h 24"/>
                <a:gd name="T22" fmla="*/ 20 w 49"/>
                <a:gd name="T23" fmla="*/ 2 h 24"/>
                <a:gd name="T24" fmla="*/ 20 w 49"/>
                <a:gd name="T25" fmla="*/ 2 h 24"/>
                <a:gd name="T26" fmla="*/ 19 w 49"/>
                <a:gd name="T27" fmla="*/ 3 h 24"/>
                <a:gd name="T28" fmla="*/ 19 w 49"/>
                <a:gd name="T29" fmla="*/ 3 h 24"/>
                <a:gd name="T30" fmla="*/ 19 w 49"/>
                <a:gd name="T31" fmla="*/ 3 h 24"/>
                <a:gd name="T32" fmla="*/ 19 w 49"/>
                <a:gd name="T33" fmla="*/ 3 h 24"/>
                <a:gd name="T34" fmla="*/ 19 w 49"/>
                <a:gd name="T35" fmla="*/ 3 h 24"/>
                <a:gd name="T36" fmla="*/ 19 w 49"/>
                <a:gd name="T37" fmla="*/ 3 h 24"/>
                <a:gd name="T38" fmla="*/ 19 w 49"/>
                <a:gd name="T39" fmla="*/ 3 h 24"/>
                <a:gd name="T40" fmla="*/ 19 w 49"/>
                <a:gd name="T41" fmla="*/ 3 h 24"/>
                <a:gd name="T42" fmla="*/ 18 w 49"/>
                <a:gd name="T43" fmla="*/ 3 h 24"/>
                <a:gd name="T44" fmla="*/ 18 w 49"/>
                <a:gd name="T45" fmla="*/ 3 h 24"/>
                <a:gd name="T46" fmla="*/ 18 w 49"/>
                <a:gd name="T47" fmla="*/ 4 h 24"/>
                <a:gd name="T48" fmla="*/ 18 w 49"/>
                <a:gd name="T49" fmla="*/ 4 h 24"/>
                <a:gd name="T50" fmla="*/ 18 w 49"/>
                <a:gd name="T51" fmla="*/ 4 h 24"/>
                <a:gd name="T52" fmla="*/ 18 w 49"/>
                <a:gd name="T53" fmla="*/ 4 h 24"/>
                <a:gd name="T54" fmla="*/ 0 w 49"/>
                <a:gd name="T55" fmla="*/ 24 h 24"/>
                <a:gd name="T56" fmla="*/ 31 w 49"/>
                <a:gd name="T57" fmla="*/ 24 h 24"/>
                <a:gd name="T58" fmla="*/ 49 w 49"/>
                <a:gd name="T59" fmla="*/ 0 h 24"/>
                <a:gd name="T60" fmla="*/ 22 w 49"/>
                <a:gd name="T6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24">
                  <a:moveTo>
                    <a:pt x="22" y="0"/>
                  </a:moveTo>
                  <a:cubicBezTo>
                    <a:pt x="22" y="0"/>
                    <a:pt x="22" y="0"/>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0" y="2"/>
                    <a:pt x="20" y="2"/>
                    <a:pt x="20" y="2"/>
                  </a:cubicBezTo>
                  <a:cubicBezTo>
                    <a:pt x="20" y="2"/>
                    <a:pt x="20" y="2"/>
                    <a:pt x="20" y="2"/>
                  </a:cubicBezTo>
                  <a:cubicBezTo>
                    <a:pt x="20" y="2"/>
                    <a:pt x="20" y="2"/>
                    <a:pt x="20" y="2"/>
                  </a:cubicBezTo>
                  <a:cubicBezTo>
                    <a:pt x="20" y="2"/>
                    <a:pt x="20" y="2"/>
                    <a:pt x="20" y="2"/>
                  </a:cubicBezTo>
                  <a:cubicBezTo>
                    <a:pt x="19" y="2"/>
                    <a:pt x="19" y="2"/>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8" y="3"/>
                  </a:cubicBezTo>
                  <a:cubicBezTo>
                    <a:pt x="18" y="3"/>
                    <a:pt x="18" y="3"/>
                    <a:pt x="18" y="3"/>
                  </a:cubicBezTo>
                  <a:cubicBezTo>
                    <a:pt x="18" y="4"/>
                    <a:pt x="18" y="4"/>
                    <a:pt x="18" y="4"/>
                  </a:cubicBezTo>
                  <a:cubicBezTo>
                    <a:pt x="18" y="4"/>
                    <a:pt x="18" y="4"/>
                    <a:pt x="18" y="4"/>
                  </a:cubicBezTo>
                  <a:cubicBezTo>
                    <a:pt x="18" y="4"/>
                    <a:pt x="18" y="4"/>
                    <a:pt x="18" y="4"/>
                  </a:cubicBezTo>
                  <a:cubicBezTo>
                    <a:pt x="18" y="4"/>
                    <a:pt x="18" y="4"/>
                    <a:pt x="18" y="4"/>
                  </a:cubicBezTo>
                  <a:cubicBezTo>
                    <a:pt x="12" y="10"/>
                    <a:pt x="6" y="17"/>
                    <a:pt x="0" y="24"/>
                  </a:cubicBezTo>
                  <a:cubicBezTo>
                    <a:pt x="31" y="24"/>
                    <a:pt x="31" y="24"/>
                    <a:pt x="31" y="24"/>
                  </a:cubicBezTo>
                  <a:cubicBezTo>
                    <a:pt x="36" y="15"/>
                    <a:pt x="42" y="7"/>
                    <a:pt x="49" y="0"/>
                  </a:cubicBezTo>
                  <a:cubicBezTo>
                    <a:pt x="22" y="0"/>
                    <a:pt x="22" y="0"/>
                    <a:pt x="22"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 name="Freeform 121"/>
            <p:cNvSpPr>
              <a:spLocks/>
            </p:cNvSpPr>
            <p:nvPr/>
          </p:nvSpPr>
          <p:spPr bwMode="auto">
            <a:xfrm>
              <a:off x="3740746" y="4237937"/>
              <a:ext cx="61916" cy="46437"/>
            </a:xfrm>
            <a:custGeom>
              <a:avLst/>
              <a:gdLst>
                <a:gd name="T0" fmla="*/ 0 w 32"/>
                <a:gd name="T1" fmla="*/ 0 h 24"/>
                <a:gd name="T2" fmla="*/ 0 w 32"/>
                <a:gd name="T3" fmla="*/ 24 h 24"/>
                <a:gd name="T4" fmla="*/ 21 w 32"/>
                <a:gd name="T5" fmla="*/ 24 h 24"/>
                <a:gd name="T6" fmla="*/ 32 w 32"/>
                <a:gd name="T7" fmla="*/ 0 h 24"/>
                <a:gd name="T8" fmla="*/ 0 w 32"/>
                <a:gd name="T9" fmla="*/ 0 h 24"/>
              </a:gdLst>
              <a:ahLst/>
              <a:cxnLst>
                <a:cxn ang="0">
                  <a:pos x="T0" y="T1"/>
                </a:cxn>
                <a:cxn ang="0">
                  <a:pos x="T2" y="T3"/>
                </a:cxn>
                <a:cxn ang="0">
                  <a:pos x="T4" y="T5"/>
                </a:cxn>
                <a:cxn ang="0">
                  <a:pos x="T6" y="T7"/>
                </a:cxn>
                <a:cxn ang="0">
                  <a:pos x="T8" y="T9"/>
                </a:cxn>
              </a:cxnLst>
              <a:rect l="0" t="0" r="r" b="b"/>
              <a:pathLst>
                <a:path w="32" h="24">
                  <a:moveTo>
                    <a:pt x="0" y="0"/>
                  </a:moveTo>
                  <a:cubicBezTo>
                    <a:pt x="0" y="24"/>
                    <a:pt x="0" y="24"/>
                    <a:pt x="0" y="24"/>
                  </a:cubicBezTo>
                  <a:cubicBezTo>
                    <a:pt x="21" y="24"/>
                    <a:pt x="21" y="24"/>
                    <a:pt x="21" y="24"/>
                  </a:cubicBezTo>
                  <a:cubicBezTo>
                    <a:pt x="24" y="16"/>
                    <a:pt x="28" y="8"/>
                    <a:pt x="32"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 name="Freeform 122"/>
            <p:cNvSpPr>
              <a:spLocks/>
            </p:cNvSpPr>
            <p:nvPr/>
          </p:nvSpPr>
          <p:spPr bwMode="auto">
            <a:xfrm>
              <a:off x="3740746" y="4319202"/>
              <a:ext cx="30958" cy="46437"/>
            </a:xfrm>
            <a:custGeom>
              <a:avLst/>
              <a:gdLst>
                <a:gd name="T0" fmla="*/ 0 w 16"/>
                <a:gd name="T1" fmla="*/ 0 h 24"/>
                <a:gd name="T2" fmla="*/ 0 w 16"/>
                <a:gd name="T3" fmla="*/ 24 h 24"/>
                <a:gd name="T4" fmla="*/ 11 w 16"/>
                <a:gd name="T5" fmla="*/ 24 h 24"/>
                <a:gd name="T6" fmla="*/ 16 w 16"/>
                <a:gd name="T7" fmla="*/ 0 h 24"/>
                <a:gd name="T8" fmla="*/ 0 w 16"/>
                <a:gd name="T9" fmla="*/ 0 h 24"/>
              </a:gdLst>
              <a:ahLst/>
              <a:cxnLst>
                <a:cxn ang="0">
                  <a:pos x="T0" y="T1"/>
                </a:cxn>
                <a:cxn ang="0">
                  <a:pos x="T2" y="T3"/>
                </a:cxn>
                <a:cxn ang="0">
                  <a:pos x="T4" y="T5"/>
                </a:cxn>
                <a:cxn ang="0">
                  <a:pos x="T6" y="T7"/>
                </a:cxn>
                <a:cxn ang="0">
                  <a:pos x="T8" y="T9"/>
                </a:cxn>
              </a:cxnLst>
              <a:rect l="0" t="0" r="r" b="b"/>
              <a:pathLst>
                <a:path w="16" h="24">
                  <a:moveTo>
                    <a:pt x="0" y="0"/>
                  </a:moveTo>
                  <a:cubicBezTo>
                    <a:pt x="0" y="24"/>
                    <a:pt x="0" y="24"/>
                    <a:pt x="0" y="24"/>
                  </a:cubicBezTo>
                  <a:cubicBezTo>
                    <a:pt x="11" y="24"/>
                    <a:pt x="11" y="24"/>
                    <a:pt x="11" y="24"/>
                  </a:cubicBezTo>
                  <a:cubicBezTo>
                    <a:pt x="12" y="16"/>
                    <a:pt x="14" y="8"/>
                    <a:pt x="16"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 name="Freeform 123"/>
            <p:cNvSpPr>
              <a:spLocks/>
            </p:cNvSpPr>
            <p:nvPr/>
          </p:nvSpPr>
          <p:spPr bwMode="auto">
            <a:xfrm>
              <a:off x="3740746" y="4403047"/>
              <a:ext cx="18059" cy="46437"/>
            </a:xfrm>
            <a:custGeom>
              <a:avLst/>
              <a:gdLst>
                <a:gd name="T0" fmla="*/ 0 w 9"/>
                <a:gd name="T1" fmla="*/ 0 h 24"/>
                <a:gd name="T2" fmla="*/ 0 w 9"/>
                <a:gd name="T3" fmla="*/ 24 h 24"/>
                <a:gd name="T4" fmla="*/ 9 w 9"/>
                <a:gd name="T5" fmla="*/ 24 h 24"/>
                <a:gd name="T6" fmla="*/ 9 w 9"/>
                <a:gd name="T7" fmla="*/ 9 h 24"/>
                <a:gd name="T8" fmla="*/ 9 w 9"/>
                <a:gd name="T9" fmla="*/ 0 h 24"/>
                <a:gd name="T10" fmla="*/ 0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0" y="0"/>
                  </a:moveTo>
                  <a:cubicBezTo>
                    <a:pt x="0" y="24"/>
                    <a:pt x="0" y="24"/>
                    <a:pt x="0" y="24"/>
                  </a:cubicBezTo>
                  <a:cubicBezTo>
                    <a:pt x="9" y="24"/>
                    <a:pt x="9" y="24"/>
                    <a:pt x="9" y="24"/>
                  </a:cubicBezTo>
                  <a:cubicBezTo>
                    <a:pt x="9" y="19"/>
                    <a:pt x="9" y="14"/>
                    <a:pt x="9" y="9"/>
                  </a:cubicBezTo>
                  <a:cubicBezTo>
                    <a:pt x="9" y="6"/>
                    <a:pt x="9" y="3"/>
                    <a:pt x="9"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 name="Freeform 124"/>
            <p:cNvSpPr>
              <a:spLocks/>
            </p:cNvSpPr>
            <p:nvPr/>
          </p:nvSpPr>
          <p:spPr bwMode="auto">
            <a:xfrm>
              <a:off x="3740746" y="4484312"/>
              <a:ext cx="33538" cy="46437"/>
            </a:xfrm>
            <a:custGeom>
              <a:avLst/>
              <a:gdLst>
                <a:gd name="T0" fmla="*/ 0 w 17"/>
                <a:gd name="T1" fmla="*/ 0 h 24"/>
                <a:gd name="T2" fmla="*/ 0 w 17"/>
                <a:gd name="T3" fmla="*/ 24 h 24"/>
                <a:gd name="T4" fmla="*/ 17 w 17"/>
                <a:gd name="T5" fmla="*/ 24 h 24"/>
                <a:gd name="T6" fmla="*/ 11 w 17"/>
                <a:gd name="T7" fmla="*/ 0 h 24"/>
                <a:gd name="T8" fmla="*/ 0 w 17"/>
                <a:gd name="T9" fmla="*/ 0 h 24"/>
              </a:gdLst>
              <a:ahLst/>
              <a:cxnLst>
                <a:cxn ang="0">
                  <a:pos x="T0" y="T1"/>
                </a:cxn>
                <a:cxn ang="0">
                  <a:pos x="T2" y="T3"/>
                </a:cxn>
                <a:cxn ang="0">
                  <a:pos x="T4" y="T5"/>
                </a:cxn>
                <a:cxn ang="0">
                  <a:pos x="T6" y="T7"/>
                </a:cxn>
                <a:cxn ang="0">
                  <a:pos x="T8" y="T9"/>
                </a:cxn>
              </a:cxnLst>
              <a:rect l="0" t="0" r="r" b="b"/>
              <a:pathLst>
                <a:path w="17" h="24">
                  <a:moveTo>
                    <a:pt x="0" y="0"/>
                  </a:moveTo>
                  <a:cubicBezTo>
                    <a:pt x="0" y="24"/>
                    <a:pt x="0" y="24"/>
                    <a:pt x="0" y="24"/>
                  </a:cubicBezTo>
                  <a:cubicBezTo>
                    <a:pt x="17" y="24"/>
                    <a:pt x="17" y="24"/>
                    <a:pt x="17" y="24"/>
                  </a:cubicBezTo>
                  <a:cubicBezTo>
                    <a:pt x="15" y="16"/>
                    <a:pt x="13" y="8"/>
                    <a:pt x="11"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 name="Freeform 125"/>
            <p:cNvSpPr>
              <a:spLocks noEditPoints="1"/>
            </p:cNvSpPr>
            <p:nvPr/>
          </p:nvSpPr>
          <p:spPr bwMode="auto">
            <a:xfrm>
              <a:off x="3767835" y="4694569"/>
              <a:ext cx="568856" cy="153501"/>
            </a:xfrm>
            <a:custGeom>
              <a:avLst/>
              <a:gdLst>
                <a:gd name="T0" fmla="*/ 294 w 294"/>
                <a:gd name="T1" fmla="*/ 31 h 79"/>
                <a:gd name="T2" fmla="*/ 247 w 294"/>
                <a:gd name="T3" fmla="*/ 61 h 79"/>
                <a:gd name="T4" fmla="*/ 202 w 294"/>
                <a:gd name="T5" fmla="*/ 66 h 79"/>
                <a:gd name="T6" fmla="*/ 201 w 294"/>
                <a:gd name="T7" fmla="*/ 66 h 79"/>
                <a:gd name="T8" fmla="*/ 106 w 294"/>
                <a:gd name="T9" fmla="*/ 42 h 79"/>
                <a:gd name="T10" fmla="*/ 45 w 294"/>
                <a:gd name="T11" fmla="*/ 42 h 79"/>
                <a:gd name="T12" fmla="*/ 162 w 294"/>
                <a:gd name="T13" fmla="*/ 79 h 79"/>
                <a:gd name="T14" fmla="*/ 162 w 294"/>
                <a:gd name="T15" fmla="*/ 79 h 79"/>
                <a:gd name="T16" fmla="*/ 162 w 294"/>
                <a:gd name="T17" fmla="*/ 79 h 79"/>
                <a:gd name="T18" fmla="*/ 294 w 294"/>
                <a:gd name="T19" fmla="*/ 31 h 79"/>
                <a:gd name="T20" fmla="*/ 0 w 294"/>
                <a:gd name="T21" fmla="*/ 0 h 79"/>
                <a:gd name="T22" fmla="*/ 16 w 294"/>
                <a:gd name="T23" fmla="*/ 18 h 79"/>
                <a:gd name="T24" fmla="*/ 70 w 294"/>
                <a:gd name="T25" fmla="*/ 18 h 79"/>
                <a:gd name="T26" fmla="*/ 51 w 294"/>
                <a:gd name="T27" fmla="*/ 0 h 79"/>
                <a:gd name="T28" fmla="*/ 0 w 294"/>
                <a:gd name="T2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79">
                  <a:moveTo>
                    <a:pt x="294" y="31"/>
                  </a:moveTo>
                  <a:cubicBezTo>
                    <a:pt x="280" y="43"/>
                    <a:pt x="264" y="53"/>
                    <a:pt x="247" y="61"/>
                  </a:cubicBezTo>
                  <a:cubicBezTo>
                    <a:pt x="232" y="64"/>
                    <a:pt x="217" y="66"/>
                    <a:pt x="202" y="66"/>
                  </a:cubicBezTo>
                  <a:cubicBezTo>
                    <a:pt x="201" y="66"/>
                    <a:pt x="201" y="66"/>
                    <a:pt x="201" y="66"/>
                  </a:cubicBezTo>
                  <a:cubicBezTo>
                    <a:pt x="167" y="66"/>
                    <a:pt x="135" y="57"/>
                    <a:pt x="106" y="42"/>
                  </a:cubicBezTo>
                  <a:cubicBezTo>
                    <a:pt x="45" y="42"/>
                    <a:pt x="45" y="42"/>
                    <a:pt x="45" y="42"/>
                  </a:cubicBezTo>
                  <a:cubicBezTo>
                    <a:pt x="78" y="65"/>
                    <a:pt x="118" y="79"/>
                    <a:pt x="162" y="79"/>
                  </a:cubicBezTo>
                  <a:cubicBezTo>
                    <a:pt x="162" y="79"/>
                    <a:pt x="162" y="79"/>
                    <a:pt x="162" y="79"/>
                  </a:cubicBezTo>
                  <a:cubicBezTo>
                    <a:pt x="162" y="79"/>
                    <a:pt x="162" y="79"/>
                    <a:pt x="162" y="79"/>
                  </a:cubicBezTo>
                  <a:cubicBezTo>
                    <a:pt x="211" y="79"/>
                    <a:pt x="257" y="62"/>
                    <a:pt x="294" y="31"/>
                  </a:cubicBezTo>
                  <a:moveTo>
                    <a:pt x="0" y="0"/>
                  </a:moveTo>
                  <a:cubicBezTo>
                    <a:pt x="5" y="6"/>
                    <a:pt x="10" y="12"/>
                    <a:pt x="16" y="18"/>
                  </a:cubicBezTo>
                  <a:cubicBezTo>
                    <a:pt x="70" y="18"/>
                    <a:pt x="70" y="18"/>
                    <a:pt x="70" y="18"/>
                  </a:cubicBezTo>
                  <a:cubicBezTo>
                    <a:pt x="63" y="12"/>
                    <a:pt x="57" y="6"/>
                    <a:pt x="5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 name="Freeform 126"/>
            <p:cNvSpPr>
              <a:spLocks/>
            </p:cNvSpPr>
            <p:nvPr/>
          </p:nvSpPr>
          <p:spPr bwMode="auto">
            <a:xfrm>
              <a:off x="3740746" y="4565577"/>
              <a:ext cx="65786" cy="47728"/>
            </a:xfrm>
            <a:custGeom>
              <a:avLst/>
              <a:gdLst>
                <a:gd name="T0" fmla="*/ 0 w 34"/>
                <a:gd name="T1" fmla="*/ 0 h 25"/>
                <a:gd name="T2" fmla="*/ 0 w 34"/>
                <a:gd name="T3" fmla="*/ 25 h 25"/>
                <a:gd name="T4" fmla="*/ 34 w 34"/>
                <a:gd name="T5" fmla="*/ 25 h 25"/>
                <a:gd name="T6" fmla="*/ 23 w 34"/>
                <a:gd name="T7" fmla="*/ 0 h 25"/>
                <a:gd name="T8" fmla="*/ 0 w 34"/>
                <a:gd name="T9" fmla="*/ 0 h 25"/>
              </a:gdLst>
              <a:ahLst/>
              <a:cxnLst>
                <a:cxn ang="0">
                  <a:pos x="T0" y="T1"/>
                </a:cxn>
                <a:cxn ang="0">
                  <a:pos x="T2" y="T3"/>
                </a:cxn>
                <a:cxn ang="0">
                  <a:pos x="T4" y="T5"/>
                </a:cxn>
                <a:cxn ang="0">
                  <a:pos x="T6" y="T7"/>
                </a:cxn>
                <a:cxn ang="0">
                  <a:pos x="T8" y="T9"/>
                </a:cxn>
              </a:cxnLst>
              <a:rect l="0" t="0" r="r" b="b"/>
              <a:pathLst>
                <a:path w="34" h="25">
                  <a:moveTo>
                    <a:pt x="0" y="0"/>
                  </a:moveTo>
                  <a:cubicBezTo>
                    <a:pt x="0" y="25"/>
                    <a:pt x="0" y="25"/>
                    <a:pt x="0" y="25"/>
                  </a:cubicBezTo>
                  <a:cubicBezTo>
                    <a:pt x="34" y="25"/>
                    <a:pt x="34" y="25"/>
                    <a:pt x="34" y="25"/>
                  </a:cubicBezTo>
                  <a:cubicBezTo>
                    <a:pt x="30" y="17"/>
                    <a:pt x="26" y="9"/>
                    <a:pt x="23"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 name="Freeform 127"/>
            <p:cNvSpPr>
              <a:spLocks/>
            </p:cNvSpPr>
            <p:nvPr/>
          </p:nvSpPr>
          <p:spPr bwMode="auto">
            <a:xfrm>
              <a:off x="3740746" y="4648132"/>
              <a:ext cx="125123" cy="46437"/>
            </a:xfrm>
            <a:custGeom>
              <a:avLst/>
              <a:gdLst>
                <a:gd name="T0" fmla="*/ 0 w 65"/>
                <a:gd name="T1" fmla="*/ 0 h 24"/>
                <a:gd name="T2" fmla="*/ 0 w 65"/>
                <a:gd name="T3" fmla="*/ 4 h 24"/>
                <a:gd name="T4" fmla="*/ 14 w 65"/>
                <a:gd name="T5" fmla="*/ 24 h 24"/>
                <a:gd name="T6" fmla="*/ 65 w 65"/>
                <a:gd name="T7" fmla="*/ 24 h 24"/>
                <a:gd name="T8" fmla="*/ 45 w 65"/>
                <a:gd name="T9" fmla="*/ 0 h 24"/>
                <a:gd name="T10" fmla="*/ 0 w 65"/>
                <a:gd name="T11" fmla="*/ 0 h 24"/>
              </a:gdLst>
              <a:ahLst/>
              <a:cxnLst>
                <a:cxn ang="0">
                  <a:pos x="T0" y="T1"/>
                </a:cxn>
                <a:cxn ang="0">
                  <a:pos x="T2" y="T3"/>
                </a:cxn>
                <a:cxn ang="0">
                  <a:pos x="T4" y="T5"/>
                </a:cxn>
                <a:cxn ang="0">
                  <a:pos x="T6" y="T7"/>
                </a:cxn>
                <a:cxn ang="0">
                  <a:pos x="T8" y="T9"/>
                </a:cxn>
                <a:cxn ang="0">
                  <a:pos x="T10" y="T11"/>
                </a:cxn>
              </a:cxnLst>
              <a:rect l="0" t="0" r="r" b="b"/>
              <a:pathLst>
                <a:path w="65" h="24">
                  <a:moveTo>
                    <a:pt x="0" y="0"/>
                  </a:moveTo>
                  <a:cubicBezTo>
                    <a:pt x="0" y="4"/>
                    <a:pt x="0" y="4"/>
                    <a:pt x="0" y="4"/>
                  </a:cubicBezTo>
                  <a:cubicBezTo>
                    <a:pt x="4" y="11"/>
                    <a:pt x="9" y="18"/>
                    <a:pt x="14" y="24"/>
                  </a:cubicBezTo>
                  <a:cubicBezTo>
                    <a:pt x="65" y="24"/>
                    <a:pt x="65" y="24"/>
                    <a:pt x="65" y="24"/>
                  </a:cubicBezTo>
                  <a:cubicBezTo>
                    <a:pt x="58" y="16"/>
                    <a:pt x="51" y="8"/>
                    <a:pt x="45"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 name="Freeform 128"/>
            <p:cNvSpPr>
              <a:spLocks/>
            </p:cNvSpPr>
            <p:nvPr/>
          </p:nvSpPr>
          <p:spPr bwMode="auto">
            <a:xfrm>
              <a:off x="3798793" y="4729397"/>
              <a:ext cx="174140" cy="46437"/>
            </a:xfrm>
            <a:custGeom>
              <a:avLst/>
              <a:gdLst>
                <a:gd name="T0" fmla="*/ 0 w 90"/>
                <a:gd name="T1" fmla="*/ 0 h 24"/>
                <a:gd name="T2" fmla="*/ 29 w 90"/>
                <a:gd name="T3" fmla="*/ 24 h 24"/>
                <a:gd name="T4" fmla="*/ 90 w 90"/>
                <a:gd name="T5" fmla="*/ 24 h 24"/>
                <a:gd name="T6" fmla="*/ 54 w 90"/>
                <a:gd name="T7" fmla="*/ 0 h 24"/>
                <a:gd name="T8" fmla="*/ 0 w 90"/>
                <a:gd name="T9" fmla="*/ 0 h 24"/>
              </a:gdLst>
              <a:ahLst/>
              <a:cxnLst>
                <a:cxn ang="0">
                  <a:pos x="T0" y="T1"/>
                </a:cxn>
                <a:cxn ang="0">
                  <a:pos x="T2" y="T3"/>
                </a:cxn>
                <a:cxn ang="0">
                  <a:pos x="T4" y="T5"/>
                </a:cxn>
                <a:cxn ang="0">
                  <a:pos x="T6" y="T7"/>
                </a:cxn>
                <a:cxn ang="0">
                  <a:pos x="T8" y="T9"/>
                </a:cxn>
              </a:cxnLst>
              <a:rect l="0" t="0" r="r" b="b"/>
              <a:pathLst>
                <a:path w="90" h="24">
                  <a:moveTo>
                    <a:pt x="0" y="0"/>
                  </a:moveTo>
                  <a:cubicBezTo>
                    <a:pt x="9" y="9"/>
                    <a:pt x="18" y="17"/>
                    <a:pt x="29" y="24"/>
                  </a:cubicBezTo>
                  <a:cubicBezTo>
                    <a:pt x="90" y="24"/>
                    <a:pt x="90" y="24"/>
                    <a:pt x="90" y="24"/>
                  </a:cubicBezTo>
                  <a:cubicBezTo>
                    <a:pt x="77" y="17"/>
                    <a:pt x="65" y="9"/>
                    <a:pt x="54"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 name="Freeform 129"/>
            <p:cNvSpPr>
              <a:spLocks/>
            </p:cNvSpPr>
            <p:nvPr/>
          </p:nvSpPr>
          <p:spPr bwMode="auto">
            <a:xfrm>
              <a:off x="4047748" y="4048318"/>
              <a:ext cx="10319"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2" y="0"/>
                    <a:pt x="4" y="0"/>
                    <a:pt x="5" y="0"/>
                  </a:cubicBezTo>
                  <a:cubicBezTo>
                    <a:pt x="4" y="0"/>
                    <a:pt x="2" y="0"/>
                    <a:pt x="0" y="0"/>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 name="Freeform 130"/>
            <p:cNvSpPr>
              <a:spLocks/>
            </p:cNvSpPr>
            <p:nvPr/>
          </p:nvSpPr>
          <p:spPr bwMode="auto">
            <a:xfrm>
              <a:off x="4059357" y="4047029"/>
              <a:ext cx="10319" cy="1290"/>
            </a:xfrm>
            <a:custGeom>
              <a:avLst/>
              <a:gdLst>
                <a:gd name="T0" fmla="*/ 0 w 5"/>
                <a:gd name="T1" fmla="*/ 1 h 1"/>
                <a:gd name="T2" fmla="*/ 5 w 5"/>
                <a:gd name="T3" fmla="*/ 0 h 1"/>
                <a:gd name="T4" fmla="*/ 0 w 5"/>
                <a:gd name="T5" fmla="*/ 1 h 1"/>
              </a:gdLst>
              <a:ahLst/>
              <a:cxnLst>
                <a:cxn ang="0">
                  <a:pos x="T0" y="T1"/>
                </a:cxn>
                <a:cxn ang="0">
                  <a:pos x="T2" y="T3"/>
                </a:cxn>
                <a:cxn ang="0">
                  <a:pos x="T4" y="T5"/>
                </a:cxn>
              </a:cxnLst>
              <a:rect l="0" t="0" r="r" b="b"/>
              <a:pathLst>
                <a:path w="5" h="1">
                  <a:moveTo>
                    <a:pt x="0" y="1"/>
                  </a:moveTo>
                  <a:cubicBezTo>
                    <a:pt x="2" y="0"/>
                    <a:pt x="3" y="0"/>
                    <a:pt x="5" y="0"/>
                  </a:cubicBezTo>
                  <a:cubicBezTo>
                    <a:pt x="3" y="0"/>
                    <a:pt x="2" y="0"/>
                    <a:pt x="0" y="1"/>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 name="Freeform 131"/>
            <p:cNvSpPr>
              <a:spLocks/>
            </p:cNvSpPr>
            <p:nvPr/>
          </p:nvSpPr>
          <p:spPr bwMode="auto">
            <a:xfrm>
              <a:off x="4070966" y="4047029"/>
              <a:ext cx="10319"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2" y="0"/>
                    <a:pt x="4" y="0"/>
                    <a:pt x="5" y="0"/>
                  </a:cubicBezTo>
                  <a:cubicBezTo>
                    <a:pt x="4" y="0"/>
                    <a:pt x="2" y="0"/>
                    <a:pt x="0" y="0"/>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 name="Freeform 132"/>
            <p:cNvSpPr>
              <a:spLocks/>
            </p:cNvSpPr>
            <p:nvPr/>
          </p:nvSpPr>
          <p:spPr bwMode="auto">
            <a:xfrm>
              <a:off x="4363779" y="4731977"/>
              <a:ext cx="237346" cy="238636"/>
            </a:xfrm>
            <a:custGeom>
              <a:avLst/>
              <a:gdLst>
                <a:gd name="T0" fmla="*/ 109 w 123"/>
                <a:gd name="T1" fmla="*/ 110 h 124"/>
                <a:gd name="T2" fmla="*/ 58 w 123"/>
                <a:gd name="T3" fmla="*/ 110 h 124"/>
                <a:gd name="T4" fmla="*/ 14 w 123"/>
                <a:gd name="T5" fmla="*/ 64 h 124"/>
                <a:gd name="T6" fmla="*/ 14 w 123"/>
                <a:gd name="T7" fmla="*/ 14 h 124"/>
                <a:gd name="T8" fmla="*/ 14 w 123"/>
                <a:gd name="T9" fmla="*/ 14 h 124"/>
                <a:gd name="T10" fmla="*/ 64 w 123"/>
                <a:gd name="T11" fmla="*/ 14 h 124"/>
                <a:gd name="T12" fmla="*/ 109 w 123"/>
                <a:gd name="T13" fmla="*/ 59 h 124"/>
                <a:gd name="T14" fmla="*/ 109 w 123"/>
                <a:gd name="T15" fmla="*/ 11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4">
                  <a:moveTo>
                    <a:pt x="109" y="110"/>
                  </a:moveTo>
                  <a:cubicBezTo>
                    <a:pt x="95" y="124"/>
                    <a:pt x="72" y="123"/>
                    <a:pt x="58" y="110"/>
                  </a:cubicBezTo>
                  <a:cubicBezTo>
                    <a:pt x="14" y="64"/>
                    <a:pt x="14" y="64"/>
                    <a:pt x="14" y="64"/>
                  </a:cubicBezTo>
                  <a:cubicBezTo>
                    <a:pt x="0" y="50"/>
                    <a:pt x="0" y="27"/>
                    <a:pt x="14" y="14"/>
                  </a:cubicBezTo>
                  <a:cubicBezTo>
                    <a:pt x="14" y="14"/>
                    <a:pt x="14" y="14"/>
                    <a:pt x="14" y="14"/>
                  </a:cubicBezTo>
                  <a:cubicBezTo>
                    <a:pt x="28" y="0"/>
                    <a:pt x="51" y="0"/>
                    <a:pt x="64" y="14"/>
                  </a:cubicBezTo>
                  <a:cubicBezTo>
                    <a:pt x="109" y="59"/>
                    <a:pt x="109" y="59"/>
                    <a:pt x="109" y="59"/>
                  </a:cubicBezTo>
                  <a:cubicBezTo>
                    <a:pt x="123" y="73"/>
                    <a:pt x="123" y="96"/>
                    <a:pt x="109" y="110"/>
                  </a:cubicBez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 name="Freeform 133"/>
            <p:cNvSpPr>
              <a:spLocks noEditPoints="1"/>
            </p:cNvSpPr>
            <p:nvPr/>
          </p:nvSpPr>
          <p:spPr bwMode="auto">
            <a:xfrm>
              <a:off x="3543389" y="3910297"/>
              <a:ext cx="1074505" cy="1074505"/>
            </a:xfrm>
            <a:custGeom>
              <a:avLst/>
              <a:gdLst>
                <a:gd name="T0" fmla="*/ 0 w 556"/>
                <a:gd name="T1" fmla="*/ 278 h 556"/>
                <a:gd name="T2" fmla="*/ 278 w 556"/>
                <a:gd name="T3" fmla="*/ 556 h 556"/>
                <a:gd name="T4" fmla="*/ 475 w 556"/>
                <a:gd name="T5" fmla="*/ 474 h 556"/>
                <a:gd name="T6" fmla="*/ 475 w 556"/>
                <a:gd name="T7" fmla="*/ 474 h 556"/>
                <a:gd name="T8" fmla="*/ 556 w 556"/>
                <a:gd name="T9" fmla="*/ 279 h 556"/>
                <a:gd name="T10" fmla="*/ 475 w 556"/>
                <a:gd name="T11" fmla="*/ 82 h 556"/>
                <a:gd name="T12" fmla="*/ 279 w 556"/>
                <a:gd name="T13" fmla="*/ 0 h 556"/>
                <a:gd name="T14" fmla="*/ 82 w 556"/>
                <a:gd name="T15" fmla="*/ 82 h 556"/>
                <a:gd name="T16" fmla="*/ 0 w 556"/>
                <a:gd name="T17" fmla="*/ 278 h 556"/>
                <a:gd name="T18" fmla="*/ 71 w 556"/>
                <a:gd name="T19" fmla="*/ 278 h 556"/>
                <a:gd name="T20" fmla="*/ 132 w 556"/>
                <a:gd name="T21" fmla="*/ 132 h 556"/>
                <a:gd name="T22" fmla="*/ 278 w 556"/>
                <a:gd name="T23" fmla="*/ 71 h 556"/>
                <a:gd name="T24" fmla="*/ 425 w 556"/>
                <a:gd name="T25" fmla="*/ 132 h 556"/>
                <a:gd name="T26" fmla="*/ 485 w 556"/>
                <a:gd name="T27" fmla="*/ 278 h 556"/>
                <a:gd name="T28" fmla="*/ 424 w 556"/>
                <a:gd name="T29" fmla="*/ 424 h 556"/>
                <a:gd name="T30" fmla="*/ 278 w 556"/>
                <a:gd name="T31" fmla="*/ 485 h 556"/>
                <a:gd name="T32" fmla="*/ 71 w 556"/>
                <a:gd name="T33" fmla="*/ 27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6" h="556">
                  <a:moveTo>
                    <a:pt x="0" y="278"/>
                  </a:moveTo>
                  <a:cubicBezTo>
                    <a:pt x="0" y="431"/>
                    <a:pt x="124" y="556"/>
                    <a:pt x="278" y="556"/>
                  </a:cubicBezTo>
                  <a:cubicBezTo>
                    <a:pt x="352" y="556"/>
                    <a:pt x="422" y="527"/>
                    <a:pt x="475" y="474"/>
                  </a:cubicBezTo>
                  <a:cubicBezTo>
                    <a:pt x="475" y="474"/>
                    <a:pt x="475" y="474"/>
                    <a:pt x="475" y="474"/>
                  </a:cubicBezTo>
                  <a:cubicBezTo>
                    <a:pt x="527" y="422"/>
                    <a:pt x="556" y="352"/>
                    <a:pt x="556" y="279"/>
                  </a:cubicBezTo>
                  <a:cubicBezTo>
                    <a:pt x="556" y="204"/>
                    <a:pt x="527" y="135"/>
                    <a:pt x="475" y="82"/>
                  </a:cubicBezTo>
                  <a:cubicBezTo>
                    <a:pt x="422" y="29"/>
                    <a:pt x="353" y="0"/>
                    <a:pt x="279" y="0"/>
                  </a:cubicBezTo>
                  <a:cubicBezTo>
                    <a:pt x="204" y="0"/>
                    <a:pt x="134" y="29"/>
                    <a:pt x="82" y="82"/>
                  </a:cubicBezTo>
                  <a:cubicBezTo>
                    <a:pt x="29" y="134"/>
                    <a:pt x="0" y="204"/>
                    <a:pt x="0" y="278"/>
                  </a:cubicBezTo>
                  <a:moveTo>
                    <a:pt x="71" y="278"/>
                  </a:moveTo>
                  <a:cubicBezTo>
                    <a:pt x="71" y="223"/>
                    <a:pt x="93" y="171"/>
                    <a:pt x="132" y="132"/>
                  </a:cubicBezTo>
                  <a:cubicBezTo>
                    <a:pt x="171" y="93"/>
                    <a:pt x="223" y="71"/>
                    <a:pt x="278" y="71"/>
                  </a:cubicBezTo>
                  <a:cubicBezTo>
                    <a:pt x="334" y="71"/>
                    <a:pt x="386" y="93"/>
                    <a:pt x="425" y="132"/>
                  </a:cubicBezTo>
                  <a:cubicBezTo>
                    <a:pt x="464" y="171"/>
                    <a:pt x="485" y="223"/>
                    <a:pt x="485" y="278"/>
                  </a:cubicBezTo>
                  <a:cubicBezTo>
                    <a:pt x="485" y="333"/>
                    <a:pt x="463" y="385"/>
                    <a:pt x="424" y="424"/>
                  </a:cubicBezTo>
                  <a:cubicBezTo>
                    <a:pt x="385" y="463"/>
                    <a:pt x="333" y="485"/>
                    <a:pt x="278" y="485"/>
                  </a:cubicBezTo>
                  <a:cubicBezTo>
                    <a:pt x="164" y="485"/>
                    <a:pt x="71" y="392"/>
                    <a:pt x="71" y="278"/>
                  </a:cubicBez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 name="Freeform 134"/>
            <p:cNvSpPr>
              <a:spLocks/>
            </p:cNvSpPr>
            <p:nvPr/>
          </p:nvSpPr>
          <p:spPr bwMode="auto">
            <a:xfrm>
              <a:off x="4423115" y="4793893"/>
              <a:ext cx="808781" cy="806202"/>
            </a:xfrm>
            <a:custGeom>
              <a:avLst/>
              <a:gdLst>
                <a:gd name="T0" fmla="*/ 0 w 627"/>
                <a:gd name="T1" fmla="*/ 151 h 625"/>
                <a:gd name="T2" fmla="*/ 151 w 627"/>
                <a:gd name="T3" fmla="*/ 0 h 625"/>
                <a:gd name="T4" fmla="*/ 627 w 627"/>
                <a:gd name="T5" fmla="*/ 473 h 625"/>
                <a:gd name="T6" fmla="*/ 475 w 627"/>
                <a:gd name="T7" fmla="*/ 625 h 625"/>
                <a:gd name="T8" fmla="*/ 0 w 627"/>
                <a:gd name="T9" fmla="*/ 151 h 625"/>
              </a:gdLst>
              <a:ahLst/>
              <a:cxnLst>
                <a:cxn ang="0">
                  <a:pos x="T0" y="T1"/>
                </a:cxn>
                <a:cxn ang="0">
                  <a:pos x="T2" y="T3"/>
                </a:cxn>
                <a:cxn ang="0">
                  <a:pos x="T4" y="T5"/>
                </a:cxn>
                <a:cxn ang="0">
                  <a:pos x="T6" y="T7"/>
                </a:cxn>
                <a:cxn ang="0">
                  <a:pos x="T8" y="T9"/>
                </a:cxn>
              </a:cxnLst>
              <a:rect l="0" t="0" r="r" b="b"/>
              <a:pathLst>
                <a:path w="627" h="625">
                  <a:moveTo>
                    <a:pt x="0" y="151"/>
                  </a:moveTo>
                  <a:lnTo>
                    <a:pt x="151" y="0"/>
                  </a:lnTo>
                  <a:lnTo>
                    <a:pt x="627" y="473"/>
                  </a:lnTo>
                  <a:lnTo>
                    <a:pt x="475" y="625"/>
                  </a:lnTo>
                  <a:lnTo>
                    <a:pt x="0" y="151"/>
                  </a:ln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 name="Freeform 135"/>
            <p:cNvSpPr>
              <a:spLocks/>
            </p:cNvSpPr>
            <p:nvPr/>
          </p:nvSpPr>
          <p:spPr bwMode="auto">
            <a:xfrm>
              <a:off x="4464393" y="4833881"/>
              <a:ext cx="726226" cy="724936"/>
            </a:xfrm>
            <a:custGeom>
              <a:avLst/>
              <a:gdLst>
                <a:gd name="T0" fmla="*/ 0 w 563"/>
                <a:gd name="T1" fmla="*/ 88 h 562"/>
                <a:gd name="T2" fmla="*/ 88 w 563"/>
                <a:gd name="T3" fmla="*/ 0 h 562"/>
                <a:gd name="T4" fmla="*/ 563 w 563"/>
                <a:gd name="T5" fmla="*/ 474 h 562"/>
                <a:gd name="T6" fmla="*/ 475 w 563"/>
                <a:gd name="T7" fmla="*/ 562 h 562"/>
                <a:gd name="T8" fmla="*/ 0 w 563"/>
                <a:gd name="T9" fmla="*/ 88 h 562"/>
              </a:gdLst>
              <a:ahLst/>
              <a:cxnLst>
                <a:cxn ang="0">
                  <a:pos x="T0" y="T1"/>
                </a:cxn>
                <a:cxn ang="0">
                  <a:pos x="T2" y="T3"/>
                </a:cxn>
                <a:cxn ang="0">
                  <a:pos x="T4" y="T5"/>
                </a:cxn>
                <a:cxn ang="0">
                  <a:pos x="T6" y="T7"/>
                </a:cxn>
                <a:cxn ang="0">
                  <a:pos x="T8" y="T9"/>
                </a:cxn>
              </a:cxnLst>
              <a:rect l="0" t="0" r="r" b="b"/>
              <a:pathLst>
                <a:path w="563" h="562">
                  <a:moveTo>
                    <a:pt x="0" y="88"/>
                  </a:moveTo>
                  <a:lnTo>
                    <a:pt x="88" y="0"/>
                  </a:lnTo>
                  <a:lnTo>
                    <a:pt x="563" y="474"/>
                  </a:lnTo>
                  <a:lnTo>
                    <a:pt x="475" y="562"/>
                  </a:lnTo>
                  <a:lnTo>
                    <a:pt x="0" y="88"/>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 name="Freeform 136"/>
            <p:cNvSpPr>
              <a:spLocks/>
            </p:cNvSpPr>
            <p:nvPr/>
          </p:nvSpPr>
          <p:spPr bwMode="auto">
            <a:xfrm>
              <a:off x="4941664" y="5311152"/>
              <a:ext cx="290233" cy="288942"/>
            </a:xfrm>
            <a:custGeom>
              <a:avLst/>
              <a:gdLst>
                <a:gd name="T0" fmla="*/ 0 w 225"/>
                <a:gd name="T1" fmla="*/ 152 h 224"/>
                <a:gd name="T2" fmla="*/ 151 w 225"/>
                <a:gd name="T3" fmla="*/ 0 h 224"/>
                <a:gd name="T4" fmla="*/ 225 w 225"/>
                <a:gd name="T5" fmla="*/ 72 h 224"/>
                <a:gd name="T6" fmla="*/ 73 w 225"/>
                <a:gd name="T7" fmla="*/ 224 h 224"/>
                <a:gd name="T8" fmla="*/ 0 w 225"/>
                <a:gd name="T9" fmla="*/ 152 h 224"/>
              </a:gdLst>
              <a:ahLst/>
              <a:cxnLst>
                <a:cxn ang="0">
                  <a:pos x="T0" y="T1"/>
                </a:cxn>
                <a:cxn ang="0">
                  <a:pos x="T2" y="T3"/>
                </a:cxn>
                <a:cxn ang="0">
                  <a:pos x="T4" y="T5"/>
                </a:cxn>
                <a:cxn ang="0">
                  <a:pos x="T6" y="T7"/>
                </a:cxn>
                <a:cxn ang="0">
                  <a:pos x="T8" y="T9"/>
                </a:cxn>
              </a:cxnLst>
              <a:rect l="0" t="0" r="r" b="b"/>
              <a:pathLst>
                <a:path w="225" h="224">
                  <a:moveTo>
                    <a:pt x="0" y="152"/>
                  </a:moveTo>
                  <a:lnTo>
                    <a:pt x="151" y="0"/>
                  </a:lnTo>
                  <a:lnTo>
                    <a:pt x="225" y="72"/>
                  </a:lnTo>
                  <a:lnTo>
                    <a:pt x="73" y="224"/>
                  </a:lnTo>
                  <a:lnTo>
                    <a:pt x="0" y="1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 name="Freeform 137"/>
            <p:cNvSpPr>
              <a:spLocks/>
            </p:cNvSpPr>
            <p:nvPr/>
          </p:nvSpPr>
          <p:spPr bwMode="auto">
            <a:xfrm>
              <a:off x="4981651" y="5352430"/>
              <a:ext cx="208967" cy="206387"/>
            </a:xfrm>
            <a:custGeom>
              <a:avLst/>
              <a:gdLst>
                <a:gd name="T0" fmla="*/ 0 w 162"/>
                <a:gd name="T1" fmla="*/ 88 h 160"/>
                <a:gd name="T2" fmla="*/ 89 w 162"/>
                <a:gd name="T3" fmla="*/ 0 h 160"/>
                <a:gd name="T4" fmla="*/ 162 w 162"/>
                <a:gd name="T5" fmla="*/ 72 h 160"/>
                <a:gd name="T6" fmla="*/ 74 w 162"/>
                <a:gd name="T7" fmla="*/ 160 h 160"/>
                <a:gd name="T8" fmla="*/ 0 w 162"/>
                <a:gd name="T9" fmla="*/ 88 h 160"/>
              </a:gdLst>
              <a:ahLst/>
              <a:cxnLst>
                <a:cxn ang="0">
                  <a:pos x="T0" y="T1"/>
                </a:cxn>
                <a:cxn ang="0">
                  <a:pos x="T2" y="T3"/>
                </a:cxn>
                <a:cxn ang="0">
                  <a:pos x="T4" y="T5"/>
                </a:cxn>
                <a:cxn ang="0">
                  <a:pos x="T6" y="T7"/>
                </a:cxn>
                <a:cxn ang="0">
                  <a:pos x="T8" y="T9"/>
                </a:cxn>
              </a:cxnLst>
              <a:rect l="0" t="0" r="r" b="b"/>
              <a:pathLst>
                <a:path w="162" h="160">
                  <a:moveTo>
                    <a:pt x="0" y="88"/>
                  </a:moveTo>
                  <a:lnTo>
                    <a:pt x="89" y="0"/>
                  </a:lnTo>
                  <a:lnTo>
                    <a:pt x="162" y="72"/>
                  </a:lnTo>
                  <a:lnTo>
                    <a:pt x="74" y="160"/>
                  </a:lnTo>
                  <a:lnTo>
                    <a:pt x="0" y="88"/>
                  </a:lnTo>
                  <a:close/>
                </a:path>
              </a:pathLst>
            </a:custGeom>
            <a:solidFill>
              <a:srgbClr val="16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 name="Freeform 138"/>
            <p:cNvSpPr>
              <a:spLocks noEditPoints="1"/>
            </p:cNvSpPr>
            <p:nvPr/>
          </p:nvSpPr>
          <p:spPr bwMode="auto">
            <a:xfrm>
              <a:off x="3865869" y="4121844"/>
              <a:ext cx="561116" cy="192199"/>
            </a:xfrm>
            <a:custGeom>
              <a:avLst/>
              <a:gdLst>
                <a:gd name="T0" fmla="*/ 275 w 290"/>
                <a:gd name="T1" fmla="*/ 84 h 99"/>
                <a:gd name="T2" fmla="*/ 290 w 290"/>
                <a:gd name="T3" fmla="*/ 99 h 99"/>
                <a:gd name="T4" fmla="*/ 280 w 290"/>
                <a:gd name="T5" fmla="*/ 84 h 99"/>
                <a:gd name="T6" fmla="*/ 275 w 290"/>
                <a:gd name="T7" fmla="*/ 84 h 99"/>
                <a:gd name="T8" fmla="*/ 199 w 290"/>
                <a:gd name="T9" fmla="*/ 42 h 99"/>
                <a:gd name="T10" fmla="*/ 230 w 290"/>
                <a:gd name="T11" fmla="*/ 54 h 99"/>
                <a:gd name="T12" fmla="*/ 241 w 290"/>
                <a:gd name="T13" fmla="*/ 60 h 99"/>
                <a:gd name="T14" fmla="*/ 259 w 290"/>
                <a:gd name="T15" fmla="*/ 60 h 99"/>
                <a:gd name="T16" fmla="*/ 239 w 290"/>
                <a:gd name="T17" fmla="*/ 42 h 99"/>
                <a:gd name="T18" fmla="*/ 199 w 290"/>
                <a:gd name="T19" fmla="*/ 42 h 99"/>
                <a:gd name="T20" fmla="*/ 0 w 290"/>
                <a:gd name="T21" fmla="*/ 42 h 99"/>
                <a:gd name="T22" fmla="*/ 7 w 290"/>
                <a:gd name="T23" fmla="*/ 60 h 99"/>
                <a:gd name="T24" fmla="*/ 37 w 290"/>
                <a:gd name="T25" fmla="*/ 60 h 99"/>
                <a:gd name="T26" fmla="*/ 73 w 290"/>
                <a:gd name="T27" fmla="*/ 44 h 99"/>
                <a:gd name="T28" fmla="*/ 79 w 290"/>
                <a:gd name="T29" fmla="*/ 42 h 99"/>
                <a:gd name="T30" fmla="*/ 0 w 290"/>
                <a:gd name="T31" fmla="*/ 42 h 99"/>
                <a:gd name="T32" fmla="*/ 113 w 290"/>
                <a:gd name="T33" fmla="*/ 0 h 99"/>
                <a:gd name="T34" fmla="*/ 47 w 290"/>
                <a:gd name="T35" fmla="*/ 11 h 99"/>
                <a:gd name="T36" fmla="*/ 29 w 290"/>
                <a:gd name="T37" fmla="*/ 18 h 99"/>
                <a:gd name="T38" fmla="*/ 198 w 290"/>
                <a:gd name="T39" fmla="*/ 18 h 99"/>
                <a:gd name="T40" fmla="*/ 113 w 290"/>
                <a:gd name="T4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99">
                  <a:moveTo>
                    <a:pt x="275" y="84"/>
                  </a:moveTo>
                  <a:cubicBezTo>
                    <a:pt x="280" y="89"/>
                    <a:pt x="285" y="94"/>
                    <a:pt x="290" y="99"/>
                  </a:cubicBezTo>
                  <a:cubicBezTo>
                    <a:pt x="287" y="94"/>
                    <a:pt x="284" y="89"/>
                    <a:pt x="280" y="84"/>
                  </a:cubicBezTo>
                  <a:cubicBezTo>
                    <a:pt x="275" y="84"/>
                    <a:pt x="275" y="84"/>
                    <a:pt x="275" y="84"/>
                  </a:cubicBezTo>
                  <a:moveTo>
                    <a:pt x="199" y="42"/>
                  </a:moveTo>
                  <a:cubicBezTo>
                    <a:pt x="209" y="45"/>
                    <a:pt x="220" y="49"/>
                    <a:pt x="230" y="54"/>
                  </a:cubicBezTo>
                  <a:cubicBezTo>
                    <a:pt x="234" y="56"/>
                    <a:pt x="237" y="58"/>
                    <a:pt x="241" y="60"/>
                  </a:cubicBezTo>
                  <a:cubicBezTo>
                    <a:pt x="259" y="60"/>
                    <a:pt x="259" y="60"/>
                    <a:pt x="259" y="60"/>
                  </a:cubicBezTo>
                  <a:cubicBezTo>
                    <a:pt x="253" y="54"/>
                    <a:pt x="246" y="48"/>
                    <a:pt x="239" y="42"/>
                  </a:cubicBezTo>
                  <a:cubicBezTo>
                    <a:pt x="199" y="42"/>
                    <a:pt x="199" y="42"/>
                    <a:pt x="199" y="42"/>
                  </a:cubicBezTo>
                  <a:moveTo>
                    <a:pt x="0" y="42"/>
                  </a:moveTo>
                  <a:cubicBezTo>
                    <a:pt x="7" y="60"/>
                    <a:pt x="7" y="60"/>
                    <a:pt x="7" y="60"/>
                  </a:cubicBezTo>
                  <a:cubicBezTo>
                    <a:pt x="37" y="60"/>
                    <a:pt x="37" y="60"/>
                    <a:pt x="37" y="60"/>
                  </a:cubicBezTo>
                  <a:cubicBezTo>
                    <a:pt x="48" y="54"/>
                    <a:pt x="60" y="48"/>
                    <a:pt x="73" y="44"/>
                  </a:cubicBezTo>
                  <a:cubicBezTo>
                    <a:pt x="75" y="43"/>
                    <a:pt x="77" y="42"/>
                    <a:pt x="79" y="42"/>
                  </a:cubicBezTo>
                  <a:cubicBezTo>
                    <a:pt x="0" y="42"/>
                    <a:pt x="0" y="42"/>
                    <a:pt x="0" y="42"/>
                  </a:cubicBezTo>
                  <a:moveTo>
                    <a:pt x="113" y="0"/>
                  </a:moveTo>
                  <a:cubicBezTo>
                    <a:pt x="91" y="0"/>
                    <a:pt x="69" y="3"/>
                    <a:pt x="47" y="11"/>
                  </a:cubicBezTo>
                  <a:cubicBezTo>
                    <a:pt x="41" y="13"/>
                    <a:pt x="35" y="15"/>
                    <a:pt x="29" y="18"/>
                  </a:cubicBezTo>
                  <a:cubicBezTo>
                    <a:pt x="198" y="18"/>
                    <a:pt x="198" y="18"/>
                    <a:pt x="198" y="18"/>
                  </a:cubicBezTo>
                  <a:cubicBezTo>
                    <a:pt x="171" y="6"/>
                    <a:pt x="142" y="0"/>
                    <a:pt x="1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 name="Freeform 139"/>
            <p:cNvSpPr>
              <a:spLocks/>
            </p:cNvSpPr>
            <p:nvPr/>
          </p:nvSpPr>
          <p:spPr bwMode="auto">
            <a:xfrm>
              <a:off x="3861999" y="4156672"/>
              <a:ext cx="466952" cy="46437"/>
            </a:xfrm>
            <a:custGeom>
              <a:avLst/>
              <a:gdLst>
                <a:gd name="T0" fmla="*/ 31 w 241"/>
                <a:gd name="T1" fmla="*/ 0 h 24"/>
                <a:gd name="T2" fmla="*/ 0 w 241"/>
                <a:gd name="T3" fmla="*/ 17 h 24"/>
                <a:gd name="T4" fmla="*/ 2 w 241"/>
                <a:gd name="T5" fmla="*/ 24 h 24"/>
                <a:gd name="T6" fmla="*/ 81 w 241"/>
                <a:gd name="T7" fmla="*/ 24 h 24"/>
                <a:gd name="T8" fmla="*/ 141 w 241"/>
                <a:gd name="T9" fmla="*/ 15 h 24"/>
                <a:gd name="T10" fmla="*/ 201 w 241"/>
                <a:gd name="T11" fmla="*/ 24 h 24"/>
                <a:gd name="T12" fmla="*/ 241 w 241"/>
                <a:gd name="T13" fmla="*/ 24 h 24"/>
                <a:gd name="T14" fmla="*/ 207 w 241"/>
                <a:gd name="T15" fmla="*/ 3 h 24"/>
                <a:gd name="T16" fmla="*/ 200 w 241"/>
                <a:gd name="T17" fmla="*/ 0 h 24"/>
                <a:gd name="T18" fmla="*/ 31 w 241"/>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
                  <a:moveTo>
                    <a:pt x="31" y="0"/>
                  </a:moveTo>
                  <a:cubicBezTo>
                    <a:pt x="20" y="5"/>
                    <a:pt x="9" y="11"/>
                    <a:pt x="0" y="17"/>
                  </a:cubicBezTo>
                  <a:cubicBezTo>
                    <a:pt x="2" y="24"/>
                    <a:pt x="2" y="24"/>
                    <a:pt x="2" y="24"/>
                  </a:cubicBezTo>
                  <a:cubicBezTo>
                    <a:pt x="81" y="24"/>
                    <a:pt x="81" y="24"/>
                    <a:pt x="81" y="24"/>
                  </a:cubicBezTo>
                  <a:cubicBezTo>
                    <a:pt x="101" y="18"/>
                    <a:pt x="121" y="15"/>
                    <a:pt x="141" y="15"/>
                  </a:cubicBezTo>
                  <a:cubicBezTo>
                    <a:pt x="161" y="15"/>
                    <a:pt x="181" y="18"/>
                    <a:pt x="201" y="24"/>
                  </a:cubicBezTo>
                  <a:cubicBezTo>
                    <a:pt x="241" y="24"/>
                    <a:pt x="241" y="24"/>
                    <a:pt x="241" y="24"/>
                  </a:cubicBezTo>
                  <a:cubicBezTo>
                    <a:pt x="230" y="16"/>
                    <a:pt x="219" y="9"/>
                    <a:pt x="207" y="3"/>
                  </a:cubicBezTo>
                  <a:cubicBezTo>
                    <a:pt x="204" y="2"/>
                    <a:pt x="202" y="1"/>
                    <a:pt x="200" y="0"/>
                  </a:cubicBezTo>
                  <a:cubicBezTo>
                    <a:pt x="31" y="0"/>
                    <a:pt x="31" y="0"/>
                    <a:pt x="3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 name="Freeform 140"/>
            <p:cNvSpPr>
              <a:spLocks noEditPoints="1"/>
            </p:cNvSpPr>
            <p:nvPr/>
          </p:nvSpPr>
          <p:spPr bwMode="auto">
            <a:xfrm>
              <a:off x="3880058" y="4237937"/>
              <a:ext cx="527578" cy="46437"/>
            </a:xfrm>
            <a:custGeom>
              <a:avLst/>
              <a:gdLst>
                <a:gd name="T0" fmla="*/ 234 w 273"/>
                <a:gd name="T1" fmla="*/ 0 h 24"/>
                <a:gd name="T2" fmla="*/ 268 w 273"/>
                <a:gd name="T3" fmla="*/ 24 h 24"/>
                <a:gd name="T4" fmla="*/ 273 w 273"/>
                <a:gd name="T5" fmla="*/ 24 h 24"/>
                <a:gd name="T6" fmla="*/ 252 w 273"/>
                <a:gd name="T7" fmla="*/ 0 h 24"/>
                <a:gd name="T8" fmla="*/ 234 w 273"/>
                <a:gd name="T9" fmla="*/ 0 h 24"/>
                <a:gd name="T10" fmla="*/ 0 w 273"/>
                <a:gd name="T11" fmla="*/ 0 h 24"/>
                <a:gd name="T12" fmla="*/ 6 w 273"/>
                <a:gd name="T13" fmla="*/ 16 h 24"/>
                <a:gd name="T14" fmla="*/ 30 w 273"/>
                <a:gd name="T15" fmla="*/ 0 h 24"/>
                <a:gd name="T16" fmla="*/ 0 w 27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4">
                  <a:moveTo>
                    <a:pt x="234" y="0"/>
                  </a:moveTo>
                  <a:cubicBezTo>
                    <a:pt x="246" y="7"/>
                    <a:pt x="257" y="15"/>
                    <a:pt x="268" y="24"/>
                  </a:cubicBezTo>
                  <a:cubicBezTo>
                    <a:pt x="273" y="24"/>
                    <a:pt x="273" y="24"/>
                    <a:pt x="273" y="24"/>
                  </a:cubicBezTo>
                  <a:cubicBezTo>
                    <a:pt x="267" y="16"/>
                    <a:pt x="260" y="8"/>
                    <a:pt x="252" y="0"/>
                  </a:cubicBezTo>
                  <a:cubicBezTo>
                    <a:pt x="234" y="0"/>
                    <a:pt x="234" y="0"/>
                    <a:pt x="234" y="0"/>
                  </a:cubicBezTo>
                  <a:moveTo>
                    <a:pt x="0" y="0"/>
                  </a:moveTo>
                  <a:cubicBezTo>
                    <a:pt x="6" y="16"/>
                    <a:pt x="6" y="16"/>
                    <a:pt x="6" y="16"/>
                  </a:cubicBezTo>
                  <a:cubicBezTo>
                    <a:pt x="13" y="10"/>
                    <a:pt x="21" y="5"/>
                    <a:pt x="30"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 name="Freeform 141"/>
            <p:cNvSpPr>
              <a:spLocks/>
            </p:cNvSpPr>
            <p:nvPr/>
          </p:nvSpPr>
          <p:spPr bwMode="auto">
            <a:xfrm>
              <a:off x="4918445" y="4025100"/>
              <a:ext cx="822970" cy="824260"/>
            </a:xfrm>
            <a:custGeom>
              <a:avLst/>
              <a:gdLst>
                <a:gd name="T0" fmla="*/ 426 w 426"/>
                <a:gd name="T1" fmla="*/ 0 h 426"/>
                <a:gd name="T2" fmla="*/ 0 w 426"/>
                <a:gd name="T3" fmla="*/ 0 h 426"/>
                <a:gd name="T4" fmla="*/ 0 w 426"/>
                <a:gd name="T5" fmla="*/ 406 h 426"/>
                <a:gd name="T6" fmla="*/ 6 w 426"/>
                <a:gd name="T7" fmla="*/ 420 h 426"/>
                <a:gd name="T8" fmla="*/ 20 w 426"/>
                <a:gd name="T9" fmla="*/ 426 h 426"/>
                <a:gd name="T10" fmla="*/ 406 w 426"/>
                <a:gd name="T11" fmla="*/ 426 h 426"/>
                <a:gd name="T12" fmla="*/ 420 w 426"/>
                <a:gd name="T13" fmla="*/ 420 h 426"/>
                <a:gd name="T14" fmla="*/ 426 w 426"/>
                <a:gd name="T15" fmla="*/ 406 h 426"/>
                <a:gd name="T16" fmla="*/ 426 w 426"/>
                <a:gd name="T1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426">
                  <a:moveTo>
                    <a:pt x="426" y="0"/>
                  </a:moveTo>
                  <a:cubicBezTo>
                    <a:pt x="0" y="0"/>
                    <a:pt x="0" y="0"/>
                    <a:pt x="0" y="0"/>
                  </a:cubicBezTo>
                  <a:cubicBezTo>
                    <a:pt x="0" y="406"/>
                    <a:pt x="0" y="406"/>
                    <a:pt x="0" y="406"/>
                  </a:cubicBezTo>
                  <a:cubicBezTo>
                    <a:pt x="0" y="411"/>
                    <a:pt x="2" y="416"/>
                    <a:pt x="6" y="420"/>
                  </a:cubicBezTo>
                  <a:cubicBezTo>
                    <a:pt x="10" y="424"/>
                    <a:pt x="15" y="426"/>
                    <a:pt x="20" y="426"/>
                  </a:cubicBezTo>
                  <a:cubicBezTo>
                    <a:pt x="406" y="426"/>
                    <a:pt x="406" y="426"/>
                    <a:pt x="406" y="426"/>
                  </a:cubicBezTo>
                  <a:cubicBezTo>
                    <a:pt x="411" y="426"/>
                    <a:pt x="416" y="424"/>
                    <a:pt x="420" y="420"/>
                  </a:cubicBezTo>
                  <a:cubicBezTo>
                    <a:pt x="424" y="416"/>
                    <a:pt x="426" y="411"/>
                    <a:pt x="426" y="406"/>
                  </a:cubicBezTo>
                  <a:cubicBezTo>
                    <a:pt x="426" y="0"/>
                    <a:pt x="426" y="0"/>
                    <a:pt x="426" y="0"/>
                  </a:cubicBezTo>
                </a:path>
              </a:pathLst>
            </a:custGeom>
            <a:solidFill>
              <a:srgbClr val="617B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 name="Freeform 142"/>
            <p:cNvSpPr>
              <a:spLocks/>
            </p:cNvSpPr>
            <p:nvPr/>
          </p:nvSpPr>
          <p:spPr bwMode="auto">
            <a:xfrm>
              <a:off x="5022928" y="4025100"/>
              <a:ext cx="718487" cy="691398"/>
            </a:xfrm>
            <a:custGeom>
              <a:avLst/>
              <a:gdLst>
                <a:gd name="T0" fmla="*/ 557 w 557"/>
                <a:gd name="T1" fmla="*/ 0 h 536"/>
                <a:gd name="T2" fmla="*/ 319 w 557"/>
                <a:gd name="T3" fmla="*/ 0 h 536"/>
                <a:gd name="T4" fmla="*/ 0 w 557"/>
                <a:gd name="T5" fmla="*/ 0 h 536"/>
                <a:gd name="T6" fmla="*/ 557 w 557"/>
                <a:gd name="T7" fmla="*/ 536 h 536"/>
                <a:gd name="T8" fmla="*/ 557 w 557"/>
                <a:gd name="T9" fmla="*/ 0 h 536"/>
              </a:gdLst>
              <a:ahLst/>
              <a:cxnLst>
                <a:cxn ang="0">
                  <a:pos x="T0" y="T1"/>
                </a:cxn>
                <a:cxn ang="0">
                  <a:pos x="T2" y="T3"/>
                </a:cxn>
                <a:cxn ang="0">
                  <a:pos x="T4" y="T5"/>
                </a:cxn>
                <a:cxn ang="0">
                  <a:pos x="T6" y="T7"/>
                </a:cxn>
                <a:cxn ang="0">
                  <a:pos x="T8" y="T9"/>
                </a:cxn>
              </a:cxnLst>
              <a:rect l="0" t="0" r="r" b="b"/>
              <a:pathLst>
                <a:path w="557" h="536">
                  <a:moveTo>
                    <a:pt x="557" y="0"/>
                  </a:moveTo>
                  <a:lnTo>
                    <a:pt x="319" y="0"/>
                  </a:lnTo>
                  <a:lnTo>
                    <a:pt x="0" y="0"/>
                  </a:lnTo>
                  <a:lnTo>
                    <a:pt x="557" y="536"/>
                  </a:lnTo>
                  <a:lnTo>
                    <a:pt x="557" y="0"/>
                  </a:lnTo>
                  <a:close/>
                </a:path>
              </a:pathLst>
            </a:custGeom>
            <a:solidFill>
              <a:srgbClr val="718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 name="Freeform 143"/>
            <p:cNvSpPr>
              <a:spLocks/>
            </p:cNvSpPr>
            <p:nvPr/>
          </p:nvSpPr>
          <p:spPr bwMode="auto">
            <a:xfrm>
              <a:off x="5022928" y="4025100"/>
              <a:ext cx="718487" cy="691398"/>
            </a:xfrm>
            <a:custGeom>
              <a:avLst/>
              <a:gdLst>
                <a:gd name="T0" fmla="*/ 557 w 557"/>
                <a:gd name="T1" fmla="*/ 0 h 536"/>
                <a:gd name="T2" fmla="*/ 319 w 557"/>
                <a:gd name="T3" fmla="*/ 0 h 536"/>
                <a:gd name="T4" fmla="*/ 0 w 557"/>
                <a:gd name="T5" fmla="*/ 0 h 536"/>
                <a:gd name="T6" fmla="*/ 557 w 557"/>
                <a:gd name="T7" fmla="*/ 536 h 536"/>
                <a:gd name="T8" fmla="*/ 557 w 557"/>
                <a:gd name="T9" fmla="*/ 0 h 536"/>
              </a:gdLst>
              <a:ahLst/>
              <a:cxnLst>
                <a:cxn ang="0">
                  <a:pos x="T0" y="T1"/>
                </a:cxn>
                <a:cxn ang="0">
                  <a:pos x="T2" y="T3"/>
                </a:cxn>
                <a:cxn ang="0">
                  <a:pos x="T4" y="T5"/>
                </a:cxn>
                <a:cxn ang="0">
                  <a:pos x="T6" y="T7"/>
                </a:cxn>
                <a:cxn ang="0">
                  <a:pos x="T8" y="T9"/>
                </a:cxn>
              </a:cxnLst>
              <a:rect l="0" t="0" r="r" b="b"/>
              <a:pathLst>
                <a:path w="557" h="536">
                  <a:moveTo>
                    <a:pt x="557" y="0"/>
                  </a:moveTo>
                  <a:lnTo>
                    <a:pt x="319" y="0"/>
                  </a:lnTo>
                  <a:lnTo>
                    <a:pt x="0" y="0"/>
                  </a:lnTo>
                  <a:lnTo>
                    <a:pt x="557" y="536"/>
                  </a:lnTo>
                  <a:lnTo>
                    <a:pt x="5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 name="Freeform 144"/>
            <p:cNvSpPr>
              <a:spLocks/>
            </p:cNvSpPr>
            <p:nvPr/>
          </p:nvSpPr>
          <p:spPr bwMode="auto">
            <a:xfrm>
              <a:off x="5003580" y="4106365"/>
              <a:ext cx="286363" cy="103194"/>
            </a:xfrm>
            <a:custGeom>
              <a:avLst/>
              <a:gdLst>
                <a:gd name="T0" fmla="*/ 148 w 148"/>
                <a:gd name="T1" fmla="*/ 49 h 53"/>
                <a:gd name="T2" fmla="*/ 145 w 148"/>
                <a:gd name="T3" fmla="*/ 53 h 53"/>
                <a:gd name="T4" fmla="*/ 3 w 148"/>
                <a:gd name="T5" fmla="*/ 53 h 53"/>
                <a:gd name="T6" fmla="*/ 0 w 148"/>
                <a:gd name="T7" fmla="*/ 49 h 53"/>
                <a:gd name="T8" fmla="*/ 0 w 148"/>
                <a:gd name="T9" fmla="*/ 4 h 53"/>
                <a:gd name="T10" fmla="*/ 3 w 148"/>
                <a:gd name="T11" fmla="*/ 0 h 53"/>
                <a:gd name="T12" fmla="*/ 145 w 148"/>
                <a:gd name="T13" fmla="*/ 0 h 53"/>
                <a:gd name="T14" fmla="*/ 148 w 148"/>
                <a:gd name="T15" fmla="*/ 4 h 53"/>
                <a:gd name="T16" fmla="*/ 148 w 148"/>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3">
                  <a:moveTo>
                    <a:pt x="148" y="49"/>
                  </a:moveTo>
                  <a:cubicBezTo>
                    <a:pt x="148" y="51"/>
                    <a:pt x="147" y="53"/>
                    <a:pt x="145" y="53"/>
                  </a:cubicBezTo>
                  <a:cubicBezTo>
                    <a:pt x="3" y="53"/>
                    <a:pt x="3" y="53"/>
                    <a:pt x="3" y="53"/>
                  </a:cubicBezTo>
                  <a:cubicBezTo>
                    <a:pt x="1" y="53"/>
                    <a:pt x="0" y="51"/>
                    <a:pt x="0" y="49"/>
                  </a:cubicBezTo>
                  <a:cubicBezTo>
                    <a:pt x="0" y="4"/>
                    <a:pt x="0" y="4"/>
                    <a:pt x="0" y="4"/>
                  </a:cubicBezTo>
                  <a:cubicBezTo>
                    <a:pt x="0" y="2"/>
                    <a:pt x="1" y="0"/>
                    <a:pt x="3" y="0"/>
                  </a:cubicBezTo>
                  <a:cubicBezTo>
                    <a:pt x="145" y="0"/>
                    <a:pt x="145" y="0"/>
                    <a:pt x="145" y="0"/>
                  </a:cubicBezTo>
                  <a:cubicBezTo>
                    <a:pt x="147" y="0"/>
                    <a:pt x="148" y="2"/>
                    <a:pt x="148" y="4"/>
                  </a:cubicBezTo>
                  <a:lnTo>
                    <a:pt x="148" y="4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6" name="Freeform 145"/>
            <p:cNvSpPr>
              <a:spLocks/>
            </p:cNvSpPr>
            <p:nvPr/>
          </p:nvSpPr>
          <p:spPr bwMode="auto">
            <a:xfrm>
              <a:off x="5373787" y="4106365"/>
              <a:ext cx="103194" cy="103194"/>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7" name="Freeform 146"/>
            <p:cNvSpPr>
              <a:spLocks/>
            </p:cNvSpPr>
            <p:nvPr/>
          </p:nvSpPr>
          <p:spPr bwMode="auto">
            <a:xfrm>
              <a:off x="5562116" y="4106365"/>
              <a:ext cx="100614" cy="103194"/>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 name="Freeform 147"/>
            <p:cNvSpPr>
              <a:spLocks/>
            </p:cNvSpPr>
            <p:nvPr/>
          </p:nvSpPr>
          <p:spPr bwMode="auto">
            <a:xfrm>
              <a:off x="5003580" y="4294694"/>
              <a:ext cx="100614" cy="100614"/>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 name="Freeform 148"/>
            <p:cNvSpPr>
              <a:spLocks/>
            </p:cNvSpPr>
            <p:nvPr/>
          </p:nvSpPr>
          <p:spPr bwMode="auto">
            <a:xfrm>
              <a:off x="5189329" y="4294694"/>
              <a:ext cx="100614" cy="100614"/>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 name="Freeform 149"/>
            <p:cNvSpPr>
              <a:spLocks/>
            </p:cNvSpPr>
            <p:nvPr/>
          </p:nvSpPr>
          <p:spPr bwMode="auto">
            <a:xfrm>
              <a:off x="5373787" y="4294694"/>
              <a:ext cx="103194" cy="100614"/>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 name="Freeform 150"/>
            <p:cNvSpPr>
              <a:spLocks/>
            </p:cNvSpPr>
            <p:nvPr/>
          </p:nvSpPr>
          <p:spPr bwMode="auto">
            <a:xfrm>
              <a:off x="5562116" y="4294694"/>
              <a:ext cx="100614" cy="100614"/>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 name="Freeform 151"/>
            <p:cNvSpPr>
              <a:spLocks/>
            </p:cNvSpPr>
            <p:nvPr/>
          </p:nvSpPr>
          <p:spPr bwMode="auto">
            <a:xfrm>
              <a:off x="5003580" y="4480442"/>
              <a:ext cx="100614" cy="100614"/>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 name="Freeform 152"/>
            <p:cNvSpPr>
              <a:spLocks/>
            </p:cNvSpPr>
            <p:nvPr/>
          </p:nvSpPr>
          <p:spPr bwMode="auto">
            <a:xfrm>
              <a:off x="5189329" y="4480442"/>
              <a:ext cx="100614" cy="100614"/>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 name="Freeform 153"/>
            <p:cNvSpPr>
              <a:spLocks/>
            </p:cNvSpPr>
            <p:nvPr/>
          </p:nvSpPr>
          <p:spPr bwMode="auto">
            <a:xfrm>
              <a:off x="5373787" y="4480442"/>
              <a:ext cx="103194" cy="100614"/>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rgbClr val="203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 name="Freeform 154"/>
            <p:cNvSpPr>
              <a:spLocks/>
            </p:cNvSpPr>
            <p:nvPr/>
          </p:nvSpPr>
          <p:spPr bwMode="auto">
            <a:xfrm>
              <a:off x="5003580" y="4666191"/>
              <a:ext cx="100614" cy="101904"/>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 name="Freeform 155"/>
            <p:cNvSpPr>
              <a:spLocks/>
            </p:cNvSpPr>
            <p:nvPr/>
          </p:nvSpPr>
          <p:spPr bwMode="auto">
            <a:xfrm>
              <a:off x="5189329" y="4666191"/>
              <a:ext cx="100614" cy="101904"/>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2" y="53"/>
                    <a:pt x="0" y="51"/>
                    <a:pt x="0" y="49"/>
                  </a:cubicBezTo>
                  <a:cubicBezTo>
                    <a:pt x="0" y="4"/>
                    <a:pt x="0" y="4"/>
                    <a:pt x="0" y="4"/>
                  </a:cubicBezTo>
                  <a:cubicBezTo>
                    <a:pt x="0" y="2"/>
                    <a:pt x="2"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 name="Freeform 156"/>
            <p:cNvSpPr>
              <a:spLocks/>
            </p:cNvSpPr>
            <p:nvPr/>
          </p:nvSpPr>
          <p:spPr bwMode="auto">
            <a:xfrm>
              <a:off x="5373787" y="4666191"/>
              <a:ext cx="103194" cy="101904"/>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rgbClr val="203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 name="Freeform 157"/>
            <p:cNvSpPr>
              <a:spLocks/>
            </p:cNvSpPr>
            <p:nvPr/>
          </p:nvSpPr>
          <p:spPr bwMode="auto">
            <a:xfrm>
              <a:off x="5562116" y="4666191"/>
              <a:ext cx="100614" cy="101904"/>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rgbClr val="203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 name="Freeform 158"/>
            <p:cNvSpPr>
              <a:spLocks/>
            </p:cNvSpPr>
            <p:nvPr/>
          </p:nvSpPr>
          <p:spPr bwMode="auto">
            <a:xfrm>
              <a:off x="5562116" y="4480442"/>
              <a:ext cx="100614" cy="100614"/>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rgbClr val="203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 name="Freeform 159"/>
            <p:cNvSpPr>
              <a:spLocks/>
            </p:cNvSpPr>
            <p:nvPr/>
          </p:nvSpPr>
          <p:spPr bwMode="auto">
            <a:xfrm>
              <a:off x="4918445" y="3658762"/>
              <a:ext cx="822970" cy="366338"/>
            </a:xfrm>
            <a:custGeom>
              <a:avLst/>
              <a:gdLst>
                <a:gd name="T0" fmla="*/ 426 w 426"/>
                <a:gd name="T1" fmla="*/ 20 h 190"/>
                <a:gd name="T2" fmla="*/ 420 w 426"/>
                <a:gd name="T3" fmla="*/ 6 h 190"/>
                <a:gd name="T4" fmla="*/ 406 w 426"/>
                <a:gd name="T5" fmla="*/ 0 h 190"/>
                <a:gd name="T6" fmla="*/ 20 w 426"/>
                <a:gd name="T7" fmla="*/ 0 h 190"/>
                <a:gd name="T8" fmla="*/ 6 w 426"/>
                <a:gd name="T9" fmla="*/ 6 h 190"/>
                <a:gd name="T10" fmla="*/ 0 w 426"/>
                <a:gd name="T11" fmla="*/ 20 h 190"/>
                <a:gd name="T12" fmla="*/ 0 w 426"/>
                <a:gd name="T13" fmla="*/ 190 h 190"/>
                <a:gd name="T14" fmla="*/ 426 w 426"/>
                <a:gd name="T15" fmla="*/ 190 h 190"/>
                <a:gd name="T16" fmla="*/ 426 w 426"/>
                <a:gd name="T17"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90">
                  <a:moveTo>
                    <a:pt x="426" y="20"/>
                  </a:moveTo>
                  <a:cubicBezTo>
                    <a:pt x="426" y="15"/>
                    <a:pt x="424" y="10"/>
                    <a:pt x="420" y="6"/>
                  </a:cubicBezTo>
                  <a:cubicBezTo>
                    <a:pt x="416" y="2"/>
                    <a:pt x="411" y="0"/>
                    <a:pt x="406" y="0"/>
                  </a:cubicBezTo>
                  <a:cubicBezTo>
                    <a:pt x="20" y="0"/>
                    <a:pt x="20" y="0"/>
                    <a:pt x="20" y="0"/>
                  </a:cubicBezTo>
                  <a:cubicBezTo>
                    <a:pt x="15" y="0"/>
                    <a:pt x="10" y="2"/>
                    <a:pt x="6" y="6"/>
                  </a:cubicBezTo>
                  <a:cubicBezTo>
                    <a:pt x="2" y="10"/>
                    <a:pt x="0" y="15"/>
                    <a:pt x="0" y="20"/>
                  </a:cubicBezTo>
                  <a:cubicBezTo>
                    <a:pt x="0" y="190"/>
                    <a:pt x="0" y="190"/>
                    <a:pt x="0" y="190"/>
                  </a:cubicBezTo>
                  <a:cubicBezTo>
                    <a:pt x="426" y="190"/>
                    <a:pt x="426" y="190"/>
                    <a:pt x="426" y="190"/>
                  </a:cubicBezTo>
                  <a:lnTo>
                    <a:pt x="426" y="20"/>
                  </a:lnTo>
                  <a:close/>
                </a:path>
              </a:pathLst>
            </a:custGeom>
            <a:solidFill>
              <a:srgbClr val="365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 name="Freeform 160"/>
            <p:cNvSpPr>
              <a:spLocks/>
            </p:cNvSpPr>
            <p:nvPr/>
          </p:nvSpPr>
          <p:spPr bwMode="auto">
            <a:xfrm>
              <a:off x="4985521" y="3724548"/>
              <a:ext cx="692688" cy="236056"/>
            </a:xfrm>
            <a:custGeom>
              <a:avLst/>
              <a:gdLst>
                <a:gd name="T0" fmla="*/ 12 w 358"/>
                <a:gd name="T1" fmla="*/ 122 h 122"/>
                <a:gd name="T2" fmla="*/ 4 w 358"/>
                <a:gd name="T3" fmla="*/ 118 h 122"/>
                <a:gd name="T4" fmla="*/ 0 w 358"/>
                <a:gd name="T5" fmla="*/ 110 h 122"/>
                <a:gd name="T6" fmla="*/ 0 w 358"/>
                <a:gd name="T7" fmla="*/ 12 h 122"/>
                <a:gd name="T8" fmla="*/ 4 w 358"/>
                <a:gd name="T9" fmla="*/ 4 h 122"/>
                <a:gd name="T10" fmla="*/ 12 w 358"/>
                <a:gd name="T11" fmla="*/ 0 h 122"/>
                <a:gd name="T12" fmla="*/ 347 w 358"/>
                <a:gd name="T13" fmla="*/ 0 h 122"/>
                <a:gd name="T14" fmla="*/ 355 w 358"/>
                <a:gd name="T15" fmla="*/ 4 h 122"/>
                <a:gd name="T16" fmla="*/ 358 w 358"/>
                <a:gd name="T17" fmla="*/ 12 h 122"/>
                <a:gd name="T18" fmla="*/ 358 w 358"/>
                <a:gd name="T19" fmla="*/ 110 h 122"/>
                <a:gd name="T20" fmla="*/ 355 w 358"/>
                <a:gd name="T21" fmla="*/ 118 h 122"/>
                <a:gd name="T22" fmla="*/ 347 w 358"/>
                <a:gd name="T23" fmla="*/ 122 h 122"/>
                <a:gd name="T24" fmla="*/ 12 w 358"/>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122">
                  <a:moveTo>
                    <a:pt x="12" y="122"/>
                  </a:moveTo>
                  <a:cubicBezTo>
                    <a:pt x="9" y="122"/>
                    <a:pt x="6" y="121"/>
                    <a:pt x="4" y="118"/>
                  </a:cubicBezTo>
                  <a:cubicBezTo>
                    <a:pt x="2" y="116"/>
                    <a:pt x="0" y="113"/>
                    <a:pt x="0" y="110"/>
                  </a:cubicBezTo>
                  <a:cubicBezTo>
                    <a:pt x="0" y="12"/>
                    <a:pt x="0" y="12"/>
                    <a:pt x="0" y="12"/>
                  </a:cubicBezTo>
                  <a:cubicBezTo>
                    <a:pt x="0" y="9"/>
                    <a:pt x="2" y="6"/>
                    <a:pt x="4" y="4"/>
                  </a:cubicBezTo>
                  <a:cubicBezTo>
                    <a:pt x="6" y="2"/>
                    <a:pt x="9" y="0"/>
                    <a:pt x="12" y="0"/>
                  </a:cubicBezTo>
                  <a:cubicBezTo>
                    <a:pt x="347" y="0"/>
                    <a:pt x="347" y="0"/>
                    <a:pt x="347" y="0"/>
                  </a:cubicBezTo>
                  <a:cubicBezTo>
                    <a:pt x="350" y="0"/>
                    <a:pt x="353" y="2"/>
                    <a:pt x="355" y="4"/>
                  </a:cubicBezTo>
                  <a:cubicBezTo>
                    <a:pt x="357" y="6"/>
                    <a:pt x="358" y="9"/>
                    <a:pt x="358" y="12"/>
                  </a:cubicBezTo>
                  <a:cubicBezTo>
                    <a:pt x="358" y="110"/>
                    <a:pt x="358" y="110"/>
                    <a:pt x="358" y="110"/>
                  </a:cubicBezTo>
                  <a:cubicBezTo>
                    <a:pt x="358" y="113"/>
                    <a:pt x="357" y="116"/>
                    <a:pt x="355" y="118"/>
                  </a:cubicBezTo>
                  <a:cubicBezTo>
                    <a:pt x="353" y="121"/>
                    <a:pt x="350" y="122"/>
                    <a:pt x="347" y="122"/>
                  </a:cubicBezTo>
                  <a:lnTo>
                    <a:pt x="12" y="122"/>
                  </a:lnTo>
                  <a:close/>
                </a:path>
              </a:pathLst>
            </a:custGeom>
            <a:solidFill>
              <a:srgbClr val="2F4F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 name="Freeform 161"/>
            <p:cNvSpPr>
              <a:spLocks/>
            </p:cNvSpPr>
            <p:nvPr/>
          </p:nvSpPr>
          <p:spPr bwMode="auto">
            <a:xfrm>
              <a:off x="5003580" y="3741317"/>
              <a:ext cx="659150" cy="203808"/>
            </a:xfrm>
            <a:custGeom>
              <a:avLst/>
              <a:gdLst>
                <a:gd name="T0" fmla="*/ 3 w 341"/>
                <a:gd name="T1" fmla="*/ 0 h 105"/>
                <a:gd name="T2" fmla="*/ 1 w 341"/>
                <a:gd name="T3" fmla="*/ 1 h 105"/>
                <a:gd name="T4" fmla="*/ 0 w 341"/>
                <a:gd name="T5" fmla="*/ 3 h 105"/>
                <a:gd name="T6" fmla="*/ 0 w 341"/>
                <a:gd name="T7" fmla="*/ 101 h 105"/>
                <a:gd name="T8" fmla="*/ 1 w 341"/>
                <a:gd name="T9" fmla="*/ 104 h 105"/>
                <a:gd name="T10" fmla="*/ 3 w 341"/>
                <a:gd name="T11" fmla="*/ 105 h 105"/>
                <a:gd name="T12" fmla="*/ 338 w 341"/>
                <a:gd name="T13" fmla="*/ 105 h 105"/>
                <a:gd name="T14" fmla="*/ 340 w 341"/>
                <a:gd name="T15" fmla="*/ 104 h 105"/>
                <a:gd name="T16" fmla="*/ 341 w 341"/>
                <a:gd name="T17" fmla="*/ 101 h 105"/>
                <a:gd name="T18" fmla="*/ 341 w 341"/>
                <a:gd name="T19" fmla="*/ 3 h 105"/>
                <a:gd name="T20" fmla="*/ 340 w 341"/>
                <a:gd name="T21" fmla="*/ 1 h 105"/>
                <a:gd name="T22" fmla="*/ 338 w 341"/>
                <a:gd name="T23" fmla="*/ 0 h 105"/>
                <a:gd name="T24" fmla="*/ 3 w 341"/>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105">
                  <a:moveTo>
                    <a:pt x="3" y="0"/>
                  </a:moveTo>
                  <a:cubicBezTo>
                    <a:pt x="2" y="0"/>
                    <a:pt x="1" y="0"/>
                    <a:pt x="1" y="1"/>
                  </a:cubicBezTo>
                  <a:cubicBezTo>
                    <a:pt x="0" y="1"/>
                    <a:pt x="0" y="2"/>
                    <a:pt x="0" y="3"/>
                  </a:cubicBezTo>
                  <a:cubicBezTo>
                    <a:pt x="0" y="101"/>
                    <a:pt x="0" y="101"/>
                    <a:pt x="0" y="101"/>
                  </a:cubicBezTo>
                  <a:cubicBezTo>
                    <a:pt x="0" y="102"/>
                    <a:pt x="0" y="103"/>
                    <a:pt x="1" y="104"/>
                  </a:cubicBezTo>
                  <a:cubicBezTo>
                    <a:pt x="1" y="104"/>
                    <a:pt x="2" y="105"/>
                    <a:pt x="3" y="105"/>
                  </a:cubicBezTo>
                  <a:cubicBezTo>
                    <a:pt x="338" y="105"/>
                    <a:pt x="338" y="105"/>
                    <a:pt x="338" y="105"/>
                  </a:cubicBezTo>
                  <a:cubicBezTo>
                    <a:pt x="338" y="105"/>
                    <a:pt x="339" y="104"/>
                    <a:pt x="340" y="104"/>
                  </a:cubicBezTo>
                  <a:cubicBezTo>
                    <a:pt x="341" y="103"/>
                    <a:pt x="341" y="102"/>
                    <a:pt x="341" y="101"/>
                  </a:cubicBezTo>
                  <a:cubicBezTo>
                    <a:pt x="341" y="3"/>
                    <a:pt x="341" y="3"/>
                    <a:pt x="341" y="3"/>
                  </a:cubicBezTo>
                  <a:cubicBezTo>
                    <a:pt x="341" y="2"/>
                    <a:pt x="341" y="1"/>
                    <a:pt x="340" y="1"/>
                  </a:cubicBezTo>
                  <a:cubicBezTo>
                    <a:pt x="339" y="0"/>
                    <a:pt x="338" y="0"/>
                    <a:pt x="338" y="0"/>
                  </a:cubicBezTo>
                  <a:lnTo>
                    <a:pt x="3"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3" name="Rectangle 162"/>
            <p:cNvSpPr>
              <a:spLocks noChangeArrowheads="1"/>
            </p:cNvSpPr>
            <p:nvPr/>
          </p:nvSpPr>
          <p:spPr bwMode="auto">
            <a:xfrm>
              <a:off x="4918445" y="4010911"/>
              <a:ext cx="822970" cy="14190"/>
            </a:xfrm>
            <a:prstGeom prst="rect">
              <a:avLst/>
            </a:prstGeom>
            <a:solidFill>
              <a:srgbClr val="2F4F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67" name="Title 5"/>
          <p:cNvSpPr txBox="1">
            <a:spLocks/>
          </p:cNvSpPr>
          <p:nvPr/>
        </p:nvSpPr>
        <p:spPr>
          <a:xfrm>
            <a:off x="4982085" y="2590033"/>
            <a:ext cx="2355113" cy="407246"/>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chemeClr val="tx1">
                    <a:lumMod val="50000"/>
                  </a:schemeClr>
                </a:solidFill>
                <a:latin typeface="+mn-lt"/>
                <a:ea typeface="Roboto" pitchFamily="2" charset="0"/>
              </a:rPr>
              <a:t>Proposed changes for 2023.</a:t>
            </a:r>
            <a:endParaRPr lang="en-US" sz="825" dirty="0">
              <a:solidFill>
                <a:schemeClr val="tx1">
                  <a:lumMod val="50000"/>
                </a:schemeClr>
              </a:solidFill>
              <a:latin typeface="+mn-lt"/>
              <a:ea typeface="Roboto" pitchFamily="2" charset="0"/>
            </a:endParaRPr>
          </a:p>
        </p:txBody>
      </p:sp>
      <p:sp>
        <p:nvSpPr>
          <p:cNvPr id="168" name="Freeform 37"/>
          <p:cNvSpPr>
            <a:spLocks noEditPoints="1"/>
          </p:cNvSpPr>
          <p:nvPr/>
        </p:nvSpPr>
        <p:spPr bwMode="auto">
          <a:xfrm>
            <a:off x="5060755" y="2260783"/>
            <a:ext cx="304052" cy="30405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83 w 176"/>
              <a:gd name="T21" fmla="*/ 128 h 176"/>
              <a:gd name="T22" fmla="*/ 94 w 176"/>
              <a:gd name="T23" fmla="*/ 128 h 176"/>
              <a:gd name="T24" fmla="*/ 94 w 176"/>
              <a:gd name="T25" fmla="*/ 115 h 176"/>
              <a:gd name="T26" fmla="*/ 83 w 176"/>
              <a:gd name="T27" fmla="*/ 115 h 176"/>
              <a:gd name="T28" fmla="*/ 83 w 176"/>
              <a:gd name="T29" fmla="*/ 128 h 176"/>
              <a:gd name="T30" fmla="*/ 106 w 176"/>
              <a:gd name="T31" fmla="*/ 53 h 176"/>
              <a:gd name="T32" fmla="*/ 98 w 176"/>
              <a:gd name="T33" fmla="*/ 49 h 176"/>
              <a:gd name="T34" fmla="*/ 89 w 176"/>
              <a:gd name="T35" fmla="*/ 48 h 176"/>
              <a:gd name="T36" fmla="*/ 78 w 176"/>
              <a:gd name="T37" fmla="*/ 50 h 176"/>
              <a:gd name="T38" fmla="*/ 70 w 176"/>
              <a:gd name="T39" fmla="*/ 55 h 176"/>
              <a:gd name="T40" fmla="*/ 65 w 176"/>
              <a:gd name="T41" fmla="*/ 63 h 176"/>
              <a:gd name="T42" fmla="*/ 63 w 176"/>
              <a:gd name="T43" fmla="*/ 74 h 176"/>
              <a:gd name="T44" fmla="*/ 63 w 176"/>
              <a:gd name="T45" fmla="*/ 75 h 176"/>
              <a:gd name="T46" fmla="*/ 72 w 176"/>
              <a:gd name="T47" fmla="*/ 75 h 176"/>
              <a:gd name="T48" fmla="*/ 72 w 176"/>
              <a:gd name="T49" fmla="*/ 74 h 176"/>
              <a:gd name="T50" fmla="*/ 73 w 176"/>
              <a:gd name="T51" fmla="*/ 67 h 176"/>
              <a:gd name="T52" fmla="*/ 76 w 176"/>
              <a:gd name="T53" fmla="*/ 61 h 176"/>
              <a:gd name="T54" fmla="*/ 82 w 176"/>
              <a:gd name="T55" fmla="*/ 57 h 176"/>
              <a:gd name="T56" fmla="*/ 89 w 176"/>
              <a:gd name="T57" fmla="*/ 56 h 176"/>
              <a:gd name="T58" fmla="*/ 95 w 176"/>
              <a:gd name="T59" fmla="*/ 57 h 176"/>
              <a:gd name="T60" fmla="*/ 100 w 176"/>
              <a:gd name="T61" fmla="*/ 59 h 176"/>
              <a:gd name="T62" fmla="*/ 103 w 176"/>
              <a:gd name="T63" fmla="*/ 64 h 176"/>
              <a:gd name="T64" fmla="*/ 104 w 176"/>
              <a:gd name="T65" fmla="*/ 69 h 176"/>
              <a:gd name="T66" fmla="*/ 102 w 176"/>
              <a:gd name="T67" fmla="*/ 76 h 176"/>
              <a:gd name="T68" fmla="*/ 97 w 176"/>
              <a:gd name="T69" fmla="*/ 82 h 176"/>
              <a:gd name="T70" fmla="*/ 91 w 176"/>
              <a:gd name="T71" fmla="*/ 88 h 176"/>
              <a:gd name="T72" fmla="*/ 87 w 176"/>
              <a:gd name="T73" fmla="*/ 93 h 176"/>
              <a:gd name="T74" fmla="*/ 85 w 176"/>
              <a:gd name="T75" fmla="*/ 99 h 176"/>
              <a:gd name="T76" fmla="*/ 84 w 176"/>
              <a:gd name="T77" fmla="*/ 108 h 176"/>
              <a:gd name="T78" fmla="*/ 84 w 176"/>
              <a:gd name="T79" fmla="*/ 109 h 176"/>
              <a:gd name="T80" fmla="*/ 93 w 176"/>
              <a:gd name="T81" fmla="*/ 109 h 176"/>
              <a:gd name="T82" fmla="*/ 93 w 176"/>
              <a:gd name="T83" fmla="*/ 108 h 176"/>
              <a:gd name="T84" fmla="*/ 93 w 176"/>
              <a:gd name="T85" fmla="*/ 100 h 176"/>
              <a:gd name="T86" fmla="*/ 95 w 176"/>
              <a:gd name="T87" fmla="*/ 96 h 176"/>
              <a:gd name="T88" fmla="*/ 97 w 176"/>
              <a:gd name="T89" fmla="*/ 93 h 176"/>
              <a:gd name="T90" fmla="*/ 103 w 176"/>
              <a:gd name="T91" fmla="*/ 88 h 176"/>
              <a:gd name="T92" fmla="*/ 110 w 176"/>
              <a:gd name="T93" fmla="*/ 79 h 176"/>
              <a:gd name="T94" fmla="*/ 113 w 176"/>
              <a:gd name="T95" fmla="*/ 69 h 176"/>
              <a:gd name="T96" fmla="*/ 111 w 176"/>
              <a:gd name="T97" fmla="*/ 60 h 176"/>
              <a:gd name="T98" fmla="*/ 106 w 176"/>
              <a:gd name="T99" fmla="*/ 5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83" y="128"/>
                </a:moveTo>
                <a:cubicBezTo>
                  <a:pt x="94" y="128"/>
                  <a:pt x="94" y="128"/>
                  <a:pt x="94" y="128"/>
                </a:cubicBezTo>
                <a:cubicBezTo>
                  <a:pt x="94" y="115"/>
                  <a:pt x="94" y="115"/>
                  <a:pt x="94" y="115"/>
                </a:cubicBezTo>
                <a:cubicBezTo>
                  <a:pt x="83" y="115"/>
                  <a:pt x="83" y="115"/>
                  <a:pt x="83" y="115"/>
                </a:cubicBezTo>
                <a:lnTo>
                  <a:pt x="83" y="128"/>
                </a:lnTo>
                <a:close/>
                <a:moveTo>
                  <a:pt x="106" y="53"/>
                </a:moveTo>
                <a:cubicBezTo>
                  <a:pt x="104" y="52"/>
                  <a:pt x="101" y="50"/>
                  <a:pt x="98" y="49"/>
                </a:cubicBezTo>
                <a:cubicBezTo>
                  <a:pt x="96" y="48"/>
                  <a:pt x="93" y="48"/>
                  <a:pt x="89" y="48"/>
                </a:cubicBezTo>
                <a:cubicBezTo>
                  <a:pt x="85" y="48"/>
                  <a:pt x="82" y="49"/>
                  <a:pt x="78" y="50"/>
                </a:cubicBezTo>
                <a:cubicBezTo>
                  <a:pt x="75" y="51"/>
                  <a:pt x="73" y="53"/>
                  <a:pt x="70" y="55"/>
                </a:cubicBezTo>
                <a:cubicBezTo>
                  <a:pt x="68" y="57"/>
                  <a:pt x="66" y="60"/>
                  <a:pt x="65" y="63"/>
                </a:cubicBezTo>
                <a:cubicBezTo>
                  <a:pt x="64" y="67"/>
                  <a:pt x="63" y="70"/>
                  <a:pt x="63" y="74"/>
                </a:cubicBezTo>
                <a:cubicBezTo>
                  <a:pt x="63" y="75"/>
                  <a:pt x="63" y="75"/>
                  <a:pt x="63" y="75"/>
                </a:cubicBezTo>
                <a:cubicBezTo>
                  <a:pt x="72" y="75"/>
                  <a:pt x="72" y="75"/>
                  <a:pt x="72" y="75"/>
                </a:cubicBezTo>
                <a:cubicBezTo>
                  <a:pt x="72" y="74"/>
                  <a:pt x="72" y="74"/>
                  <a:pt x="72" y="74"/>
                </a:cubicBezTo>
                <a:cubicBezTo>
                  <a:pt x="72" y="71"/>
                  <a:pt x="73" y="69"/>
                  <a:pt x="73" y="67"/>
                </a:cubicBezTo>
                <a:cubicBezTo>
                  <a:pt x="74" y="64"/>
                  <a:pt x="75" y="63"/>
                  <a:pt x="76" y="61"/>
                </a:cubicBezTo>
                <a:cubicBezTo>
                  <a:pt x="78" y="59"/>
                  <a:pt x="80" y="58"/>
                  <a:pt x="82" y="57"/>
                </a:cubicBezTo>
                <a:cubicBezTo>
                  <a:pt x="84" y="56"/>
                  <a:pt x="86" y="56"/>
                  <a:pt x="89" y="56"/>
                </a:cubicBezTo>
                <a:cubicBezTo>
                  <a:pt x="91" y="56"/>
                  <a:pt x="93" y="56"/>
                  <a:pt x="95" y="57"/>
                </a:cubicBezTo>
                <a:cubicBezTo>
                  <a:pt x="97" y="57"/>
                  <a:pt x="98" y="58"/>
                  <a:pt x="100" y="59"/>
                </a:cubicBezTo>
                <a:cubicBezTo>
                  <a:pt x="101" y="61"/>
                  <a:pt x="102" y="62"/>
                  <a:pt x="103" y="64"/>
                </a:cubicBezTo>
                <a:cubicBezTo>
                  <a:pt x="104" y="65"/>
                  <a:pt x="104" y="67"/>
                  <a:pt x="104" y="69"/>
                </a:cubicBezTo>
                <a:cubicBezTo>
                  <a:pt x="104" y="72"/>
                  <a:pt x="103" y="74"/>
                  <a:pt x="102" y="76"/>
                </a:cubicBezTo>
                <a:cubicBezTo>
                  <a:pt x="101" y="78"/>
                  <a:pt x="99" y="80"/>
                  <a:pt x="97" y="82"/>
                </a:cubicBezTo>
                <a:cubicBezTo>
                  <a:pt x="95" y="84"/>
                  <a:pt x="93" y="86"/>
                  <a:pt x="91" y="88"/>
                </a:cubicBezTo>
                <a:cubicBezTo>
                  <a:pt x="89" y="89"/>
                  <a:pt x="88" y="91"/>
                  <a:pt x="87" y="93"/>
                </a:cubicBezTo>
                <a:cubicBezTo>
                  <a:pt x="86" y="95"/>
                  <a:pt x="85" y="97"/>
                  <a:pt x="85" y="99"/>
                </a:cubicBezTo>
                <a:cubicBezTo>
                  <a:pt x="84" y="102"/>
                  <a:pt x="84" y="105"/>
                  <a:pt x="84" y="108"/>
                </a:cubicBezTo>
                <a:cubicBezTo>
                  <a:pt x="84" y="109"/>
                  <a:pt x="84" y="109"/>
                  <a:pt x="84" y="109"/>
                </a:cubicBezTo>
                <a:cubicBezTo>
                  <a:pt x="93" y="109"/>
                  <a:pt x="93" y="109"/>
                  <a:pt x="93" y="109"/>
                </a:cubicBezTo>
                <a:cubicBezTo>
                  <a:pt x="93" y="108"/>
                  <a:pt x="93" y="108"/>
                  <a:pt x="93" y="108"/>
                </a:cubicBezTo>
                <a:cubicBezTo>
                  <a:pt x="93" y="105"/>
                  <a:pt x="93" y="102"/>
                  <a:pt x="93" y="100"/>
                </a:cubicBezTo>
                <a:cubicBezTo>
                  <a:pt x="94" y="99"/>
                  <a:pt x="94" y="97"/>
                  <a:pt x="95" y="96"/>
                </a:cubicBezTo>
                <a:cubicBezTo>
                  <a:pt x="95" y="95"/>
                  <a:pt x="96" y="94"/>
                  <a:pt x="97" y="93"/>
                </a:cubicBezTo>
                <a:cubicBezTo>
                  <a:pt x="99" y="92"/>
                  <a:pt x="101" y="90"/>
                  <a:pt x="103" y="88"/>
                </a:cubicBezTo>
                <a:cubicBezTo>
                  <a:pt x="106" y="85"/>
                  <a:pt x="108" y="82"/>
                  <a:pt x="110" y="79"/>
                </a:cubicBezTo>
                <a:cubicBezTo>
                  <a:pt x="112" y="77"/>
                  <a:pt x="113" y="73"/>
                  <a:pt x="113" y="69"/>
                </a:cubicBezTo>
                <a:cubicBezTo>
                  <a:pt x="113" y="65"/>
                  <a:pt x="112" y="63"/>
                  <a:pt x="111" y="60"/>
                </a:cubicBezTo>
                <a:cubicBezTo>
                  <a:pt x="110" y="57"/>
                  <a:pt x="108" y="55"/>
                  <a:pt x="106"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schemeClr val="tx1">
                  <a:lumMod val="50000"/>
                </a:schemeClr>
              </a:solidFill>
            </a:endParaRPr>
          </a:p>
        </p:txBody>
      </p:sp>
      <p:sp>
        <p:nvSpPr>
          <p:cNvPr id="166" name="Rectangle 165"/>
          <p:cNvSpPr/>
          <p:nvPr/>
        </p:nvSpPr>
        <p:spPr>
          <a:xfrm>
            <a:off x="4977465" y="2879840"/>
            <a:ext cx="3482019" cy="738664"/>
          </a:xfrm>
          <a:prstGeom prst="rect">
            <a:avLst/>
          </a:prstGeom>
        </p:spPr>
        <p:txBody>
          <a:bodyPr wrap="square">
            <a:spAutoFit/>
          </a:bodyPr>
          <a:lstStyle/>
          <a:p>
            <a:r>
              <a:rPr lang="en-US" sz="1050" dirty="0">
                <a:solidFill>
                  <a:schemeClr val="tx1">
                    <a:lumMod val="50000"/>
                  </a:schemeClr>
                </a:solidFill>
                <a:ea typeface="Lato" charset="0"/>
                <a:cs typeface="Lato" charset="0"/>
              </a:rPr>
              <a:t>IPPS is proposed changes to hospital requirements for reporting as well as Conditions of Participation (i.e., what hospitals must meet to receive Medicare funding) for 2023.</a:t>
            </a:r>
            <a:endParaRPr lang="en-US" sz="1050" b="1" dirty="0">
              <a:solidFill>
                <a:schemeClr val="tx1">
                  <a:lumMod val="50000"/>
                </a:schemeClr>
              </a:solidFill>
            </a:endParaRPr>
          </a:p>
        </p:txBody>
      </p:sp>
      <p:sp>
        <p:nvSpPr>
          <p:cNvPr id="170" name="Title 5"/>
          <p:cNvSpPr txBox="1">
            <a:spLocks/>
          </p:cNvSpPr>
          <p:nvPr/>
        </p:nvSpPr>
        <p:spPr>
          <a:xfrm>
            <a:off x="1485900" y="541165"/>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tx1">
                    <a:lumMod val="50000"/>
                  </a:schemeClr>
                </a:solidFill>
                <a:latin typeface="+mn-lt"/>
                <a:ea typeface="Roboto" pitchFamily="2" charset="0"/>
              </a:rPr>
              <a:t>Why does it matter to us?</a:t>
            </a:r>
            <a:endParaRPr lang="en-US" sz="1350" dirty="0">
              <a:solidFill>
                <a:schemeClr val="tx1">
                  <a:lumMod val="50000"/>
                </a:schemeClr>
              </a:solidFill>
              <a:latin typeface="+mn-lt"/>
              <a:ea typeface="Roboto" pitchFamily="2" charset="0"/>
            </a:endParaRPr>
          </a:p>
        </p:txBody>
      </p:sp>
      <p:sp>
        <p:nvSpPr>
          <p:cNvPr id="171" name="Title 5"/>
          <p:cNvSpPr txBox="1">
            <a:spLocks/>
          </p:cNvSpPr>
          <p:nvPr/>
        </p:nvSpPr>
        <p:spPr>
          <a:xfrm>
            <a:off x="1485900" y="984489"/>
            <a:ext cx="6172200" cy="2292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50" b="1" dirty="0">
              <a:solidFill>
                <a:schemeClr val="tx1">
                  <a:lumMod val="50000"/>
                </a:schemeClr>
              </a:solidFill>
              <a:latin typeface="+mn-lt"/>
              <a:ea typeface="Roboto" pitchFamily="2" charset="0"/>
            </a:endParaRPr>
          </a:p>
        </p:txBody>
      </p:sp>
    </p:spTree>
    <p:extLst>
      <p:ext uri="{BB962C8B-B14F-4D97-AF65-F5344CB8AC3E}">
        <p14:creationId xmlns:p14="http://schemas.microsoft.com/office/powerpoint/2010/main" val="28016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fade">
                                      <p:cBhvr>
                                        <p:cTn id="11" dur="750"/>
                                        <p:tgtEl>
                                          <p:spTgt spid="170"/>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171"/>
                                        </p:tgtEl>
                                        <p:attrNameLst>
                                          <p:attrName>style.visibility</p:attrName>
                                        </p:attrNameLst>
                                      </p:cBhvr>
                                      <p:to>
                                        <p:strVal val="visible"/>
                                      </p:to>
                                    </p:set>
                                    <p:animEffect transition="in" filter="wipe(up)">
                                      <p:cBhvr>
                                        <p:cTn id="14" dur="750"/>
                                        <p:tgtEl>
                                          <p:spTgt spid="171"/>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000"/>
                            </p:stCondLst>
                            <p:childTnLst>
                              <p:par>
                                <p:cTn id="25" presetID="53" presetClass="entr" presetSubtype="16" fill="hold" grpId="0" nodeType="afterEffect">
                                  <p:stCondLst>
                                    <p:cond delay="250"/>
                                  </p:stCondLst>
                                  <p:childTnLst>
                                    <p:set>
                                      <p:cBhvr>
                                        <p:cTn id="26" dur="1" fill="hold">
                                          <p:stCondLst>
                                            <p:cond delay="0"/>
                                          </p:stCondLst>
                                        </p:cTn>
                                        <p:tgtEl>
                                          <p:spTgt spid="168"/>
                                        </p:tgtEl>
                                        <p:attrNameLst>
                                          <p:attrName>style.visibility</p:attrName>
                                        </p:attrNameLst>
                                      </p:cBhvr>
                                      <p:to>
                                        <p:strVal val="visible"/>
                                      </p:to>
                                    </p:set>
                                    <p:anim calcmode="lin" valueType="num">
                                      <p:cBhvr>
                                        <p:cTn id="27" dur="500" fill="hold"/>
                                        <p:tgtEl>
                                          <p:spTgt spid="168"/>
                                        </p:tgtEl>
                                        <p:attrNameLst>
                                          <p:attrName>ppt_w</p:attrName>
                                        </p:attrNameLst>
                                      </p:cBhvr>
                                      <p:tavLst>
                                        <p:tav tm="0">
                                          <p:val>
                                            <p:fltVal val="0"/>
                                          </p:val>
                                        </p:tav>
                                        <p:tav tm="100000">
                                          <p:val>
                                            <p:strVal val="#ppt_w"/>
                                          </p:val>
                                        </p:tav>
                                      </p:tavLst>
                                    </p:anim>
                                    <p:anim calcmode="lin" valueType="num">
                                      <p:cBhvr>
                                        <p:cTn id="28" dur="500" fill="hold"/>
                                        <p:tgtEl>
                                          <p:spTgt spid="168"/>
                                        </p:tgtEl>
                                        <p:attrNameLst>
                                          <p:attrName>ppt_h</p:attrName>
                                        </p:attrNameLst>
                                      </p:cBhvr>
                                      <p:tavLst>
                                        <p:tav tm="0">
                                          <p:val>
                                            <p:fltVal val="0"/>
                                          </p:val>
                                        </p:tav>
                                        <p:tav tm="100000">
                                          <p:val>
                                            <p:strVal val="#ppt_h"/>
                                          </p:val>
                                        </p:tav>
                                      </p:tavLst>
                                    </p:anim>
                                    <p:animEffect transition="in" filter="fade">
                                      <p:cBhvr>
                                        <p:cTn id="29" dur="500"/>
                                        <p:tgtEl>
                                          <p:spTgt spid="168"/>
                                        </p:tgtEl>
                                      </p:cBhvr>
                                    </p:animEffect>
                                  </p:childTnLst>
                                </p:cTn>
                              </p:par>
                            </p:childTnLst>
                          </p:cTn>
                        </p:par>
                        <p:par>
                          <p:cTn id="30" fill="hold">
                            <p:stCondLst>
                              <p:cond delay="2750"/>
                            </p:stCondLst>
                            <p:childTnLst>
                              <p:par>
                                <p:cTn id="31" presetID="22" presetClass="entr" presetSubtype="4" fill="hold" grpId="0" nodeType="afterEffect">
                                  <p:stCondLst>
                                    <p:cond delay="0"/>
                                  </p:stCondLst>
                                  <p:childTnLst>
                                    <p:set>
                                      <p:cBhvr>
                                        <p:cTn id="32" dur="1" fill="hold">
                                          <p:stCondLst>
                                            <p:cond delay="0"/>
                                          </p:stCondLst>
                                        </p:cTn>
                                        <p:tgtEl>
                                          <p:spTgt spid="167"/>
                                        </p:tgtEl>
                                        <p:attrNameLst>
                                          <p:attrName>style.visibility</p:attrName>
                                        </p:attrNameLst>
                                      </p:cBhvr>
                                      <p:to>
                                        <p:strVal val="visible"/>
                                      </p:to>
                                    </p:set>
                                    <p:animEffect transition="in" filter="wipe(down)">
                                      <p:cBhvr>
                                        <p:cTn id="33"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67" grpId="0"/>
      <p:bldP spid="168" grpId="0" animBg="1"/>
      <p:bldP spid="170" grpId="0"/>
      <p:bldP spid="1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a:xfrm>
            <a:off x="1485900" y="445294"/>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223C89"/>
                </a:solidFill>
                <a:latin typeface="+mn-lt"/>
                <a:ea typeface="Calibri" charset="0"/>
                <a:cs typeface="Calibri" charset="0"/>
              </a:rPr>
              <a:t>What is covered in the Proposed Changes?</a:t>
            </a:r>
            <a:endParaRPr lang="en-US" sz="1350" dirty="0">
              <a:solidFill>
                <a:srgbClr val="223C89"/>
              </a:solidFill>
              <a:latin typeface="+mn-lt"/>
              <a:ea typeface="Calibri" charset="0"/>
              <a:cs typeface="Calibri" charset="0"/>
            </a:endParaRPr>
          </a:p>
        </p:txBody>
      </p:sp>
      <p:grpSp>
        <p:nvGrpSpPr>
          <p:cNvPr id="2" name="Group 1"/>
          <p:cNvGrpSpPr/>
          <p:nvPr/>
        </p:nvGrpSpPr>
        <p:grpSpPr>
          <a:xfrm>
            <a:off x="386391" y="445294"/>
            <a:ext cx="728663" cy="728663"/>
            <a:chOff x="5611813" y="1458913"/>
            <a:chExt cx="971550" cy="971550"/>
          </a:xfrm>
        </p:grpSpPr>
        <p:sp>
          <p:nvSpPr>
            <p:cNvPr id="15" name="Oval 5"/>
            <p:cNvSpPr>
              <a:spLocks noChangeArrowheads="1"/>
            </p:cNvSpPr>
            <p:nvPr/>
          </p:nvSpPr>
          <p:spPr bwMode="auto">
            <a:xfrm>
              <a:off x="5611813" y="1458913"/>
              <a:ext cx="971550" cy="971550"/>
            </a:xfrm>
            <a:prstGeom prst="ellipse">
              <a:avLst/>
            </a:prstGeom>
            <a:solidFill>
              <a:srgbClr val="94959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 name="Freeform 6"/>
            <p:cNvSpPr>
              <a:spLocks noEditPoints="1"/>
            </p:cNvSpPr>
            <p:nvPr/>
          </p:nvSpPr>
          <p:spPr bwMode="auto">
            <a:xfrm>
              <a:off x="5876926" y="1658938"/>
              <a:ext cx="182563" cy="642938"/>
            </a:xfrm>
            <a:custGeom>
              <a:avLst/>
              <a:gdLst>
                <a:gd name="T0" fmla="*/ 20 w 48"/>
                <a:gd name="T1" fmla="*/ 121 h 169"/>
                <a:gd name="T2" fmla="*/ 12 w 48"/>
                <a:gd name="T3" fmla="*/ 156 h 169"/>
                <a:gd name="T4" fmla="*/ 6 w 48"/>
                <a:gd name="T5" fmla="*/ 161 h 169"/>
                <a:gd name="T6" fmla="*/ 5 w 48"/>
                <a:gd name="T7" fmla="*/ 161 h 169"/>
                <a:gd name="T8" fmla="*/ 1 w 48"/>
                <a:gd name="T9" fmla="*/ 158 h 169"/>
                <a:gd name="T10" fmla="*/ 0 w 48"/>
                <a:gd name="T11" fmla="*/ 162 h 169"/>
                <a:gd name="T12" fmla="*/ 0 w 48"/>
                <a:gd name="T13" fmla="*/ 163 h 169"/>
                <a:gd name="T14" fmla="*/ 0 w 48"/>
                <a:gd name="T15" fmla="*/ 163 h 169"/>
                <a:gd name="T16" fmla="*/ 5 w 48"/>
                <a:gd name="T17" fmla="*/ 169 h 169"/>
                <a:gd name="T18" fmla="*/ 6 w 48"/>
                <a:gd name="T19" fmla="*/ 169 h 169"/>
                <a:gd name="T20" fmla="*/ 12 w 48"/>
                <a:gd name="T21" fmla="*/ 164 h 169"/>
                <a:gd name="T22" fmla="*/ 22 w 48"/>
                <a:gd name="T23" fmla="*/ 121 h 169"/>
                <a:gd name="T24" fmla="*/ 20 w 48"/>
                <a:gd name="T25" fmla="*/ 121 h 169"/>
                <a:gd name="T26" fmla="*/ 47 w 48"/>
                <a:gd name="T27" fmla="*/ 0 h 169"/>
                <a:gd name="T28" fmla="*/ 43 w 48"/>
                <a:gd name="T29" fmla="*/ 19 h 169"/>
                <a:gd name="T30" fmla="*/ 45 w 48"/>
                <a:gd name="T31" fmla="*/ 19 h 169"/>
                <a:gd name="T32" fmla="*/ 48 w 48"/>
                <a:gd name="T33" fmla="*/ 4 h 169"/>
                <a:gd name="T34" fmla="*/ 48 w 48"/>
                <a:gd name="T35" fmla="*/ 3 h 169"/>
                <a:gd name="T36" fmla="*/ 48 w 48"/>
                <a:gd name="T37" fmla="*/ 3 h 169"/>
                <a:gd name="T38" fmla="*/ 47 w 48"/>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69">
                  <a:moveTo>
                    <a:pt x="20" y="121"/>
                  </a:moveTo>
                  <a:cubicBezTo>
                    <a:pt x="12" y="156"/>
                    <a:pt x="12" y="156"/>
                    <a:pt x="12" y="156"/>
                  </a:cubicBezTo>
                  <a:cubicBezTo>
                    <a:pt x="11" y="159"/>
                    <a:pt x="9" y="161"/>
                    <a:pt x="6" y="161"/>
                  </a:cubicBezTo>
                  <a:cubicBezTo>
                    <a:pt x="6" y="161"/>
                    <a:pt x="5" y="161"/>
                    <a:pt x="5" y="161"/>
                  </a:cubicBezTo>
                  <a:cubicBezTo>
                    <a:pt x="3" y="160"/>
                    <a:pt x="2" y="160"/>
                    <a:pt x="1" y="158"/>
                  </a:cubicBezTo>
                  <a:cubicBezTo>
                    <a:pt x="0" y="162"/>
                    <a:pt x="0" y="162"/>
                    <a:pt x="0" y="162"/>
                  </a:cubicBezTo>
                  <a:cubicBezTo>
                    <a:pt x="0" y="162"/>
                    <a:pt x="0" y="163"/>
                    <a:pt x="0" y="163"/>
                  </a:cubicBezTo>
                  <a:cubicBezTo>
                    <a:pt x="0" y="163"/>
                    <a:pt x="0" y="163"/>
                    <a:pt x="0" y="163"/>
                  </a:cubicBezTo>
                  <a:cubicBezTo>
                    <a:pt x="0" y="166"/>
                    <a:pt x="2" y="168"/>
                    <a:pt x="5" y="169"/>
                  </a:cubicBezTo>
                  <a:cubicBezTo>
                    <a:pt x="5" y="169"/>
                    <a:pt x="6" y="169"/>
                    <a:pt x="6" y="169"/>
                  </a:cubicBezTo>
                  <a:cubicBezTo>
                    <a:pt x="9" y="169"/>
                    <a:pt x="11" y="167"/>
                    <a:pt x="12" y="164"/>
                  </a:cubicBezTo>
                  <a:cubicBezTo>
                    <a:pt x="22" y="121"/>
                    <a:pt x="22" y="121"/>
                    <a:pt x="22" y="121"/>
                  </a:cubicBezTo>
                  <a:cubicBezTo>
                    <a:pt x="21" y="121"/>
                    <a:pt x="20" y="121"/>
                    <a:pt x="20" y="121"/>
                  </a:cubicBezTo>
                  <a:moveTo>
                    <a:pt x="47" y="0"/>
                  </a:moveTo>
                  <a:cubicBezTo>
                    <a:pt x="43" y="19"/>
                    <a:pt x="43" y="19"/>
                    <a:pt x="43" y="19"/>
                  </a:cubicBezTo>
                  <a:cubicBezTo>
                    <a:pt x="45" y="19"/>
                    <a:pt x="45" y="19"/>
                    <a:pt x="45" y="19"/>
                  </a:cubicBezTo>
                  <a:cubicBezTo>
                    <a:pt x="48" y="4"/>
                    <a:pt x="48" y="4"/>
                    <a:pt x="48" y="4"/>
                  </a:cubicBezTo>
                  <a:cubicBezTo>
                    <a:pt x="48" y="4"/>
                    <a:pt x="48" y="4"/>
                    <a:pt x="48" y="3"/>
                  </a:cubicBezTo>
                  <a:cubicBezTo>
                    <a:pt x="48" y="3"/>
                    <a:pt x="48" y="3"/>
                    <a:pt x="48" y="3"/>
                  </a:cubicBezTo>
                  <a:cubicBezTo>
                    <a:pt x="48" y="2"/>
                    <a:pt x="48" y="1"/>
                    <a:pt x="4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 name="Freeform 7"/>
            <p:cNvSpPr>
              <a:spLocks noEditPoints="1"/>
            </p:cNvSpPr>
            <p:nvPr/>
          </p:nvSpPr>
          <p:spPr bwMode="auto">
            <a:xfrm>
              <a:off x="6151563" y="1658938"/>
              <a:ext cx="166688" cy="642938"/>
            </a:xfrm>
            <a:custGeom>
              <a:avLst/>
              <a:gdLst>
                <a:gd name="T0" fmla="*/ 25 w 44"/>
                <a:gd name="T1" fmla="*/ 120 h 169"/>
                <a:gd name="T2" fmla="*/ 23 w 44"/>
                <a:gd name="T3" fmla="*/ 121 h 169"/>
                <a:gd name="T4" fmla="*/ 32 w 44"/>
                <a:gd name="T5" fmla="*/ 164 h 169"/>
                <a:gd name="T6" fmla="*/ 38 w 44"/>
                <a:gd name="T7" fmla="*/ 169 h 169"/>
                <a:gd name="T8" fmla="*/ 39 w 44"/>
                <a:gd name="T9" fmla="*/ 169 h 169"/>
                <a:gd name="T10" fmla="*/ 44 w 44"/>
                <a:gd name="T11" fmla="*/ 163 h 169"/>
                <a:gd name="T12" fmla="*/ 44 w 44"/>
                <a:gd name="T13" fmla="*/ 163 h 169"/>
                <a:gd name="T14" fmla="*/ 44 w 44"/>
                <a:gd name="T15" fmla="*/ 162 h 169"/>
                <a:gd name="T16" fmla="*/ 43 w 44"/>
                <a:gd name="T17" fmla="*/ 158 h 169"/>
                <a:gd name="T18" fmla="*/ 39 w 44"/>
                <a:gd name="T19" fmla="*/ 161 h 169"/>
                <a:gd name="T20" fmla="*/ 38 w 44"/>
                <a:gd name="T21" fmla="*/ 161 h 169"/>
                <a:gd name="T22" fmla="*/ 32 w 44"/>
                <a:gd name="T23" fmla="*/ 156 h 169"/>
                <a:gd name="T24" fmla="*/ 25 w 44"/>
                <a:gd name="T25" fmla="*/ 120 h 169"/>
                <a:gd name="T26" fmla="*/ 1 w 44"/>
                <a:gd name="T27" fmla="*/ 0 h 169"/>
                <a:gd name="T28" fmla="*/ 0 w 44"/>
                <a:gd name="T29" fmla="*/ 3 h 169"/>
                <a:gd name="T30" fmla="*/ 0 w 44"/>
                <a:gd name="T31" fmla="*/ 3 h 169"/>
                <a:gd name="T32" fmla="*/ 0 w 44"/>
                <a:gd name="T33" fmla="*/ 4 h 169"/>
                <a:gd name="T34" fmla="*/ 3 w 44"/>
                <a:gd name="T35" fmla="*/ 19 h 169"/>
                <a:gd name="T36" fmla="*/ 5 w 44"/>
                <a:gd name="T37" fmla="*/ 19 h 169"/>
                <a:gd name="T38" fmla="*/ 1 w 44"/>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69">
                  <a:moveTo>
                    <a:pt x="25" y="120"/>
                  </a:moveTo>
                  <a:cubicBezTo>
                    <a:pt x="24" y="120"/>
                    <a:pt x="24" y="121"/>
                    <a:pt x="23" y="121"/>
                  </a:cubicBezTo>
                  <a:cubicBezTo>
                    <a:pt x="32" y="164"/>
                    <a:pt x="32" y="164"/>
                    <a:pt x="32" y="164"/>
                  </a:cubicBezTo>
                  <a:cubicBezTo>
                    <a:pt x="33" y="167"/>
                    <a:pt x="35" y="169"/>
                    <a:pt x="38" y="169"/>
                  </a:cubicBezTo>
                  <a:cubicBezTo>
                    <a:pt x="38" y="169"/>
                    <a:pt x="39" y="169"/>
                    <a:pt x="39" y="169"/>
                  </a:cubicBezTo>
                  <a:cubicBezTo>
                    <a:pt x="42" y="168"/>
                    <a:pt x="44" y="166"/>
                    <a:pt x="44" y="163"/>
                  </a:cubicBezTo>
                  <a:cubicBezTo>
                    <a:pt x="44" y="163"/>
                    <a:pt x="44" y="163"/>
                    <a:pt x="44" y="163"/>
                  </a:cubicBezTo>
                  <a:cubicBezTo>
                    <a:pt x="44" y="163"/>
                    <a:pt x="44" y="162"/>
                    <a:pt x="44" y="162"/>
                  </a:cubicBezTo>
                  <a:cubicBezTo>
                    <a:pt x="43" y="158"/>
                    <a:pt x="43" y="158"/>
                    <a:pt x="43" y="158"/>
                  </a:cubicBezTo>
                  <a:cubicBezTo>
                    <a:pt x="42" y="159"/>
                    <a:pt x="41" y="161"/>
                    <a:pt x="39" y="161"/>
                  </a:cubicBezTo>
                  <a:cubicBezTo>
                    <a:pt x="39" y="161"/>
                    <a:pt x="38" y="161"/>
                    <a:pt x="38" y="161"/>
                  </a:cubicBezTo>
                  <a:cubicBezTo>
                    <a:pt x="35" y="161"/>
                    <a:pt x="33" y="159"/>
                    <a:pt x="32" y="156"/>
                  </a:cubicBezTo>
                  <a:cubicBezTo>
                    <a:pt x="25" y="120"/>
                    <a:pt x="25" y="120"/>
                    <a:pt x="25" y="120"/>
                  </a:cubicBezTo>
                  <a:moveTo>
                    <a:pt x="1" y="0"/>
                  </a:moveTo>
                  <a:cubicBezTo>
                    <a:pt x="0" y="1"/>
                    <a:pt x="0" y="2"/>
                    <a:pt x="0" y="3"/>
                  </a:cubicBezTo>
                  <a:cubicBezTo>
                    <a:pt x="0" y="3"/>
                    <a:pt x="0" y="3"/>
                    <a:pt x="0" y="3"/>
                  </a:cubicBezTo>
                  <a:cubicBezTo>
                    <a:pt x="0" y="3"/>
                    <a:pt x="0" y="4"/>
                    <a:pt x="0" y="4"/>
                  </a:cubicBezTo>
                  <a:cubicBezTo>
                    <a:pt x="3" y="19"/>
                    <a:pt x="3" y="19"/>
                    <a:pt x="3" y="19"/>
                  </a:cubicBezTo>
                  <a:cubicBezTo>
                    <a:pt x="5" y="19"/>
                    <a:pt x="5" y="19"/>
                    <a:pt x="5" y="19"/>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8"/>
            <p:cNvSpPr>
              <a:spLocks/>
            </p:cNvSpPr>
            <p:nvPr/>
          </p:nvSpPr>
          <p:spPr bwMode="auto">
            <a:xfrm>
              <a:off x="6075363" y="2119313"/>
              <a:ext cx="46038" cy="182563"/>
            </a:xfrm>
            <a:custGeom>
              <a:avLst/>
              <a:gdLst>
                <a:gd name="T0" fmla="*/ 0 w 12"/>
                <a:gd name="T1" fmla="*/ 0 h 48"/>
                <a:gd name="T2" fmla="*/ 0 w 12"/>
                <a:gd name="T3" fmla="*/ 0 h 48"/>
                <a:gd name="T4" fmla="*/ 0 w 12"/>
                <a:gd name="T5" fmla="*/ 42 h 48"/>
                <a:gd name="T6" fmla="*/ 6 w 12"/>
                <a:gd name="T7" fmla="*/ 48 h 48"/>
                <a:gd name="T8" fmla="*/ 12 w 12"/>
                <a:gd name="T9" fmla="*/ 42 h 48"/>
                <a:gd name="T10" fmla="*/ 12 w 12"/>
                <a:gd name="T11" fmla="*/ 34 h 48"/>
                <a:gd name="T12" fmla="*/ 6 w 12"/>
                <a:gd name="T13" fmla="*/ 40 h 48"/>
                <a:gd name="T14" fmla="*/ 0 w 12"/>
                <a:gd name="T15" fmla="*/ 34 h 48"/>
                <a:gd name="T16" fmla="*/ 0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0" y="0"/>
                  </a:moveTo>
                  <a:cubicBezTo>
                    <a:pt x="0" y="0"/>
                    <a:pt x="0" y="0"/>
                    <a:pt x="0" y="0"/>
                  </a:cubicBezTo>
                  <a:cubicBezTo>
                    <a:pt x="0" y="42"/>
                    <a:pt x="0" y="42"/>
                    <a:pt x="0" y="42"/>
                  </a:cubicBezTo>
                  <a:cubicBezTo>
                    <a:pt x="0" y="45"/>
                    <a:pt x="3" y="48"/>
                    <a:pt x="6" y="48"/>
                  </a:cubicBezTo>
                  <a:cubicBezTo>
                    <a:pt x="9" y="48"/>
                    <a:pt x="12" y="45"/>
                    <a:pt x="12" y="42"/>
                  </a:cubicBezTo>
                  <a:cubicBezTo>
                    <a:pt x="12" y="34"/>
                    <a:pt x="12" y="34"/>
                    <a:pt x="12" y="34"/>
                  </a:cubicBezTo>
                  <a:cubicBezTo>
                    <a:pt x="12" y="37"/>
                    <a:pt x="9" y="40"/>
                    <a:pt x="6" y="40"/>
                  </a:cubicBezTo>
                  <a:cubicBezTo>
                    <a:pt x="3" y="40"/>
                    <a:pt x="0" y="37"/>
                    <a:pt x="0" y="34"/>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 name="Freeform 9"/>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10"/>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11"/>
            <p:cNvSpPr>
              <a:spLocks/>
            </p:cNvSpPr>
            <p:nvPr/>
          </p:nvSpPr>
          <p:spPr bwMode="auto">
            <a:xfrm>
              <a:off x="5873751" y="1614488"/>
              <a:ext cx="190500" cy="660400"/>
            </a:xfrm>
            <a:custGeom>
              <a:avLst/>
              <a:gdLst>
                <a:gd name="T0" fmla="*/ 37 w 50"/>
                <a:gd name="T1" fmla="*/ 6 h 174"/>
                <a:gd name="T2" fmla="*/ 1 w 50"/>
                <a:gd name="T3" fmla="*/ 166 h 174"/>
                <a:gd name="T4" fmla="*/ 6 w 50"/>
                <a:gd name="T5" fmla="*/ 173 h 174"/>
                <a:gd name="T6" fmla="*/ 13 w 50"/>
                <a:gd name="T7" fmla="*/ 168 h 174"/>
                <a:gd name="T8" fmla="*/ 49 w 50"/>
                <a:gd name="T9" fmla="*/ 8 h 174"/>
                <a:gd name="T10" fmla="*/ 44 w 50"/>
                <a:gd name="T11" fmla="*/ 1 h 174"/>
                <a:gd name="T12" fmla="*/ 37 w 50"/>
                <a:gd name="T13" fmla="*/ 6 h 174"/>
              </a:gdLst>
              <a:ahLst/>
              <a:cxnLst>
                <a:cxn ang="0">
                  <a:pos x="T0" y="T1"/>
                </a:cxn>
                <a:cxn ang="0">
                  <a:pos x="T2" y="T3"/>
                </a:cxn>
                <a:cxn ang="0">
                  <a:pos x="T4" y="T5"/>
                </a:cxn>
                <a:cxn ang="0">
                  <a:pos x="T6" y="T7"/>
                </a:cxn>
                <a:cxn ang="0">
                  <a:pos x="T8" y="T9"/>
                </a:cxn>
                <a:cxn ang="0">
                  <a:pos x="T10" y="T11"/>
                </a:cxn>
                <a:cxn ang="0">
                  <a:pos x="T12" y="T13"/>
                </a:cxn>
              </a:cxnLst>
              <a:rect l="0" t="0" r="r" b="b"/>
              <a:pathLst>
                <a:path w="50" h="174">
                  <a:moveTo>
                    <a:pt x="37" y="6"/>
                  </a:moveTo>
                  <a:cubicBezTo>
                    <a:pt x="1" y="166"/>
                    <a:pt x="1" y="166"/>
                    <a:pt x="1" y="166"/>
                  </a:cubicBezTo>
                  <a:cubicBezTo>
                    <a:pt x="0" y="169"/>
                    <a:pt x="2" y="172"/>
                    <a:pt x="6" y="173"/>
                  </a:cubicBezTo>
                  <a:cubicBezTo>
                    <a:pt x="9" y="174"/>
                    <a:pt x="12" y="172"/>
                    <a:pt x="13" y="168"/>
                  </a:cubicBezTo>
                  <a:cubicBezTo>
                    <a:pt x="49" y="8"/>
                    <a:pt x="49" y="8"/>
                    <a:pt x="49" y="8"/>
                  </a:cubicBezTo>
                  <a:cubicBezTo>
                    <a:pt x="50" y="5"/>
                    <a:pt x="48" y="2"/>
                    <a:pt x="44" y="1"/>
                  </a:cubicBezTo>
                  <a:cubicBezTo>
                    <a:pt x="41" y="0"/>
                    <a:pt x="38" y="2"/>
                    <a:pt x="37"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12"/>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13"/>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14"/>
            <p:cNvSpPr>
              <a:spLocks/>
            </p:cNvSpPr>
            <p:nvPr/>
          </p:nvSpPr>
          <p:spPr bwMode="auto">
            <a:xfrm>
              <a:off x="6146801" y="1614488"/>
              <a:ext cx="174625" cy="660400"/>
            </a:xfrm>
            <a:custGeom>
              <a:avLst/>
              <a:gdLst>
                <a:gd name="T0" fmla="*/ 1 w 46"/>
                <a:gd name="T1" fmla="*/ 8 h 174"/>
                <a:gd name="T2" fmla="*/ 33 w 46"/>
                <a:gd name="T3" fmla="*/ 168 h 174"/>
                <a:gd name="T4" fmla="*/ 40 w 46"/>
                <a:gd name="T5" fmla="*/ 173 h 174"/>
                <a:gd name="T6" fmla="*/ 45 w 46"/>
                <a:gd name="T7" fmla="*/ 166 h 174"/>
                <a:gd name="T8" fmla="*/ 13 w 46"/>
                <a:gd name="T9" fmla="*/ 6 h 174"/>
                <a:gd name="T10" fmla="*/ 6 w 46"/>
                <a:gd name="T11" fmla="*/ 1 h 174"/>
                <a:gd name="T12" fmla="*/ 1 w 46"/>
                <a:gd name="T13" fmla="*/ 8 h 174"/>
              </a:gdLst>
              <a:ahLst/>
              <a:cxnLst>
                <a:cxn ang="0">
                  <a:pos x="T0" y="T1"/>
                </a:cxn>
                <a:cxn ang="0">
                  <a:pos x="T2" y="T3"/>
                </a:cxn>
                <a:cxn ang="0">
                  <a:pos x="T4" y="T5"/>
                </a:cxn>
                <a:cxn ang="0">
                  <a:pos x="T6" y="T7"/>
                </a:cxn>
                <a:cxn ang="0">
                  <a:pos x="T8" y="T9"/>
                </a:cxn>
                <a:cxn ang="0">
                  <a:pos x="T10" y="T11"/>
                </a:cxn>
                <a:cxn ang="0">
                  <a:pos x="T12" y="T13"/>
                </a:cxn>
              </a:cxnLst>
              <a:rect l="0" t="0" r="r" b="b"/>
              <a:pathLst>
                <a:path w="46" h="174">
                  <a:moveTo>
                    <a:pt x="1" y="8"/>
                  </a:moveTo>
                  <a:cubicBezTo>
                    <a:pt x="33" y="168"/>
                    <a:pt x="33" y="168"/>
                    <a:pt x="33" y="168"/>
                  </a:cubicBezTo>
                  <a:cubicBezTo>
                    <a:pt x="34" y="171"/>
                    <a:pt x="37" y="174"/>
                    <a:pt x="40" y="173"/>
                  </a:cubicBezTo>
                  <a:cubicBezTo>
                    <a:pt x="43" y="172"/>
                    <a:pt x="46" y="169"/>
                    <a:pt x="45" y="166"/>
                  </a:cubicBezTo>
                  <a:cubicBezTo>
                    <a:pt x="13" y="6"/>
                    <a:pt x="13" y="6"/>
                    <a:pt x="13" y="6"/>
                  </a:cubicBezTo>
                  <a:cubicBezTo>
                    <a:pt x="12" y="3"/>
                    <a:pt x="9" y="0"/>
                    <a:pt x="6" y="1"/>
                  </a:cubicBezTo>
                  <a:cubicBezTo>
                    <a:pt x="3" y="2"/>
                    <a:pt x="0" y="5"/>
                    <a:pt x="1" y="8"/>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15"/>
            <p:cNvSpPr>
              <a:spLocks/>
            </p:cNvSpPr>
            <p:nvPr/>
          </p:nvSpPr>
          <p:spPr bwMode="auto">
            <a:xfrm>
              <a:off x="6075363" y="1971676"/>
              <a:ext cx="46038" cy="300038"/>
            </a:xfrm>
            <a:custGeom>
              <a:avLst/>
              <a:gdLst>
                <a:gd name="T0" fmla="*/ 0 w 12"/>
                <a:gd name="T1" fmla="*/ 6 h 79"/>
                <a:gd name="T2" fmla="*/ 0 w 12"/>
                <a:gd name="T3" fmla="*/ 73 h 79"/>
                <a:gd name="T4" fmla="*/ 6 w 12"/>
                <a:gd name="T5" fmla="*/ 79 h 79"/>
                <a:gd name="T6" fmla="*/ 12 w 12"/>
                <a:gd name="T7" fmla="*/ 73 h 79"/>
                <a:gd name="T8" fmla="*/ 12 w 12"/>
                <a:gd name="T9" fmla="*/ 6 h 79"/>
                <a:gd name="T10" fmla="*/ 6 w 12"/>
                <a:gd name="T11" fmla="*/ 0 h 79"/>
                <a:gd name="T12" fmla="*/ 0 w 12"/>
                <a:gd name="T13" fmla="*/ 6 h 79"/>
              </a:gdLst>
              <a:ahLst/>
              <a:cxnLst>
                <a:cxn ang="0">
                  <a:pos x="T0" y="T1"/>
                </a:cxn>
                <a:cxn ang="0">
                  <a:pos x="T2" y="T3"/>
                </a:cxn>
                <a:cxn ang="0">
                  <a:pos x="T4" y="T5"/>
                </a:cxn>
                <a:cxn ang="0">
                  <a:pos x="T6" y="T7"/>
                </a:cxn>
                <a:cxn ang="0">
                  <a:pos x="T8" y="T9"/>
                </a:cxn>
                <a:cxn ang="0">
                  <a:pos x="T10" y="T11"/>
                </a:cxn>
                <a:cxn ang="0">
                  <a:pos x="T12" y="T13"/>
                </a:cxn>
              </a:cxnLst>
              <a:rect l="0" t="0" r="r" b="b"/>
              <a:pathLst>
                <a:path w="12" h="79">
                  <a:moveTo>
                    <a:pt x="0" y="6"/>
                  </a:moveTo>
                  <a:cubicBezTo>
                    <a:pt x="0" y="73"/>
                    <a:pt x="0" y="73"/>
                    <a:pt x="0" y="73"/>
                  </a:cubicBezTo>
                  <a:cubicBezTo>
                    <a:pt x="0" y="76"/>
                    <a:pt x="3" y="79"/>
                    <a:pt x="6" y="79"/>
                  </a:cubicBezTo>
                  <a:cubicBezTo>
                    <a:pt x="9" y="79"/>
                    <a:pt x="12" y="76"/>
                    <a:pt x="12" y="73"/>
                  </a:cubicBezTo>
                  <a:cubicBezTo>
                    <a:pt x="12" y="6"/>
                    <a:pt x="12" y="6"/>
                    <a:pt x="12" y="6"/>
                  </a:cubicBezTo>
                  <a:cubicBezTo>
                    <a:pt x="12" y="3"/>
                    <a:pt x="9" y="0"/>
                    <a:pt x="6" y="0"/>
                  </a:cubicBezTo>
                  <a:cubicBezTo>
                    <a:pt x="3" y="0"/>
                    <a:pt x="0" y="3"/>
                    <a:pt x="0"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16"/>
            <p:cNvSpPr>
              <a:spLocks noEditPoints="1"/>
            </p:cNvSpPr>
            <p:nvPr/>
          </p:nvSpPr>
          <p:spPr bwMode="auto">
            <a:xfrm>
              <a:off x="5840413" y="1789113"/>
              <a:ext cx="515938" cy="307975"/>
            </a:xfrm>
            <a:custGeom>
              <a:avLst/>
              <a:gdLst>
                <a:gd name="T0" fmla="*/ 103 w 136"/>
                <a:gd name="T1" fmla="*/ 73 h 81"/>
                <a:gd name="T2" fmla="*/ 74 w 136"/>
                <a:gd name="T3" fmla="*/ 73 h 81"/>
                <a:gd name="T4" fmla="*/ 74 w 136"/>
                <a:gd name="T5" fmla="*/ 75 h 81"/>
                <a:gd name="T6" fmla="*/ 103 w 136"/>
                <a:gd name="T7" fmla="*/ 75 h 81"/>
                <a:gd name="T8" fmla="*/ 103 w 136"/>
                <a:gd name="T9" fmla="*/ 73 h 81"/>
                <a:gd name="T10" fmla="*/ 136 w 136"/>
                <a:gd name="T11" fmla="*/ 66 h 81"/>
                <a:gd name="T12" fmla="*/ 128 w 136"/>
                <a:gd name="T13" fmla="*/ 73 h 81"/>
                <a:gd name="T14" fmla="*/ 117 w 136"/>
                <a:gd name="T15" fmla="*/ 73 h 81"/>
                <a:gd name="T16" fmla="*/ 118 w 136"/>
                <a:gd name="T17" fmla="*/ 81 h 81"/>
                <a:gd name="T18" fmla="*/ 128 w 136"/>
                <a:gd name="T19" fmla="*/ 81 h 81"/>
                <a:gd name="T20" fmla="*/ 136 w 136"/>
                <a:gd name="T21" fmla="*/ 74 h 81"/>
                <a:gd name="T22" fmla="*/ 136 w 136"/>
                <a:gd name="T23" fmla="*/ 66 h 81"/>
                <a:gd name="T24" fmla="*/ 0 w 136"/>
                <a:gd name="T25" fmla="*/ 0 h 81"/>
                <a:gd name="T26" fmla="*/ 0 w 136"/>
                <a:gd name="T27" fmla="*/ 0 h 81"/>
                <a:gd name="T28" fmla="*/ 0 w 136"/>
                <a:gd name="T29" fmla="*/ 74 h 81"/>
                <a:gd name="T30" fmla="*/ 9 w 136"/>
                <a:gd name="T31" fmla="*/ 81 h 81"/>
                <a:gd name="T32" fmla="*/ 19 w 136"/>
                <a:gd name="T33" fmla="*/ 81 h 81"/>
                <a:gd name="T34" fmla="*/ 21 w 136"/>
                <a:gd name="T35" fmla="*/ 73 h 81"/>
                <a:gd name="T36" fmla="*/ 9 w 136"/>
                <a:gd name="T37" fmla="*/ 73 h 81"/>
                <a:gd name="T38" fmla="*/ 0 w 136"/>
                <a:gd name="T39" fmla="*/ 66 h 81"/>
                <a:gd name="T40" fmla="*/ 0 w 136"/>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81">
                  <a:moveTo>
                    <a:pt x="103" y="73"/>
                  </a:moveTo>
                  <a:cubicBezTo>
                    <a:pt x="74" y="73"/>
                    <a:pt x="74" y="73"/>
                    <a:pt x="74" y="73"/>
                  </a:cubicBezTo>
                  <a:cubicBezTo>
                    <a:pt x="74" y="75"/>
                    <a:pt x="74" y="75"/>
                    <a:pt x="74" y="75"/>
                  </a:cubicBezTo>
                  <a:cubicBezTo>
                    <a:pt x="103" y="75"/>
                    <a:pt x="103" y="75"/>
                    <a:pt x="103" y="75"/>
                  </a:cubicBezTo>
                  <a:cubicBezTo>
                    <a:pt x="103" y="73"/>
                    <a:pt x="103" y="73"/>
                    <a:pt x="103" y="73"/>
                  </a:cubicBezTo>
                  <a:moveTo>
                    <a:pt x="136" y="66"/>
                  </a:moveTo>
                  <a:cubicBezTo>
                    <a:pt x="136" y="70"/>
                    <a:pt x="132" y="73"/>
                    <a:pt x="128" y="73"/>
                  </a:cubicBezTo>
                  <a:cubicBezTo>
                    <a:pt x="117" y="73"/>
                    <a:pt x="117" y="73"/>
                    <a:pt x="117" y="73"/>
                  </a:cubicBezTo>
                  <a:cubicBezTo>
                    <a:pt x="118" y="81"/>
                    <a:pt x="118" y="81"/>
                    <a:pt x="118" y="81"/>
                  </a:cubicBezTo>
                  <a:cubicBezTo>
                    <a:pt x="128" y="81"/>
                    <a:pt x="128" y="81"/>
                    <a:pt x="128" y="81"/>
                  </a:cubicBezTo>
                  <a:cubicBezTo>
                    <a:pt x="132" y="81"/>
                    <a:pt x="136" y="78"/>
                    <a:pt x="136" y="74"/>
                  </a:cubicBezTo>
                  <a:cubicBezTo>
                    <a:pt x="136" y="66"/>
                    <a:pt x="136" y="66"/>
                    <a:pt x="136" y="66"/>
                  </a:cubicBezTo>
                  <a:moveTo>
                    <a:pt x="0" y="0"/>
                  </a:moveTo>
                  <a:cubicBezTo>
                    <a:pt x="0" y="0"/>
                    <a:pt x="0" y="0"/>
                    <a:pt x="0" y="0"/>
                  </a:cubicBezTo>
                  <a:cubicBezTo>
                    <a:pt x="0" y="74"/>
                    <a:pt x="0" y="74"/>
                    <a:pt x="0" y="74"/>
                  </a:cubicBezTo>
                  <a:cubicBezTo>
                    <a:pt x="0" y="78"/>
                    <a:pt x="4" y="81"/>
                    <a:pt x="9" y="81"/>
                  </a:cubicBezTo>
                  <a:cubicBezTo>
                    <a:pt x="19" y="81"/>
                    <a:pt x="19" y="81"/>
                    <a:pt x="19" y="81"/>
                  </a:cubicBezTo>
                  <a:cubicBezTo>
                    <a:pt x="21" y="73"/>
                    <a:pt x="21" y="73"/>
                    <a:pt x="21" y="73"/>
                  </a:cubicBezTo>
                  <a:cubicBezTo>
                    <a:pt x="9" y="73"/>
                    <a:pt x="9" y="73"/>
                    <a:pt x="9" y="73"/>
                  </a:cubicBezTo>
                  <a:cubicBezTo>
                    <a:pt x="4" y="73"/>
                    <a:pt x="0" y="70"/>
                    <a:pt x="0" y="66"/>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7" name="Freeform 17"/>
            <p:cNvSpPr>
              <a:spLocks/>
            </p:cNvSpPr>
            <p:nvPr/>
          </p:nvSpPr>
          <p:spPr bwMode="auto">
            <a:xfrm>
              <a:off x="6230938" y="2065338"/>
              <a:ext cx="7938" cy="7938"/>
            </a:xfrm>
            <a:custGeom>
              <a:avLst/>
              <a:gdLst>
                <a:gd name="T0" fmla="*/ 1 w 2"/>
                <a:gd name="T1" fmla="*/ 0 h 2"/>
                <a:gd name="T2" fmla="*/ 0 w 2"/>
                <a:gd name="T3" fmla="*/ 0 h 2"/>
                <a:gd name="T4" fmla="*/ 0 w 2"/>
                <a:gd name="T5" fmla="*/ 2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0" y="0"/>
                    <a:pt x="0" y="0"/>
                    <a:pt x="0" y="0"/>
                  </a:cubicBezTo>
                  <a:cubicBezTo>
                    <a:pt x="0" y="2"/>
                    <a:pt x="0" y="2"/>
                    <a:pt x="0" y="2"/>
                  </a:cubicBezTo>
                  <a:cubicBezTo>
                    <a:pt x="1" y="2"/>
                    <a:pt x="1" y="2"/>
                    <a:pt x="1" y="2"/>
                  </a:cubicBezTo>
                  <a:cubicBezTo>
                    <a:pt x="1" y="2"/>
                    <a:pt x="1" y="2"/>
                    <a:pt x="2" y="2"/>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8" name="Freeform 18"/>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Freeform 19"/>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Freeform 20"/>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Freeform 21"/>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2" name="Freeform 22"/>
            <p:cNvSpPr>
              <a:spLocks/>
            </p:cNvSpPr>
            <p:nvPr/>
          </p:nvSpPr>
          <p:spPr bwMode="auto">
            <a:xfrm>
              <a:off x="5911851" y="2065338"/>
              <a:ext cx="53975" cy="31750"/>
            </a:xfrm>
            <a:custGeom>
              <a:avLst/>
              <a:gdLst>
                <a:gd name="T0" fmla="*/ 14 w 14"/>
                <a:gd name="T1" fmla="*/ 0 h 8"/>
                <a:gd name="T2" fmla="*/ 2 w 14"/>
                <a:gd name="T3" fmla="*/ 0 h 8"/>
                <a:gd name="T4" fmla="*/ 0 w 14"/>
                <a:gd name="T5" fmla="*/ 8 h 8"/>
                <a:gd name="T6" fmla="*/ 7 w 14"/>
                <a:gd name="T7" fmla="*/ 8 h 8"/>
                <a:gd name="T8" fmla="*/ 7 w 14"/>
                <a:gd name="T9" fmla="*/ 8 h 8"/>
                <a:gd name="T10" fmla="*/ 13 w 14"/>
                <a:gd name="T11" fmla="*/ 2 h 8"/>
                <a:gd name="T12" fmla="*/ 14 w 14"/>
                <a:gd name="T13" fmla="*/ 2 h 8"/>
                <a:gd name="T14" fmla="*/ 1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0"/>
                  </a:moveTo>
                  <a:cubicBezTo>
                    <a:pt x="2" y="0"/>
                    <a:pt x="2" y="0"/>
                    <a:pt x="2" y="0"/>
                  </a:cubicBezTo>
                  <a:cubicBezTo>
                    <a:pt x="0" y="8"/>
                    <a:pt x="0" y="8"/>
                    <a:pt x="0" y="8"/>
                  </a:cubicBezTo>
                  <a:cubicBezTo>
                    <a:pt x="7" y="8"/>
                    <a:pt x="7" y="8"/>
                    <a:pt x="7" y="8"/>
                  </a:cubicBezTo>
                  <a:cubicBezTo>
                    <a:pt x="7" y="8"/>
                    <a:pt x="7" y="8"/>
                    <a:pt x="7" y="8"/>
                  </a:cubicBezTo>
                  <a:cubicBezTo>
                    <a:pt x="7" y="5"/>
                    <a:pt x="10" y="2"/>
                    <a:pt x="13" y="2"/>
                  </a:cubicBezTo>
                  <a:cubicBezTo>
                    <a:pt x="14" y="2"/>
                    <a:pt x="14" y="2"/>
                    <a:pt x="14" y="2"/>
                  </a:cubicBezTo>
                  <a:cubicBezTo>
                    <a:pt x="14" y="0"/>
                    <a:pt x="14" y="0"/>
                    <a:pt x="1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3" name="Freeform 23"/>
            <p:cNvSpPr>
              <a:spLocks/>
            </p:cNvSpPr>
            <p:nvPr/>
          </p:nvSpPr>
          <p:spPr bwMode="auto">
            <a:xfrm>
              <a:off x="6234113" y="2065338"/>
              <a:ext cx="53975" cy="31750"/>
            </a:xfrm>
            <a:custGeom>
              <a:avLst/>
              <a:gdLst>
                <a:gd name="T0" fmla="*/ 13 w 14"/>
                <a:gd name="T1" fmla="*/ 0 h 8"/>
                <a:gd name="T2" fmla="*/ 0 w 14"/>
                <a:gd name="T3" fmla="*/ 0 h 8"/>
                <a:gd name="T4" fmla="*/ 1 w 14"/>
                <a:gd name="T5" fmla="*/ 2 h 8"/>
                <a:gd name="T6" fmla="*/ 6 w 14"/>
                <a:gd name="T7" fmla="*/ 8 h 8"/>
                <a:gd name="T8" fmla="*/ 6 w 14"/>
                <a:gd name="T9" fmla="*/ 8 h 8"/>
                <a:gd name="T10" fmla="*/ 6 w 14"/>
                <a:gd name="T11" fmla="*/ 8 h 8"/>
                <a:gd name="T12" fmla="*/ 14 w 14"/>
                <a:gd name="T13" fmla="*/ 8 h 8"/>
                <a:gd name="T14" fmla="*/ 13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3" y="0"/>
                  </a:moveTo>
                  <a:cubicBezTo>
                    <a:pt x="0" y="0"/>
                    <a:pt x="0" y="0"/>
                    <a:pt x="0" y="0"/>
                  </a:cubicBezTo>
                  <a:cubicBezTo>
                    <a:pt x="1" y="2"/>
                    <a:pt x="1" y="2"/>
                    <a:pt x="1" y="2"/>
                  </a:cubicBezTo>
                  <a:cubicBezTo>
                    <a:pt x="4" y="2"/>
                    <a:pt x="6" y="5"/>
                    <a:pt x="6" y="8"/>
                  </a:cubicBezTo>
                  <a:cubicBezTo>
                    <a:pt x="6" y="8"/>
                    <a:pt x="6" y="8"/>
                    <a:pt x="6" y="8"/>
                  </a:cubicBezTo>
                  <a:cubicBezTo>
                    <a:pt x="6" y="8"/>
                    <a:pt x="6" y="8"/>
                    <a:pt x="6" y="8"/>
                  </a:cubicBezTo>
                  <a:cubicBezTo>
                    <a:pt x="14" y="8"/>
                    <a:pt x="14" y="8"/>
                    <a:pt x="14" y="8"/>
                  </a:cubicBezTo>
                  <a:cubicBezTo>
                    <a:pt x="13" y="0"/>
                    <a:pt x="13" y="0"/>
                    <a:pt x="1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Rectangle 24"/>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Rectangle 25"/>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26"/>
            <p:cNvSpPr>
              <a:spLocks/>
            </p:cNvSpPr>
            <p:nvPr/>
          </p:nvSpPr>
          <p:spPr bwMode="auto">
            <a:xfrm>
              <a:off x="5840413" y="1731963"/>
              <a:ext cx="515938" cy="333375"/>
            </a:xfrm>
            <a:custGeom>
              <a:avLst/>
              <a:gdLst>
                <a:gd name="T0" fmla="*/ 136 w 136"/>
                <a:gd name="T1" fmla="*/ 81 h 88"/>
                <a:gd name="T2" fmla="*/ 128 w 136"/>
                <a:gd name="T3" fmla="*/ 88 h 88"/>
                <a:gd name="T4" fmla="*/ 9 w 136"/>
                <a:gd name="T5" fmla="*/ 88 h 88"/>
                <a:gd name="T6" fmla="*/ 0 w 136"/>
                <a:gd name="T7" fmla="*/ 81 h 88"/>
                <a:gd name="T8" fmla="*/ 0 w 136"/>
                <a:gd name="T9" fmla="*/ 7 h 88"/>
                <a:gd name="T10" fmla="*/ 9 w 136"/>
                <a:gd name="T11" fmla="*/ 0 h 88"/>
                <a:gd name="T12" fmla="*/ 128 w 136"/>
                <a:gd name="T13" fmla="*/ 0 h 88"/>
                <a:gd name="T14" fmla="*/ 136 w 136"/>
                <a:gd name="T15" fmla="*/ 7 h 88"/>
                <a:gd name="T16" fmla="*/ 136 w 136"/>
                <a:gd name="T1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88">
                  <a:moveTo>
                    <a:pt x="136" y="81"/>
                  </a:moveTo>
                  <a:cubicBezTo>
                    <a:pt x="136" y="85"/>
                    <a:pt x="132" y="88"/>
                    <a:pt x="128" y="88"/>
                  </a:cubicBezTo>
                  <a:cubicBezTo>
                    <a:pt x="9" y="88"/>
                    <a:pt x="9" y="88"/>
                    <a:pt x="9" y="88"/>
                  </a:cubicBezTo>
                  <a:cubicBezTo>
                    <a:pt x="4" y="88"/>
                    <a:pt x="0" y="85"/>
                    <a:pt x="0" y="81"/>
                  </a:cubicBezTo>
                  <a:cubicBezTo>
                    <a:pt x="0" y="7"/>
                    <a:pt x="0" y="7"/>
                    <a:pt x="0" y="7"/>
                  </a:cubicBezTo>
                  <a:cubicBezTo>
                    <a:pt x="0" y="3"/>
                    <a:pt x="4" y="0"/>
                    <a:pt x="9" y="0"/>
                  </a:cubicBezTo>
                  <a:cubicBezTo>
                    <a:pt x="128" y="0"/>
                    <a:pt x="128" y="0"/>
                    <a:pt x="128" y="0"/>
                  </a:cubicBezTo>
                  <a:cubicBezTo>
                    <a:pt x="132" y="0"/>
                    <a:pt x="136" y="3"/>
                    <a:pt x="136" y="7"/>
                  </a:cubicBezTo>
                  <a:cubicBezTo>
                    <a:pt x="136" y="81"/>
                    <a:pt x="136" y="81"/>
                    <a:pt x="136" y="8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27"/>
            <p:cNvSpPr>
              <a:spLocks/>
            </p:cNvSpPr>
            <p:nvPr/>
          </p:nvSpPr>
          <p:spPr bwMode="auto">
            <a:xfrm>
              <a:off x="5938838" y="1739901"/>
              <a:ext cx="319088" cy="44450"/>
            </a:xfrm>
            <a:custGeom>
              <a:avLst/>
              <a:gdLst>
                <a:gd name="T0" fmla="*/ 78 w 84"/>
                <a:gd name="T1" fmla="*/ 0 h 12"/>
                <a:gd name="T2" fmla="*/ 6 w 84"/>
                <a:gd name="T3" fmla="*/ 0 h 12"/>
                <a:gd name="T4" fmla="*/ 0 w 84"/>
                <a:gd name="T5" fmla="*/ 6 h 12"/>
                <a:gd name="T6" fmla="*/ 6 w 84"/>
                <a:gd name="T7" fmla="*/ 12 h 12"/>
                <a:gd name="T8" fmla="*/ 78 w 84"/>
                <a:gd name="T9" fmla="*/ 12 h 12"/>
                <a:gd name="T10" fmla="*/ 84 w 84"/>
                <a:gd name="T11" fmla="*/ 6 h 12"/>
                <a:gd name="T12" fmla="*/ 84 w 84"/>
                <a:gd name="T13" fmla="*/ 6 h 12"/>
                <a:gd name="T14" fmla="*/ 78 w 8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
                  <a:moveTo>
                    <a:pt x="78" y="0"/>
                  </a:moveTo>
                  <a:cubicBezTo>
                    <a:pt x="6" y="0"/>
                    <a:pt x="6" y="0"/>
                    <a:pt x="6" y="0"/>
                  </a:cubicBezTo>
                  <a:cubicBezTo>
                    <a:pt x="3" y="0"/>
                    <a:pt x="0" y="3"/>
                    <a:pt x="0" y="6"/>
                  </a:cubicBezTo>
                  <a:cubicBezTo>
                    <a:pt x="0" y="9"/>
                    <a:pt x="3" y="12"/>
                    <a:pt x="6" y="12"/>
                  </a:cubicBezTo>
                  <a:cubicBezTo>
                    <a:pt x="78" y="12"/>
                    <a:pt x="78" y="12"/>
                    <a:pt x="78" y="12"/>
                  </a:cubicBezTo>
                  <a:cubicBezTo>
                    <a:pt x="81" y="12"/>
                    <a:pt x="84" y="9"/>
                    <a:pt x="84" y="6"/>
                  </a:cubicBezTo>
                  <a:cubicBezTo>
                    <a:pt x="84" y="6"/>
                    <a:pt x="84" y="6"/>
                    <a:pt x="84" y="6"/>
                  </a:cubicBezTo>
                  <a:cubicBezTo>
                    <a:pt x="84" y="3"/>
                    <a:pt x="81" y="0"/>
                    <a:pt x="78" y="0"/>
                  </a:cubicBezTo>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28"/>
            <p:cNvSpPr>
              <a:spLocks noEditPoints="1"/>
            </p:cNvSpPr>
            <p:nvPr/>
          </p:nvSpPr>
          <p:spPr bwMode="auto">
            <a:xfrm>
              <a:off x="5961063" y="2097088"/>
              <a:ext cx="277813" cy="22225"/>
            </a:xfrm>
            <a:custGeom>
              <a:avLst/>
              <a:gdLst>
                <a:gd name="T0" fmla="*/ 30 w 73"/>
                <a:gd name="T1" fmla="*/ 0 h 6"/>
                <a:gd name="T2" fmla="*/ 1 w 73"/>
                <a:gd name="T3" fmla="*/ 0 h 6"/>
                <a:gd name="T4" fmla="*/ 0 w 73"/>
                <a:gd name="T5" fmla="*/ 6 h 6"/>
                <a:gd name="T6" fmla="*/ 0 w 73"/>
                <a:gd name="T7" fmla="*/ 6 h 6"/>
                <a:gd name="T8" fmla="*/ 30 w 73"/>
                <a:gd name="T9" fmla="*/ 6 h 6"/>
                <a:gd name="T10" fmla="*/ 30 w 73"/>
                <a:gd name="T11" fmla="*/ 0 h 6"/>
                <a:gd name="T12" fmla="*/ 72 w 73"/>
                <a:gd name="T13" fmla="*/ 0 h 6"/>
                <a:gd name="T14" fmla="*/ 42 w 73"/>
                <a:gd name="T15" fmla="*/ 0 h 6"/>
                <a:gd name="T16" fmla="*/ 42 w 73"/>
                <a:gd name="T17" fmla="*/ 6 h 6"/>
                <a:gd name="T18" fmla="*/ 72 w 73"/>
                <a:gd name="T19" fmla="*/ 6 h 6"/>
                <a:gd name="T20" fmla="*/ 73 w 73"/>
                <a:gd name="T21" fmla="*/ 6 h 6"/>
                <a:gd name="T22" fmla="*/ 72 w 73"/>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
                  <a:moveTo>
                    <a:pt x="30" y="0"/>
                  </a:moveTo>
                  <a:cubicBezTo>
                    <a:pt x="1" y="0"/>
                    <a:pt x="1" y="0"/>
                    <a:pt x="1" y="0"/>
                  </a:cubicBezTo>
                  <a:cubicBezTo>
                    <a:pt x="0" y="6"/>
                    <a:pt x="0" y="6"/>
                    <a:pt x="0" y="6"/>
                  </a:cubicBezTo>
                  <a:cubicBezTo>
                    <a:pt x="0" y="6"/>
                    <a:pt x="0" y="6"/>
                    <a:pt x="0" y="6"/>
                  </a:cubicBezTo>
                  <a:cubicBezTo>
                    <a:pt x="30" y="6"/>
                    <a:pt x="30" y="6"/>
                    <a:pt x="30" y="6"/>
                  </a:cubicBezTo>
                  <a:cubicBezTo>
                    <a:pt x="30" y="0"/>
                    <a:pt x="30" y="0"/>
                    <a:pt x="30" y="0"/>
                  </a:cubicBezTo>
                  <a:moveTo>
                    <a:pt x="72" y="0"/>
                  </a:moveTo>
                  <a:cubicBezTo>
                    <a:pt x="42" y="0"/>
                    <a:pt x="42" y="0"/>
                    <a:pt x="42" y="0"/>
                  </a:cubicBezTo>
                  <a:cubicBezTo>
                    <a:pt x="42" y="6"/>
                    <a:pt x="42" y="6"/>
                    <a:pt x="42" y="6"/>
                  </a:cubicBezTo>
                  <a:cubicBezTo>
                    <a:pt x="72" y="6"/>
                    <a:pt x="72" y="6"/>
                    <a:pt x="72" y="6"/>
                  </a:cubicBezTo>
                  <a:cubicBezTo>
                    <a:pt x="73" y="6"/>
                    <a:pt x="73" y="6"/>
                    <a:pt x="73" y="6"/>
                  </a:cubicBezTo>
                  <a:cubicBezTo>
                    <a:pt x="72" y="0"/>
                    <a:pt x="72" y="0"/>
                    <a:pt x="7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9" name="Freeform 29"/>
            <p:cNvSpPr>
              <a:spLocks/>
            </p:cNvSpPr>
            <p:nvPr/>
          </p:nvSpPr>
          <p:spPr bwMode="auto">
            <a:xfrm>
              <a:off x="5953126" y="2097088"/>
              <a:ext cx="12700" cy="22225"/>
            </a:xfrm>
            <a:custGeom>
              <a:avLst/>
              <a:gdLst>
                <a:gd name="T0" fmla="*/ 3 w 3"/>
                <a:gd name="T1" fmla="*/ 0 h 6"/>
                <a:gd name="T2" fmla="*/ 1 w 3"/>
                <a:gd name="T3" fmla="*/ 0 h 6"/>
                <a:gd name="T4" fmla="*/ 0 w 3"/>
                <a:gd name="T5" fmla="*/ 6 h 6"/>
                <a:gd name="T6" fmla="*/ 2 w 3"/>
                <a:gd name="T7" fmla="*/ 6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1" y="0"/>
                    <a:pt x="1" y="0"/>
                    <a:pt x="1" y="0"/>
                  </a:cubicBezTo>
                  <a:cubicBezTo>
                    <a:pt x="0" y="6"/>
                    <a:pt x="0" y="6"/>
                    <a:pt x="0" y="6"/>
                  </a:cubicBezTo>
                  <a:cubicBezTo>
                    <a:pt x="0" y="6"/>
                    <a:pt x="1" y="6"/>
                    <a:pt x="2" y="6"/>
                  </a:cubicBezTo>
                  <a:cubicBezTo>
                    <a:pt x="3" y="0"/>
                    <a:pt x="3" y="0"/>
                    <a:pt x="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0" name="Freeform 30"/>
            <p:cNvSpPr>
              <a:spLocks/>
            </p:cNvSpPr>
            <p:nvPr/>
          </p:nvSpPr>
          <p:spPr bwMode="auto">
            <a:xfrm>
              <a:off x="6234113" y="2097088"/>
              <a:ext cx="12700" cy="22225"/>
            </a:xfrm>
            <a:custGeom>
              <a:avLst/>
              <a:gdLst>
                <a:gd name="T0" fmla="*/ 2 w 3"/>
                <a:gd name="T1" fmla="*/ 0 h 6"/>
                <a:gd name="T2" fmla="*/ 0 w 3"/>
                <a:gd name="T3" fmla="*/ 0 h 6"/>
                <a:gd name="T4" fmla="*/ 1 w 3"/>
                <a:gd name="T5" fmla="*/ 6 h 6"/>
                <a:gd name="T6" fmla="*/ 3 w 3"/>
                <a:gd name="T7" fmla="*/ 5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0" y="0"/>
                    <a:pt x="0" y="0"/>
                    <a:pt x="0" y="0"/>
                  </a:cubicBezTo>
                  <a:cubicBezTo>
                    <a:pt x="1" y="6"/>
                    <a:pt x="1" y="6"/>
                    <a:pt x="1" y="6"/>
                  </a:cubicBezTo>
                  <a:cubicBezTo>
                    <a:pt x="2" y="6"/>
                    <a:pt x="2" y="5"/>
                    <a:pt x="3" y="5"/>
                  </a:cubicBezTo>
                  <a:cubicBezTo>
                    <a:pt x="2" y="0"/>
                    <a:pt x="2" y="0"/>
                    <a:pt x="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31"/>
            <p:cNvSpPr>
              <a:spLocks/>
            </p:cNvSpPr>
            <p:nvPr/>
          </p:nvSpPr>
          <p:spPr bwMode="auto">
            <a:xfrm>
              <a:off x="5938838" y="2097088"/>
              <a:ext cx="19050" cy="22225"/>
            </a:xfrm>
            <a:custGeom>
              <a:avLst/>
              <a:gdLst>
                <a:gd name="T0" fmla="*/ 5 w 5"/>
                <a:gd name="T1" fmla="*/ 0 h 6"/>
                <a:gd name="T2" fmla="*/ 0 w 5"/>
                <a:gd name="T3" fmla="*/ 0 h 6"/>
                <a:gd name="T4" fmla="*/ 4 w 5"/>
                <a:gd name="T5" fmla="*/ 6 h 6"/>
                <a:gd name="T6" fmla="*/ 5 w 5"/>
                <a:gd name="T7" fmla="*/ 0 h 6"/>
              </a:gdLst>
              <a:ahLst/>
              <a:cxnLst>
                <a:cxn ang="0">
                  <a:pos x="T0" y="T1"/>
                </a:cxn>
                <a:cxn ang="0">
                  <a:pos x="T2" y="T3"/>
                </a:cxn>
                <a:cxn ang="0">
                  <a:pos x="T4" y="T5"/>
                </a:cxn>
                <a:cxn ang="0">
                  <a:pos x="T6" y="T7"/>
                </a:cxn>
              </a:cxnLst>
              <a:rect l="0" t="0" r="r" b="b"/>
              <a:pathLst>
                <a:path w="5" h="6">
                  <a:moveTo>
                    <a:pt x="5" y="0"/>
                  </a:moveTo>
                  <a:cubicBezTo>
                    <a:pt x="0" y="0"/>
                    <a:pt x="0" y="0"/>
                    <a:pt x="0" y="0"/>
                  </a:cubicBezTo>
                  <a:cubicBezTo>
                    <a:pt x="0" y="3"/>
                    <a:pt x="2" y="5"/>
                    <a:pt x="4" y="6"/>
                  </a:cubicBezTo>
                  <a:cubicBezTo>
                    <a:pt x="5" y="0"/>
                    <a:pt x="5" y="0"/>
                    <a:pt x="5"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2" name="Freeform 32"/>
            <p:cNvSpPr>
              <a:spLocks/>
            </p:cNvSpPr>
            <p:nvPr/>
          </p:nvSpPr>
          <p:spPr bwMode="auto">
            <a:xfrm>
              <a:off x="6242051" y="2097088"/>
              <a:ext cx="15875" cy="17463"/>
            </a:xfrm>
            <a:custGeom>
              <a:avLst/>
              <a:gdLst>
                <a:gd name="T0" fmla="*/ 4 w 4"/>
                <a:gd name="T1" fmla="*/ 0 h 5"/>
                <a:gd name="T2" fmla="*/ 0 w 4"/>
                <a:gd name="T3" fmla="*/ 0 h 5"/>
                <a:gd name="T4" fmla="*/ 1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0" y="0"/>
                    <a:pt x="0" y="0"/>
                    <a:pt x="0" y="0"/>
                  </a:cubicBezTo>
                  <a:cubicBezTo>
                    <a:pt x="1" y="5"/>
                    <a:pt x="1" y="5"/>
                    <a:pt x="1" y="5"/>
                  </a:cubicBezTo>
                  <a:cubicBezTo>
                    <a:pt x="3" y="4"/>
                    <a:pt x="4" y="2"/>
                    <a:pt x="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Rectangle 33"/>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4" name="Rectangle 34"/>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5" name="Freeform 35"/>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Freeform 36"/>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7" name="Freeform 37"/>
            <p:cNvSpPr>
              <a:spLocks/>
            </p:cNvSpPr>
            <p:nvPr/>
          </p:nvSpPr>
          <p:spPr bwMode="auto">
            <a:xfrm>
              <a:off x="6230938" y="2073276"/>
              <a:ext cx="11113" cy="23813"/>
            </a:xfrm>
            <a:custGeom>
              <a:avLst/>
              <a:gdLst>
                <a:gd name="T0" fmla="*/ 1 w 3"/>
                <a:gd name="T1" fmla="*/ 0 h 6"/>
                <a:gd name="T2" fmla="*/ 0 w 3"/>
                <a:gd name="T3" fmla="*/ 0 h 6"/>
                <a:gd name="T4" fmla="*/ 1 w 3"/>
                <a:gd name="T5" fmla="*/ 6 h 6"/>
                <a:gd name="T6" fmla="*/ 3 w 3"/>
                <a:gd name="T7" fmla="*/ 6 h 6"/>
                <a:gd name="T8" fmla="*/ 2 w 3"/>
                <a:gd name="T9" fmla="*/ 0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cubicBezTo>
                    <a:pt x="0" y="0"/>
                    <a:pt x="0" y="0"/>
                    <a:pt x="0" y="0"/>
                  </a:cubicBezTo>
                  <a:cubicBezTo>
                    <a:pt x="1" y="6"/>
                    <a:pt x="1" y="6"/>
                    <a:pt x="1" y="6"/>
                  </a:cubicBezTo>
                  <a:cubicBezTo>
                    <a:pt x="3" y="6"/>
                    <a:pt x="3" y="6"/>
                    <a:pt x="3" y="6"/>
                  </a:cubicBezTo>
                  <a:cubicBezTo>
                    <a:pt x="2" y="0"/>
                    <a:pt x="2" y="0"/>
                    <a:pt x="2" y="0"/>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Freeform 38"/>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Freeform 39"/>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Freeform 40"/>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1" name="Freeform 41"/>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2" name="Freeform 42"/>
            <p:cNvSpPr>
              <a:spLocks/>
            </p:cNvSpPr>
            <p:nvPr/>
          </p:nvSpPr>
          <p:spPr bwMode="auto">
            <a:xfrm>
              <a:off x="5938838" y="2073276"/>
              <a:ext cx="26988" cy="23813"/>
            </a:xfrm>
            <a:custGeom>
              <a:avLst/>
              <a:gdLst>
                <a:gd name="T0" fmla="*/ 7 w 7"/>
                <a:gd name="T1" fmla="*/ 0 h 6"/>
                <a:gd name="T2" fmla="*/ 6 w 7"/>
                <a:gd name="T3" fmla="*/ 0 h 6"/>
                <a:gd name="T4" fmla="*/ 0 w 7"/>
                <a:gd name="T5" fmla="*/ 6 h 6"/>
                <a:gd name="T6" fmla="*/ 0 w 7"/>
                <a:gd name="T7" fmla="*/ 6 h 6"/>
                <a:gd name="T8" fmla="*/ 5 w 7"/>
                <a:gd name="T9" fmla="*/ 6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7" y="0"/>
                  </a:moveTo>
                  <a:cubicBezTo>
                    <a:pt x="6" y="0"/>
                    <a:pt x="6" y="0"/>
                    <a:pt x="6" y="0"/>
                  </a:cubicBezTo>
                  <a:cubicBezTo>
                    <a:pt x="3" y="0"/>
                    <a:pt x="0" y="3"/>
                    <a:pt x="0" y="6"/>
                  </a:cubicBezTo>
                  <a:cubicBezTo>
                    <a:pt x="0" y="6"/>
                    <a:pt x="0" y="6"/>
                    <a:pt x="0" y="6"/>
                  </a:cubicBezTo>
                  <a:cubicBezTo>
                    <a:pt x="5" y="6"/>
                    <a:pt x="5" y="6"/>
                    <a:pt x="5" y="6"/>
                  </a:cubicBezTo>
                  <a:cubicBezTo>
                    <a:pt x="7" y="0"/>
                    <a:pt x="7" y="0"/>
                    <a:pt x="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3" name="Freeform 43"/>
            <p:cNvSpPr>
              <a:spLocks/>
            </p:cNvSpPr>
            <p:nvPr/>
          </p:nvSpPr>
          <p:spPr bwMode="auto">
            <a:xfrm>
              <a:off x="6238876" y="2073276"/>
              <a:ext cx="19050" cy="23813"/>
            </a:xfrm>
            <a:custGeom>
              <a:avLst/>
              <a:gdLst>
                <a:gd name="T0" fmla="*/ 0 w 5"/>
                <a:gd name="T1" fmla="*/ 0 h 6"/>
                <a:gd name="T2" fmla="*/ 1 w 5"/>
                <a:gd name="T3" fmla="*/ 6 h 6"/>
                <a:gd name="T4" fmla="*/ 5 w 5"/>
                <a:gd name="T5" fmla="*/ 6 h 6"/>
                <a:gd name="T6" fmla="*/ 5 w 5"/>
                <a:gd name="T7" fmla="*/ 6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5" y="6"/>
                    <a:pt x="5" y="6"/>
                    <a:pt x="5" y="6"/>
                  </a:cubicBezTo>
                  <a:cubicBezTo>
                    <a:pt x="5" y="6"/>
                    <a:pt x="5" y="6"/>
                    <a:pt x="5" y="6"/>
                  </a:cubicBezTo>
                  <a:cubicBezTo>
                    <a:pt x="5" y="3"/>
                    <a:pt x="3"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4" name="Rectangle 44"/>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5" name="Rectangle 45"/>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6" name="Line 46"/>
            <p:cNvSpPr>
              <a:spLocks noChangeShapeType="1"/>
            </p:cNvSpPr>
            <p:nvPr/>
          </p:nvSpPr>
          <p:spPr bwMode="auto">
            <a:xfrm>
              <a:off x="5961063" y="1739901"/>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7" name="Line 47"/>
            <p:cNvSpPr>
              <a:spLocks noChangeShapeType="1"/>
            </p:cNvSpPr>
            <p:nvPr/>
          </p:nvSpPr>
          <p:spPr bwMode="auto">
            <a:xfrm>
              <a:off x="5961063" y="2073276"/>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8" name="Freeform 48"/>
            <p:cNvSpPr>
              <a:spLocks/>
            </p:cNvSpPr>
            <p:nvPr/>
          </p:nvSpPr>
          <p:spPr bwMode="auto">
            <a:xfrm>
              <a:off x="5908676" y="1731963"/>
              <a:ext cx="379413" cy="273050"/>
            </a:xfrm>
            <a:custGeom>
              <a:avLst/>
              <a:gdLst>
                <a:gd name="T0" fmla="*/ 0 w 100"/>
                <a:gd name="T1" fmla="*/ 72 h 72"/>
                <a:gd name="T2" fmla="*/ 44 w 100"/>
                <a:gd name="T3" fmla="*/ 32 h 72"/>
                <a:gd name="T4" fmla="*/ 52 w 100"/>
                <a:gd name="T5" fmla="*/ 64 h 72"/>
                <a:gd name="T6" fmla="*/ 100 w 100"/>
                <a:gd name="T7" fmla="*/ 28 h 72"/>
              </a:gdLst>
              <a:ahLst/>
              <a:cxnLst>
                <a:cxn ang="0">
                  <a:pos x="T0" y="T1"/>
                </a:cxn>
                <a:cxn ang="0">
                  <a:pos x="T2" y="T3"/>
                </a:cxn>
                <a:cxn ang="0">
                  <a:pos x="T4" y="T5"/>
                </a:cxn>
                <a:cxn ang="0">
                  <a:pos x="T6" y="T7"/>
                </a:cxn>
              </a:cxnLst>
              <a:rect l="0" t="0" r="r" b="b"/>
              <a:pathLst>
                <a:path w="100" h="72">
                  <a:moveTo>
                    <a:pt x="0" y="72"/>
                  </a:moveTo>
                  <a:cubicBezTo>
                    <a:pt x="0" y="72"/>
                    <a:pt x="44" y="0"/>
                    <a:pt x="44" y="32"/>
                  </a:cubicBezTo>
                  <a:cubicBezTo>
                    <a:pt x="44" y="64"/>
                    <a:pt x="44" y="72"/>
                    <a:pt x="52" y="64"/>
                  </a:cubicBezTo>
                  <a:cubicBezTo>
                    <a:pt x="60" y="56"/>
                    <a:pt x="80" y="32"/>
                    <a:pt x="100" y="28"/>
                  </a:cubicBezTo>
                </a:path>
              </a:pathLst>
            </a:custGeom>
            <a:noFill/>
            <a:ln w="46038" cap="rnd">
              <a:solidFill>
                <a:srgbClr val="C75C5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sp>
        <p:nvSpPr>
          <p:cNvPr id="59" name="Rectangle 58">
            <a:extLst>
              <a:ext uri="{FF2B5EF4-FFF2-40B4-BE49-F238E27FC236}">
                <a16:creationId xmlns:a16="http://schemas.microsoft.com/office/drawing/2014/main" id="{946BF32F-FC14-1181-FFA3-1312713760A3}"/>
              </a:ext>
            </a:extLst>
          </p:cNvPr>
          <p:cNvSpPr/>
          <p:nvPr/>
        </p:nvSpPr>
        <p:spPr>
          <a:xfrm>
            <a:off x="1115053" y="1663647"/>
            <a:ext cx="6863087" cy="2169825"/>
          </a:xfrm>
          <a:prstGeom prst="rect">
            <a:avLst/>
          </a:prstGeom>
        </p:spPr>
        <p:txBody>
          <a:bodyPr wrap="square">
            <a:spAutoFit/>
          </a:bodyPr>
          <a:lstStyle/>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Medicare Maternal Health</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Maternal Health Equity</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Health Equity</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Social Determinants of Health (SDOH)</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Health Related Social Needs (HSRN)</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Supplemental Payments for Indian Health, Tribal Health, and Puerto Rico</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Measuring Healthcare Quality Disparities</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And more </a:t>
            </a:r>
          </a:p>
          <a:p>
            <a:pPr marL="257175" indent="-257175">
              <a:buClr>
                <a:srgbClr val="223C89"/>
              </a:buClr>
              <a:buFont typeface="Wingdings" panose="05000000000000000000" pitchFamily="2" charset="2"/>
              <a:buChar char="ü"/>
            </a:pPr>
            <a:endParaRPr lang="en-US" sz="1500" dirty="0">
              <a:solidFill>
                <a:schemeClr val="tx1">
                  <a:lumMod val="75000"/>
                </a:schemeClr>
              </a:solidFill>
              <a:latin typeface="Calibri" charset="0"/>
              <a:ea typeface="Calibri" charset="0"/>
              <a:cs typeface="Calibri" charset="0"/>
            </a:endParaRPr>
          </a:p>
        </p:txBody>
      </p:sp>
    </p:spTree>
    <p:extLst>
      <p:ext uri="{BB962C8B-B14F-4D97-AF65-F5344CB8AC3E}">
        <p14:creationId xmlns:p14="http://schemas.microsoft.com/office/powerpoint/2010/main" val="186700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a:xfrm>
            <a:off x="1485900" y="445294"/>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223C89"/>
                </a:solidFill>
                <a:latin typeface="+mn-lt"/>
                <a:ea typeface="Calibri" charset="0"/>
                <a:cs typeface="Calibri" charset="0"/>
              </a:rPr>
              <a:t>Health Equity</a:t>
            </a:r>
            <a:endParaRPr lang="en-US" sz="1350" dirty="0">
              <a:solidFill>
                <a:srgbClr val="223C89"/>
              </a:solidFill>
              <a:latin typeface="+mn-lt"/>
              <a:ea typeface="Calibri" charset="0"/>
              <a:cs typeface="Calibri" charset="0"/>
            </a:endParaRPr>
          </a:p>
        </p:txBody>
      </p:sp>
      <p:sp>
        <p:nvSpPr>
          <p:cNvPr id="13" name="Title 5"/>
          <p:cNvSpPr txBox="1">
            <a:spLocks/>
          </p:cNvSpPr>
          <p:nvPr/>
        </p:nvSpPr>
        <p:spPr>
          <a:xfrm>
            <a:off x="1485900" y="937604"/>
            <a:ext cx="6172200" cy="2292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50" b="1" dirty="0">
              <a:solidFill>
                <a:schemeClr val="tx1">
                  <a:lumMod val="75000"/>
                </a:schemeClr>
              </a:solidFill>
              <a:latin typeface="+mn-lt"/>
              <a:ea typeface="Roboto" pitchFamily="2" charset="0"/>
            </a:endParaRPr>
          </a:p>
        </p:txBody>
      </p:sp>
      <p:grpSp>
        <p:nvGrpSpPr>
          <p:cNvPr id="2" name="Group 1"/>
          <p:cNvGrpSpPr/>
          <p:nvPr/>
        </p:nvGrpSpPr>
        <p:grpSpPr>
          <a:xfrm>
            <a:off x="386391" y="445294"/>
            <a:ext cx="728663" cy="728663"/>
            <a:chOff x="5611813" y="1458913"/>
            <a:chExt cx="971550" cy="971550"/>
          </a:xfrm>
        </p:grpSpPr>
        <p:sp>
          <p:nvSpPr>
            <p:cNvPr id="15" name="Oval 5"/>
            <p:cNvSpPr>
              <a:spLocks noChangeArrowheads="1"/>
            </p:cNvSpPr>
            <p:nvPr/>
          </p:nvSpPr>
          <p:spPr bwMode="auto">
            <a:xfrm>
              <a:off x="5611813" y="1458913"/>
              <a:ext cx="971550" cy="971550"/>
            </a:xfrm>
            <a:prstGeom prst="ellipse">
              <a:avLst/>
            </a:prstGeom>
            <a:solidFill>
              <a:srgbClr val="94959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 name="Freeform 6"/>
            <p:cNvSpPr>
              <a:spLocks noEditPoints="1"/>
            </p:cNvSpPr>
            <p:nvPr/>
          </p:nvSpPr>
          <p:spPr bwMode="auto">
            <a:xfrm>
              <a:off x="5876926" y="1658938"/>
              <a:ext cx="182563" cy="642938"/>
            </a:xfrm>
            <a:custGeom>
              <a:avLst/>
              <a:gdLst>
                <a:gd name="T0" fmla="*/ 20 w 48"/>
                <a:gd name="T1" fmla="*/ 121 h 169"/>
                <a:gd name="T2" fmla="*/ 12 w 48"/>
                <a:gd name="T3" fmla="*/ 156 h 169"/>
                <a:gd name="T4" fmla="*/ 6 w 48"/>
                <a:gd name="T5" fmla="*/ 161 h 169"/>
                <a:gd name="T6" fmla="*/ 5 w 48"/>
                <a:gd name="T7" fmla="*/ 161 h 169"/>
                <a:gd name="T8" fmla="*/ 1 w 48"/>
                <a:gd name="T9" fmla="*/ 158 h 169"/>
                <a:gd name="T10" fmla="*/ 0 w 48"/>
                <a:gd name="T11" fmla="*/ 162 h 169"/>
                <a:gd name="T12" fmla="*/ 0 w 48"/>
                <a:gd name="T13" fmla="*/ 163 h 169"/>
                <a:gd name="T14" fmla="*/ 0 w 48"/>
                <a:gd name="T15" fmla="*/ 163 h 169"/>
                <a:gd name="T16" fmla="*/ 5 w 48"/>
                <a:gd name="T17" fmla="*/ 169 h 169"/>
                <a:gd name="T18" fmla="*/ 6 w 48"/>
                <a:gd name="T19" fmla="*/ 169 h 169"/>
                <a:gd name="T20" fmla="*/ 12 w 48"/>
                <a:gd name="T21" fmla="*/ 164 h 169"/>
                <a:gd name="T22" fmla="*/ 22 w 48"/>
                <a:gd name="T23" fmla="*/ 121 h 169"/>
                <a:gd name="T24" fmla="*/ 20 w 48"/>
                <a:gd name="T25" fmla="*/ 121 h 169"/>
                <a:gd name="T26" fmla="*/ 47 w 48"/>
                <a:gd name="T27" fmla="*/ 0 h 169"/>
                <a:gd name="T28" fmla="*/ 43 w 48"/>
                <a:gd name="T29" fmla="*/ 19 h 169"/>
                <a:gd name="T30" fmla="*/ 45 w 48"/>
                <a:gd name="T31" fmla="*/ 19 h 169"/>
                <a:gd name="T32" fmla="*/ 48 w 48"/>
                <a:gd name="T33" fmla="*/ 4 h 169"/>
                <a:gd name="T34" fmla="*/ 48 w 48"/>
                <a:gd name="T35" fmla="*/ 3 h 169"/>
                <a:gd name="T36" fmla="*/ 48 w 48"/>
                <a:gd name="T37" fmla="*/ 3 h 169"/>
                <a:gd name="T38" fmla="*/ 47 w 48"/>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69">
                  <a:moveTo>
                    <a:pt x="20" y="121"/>
                  </a:moveTo>
                  <a:cubicBezTo>
                    <a:pt x="12" y="156"/>
                    <a:pt x="12" y="156"/>
                    <a:pt x="12" y="156"/>
                  </a:cubicBezTo>
                  <a:cubicBezTo>
                    <a:pt x="11" y="159"/>
                    <a:pt x="9" y="161"/>
                    <a:pt x="6" y="161"/>
                  </a:cubicBezTo>
                  <a:cubicBezTo>
                    <a:pt x="6" y="161"/>
                    <a:pt x="5" y="161"/>
                    <a:pt x="5" y="161"/>
                  </a:cubicBezTo>
                  <a:cubicBezTo>
                    <a:pt x="3" y="160"/>
                    <a:pt x="2" y="160"/>
                    <a:pt x="1" y="158"/>
                  </a:cubicBezTo>
                  <a:cubicBezTo>
                    <a:pt x="0" y="162"/>
                    <a:pt x="0" y="162"/>
                    <a:pt x="0" y="162"/>
                  </a:cubicBezTo>
                  <a:cubicBezTo>
                    <a:pt x="0" y="162"/>
                    <a:pt x="0" y="163"/>
                    <a:pt x="0" y="163"/>
                  </a:cubicBezTo>
                  <a:cubicBezTo>
                    <a:pt x="0" y="163"/>
                    <a:pt x="0" y="163"/>
                    <a:pt x="0" y="163"/>
                  </a:cubicBezTo>
                  <a:cubicBezTo>
                    <a:pt x="0" y="166"/>
                    <a:pt x="2" y="168"/>
                    <a:pt x="5" y="169"/>
                  </a:cubicBezTo>
                  <a:cubicBezTo>
                    <a:pt x="5" y="169"/>
                    <a:pt x="6" y="169"/>
                    <a:pt x="6" y="169"/>
                  </a:cubicBezTo>
                  <a:cubicBezTo>
                    <a:pt x="9" y="169"/>
                    <a:pt x="11" y="167"/>
                    <a:pt x="12" y="164"/>
                  </a:cubicBezTo>
                  <a:cubicBezTo>
                    <a:pt x="22" y="121"/>
                    <a:pt x="22" y="121"/>
                    <a:pt x="22" y="121"/>
                  </a:cubicBezTo>
                  <a:cubicBezTo>
                    <a:pt x="21" y="121"/>
                    <a:pt x="20" y="121"/>
                    <a:pt x="20" y="121"/>
                  </a:cubicBezTo>
                  <a:moveTo>
                    <a:pt x="47" y="0"/>
                  </a:moveTo>
                  <a:cubicBezTo>
                    <a:pt x="43" y="19"/>
                    <a:pt x="43" y="19"/>
                    <a:pt x="43" y="19"/>
                  </a:cubicBezTo>
                  <a:cubicBezTo>
                    <a:pt x="45" y="19"/>
                    <a:pt x="45" y="19"/>
                    <a:pt x="45" y="19"/>
                  </a:cubicBezTo>
                  <a:cubicBezTo>
                    <a:pt x="48" y="4"/>
                    <a:pt x="48" y="4"/>
                    <a:pt x="48" y="4"/>
                  </a:cubicBezTo>
                  <a:cubicBezTo>
                    <a:pt x="48" y="4"/>
                    <a:pt x="48" y="4"/>
                    <a:pt x="48" y="3"/>
                  </a:cubicBezTo>
                  <a:cubicBezTo>
                    <a:pt x="48" y="3"/>
                    <a:pt x="48" y="3"/>
                    <a:pt x="48" y="3"/>
                  </a:cubicBezTo>
                  <a:cubicBezTo>
                    <a:pt x="48" y="2"/>
                    <a:pt x="48" y="1"/>
                    <a:pt x="4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 name="Freeform 7"/>
            <p:cNvSpPr>
              <a:spLocks noEditPoints="1"/>
            </p:cNvSpPr>
            <p:nvPr/>
          </p:nvSpPr>
          <p:spPr bwMode="auto">
            <a:xfrm>
              <a:off x="6151563" y="1658938"/>
              <a:ext cx="166688" cy="642938"/>
            </a:xfrm>
            <a:custGeom>
              <a:avLst/>
              <a:gdLst>
                <a:gd name="T0" fmla="*/ 25 w 44"/>
                <a:gd name="T1" fmla="*/ 120 h 169"/>
                <a:gd name="T2" fmla="*/ 23 w 44"/>
                <a:gd name="T3" fmla="*/ 121 h 169"/>
                <a:gd name="T4" fmla="*/ 32 w 44"/>
                <a:gd name="T5" fmla="*/ 164 h 169"/>
                <a:gd name="T6" fmla="*/ 38 w 44"/>
                <a:gd name="T7" fmla="*/ 169 h 169"/>
                <a:gd name="T8" fmla="*/ 39 w 44"/>
                <a:gd name="T9" fmla="*/ 169 h 169"/>
                <a:gd name="T10" fmla="*/ 44 w 44"/>
                <a:gd name="T11" fmla="*/ 163 h 169"/>
                <a:gd name="T12" fmla="*/ 44 w 44"/>
                <a:gd name="T13" fmla="*/ 163 h 169"/>
                <a:gd name="T14" fmla="*/ 44 w 44"/>
                <a:gd name="T15" fmla="*/ 162 h 169"/>
                <a:gd name="T16" fmla="*/ 43 w 44"/>
                <a:gd name="T17" fmla="*/ 158 h 169"/>
                <a:gd name="T18" fmla="*/ 39 w 44"/>
                <a:gd name="T19" fmla="*/ 161 h 169"/>
                <a:gd name="T20" fmla="*/ 38 w 44"/>
                <a:gd name="T21" fmla="*/ 161 h 169"/>
                <a:gd name="T22" fmla="*/ 32 w 44"/>
                <a:gd name="T23" fmla="*/ 156 h 169"/>
                <a:gd name="T24" fmla="*/ 25 w 44"/>
                <a:gd name="T25" fmla="*/ 120 h 169"/>
                <a:gd name="T26" fmla="*/ 1 w 44"/>
                <a:gd name="T27" fmla="*/ 0 h 169"/>
                <a:gd name="T28" fmla="*/ 0 w 44"/>
                <a:gd name="T29" fmla="*/ 3 h 169"/>
                <a:gd name="T30" fmla="*/ 0 w 44"/>
                <a:gd name="T31" fmla="*/ 3 h 169"/>
                <a:gd name="T32" fmla="*/ 0 w 44"/>
                <a:gd name="T33" fmla="*/ 4 h 169"/>
                <a:gd name="T34" fmla="*/ 3 w 44"/>
                <a:gd name="T35" fmla="*/ 19 h 169"/>
                <a:gd name="T36" fmla="*/ 5 w 44"/>
                <a:gd name="T37" fmla="*/ 19 h 169"/>
                <a:gd name="T38" fmla="*/ 1 w 44"/>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69">
                  <a:moveTo>
                    <a:pt x="25" y="120"/>
                  </a:moveTo>
                  <a:cubicBezTo>
                    <a:pt x="24" y="120"/>
                    <a:pt x="24" y="121"/>
                    <a:pt x="23" y="121"/>
                  </a:cubicBezTo>
                  <a:cubicBezTo>
                    <a:pt x="32" y="164"/>
                    <a:pt x="32" y="164"/>
                    <a:pt x="32" y="164"/>
                  </a:cubicBezTo>
                  <a:cubicBezTo>
                    <a:pt x="33" y="167"/>
                    <a:pt x="35" y="169"/>
                    <a:pt x="38" y="169"/>
                  </a:cubicBezTo>
                  <a:cubicBezTo>
                    <a:pt x="38" y="169"/>
                    <a:pt x="39" y="169"/>
                    <a:pt x="39" y="169"/>
                  </a:cubicBezTo>
                  <a:cubicBezTo>
                    <a:pt x="42" y="168"/>
                    <a:pt x="44" y="166"/>
                    <a:pt x="44" y="163"/>
                  </a:cubicBezTo>
                  <a:cubicBezTo>
                    <a:pt x="44" y="163"/>
                    <a:pt x="44" y="163"/>
                    <a:pt x="44" y="163"/>
                  </a:cubicBezTo>
                  <a:cubicBezTo>
                    <a:pt x="44" y="163"/>
                    <a:pt x="44" y="162"/>
                    <a:pt x="44" y="162"/>
                  </a:cubicBezTo>
                  <a:cubicBezTo>
                    <a:pt x="43" y="158"/>
                    <a:pt x="43" y="158"/>
                    <a:pt x="43" y="158"/>
                  </a:cubicBezTo>
                  <a:cubicBezTo>
                    <a:pt x="42" y="159"/>
                    <a:pt x="41" y="161"/>
                    <a:pt x="39" y="161"/>
                  </a:cubicBezTo>
                  <a:cubicBezTo>
                    <a:pt x="39" y="161"/>
                    <a:pt x="38" y="161"/>
                    <a:pt x="38" y="161"/>
                  </a:cubicBezTo>
                  <a:cubicBezTo>
                    <a:pt x="35" y="161"/>
                    <a:pt x="33" y="159"/>
                    <a:pt x="32" y="156"/>
                  </a:cubicBezTo>
                  <a:cubicBezTo>
                    <a:pt x="25" y="120"/>
                    <a:pt x="25" y="120"/>
                    <a:pt x="25" y="120"/>
                  </a:cubicBezTo>
                  <a:moveTo>
                    <a:pt x="1" y="0"/>
                  </a:moveTo>
                  <a:cubicBezTo>
                    <a:pt x="0" y="1"/>
                    <a:pt x="0" y="2"/>
                    <a:pt x="0" y="3"/>
                  </a:cubicBezTo>
                  <a:cubicBezTo>
                    <a:pt x="0" y="3"/>
                    <a:pt x="0" y="3"/>
                    <a:pt x="0" y="3"/>
                  </a:cubicBezTo>
                  <a:cubicBezTo>
                    <a:pt x="0" y="3"/>
                    <a:pt x="0" y="4"/>
                    <a:pt x="0" y="4"/>
                  </a:cubicBezTo>
                  <a:cubicBezTo>
                    <a:pt x="3" y="19"/>
                    <a:pt x="3" y="19"/>
                    <a:pt x="3" y="19"/>
                  </a:cubicBezTo>
                  <a:cubicBezTo>
                    <a:pt x="5" y="19"/>
                    <a:pt x="5" y="19"/>
                    <a:pt x="5" y="19"/>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8"/>
            <p:cNvSpPr>
              <a:spLocks/>
            </p:cNvSpPr>
            <p:nvPr/>
          </p:nvSpPr>
          <p:spPr bwMode="auto">
            <a:xfrm>
              <a:off x="6075363" y="2119313"/>
              <a:ext cx="46038" cy="182563"/>
            </a:xfrm>
            <a:custGeom>
              <a:avLst/>
              <a:gdLst>
                <a:gd name="T0" fmla="*/ 0 w 12"/>
                <a:gd name="T1" fmla="*/ 0 h 48"/>
                <a:gd name="T2" fmla="*/ 0 w 12"/>
                <a:gd name="T3" fmla="*/ 0 h 48"/>
                <a:gd name="T4" fmla="*/ 0 w 12"/>
                <a:gd name="T5" fmla="*/ 42 h 48"/>
                <a:gd name="T6" fmla="*/ 6 w 12"/>
                <a:gd name="T7" fmla="*/ 48 h 48"/>
                <a:gd name="T8" fmla="*/ 12 w 12"/>
                <a:gd name="T9" fmla="*/ 42 h 48"/>
                <a:gd name="T10" fmla="*/ 12 w 12"/>
                <a:gd name="T11" fmla="*/ 34 h 48"/>
                <a:gd name="T12" fmla="*/ 6 w 12"/>
                <a:gd name="T13" fmla="*/ 40 h 48"/>
                <a:gd name="T14" fmla="*/ 0 w 12"/>
                <a:gd name="T15" fmla="*/ 34 h 48"/>
                <a:gd name="T16" fmla="*/ 0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0" y="0"/>
                  </a:moveTo>
                  <a:cubicBezTo>
                    <a:pt x="0" y="0"/>
                    <a:pt x="0" y="0"/>
                    <a:pt x="0" y="0"/>
                  </a:cubicBezTo>
                  <a:cubicBezTo>
                    <a:pt x="0" y="42"/>
                    <a:pt x="0" y="42"/>
                    <a:pt x="0" y="42"/>
                  </a:cubicBezTo>
                  <a:cubicBezTo>
                    <a:pt x="0" y="45"/>
                    <a:pt x="3" y="48"/>
                    <a:pt x="6" y="48"/>
                  </a:cubicBezTo>
                  <a:cubicBezTo>
                    <a:pt x="9" y="48"/>
                    <a:pt x="12" y="45"/>
                    <a:pt x="12" y="42"/>
                  </a:cubicBezTo>
                  <a:cubicBezTo>
                    <a:pt x="12" y="34"/>
                    <a:pt x="12" y="34"/>
                    <a:pt x="12" y="34"/>
                  </a:cubicBezTo>
                  <a:cubicBezTo>
                    <a:pt x="12" y="37"/>
                    <a:pt x="9" y="40"/>
                    <a:pt x="6" y="40"/>
                  </a:cubicBezTo>
                  <a:cubicBezTo>
                    <a:pt x="3" y="40"/>
                    <a:pt x="0" y="37"/>
                    <a:pt x="0" y="34"/>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 name="Freeform 9"/>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10"/>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11"/>
            <p:cNvSpPr>
              <a:spLocks/>
            </p:cNvSpPr>
            <p:nvPr/>
          </p:nvSpPr>
          <p:spPr bwMode="auto">
            <a:xfrm>
              <a:off x="5873751" y="1614488"/>
              <a:ext cx="190500" cy="660400"/>
            </a:xfrm>
            <a:custGeom>
              <a:avLst/>
              <a:gdLst>
                <a:gd name="T0" fmla="*/ 37 w 50"/>
                <a:gd name="T1" fmla="*/ 6 h 174"/>
                <a:gd name="T2" fmla="*/ 1 w 50"/>
                <a:gd name="T3" fmla="*/ 166 h 174"/>
                <a:gd name="T4" fmla="*/ 6 w 50"/>
                <a:gd name="T5" fmla="*/ 173 h 174"/>
                <a:gd name="T6" fmla="*/ 13 w 50"/>
                <a:gd name="T7" fmla="*/ 168 h 174"/>
                <a:gd name="T8" fmla="*/ 49 w 50"/>
                <a:gd name="T9" fmla="*/ 8 h 174"/>
                <a:gd name="T10" fmla="*/ 44 w 50"/>
                <a:gd name="T11" fmla="*/ 1 h 174"/>
                <a:gd name="T12" fmla="*/ 37 w 50"/>
                <a:gd name="T13" fmla="*/ 6 h 174"/>
              </a:gdLst>
              <a:ahLst/>
              <a:cxnLst>
                <a:cxn ang="0">
                  <a:pos x="T0" y="T1"/>
                </a:cxn>
                <a:cxn ang="0">
                  <a:pos x="T2" y="T3"/>
                </a:cxn>
                <a:cxn ang="0">
                  <a:pos x="T4" y="T5"/>
                </a:cxn>
                <a:cxn ang="0">
                  <a:pos x="T6" y="T7"/>
                </a:cxn>
                <a:cxn ang="0">
                  <a:pos x="T8" y="T9"/>
                </a:cxn>
                <a:cxn ang="0">
                  <a:pos x="T10" y="T11"/>
                </a:cxn>
                <a:cxn ang="0">
                  <a:pos x="T12" y="T13"/>
                </a:cxn>
              </a:cxnLst>
              <a:rect l="0" t="0" r="r" b="b"/>
              <a:pathLst>
                <a:path w="50" h="174">
                  <a:moveTo>
                    <a:pt x="37" y="6"/>
                  </a:moveTo>
                  <a:cubicBezTo>
                    <a:pt x="1" y="166"/>
                    <a:pt x="1" y="166"/>
                    <a:pt x="1" y="166"/>
                  </a:cubicBezTo>
                  <a:cubicBezTo>
                    <a:pt x="0" y="169"/>
                    <a:pt x="2" y="172"/>
                    <a:pt x="6" y="173"/>
                  </a:cubicBezTo>
                  <a:cubicBezTo>
                    <a:pt x="9" y="174"/>
                    <a:pt x="12" y="172"/>
                    <a:pt x="13" y="168"/>
                  </a:cubicBezTo>
                  <a:cubicBezTo>
                    <a:pt x="49" y="8"/>
                    <a:pt x="49" y="8"/>
                    <a:pt x="49" y="8"/>
                  </a:cubicBezTo>
                  <a:cubicBezTo>
                    <a:pt x="50" y="5"/>
                    <a:pt x="48" y="2"/>
                    <a:pt x="44" y="1"/>
                  </a:cubicBezTo>
                  <a:cubicBezTo>
                    <a:pt x="41" y="0"/>
                    <a:pt x="38" y="2"/>
                    <a:pt x="37"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12"/>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13"/>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14"/>
            <p:cNvSpPr>
              <a:spLocks/>
            </p:cNvSpPr>
            <p:nvPr/>
          </p:nvSpPr>
          <p:spPr bwMode="auto">
            <a:xfrm>
              <a:off x="6146801" y="1614488"/>
              <a:ext cx="174625" cy="660400"/>
            </a:xfrm>
            <a:custGeom>
              <a:avLst/>
              <a:gdLst>
                <a:gd name="T0" fmla="*/ 1 w 46"/>
                <a:gd name="T1" fmla="*/ 8 h 174"/>
                <a:gd name="T2" fmla="*/ 33 w 46"/>
                <a:gd name="T3" fmla="*/ 168 h 174"/>
                <a:gd name="T4" fmla="*/ 40 w 46"/>
                <a:gd name="T5" fmla="*/ 173 h 174"/>
                <a:gd name="T6" fmla="*/ 45 w 46"/>
                <a:gd name="T7" fmla="*/ 166 h 174"/>
                <a:gd name="T8" fmla="*/ 13 w 46"/>
                <a:gd name="T9" fmla="*/ 6 h 174"/>
                <a:gd name="T10" fmla="*/ 6 w 46"/>
                <a:gd name="T11" fmla="*/ 1 h 174"/>
                <a:gd name="T12" fmla="*/ 1 w 46"/>
                <a:gd name="T13" fmla="*/ 8 h 174"/>
              </a:gdLst>
              <a:ahLst/>
              <a:cxnLst>
                <a:cxn ang="0">
                  <a:pos x="T0" y="T1"/>
                </a:cxn>
                <a:cxn ang="0">
                  <a:pos x="T2" y="T3"/>
                </a:cxn>
                <a:cxn ang="0">
                  <a:pos x="T4" y="T5"/>
                </a:cxn>
                <a:cxn ang="0">
                  <a:pos x="T6" y="T7"/>
                </a:cxn>
                <a:cxn ang="0">
                  <a:pos x="T8" y="T9"/>
                </a:cxn>
                <a:cxn ang="0">
                  <a:pos x="T10" y="T11"/>
                </a:cxn>
                <a:cxn ang="0">
                  <a:pos x="T12" y="T13"/>
                </a:cxn>
              </a:cxnLst>
              <a:rect l="0" t="0" r="r" b="b"/>
              <a:pathLst>
                <a:path w="46" h="174">
                  <a:moveTo>
                    <a:pt x="1" y="8"/>
                  </a:moveTo>
                  <a:cubicBezTo>
                    <a:pt x="33" y="168"/>
                    <a:pt x="33" y="168"/>
                    <a:pt x="33" y="168"/>
                  </a:cubicBezTo>
                  <a:cubicBezTo>
                    <a:pt x="34" y="171"/>
                    <a:pt x="37" y="174"/>
                    <a:pt x="40" y="173"/>
                  </a:cubicBezTo>
                  <a:cubicBezTo>
                    <a:pt x="43" y="172"/>
                    <a:pt x="46" y="169"/>
                    <a:pt x="45" y="166"/>
                  </a:cubicBezTo>
                  <a:cubicBezTo>
                    <a:pt x="13" y="6"/>
                    <a:pt x="13" y="6"/>
                    <a:pt x="13" y="6"/>
                  </a:cubicBezTo>
                  <a:cubicBezTo>
                    <a:pt x="12" y="3"/>
                    <a:pt x="9" y="0"/>
                    <a:pt x="6" y="1"/>
                  </a:cubicBezTo>
                  <a:cubicBezTo>
                    <a:pt x="3" y="2"/>
                    <a:pt x="0" y="5"/>
                    <a:pt x="1" y="8"/>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15"/>
            <p:cNvSpPr>
              <a:spLocks/>
            </p:cNvSpPr>
            <p:nvPr/>
          </p:nvSpPr>
          <p:spPr bwMode="auto">
            <a:xfrm>
              <a:off x="6075363" y="1971676"/>
              <a:ext cx="46038" cy="300038"/>
            </a:xfrm>
            <a:custGeom>
              <a:avLst/>
              <a:gdLst>
                <a:gd name="T0" fmla="*/ 0 w 12"/>
                <a:gd name="T1" fmla="*/ 6 h 79"/>
                <a:gd name="T2" fmla="*/ 0 w 12"/>
                <a:gd name="T3" fmla="*/ 73 h 79"/>
                <a:gd name="T4" fmla="*/ 6 w 12"/>
                <a:gd name="T5" fmla="*/ 79 h 79"/>
                <a:gd name="T6" fmla="*/ 12 w 12"/>
                <a:gd name="T7" fmla="*/ 73 h 79"/>
                <a:gd name="T8" fmla="*/ 12 w 12"/>
                <a:gd name="T9" fmla="*/ 6 h 79"/>
                <a:gd name="T10" fmla="*/ 6 w 12"/>
                <a:gd name="T11" fmla="*/ 0 h 79"/>
                <a:gd name="T12" fmla="*/ 0 w 12"/>
                <a:gd name="T13" fmla="*/ 6 h 79"/>
              </a:gdLst>
              <a:ahLst/>
              <a:cxnLst>
                <a:cxn ang="0">
                  <a:pos x="T0" y="T1"/>
                </a:cxn>
                <a:cxn ang="0">
                  <a:pos x="T2" y="T3"/>
                </a:cxn>
                <a:cxn ang="0">
                  <a:pos x="T4" y="T5"/>
                </a:cxn>
                <a:cxn ang="0">
                  <a:pos x="T6" y="T7"/>
                </a:cxn>
                <a:cxn ang="0">
                  <a:pos x="T8" y="T9"/>
                </a:cxn>
                <a:cxn ang="0">
                  <a:pos x="T10" y="T11"/>
                </a:cxn>
                <a:cxn ang="0">
                  <a:pos x="T12" y="T13"/>
                </a:cxn>
              </a:cxnLst>
              <a:rect l="0" t="0" r="r" b="b"/>
              <a:pathLst>
                <a:path w="12" h="79">
                  <a:moveTo>
                    <a:pt x="0" y="6"/>
                  </a:moveTo>
                  <a:cubicBezTo>
                    <a:pt x="0" y="73"/>
                    <a:pt x="0" y="73"/>
                    <a:pt x="0" y="73"/>
                  </a:cubicBezTo>
                  <a:cubicBezTo>
                    <a:pt x="0" y="76"/>
                    <a:pt x="3" y="79"/>
                    <a:pt x="6" y="79"/>
                  </a:cubicBezTo>
                  <a:cubicBezTo>
                    <a:pt x="9" y="79"/>
                    <a:pt x="12" y="76"/>
                    <a:pt x="12" y="73"/>
                  </a:cubicBezTo>
                  <a:cubicBezTo>
                    <a:pt x="12" y="6"/>
                    <a:pt x="12" y="6"/>
                    <a:pt x="12" y="6"/>
                  </a:cubicBezTo>
                  <a:cubicBezTo>
                    <a:pt x="12" y="3"/>
                    <a:pt x="9" y="0"/>
                    <a:pt x="6" y="0"/>
                  </a:cubicBezTo>
                  <a:cubicBezTo>
                    <a:pt x="3" y="0"/>
                    <a:pt x="0" y="3"/>
                    <a:pt x="0"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16"/>
            <p:cNvSpPr>
              <a:spLocks noEditPoints="1"/>
            </p:cNvSpPr>
            <p:nvPr/>
          </p:nvSpPr>
          <p:spPr bwMode="auto">
            <a:xfrm>
              <a:off x="5840413" y="1789113"/>
              <a:ext cx="515938" cy="307975"/>
            </a:xfrm>
            <a:custGeom>
              <a:avLst/>
              <a:gdLst>
                <a:gd name="T0" fmla="*/ 103 w 136"/>
                <a:gd name="T1" fmla="*/ 73 h 81"/>
                <a:gd name="T2" fmla="*/ 74 w 136"/>
                <a:gd name="T3" fmla="*/ 73 h 81"/>
                <a:gd name="T4" fmla="*/ 74 w 136"/>
                <a:gd name="T5" fmla="*/ 75 h 81"/>
                <a:gd name="T6" fmla="*/ 103 w 136"/>
                <a:gd name="T7" fmla="*/ 75 h 81"/>
                <a:gd name="T8" fmla="*/ 103 w 136"/>
                <a:gd name="T9" fmla="*/ 73 h 81"/>
                <a:gd name="T10" fmla="*/ 136 w 136"/>
                <a:gd name="T11" fmla="*/ 66 h 81"/>
                <a:gd name="T12" fmla="*/ 128 w 136"/>
                <a:gd name="T13" fmla="*/ 73 h 81"/>
                <a:gd name="T14" fmla="*/ 117 w 136"/>
                <a:gd name="T15" fmla="*/ 73 h 81"/>
                <a:gd name="T16" fmla="*/ 118 w 136"/>
                <a:gd name="T17" fmla="*/ 81 h 81"/>
                <a:gd name="T18" fmla="*/ 128 w 136"/>
                <a:gd name="T19" fmla="*/ 81 h 81"/>
                <a:gd name="T20" fmla="*/ 136 w 136"/>
                <a:gd name="T21" fmla="*/ 74 h 81"/>
                <a:gd name="T22" fmla="*/ 136 w 136"/>
                <a:gd name="T23" fmla="*/ 66 h 81"/>
                <a:gd name="T24" fmla="*/ 0 w 136"/>
                <a:gd name="T25" fmla="*/ 0 h 81"/>
                <a:gd name="T26" fmla="*/ 0 w 136"/>
                <a:gd name="T27" fmla="*/ 0 h 81"/>
                <a:gd name="T28" fmla="*/ 0 w 136"/>
                <a:gd name="T29" fmla="*/ 74 h 81"/>
                <a:gd name="T30" fmla="*/ 9 w 136"/>
                <a:gd name="T31" fmla="*/ 81 h 81"/>
                <a:gd name="T32" fmla="*/ 19 w 136"/>
                <a:gd name="T33" fmla="*/ 81 h 81"/>
                <a:gd name="T34" fmla="*/ 21 w 136"/>
                <a:gd name="T35" fmla="*/ 73 h 81"/>
                <a:gd name="T36" fmla="*/ 9 w 136"/>
                <a:gd name="T37" fmla="*/ 73 h 81"/>
                <a:gd name="T38" fmla="*/ 0 w 136"/>
                <a:gd name="T39" fmla="*/ 66 h 81"/>
                <a:gd name="T40" fmla="*/ 0 w 136"/>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81">
                  <a:moveTo>
                    <a:pt x="103" y="73"/>
                  </a:moveTo>
                  <a:cubicBezTo>
                    <a:pt x="74" y="73"/>
                    <a:pt x="74" y="73"/>
                    <a:pt x="74" y="73"/>
                  </a:cubicBezTo>
                  <a:cubicBezTo>
                    <a:pt x="74" y="75"/>
                    <a:pt x="74" y="75"/>
                    <a:pt x="74" y="75"/>
                  </a:cubicBezTo>
                  <a:cubicBezTo>
                    <a:pt x="103" y="75"/>
                    <a:pt x="103" y="75"/>
                    <a:pt x="103" y="75"/>
                  </a:cubicBezTo>
                  <a:cubicBezTo>
                    <a:pt x="103" y="73"/>
                    <a:pt x="103" y="73"/>
                    <a:pt x="103" y="73"/>
                  </a:cubicBezTo>
                  <a:moveTo>
                    <a:pt x="136" y="66"/>
                  </a:moveTo>
                  <a:cubicBezTo>
                    <a:pt x="136" y="70"/>
                    <a:pt x="132" y="73"/>
                    <a:pt x="128" y="73"/>
                  </a:cubicBezTo>
                  <a:cubicBezTo>
                    <a:pt x="117" y="73"/>
                    <a:pt x="117" y="73"/>
                    <a:pt x="117" y="73"/>
                  </a:cubicBezTo>
                  <a:cubicBezTo>
                    <a:pt x="118" y="81"/>
                    <a:pt x="118" y="81"/>
                    <a:pt x="118" y="81"/>
                  </a:cubicBezTo>
                  <a:cubicBezTo>
                    <a:pt x="128" y="81"/>
                    <a:pt x="128" y="81"/>
                    <a:pt x="128" y="81"/>
                  </a:cubicBezTo>
                  <a:cubicBezTo>
                    <a:pt x="132" y="81"/>
                    <a:pt x="136" y="78"/>
                    <a:pt x="136" y="74"/>
                  </a:cubicBezTo>
                  <a:cubicBezTo>
                    <a:pt x="136" y="66"/>
                    <a:pt x="136" y="66"/>
                    <a:pt x="136" y="66"/>
                  </a:cubicBezTo>
                  <a:moveTo>
                    <a:pt x="0" y="0"/>
                  </a:moveTo>
                  <a:cubicBezTo>
                    <a:pt x="0" y="0"/>
                    <a:pt x="0" y="0"/>
                    <a:pt x="0" y="0"/>
                  </a:cubicBezTo>
                  <a:cubicBezTo>
                    <a:pt x="0" y="74"/>
                    <a:pt x="0" y="74"/>
                    <a:pt x="0" y="74"/>
                  </a:cubicBezTo>
                  <a:cubicBezTo>
                    <a:pt x="0" y="78"/>
                    <a:pt x="4" y="81"/>
                    <a:pt x="9" y="81"/>
                  </a:cubicBezTo>
                  <a:cubicBezTo>
                    <a:pt x="19" y="81"/>
                    <a:pt x="19" y="81"/>
                    <a:pt x="19" y="81"/>
                  </a:cubicBezTo>
                  <a:cubicBezTo>
                    <a:pt x="21" y="73"/>
                    <a:pt x="21" y="73"/>
                    <a:pt x="21" y="73"/>
                  </a:cubicBezTo>
                  <a:cubicBezTo>
                    <a:pt x="9" y="73"/>
                    <a:pt x="9" y="73"/>
                    <a:pt x="9" y="73"/>
                  </a:cubicBezTo>
                  <a:cubicBezTo>
                    <a:pt x="4" y="73"/>
                    <a:pt x="0" y="70"/>
                    <a:pt x="0" y="66"/>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7" name="Freeform 17"/>
            <p:cNvSpPr>
              <a:spLocks/>
            </p:cNvSpPr>
            <p:nvPr/>
          </p:nvSpPr>
          <p:spPr bwMode="auto">
            <a:xfrm>
              <a:off x="6230938" y="2065338"/>
              <a:ext cx="7938" cy="7938"/>
            </a:xfrm>
            <a:custGeom>
              <a:avLst/>
              <a:gdLst>
                <a:gd name="T0" fmla="*/ 1 w 2"/>
                <a:gd name="T1" fmla="*/ 0 h 2"/>
                <a:gd name="T2" fmla="*/ 0 w 2"/>
                <a:gd name="T3" fmla="*/ 0 h 2"/>
                <a:gd name="T4" fmla="*/ 0 w 2"/>
                <a:gd name="T5" fmla="*/ 2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0" y="0"/>
                    <a:pt x="0" y="0"/>
                    <a:pt x="0" y="0"/>
                  </a:cubicBezTo>
                  <a:cubicBezTo>
                    <a:pt x="0" y="2"/>
                    <a:pt x="0" y="2"/>
                    <a:pt x="0" y="2"/>
                  </a:cubicBezTo>
                  <a:cubicBezTo>
                    <a:pt x="1" y="2"/>
                    <a:pt x="1" y="2"/>
                    <a:pt x="1" y="2"/>
                  </a:cubicBezTo>
                  <a:cubicBezTo>
                    <a:pt x="1" y="2"/>
                    <a:pt x="1" y="2"/>
                    <a:pt x="2" y="2"/>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8" name="Freeform 18"/>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Freeform 19"/>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Freeform 20"/>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Freeform 21"/>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2" name="Freeform 22"/>
            <p:cNvSpPr>
              <a:spLocks/>
            </p:cNvSpPr>
            <p:nvPr/>
          </p:nvSpPr>
          <p:spPr bwMode="auto">
            <a:xfrm>
              <a:off x="5911851" y="2065338"/>
              <a:ext cx="53975" cy="31750"/>
            </a:xfrm>
            <a:custGeom>
              <a:avLst/>
              <a:gdLst>
                <a:gd name="T0" fmla="*/ 14 w 14"/>
                <a:gd name="T1" fmla="*/ 0 h 8"/>
                <a:gd name="T2" fmla="*/ 2 w 14"/>
                <a:gd name="T3" fmla="*/ 0 h 8"/>
                <a:gd name="T4" fmla="*/ 0 w 14"/>
                <a:gd name="T5" fmla="*/ 8 h 8"/>
                <a:gd name="T6" fmla="*/ 7 w 14"/>
                <a:gd name="T7" fmla="*/ 8 h 8"/>
                <a:gd name="T8" fmla="*/ 7 w 14"/>
                <a:gd name="T9" fmla="*/ 8 h 8"/>
                <a:gd name="T10" fmla="*/ 13 w 14"/>
                <a:gd name="T11" fmla="*/ 2 h 8"/>
                <a:gd name="T12" fmla="*/ 14 w 14"/>
                <a:gd name="T13" fmla="*/ 2 h 8"/>
                <a:gd name="T14" fmla="*/ 1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0"/>
                  </a:moveTo>
                  <a:cubicBezTo>
                    <a:pt x="2" y="0"/>
                    <a:pt x="2" y="0"/>
                    <a:pt x="2" y="0"/>
                  </a:cubicBezTo>
                  <a:cubicBezTo>
                    <a:pt x="0" y="8"/>
                    <a:pt x="0" y="8"/>
                    <a:pt x="0" y="8"/>
                  </a:cubicBezTo>
                  <a:cubicBezTo>
                    <a:pt x="7" y="8"/>
                    <a:pt x="7" y="8"/>
                    <a:pt x="7" y="8"/>
                  </a:cubicBezTo>
                  <a:cubicBezTo>
                    <a:pt x="7" y="8"/>
                    <a:pt x="7" y="8"/>
                    <a:pt x="7" y="8"/>
                  </a:cubicBezTo>
                  <a:cubicBezTo>
                    <a:pt x="7" y="5"/>
                    <a:pt x="10" y="2"/>
                    <a:pt x="13" y="2"/>
                  </a:cubicBezTo>
                  <a:cubicBezTo>
                    <a:pt x="14" y="2"/>
                    <a:pt x="14" y="2"/>
                    <a:pt x="14" y="2"/>
                  </a:cubicBezTo>
                  <a:cubicBezTo>
                    <a:pt x="14" y="0"/>
                    <a:pt x="14" y="0"/>
                    <a:pt x="1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3" name="Freeform 23"/>
            <p:cNvSpPr>
              <a:spLocks/>
            </p:cNvSpPr>
            <p:nvPr/>
          </p:nvSpPr>
          <p:spPr bwMode="auto">
            <a:xfrm>
              <a:off x="6234113" y="2065338"/>
              <a:ext cx="53975" cy="31750"/>
            </a:xfrm>
            <a:custGeom>
              <a:avLst/>
              <a:gdLst>
                <a:gd name="T0" fmla="*/ 13 w 14"/>
                <a:gd name="T1" fmla="*/ 0 h 8"/>
                <a:gd name="T2" fmla="*/ 0 w 14"/>
                <a:gd name="T3" fmla="*/ 0 h 8"/>
                <a:gd name="T4" fmla="*/ 1 w 14"/>
                <a:gd name="T5" fmla="*/ 2 h 8"/>
                <a:gd name="T6" fmla="*/ 6 w 14"/>
                <a:gd name="T7" fmla="*/ 8 h 8"/>
                <a:gd name="T8" fmla="*/ 6 w 14"/>
                <a:gd name="T9" fmla="*/ 8 h 8"/>
                <a:gd name="T10" fmla="*/ 6 w 14"/>
                <a:gd name="T11" fmla="*/ 8 h 8"/>
                <a:gd name="T12" fmla="*/ 14 w 14"/>
                <a:gd name="T13" fmla="*/ 8 h 8"/>
                <a:gd name="T14" fmla="*/ 13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3" y="0"/>
                  </a:moveTo>
                  <a:cubicBezTo>
                    <a:pt x="0" y="0"/>
                    <a:pt x="0" y="0"/>
                    <a:pt x="0" y="0"/>
                  </a:cubicBezTo>
                  <a:cubicBezTo>
                    <a:pt x="1" y="2"/>
                    <a:pt x="1" y="2"/>
                    <a:pt x="1" y="2"/>
                  </a:cubicBezTo>
                  <a:cubicBezTo>
                    <a:pt x="4" y="2"/>
                    <a:pt x="6" y="5"/>
                    <a:pt x="6" y="8"/>
                  </a:cubicBezTo>
                  <a:cubicBezTo>
                    <a:pt x="6" y="8"/>
                    <a:pt x="6" y="8"/>
                    <a:pt x="6" y="8"/>
                  </a:cubicBezTo>
                  <a:cubicBezTo>
                    <a:pt x="6" y="8"/>
                    <a:pt x="6" y="8"/>
                    <a:pt x="6" y="8"/>
                  </a:cubicBezTo>
                  <a:cubicBezTo>
                    <a:pt x="14" y="8"/>
                    <a:pt x="14" y="8"/>
                    <a:pt x="14" y="8"/>
                  </a:cubicBezTo>
                  <a:cubicBezTo>
                    <a:pt x="13" y="0"/>
                    <a:pt x="13" y="0"/>
                    <a:pt x="1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Rectangle 24"/>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Rectangle 25"/>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26"/>
            <p:cNvSpPr>
              <a:spLocks/>
            </p:cNvSpPr>
            <p:nvPr/>
          </p:nvSpPr>
          <p:spPr bwMode="auto">
            <a:xfrm>
              <a:off x="5840413" y="1731963"/>
              <a:ext cx="515938" cy="333375"/>
            </a:xfrm>
            <a:custGeom>
              <a:avLst/>
              <a:gdLst>
                <a:gd name="T0" fmla="*/ 136 w 136"/>
                <a:gd name="T1" fmla="*/ 81 h 88"/>
                <a:gd name="T2" fmla="*/ 128 w 136"/>
                <a:gd name="T3" fmla="*/ 88 h 88"/>
                <a:gd name="T4" fmla="*/ 9 w 136"/>
                <a:gd name="T5" fmla="*/ 88 h 88"/>
                <a:gd name="T6" fmla="*/ 0 w 136"/>
                <a:gd name="T7" fmla="*/ 81 h 88"/>
                <a:gd name="T8" fmla="*/ 0 w 136"/>
                <a:gd name="T9" fmla="*/ 7 h 88"/>
                <a:gd name="T10" fmla="*/ 9 w 136"/>
                <a:gd name="T11" fmla="*/ 0 h 88"/>
                <a:gd name="T12" fmla="*/ 128 w 136"/>
                <a:gd name="T13" fmla="*/ 0 h 88"/>
                <a:gd name="T14" fmla="*/ 136 w 136"/>
                <a:gd name="T15" fmla="*/ 7 h 88"/>
                <a:gd name="T16" fmla="*/ 136 w 136"/>
                <a:gd name="T1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88">
                  <a:moveTo>
                    <a:pt x="136" y="81"/>
                  </a:moveTo>
                  <a:cubicBezTo>
                    <a:pt x="136" y="85"/>
                    <a:pt x="132" y="88"/>
                    <a:pt x="128" y="88"/>
                  </a:cubicBezTo>
                  <a:cubicBezTo>
                    <a:pt x="9" y="88"/>
                    <a:pt x="9" y="88"/>
                    <a:pt x="9" y="88"/>
                  </a:cubicBezTo>
                  <a:cubicBezTo>
                    <a:pt x="4" y="88"/>
                    <a:pt x="0" y="85"/>
                    <a:pt x="0" y="81"/>
                  </a:cubicBezTo>
                  <a:cubicBezTo>
                    <a:pt x="0" y="7"/>
                    <a:pt x="0" y="7"/>
                    <a:pt x="0" y="7"/>
                  </a:cubicBezTo>
                  <a:cubicBezTo>
                    <a:pt x="0" y="3"/>
                    <a:pt x="4" y="0"/>
                    <a:pt x="9" y="0"/>
                  </a:cubicBezTo>
                  <a:cubicBezTo>
                    <a:pt x="128" y="0"/>
                    <a:pt x="128" y="0"/>
                    <a:pt x="128" y="0"/>
                  </a:cubicBezTo>
                  <a:cubicBezTo>
                    <a:pt x="132" y="0"/>
                    <a:pt x="136" y="3"/>
                    <a:pt x="136" y="7"/>
                  </a:cubicBezTo>
                  <a:cubicBezTo>
                    <a:pt x="136" y="81"/>
                    <a:pt x="136" y="81"/>
                    <a:pt x="136" y="8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27"/>
            <p:cNvSpPr>
              <a:spLocks/>
            </p:cNvSpPr>
            <p:nvPr/>
          </p:nvSpPr>
          <p:spPr bwMode="auto">
            <a:xfrm>
              <a:off x="5938838" y="1739901"/>
              <a:ext cx="319088" cy="44450"/>
            </a:xfrm>
            <a:custGeom>
              <a:avLst/>
              <a:gdLst>
                <a:gd name="T0" fmla="*/ 78 w 84"/>
                <a:gd name="T1" fmla="*/ 0 h 12"/>
                <a:gd name="T2" fmla="*/ 6 w 84"/>
                <a:gd name="T3" fmla="*/ 0 h 12"/>
                <a:gd name="T4" fmla="*/ 0 w 84"/>
                <a:gd name="T5" fmla="*/ 6 h 12"/>
                <a:gd name="T6" fmla="*/ 6 w 84"/>
                <a:gd name="T7" fmla="*/ 12 h 12"/>
                <a:gd name="T8" fmla="*/ 78 w 84"/>
                <a:gd name="T9" fmla="*/ 12 h 12"/>
                <a:gd name="T10" fmla="*/ 84 w 84"/>
                <a:gd name="T11" fmla="*/ 6 h 12"/>
                <a:gd name="T12" fmla="*/ 84 w 84"/>
                <a:gd name="T13" fmla="*/ 6 h 12"/>
                <a:gd name="T14" fmla="*/ 78 w 8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
                  <a:moveTo>
                    <a:pt x="78" y="0"/>
                  </a:moveTo>
                  <a:cubicBezTo>
                    <a:pt x="6" y="0"/>
                    <a:pt x="6" y="0"/>
                    <a:pt x="6" y="0"/>
                  </a:cubicBezTo>
                  <a:cubicBezTo>
                    <a:pt x="3" y="0"/>
                    <a:pt x="0" y="3"/>
                    <a:pt x="0" y="6"/>
                  </a:cubicBezTo>
                  <a:cubicBezTo>
                    <a:pt x="0" y="9"/>
                    <a:pt x="3" y="12"/>
                    <a:pt x="6" y="12"/>
                  </a:cubicBezTo>
                  <a:cubicBezTo>
                    <a:pt x="78" y="12"/>
                    <a:pt x="78" y="12"/>
                    <a:pt x="78" y="12"/>
                  </a:cubicBezTo>
                  <a:cubicBezTo>
                    <a:pt x="81" y="12"/>
                    <a:pt x="84" y="9"/>
                    <a:pt x="84" y="6"/>
                  </a:cubicBezTo>
                  <a:cubicBezTo>
                    <a:pt x="84" y="6"/>
                    <a:pt x="84" y="6"/>
                    <a:pt x="84" y="6"/>
                  </a:cubicBezTo>
                  <a:cubicBezTo>
                    <a:pt x="84" y="3"/>
                    <a:pt x="81" y="0"/>
                    <a:pt x="78" y="0"/>
                  </a:cubicBezTo>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28"/>
            <p:cNvSpPr>
              <a:spLocks noEditPoints="1"/>
            </p:cNvSpPr>
            <p:nvPr/>
          </p:nvSpPr>
          <p:spPr bwMode="auto">
            <a:xfrm>
              <a:off x="5961063" y="2097088"/>
              <a:ext cx="277813" cy="22225"/>
            </a:xfrm>
            <a:custGeom>
              <a:avLst/>
              <a:gdLst>
                <a:gd name="T0" fmla="*/ 30 w 73"/>
                <a:gd name="T1" fmla="*/ 0 h 6"/>
                <a:gd name="T2" fmla="*/ 1 w 73"/>
                <a:gd name="T3" fmla="*/ 0 h 6"/>
                <a:gd name="T4" fmla="*/ 0 w 73"/>
                <a:gd name="T5" fmla="*/ 6 h 6"/>
                <a:gd name="T6" fmla="*/ 0 w 73"/>
                <a:gd name="T7" fmla="*/ 6 h 6"/>
                <a:gd name="T8" fmla="*/ 30 w 73"/>
                <a:gd name="T9" fmla="*/ 6 h 6"/>
                <a:gd name="T10" fmla="*/ 30 w 73"/>
                <a:gd name="T11" fmla="*/ 0 h 6"/>
                <a:gd name="T12" fmla="*/ 72 w 73"/>
                <a:gd name="T13" fmla="*/ 0 h 6"/>
                <a:gd name="T14" fmla="*/ 42 w 73"/>
                <a:gd name="T15" fmla="*/ 0 h 6"/>
                <a:gd name="T16" fmla="*/ 42 w 73"/>
                <a:gd name="T17" fmla="*/ 6 h 6"/>
                <a:gd name="T18" fmla="*/ 72 w 73"/>
                <a:gd name="T19" fmla="*/ 6 h 6"/>
                <a:gd name="T20" fmla="*/ 73 w 73"/>
                <a:gd name="T21" fmla="*/ 6 h 6"/>
                <a:gd name="T22" fmla="*/ 72 w 73"/>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
                  <a:moveTo>
                    <a:pt x="30" y="0"/>
                  </a:moveTo>
                  <a:cubicBezTo>
                    <a:pt x="1" y="0"/>
                    <a:pt x="1" y="0"/>
                    <a:pt x="1" y="0"/>
                  </a:cubicBezTo>
                  <a:cubicBezTo>
                    <a:pt x="0" y="6"/>
                    <a:pt x="0" y="6"/>
                    <a:pt x="0" y="6"/>
                  </a:cubicBezTo>
                  <a:cubicBezTo>
                    <a:pt x="0" y="6"/>
                    <a:pt x="0" y="6"/>
                    <a:pt x="0" y="6"/>
                  </a:cubicBezTo>
                  <a:cubicBezTo>
                    <a:pt x="30" y="6"/>
                    <a:pt x="30" y="6"/>
                    <a:pt x="30" y="6"/>
                  </a:cubicBezTo>
                  <a:cubicBezTo>
                    <a:pt x="30" y="0"/>
                    <a:pt x="30" y="0"/>
                    <a:pt x="30" y="0"/>
                  </a:cubicBezTo>
                  <a:moveTo>
                    <a:pt x="72" y="0"/>
                  </a:moveTo>
                  <a:cubicBezTo>
                    <a:pt x="42" y="0"/>
                    <a:pt x="42" y="0"/>
                    <a:pt x="42" y="0"/>
                  </a:cubicBezTo>
                  <a:cubicBezTo>
                    <a:pt x="42" y="6"/>
                    <a:pt x="42" y="6"/>
                    <a:pt x="42" y="6"/>
                  </a:cubicBezTo>
                  <a:cubicBezTo>
                    <a:pt x="72" y="6"/>
                    <a:pt x="72" y="6"/>
                    <a:pt x="72" y="6"/>
                  </a:cubicBezTo>
                  <a:cubicBezTo>
                    <a:pt x="73" y="6"/>
                    <a:pt x="73" y="6"/>
                    <a:pt x="73" y="6"/>
                  </a:cubicBezTo>
                  <a:cubicBezTo>
                    <a:pt x="72" y="0"/>
                    <a:pt x="72" y="0"/>
                    <a:pt x="7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9" name="Freeform 29"/>
            <p:cNvSpPr>
              <a:spLocks/>
            </p:cNvSpPr>
            <p:nvPr/>
          </p:nvSpPr>
          <p:spPr bwMode="auto">
            <a:xfrm>
              <a:off x="5953126" y="2097088"/>
              <a:ext cx="12700" cy="22225"/>
            </a:xfrm>
            <a:custGeom>
              <a:avLst/>
              <a:gdLst>
                <a:gd name="T0" fmla="*/ 3 w 3"/>
                <a:gd name="T1" fmla="*/ 0 h 6"/>
                <a:gd name="T2" fmla="*/ 1 w 3"/>
                <a:gd name="T3" fmla="*/ 0 h 6"/>
                <a:gd name="T4" fmla="*/ 0 w 3"/>
                <a:gd name="T5" fmla="*/ 6 h 6"/>
                <a:gd name="T6" fmla="*/ 2 w 3"/>
                <a:gd name="T7" fmla="*/ 6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1" y="0"/>
                    <a:pt x="1" y="0"/>
                    <a:pt x="1" y="0"/>
                  </a:cubicBezTo>
                  <a:cubicBezTo>
                    <a:pt x="0" y="6"/>
                    <a:pt x="0" y="6"/>
                    <a:pt x="0" y="6"/>
                  </a:cubicBezTo>
                  <a:cubicBezTo>
                    <a:pt x="0" y="6"/>
                    <a:pt x="1" y="6"/>
                    <a:pt x="2" y="6"/>
                  </a:cubicBezTo>
                  <a:cubicBezTo>
                    <a:pt x="3" y="0"/>
                    <a:pt x="3" y="0"/>
                    <a:pt x="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0" name="Freeform 30"/>
            <p:cNvSpPr>
              <a:spLocks/>
            </p:cNvSpPr>
            <p:nvPr/>
          </p:nvSpPr>
          <p:spPr bwMode="auto">
            <a:xfrm>
              <a:off x="6234113" y="2097088"/>
              <a:ext cx="12700" cy="22225"/>
            </a:xfrm>
            <a:custGeom>
              <a:avLst/>
              <a:gdLst>
                <a:gd name="T0" fmla="*/ 2 w 3"/>
                <a:gd name="T1" fmla="*/ 0 h 6"/>
                <a:gd name="T2" fmla="*/ 0 w 3"/>
                <a:gd name="T3" fmla="*/ 0 h 6"/>
                <a:gd name="T4" fmla="*/ 1 w 3"/>
                <a:gd name="T5" fmla="*/ 6 h 6"/>
                <a:gd name="T6" fmla="*/ 3 w 3"/>
                <a:gd name="T7" fmla="*/ 5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0" y="0"/>
                    <a:pt x="0" y="0"/>
                    <a:pt x="0" y="0"/>
                  </a:cubicBezTo>
                  <a:cubicBezTo>
                    <a:pt x="1" y="6"/>
                    <a:pt x="1" y="6"/>
                    <a:pt x="1" y="6"/>
                  </a:cubicBezTo>
                  <a:cubicBezTo>
                    <a:pt x="2" y="6"/>
                    <a:pt x="2" y="5"/>
                    <a:pt x="3" y="5"/>
                  </a:cubicBezTo>
                  <a:cubicBezTo>
                    <a:pt x="2" y="0"/>
                    <a:pt x="2" y="0"/>
                    <a:pt x="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31"/>
            <p:cNvSpPr>
              <a:spLocks/>
            </p:cNvSpPr>
            <p:nvPr/>
          </p:nvSpPr>
          <p:spPr bwMode="auto">
            <a:xfrm>
              <a:off x="5938838" y="2097088"/>
              <a:ext cx="19050" cy="22225"/>
            </a:xfrm>
            <a:custGeom>
              <a:avLst/>
              <a:gdLst>
                <a:gd name="T0" fmla="*/ 5 w 5"/>
                <a:gd name="T1" fmla="*/ 0 h 6"/>
                <a:gd name="T2" fmla="*/ 0 w 5"/>
                <a:gd name="T3" fmla="*/ 0 h 6"/>
                <a:gd name="T4" fmla="*/ 4 w 5"/>
                <a:gd name="T5" fmla="*/ 6 h 6"/>
                <a:gd name="T6" fmla="*/ 5 w 5"/>
                <a:gd name="T7" fmla="*/ 0 h 6"/>
              </a:gdLst>
              <a:ahLst/>
              <a:cxnLst>
                <a:cxn ang="0">
                  <a:pos x="T0" y="T1"/>
                </a:cxn>
                <a:cxn ang="0">
                  <a:pos x="T2" y="T3"/>
                </a:cxn>
                <a:cxn ang="0">
                  <a:pos x="T4" y="T5"/>
                </a:cxn>
                <a:cxn ang="0">
                  <a:pos x="T6" y="T7"/>
                </a:cxn>
              </a:cxnLst>
              <a:rect l="0" t="0" r="r" b="b"/>
              <a:pathLst>
                <a:path w="5" h="6">
                  <a:moveTo>
                    <a:pt x="5" y="0"/>
                  </a:moveTo>
                  <a:cubicBezTo>
                    <a:pt x="0" y="0"/>
                    <a:pt x="0" y="0"/>
                    <a:pt x="0" y="0"/>
                  </a:cubicBezTo>
                  <a:cubicBezTo>
                    <a:pt x="0" y="3"/>
                    <a:pt x="2" y="5"/>
                    <a:pt x="4" y="6"/>
                  </a:cubicBezTo>
                  <a:cubicBezTo>
                    <a:pt x="5" y="0"/>
                    <a:pt x="5" y="0"/>
                    <a:pt x="5"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2" name="Freeform 32"/>
            <p:cNvSpPr>
              <a:spLocks/>
            </p:cNvSpPr>
            <p:nvPr/>
          </p:nvSpPr>
          <p:spPr bwMode="auto">
            <a:xfrm>
              <a:off x="6242051" y="2097088"/>
              <a:ext cx="15875" cy="17463"/>
            </a:xfrm>
            <a:custGeom>
              <a:avLst/>
              <a:gdLst>
                <a:gd name="T0" fmla="*/ 4 w 4"/>
                <a:gd name="T1" fmla="*/ 0 h 5"/>
                <a:gd name="T2" fmla="*/ 0 w 4"/>
                <a:gd name="T3" fmla="*/ 0 h 5"/>
                <a:gd name="T4" fmla="*/ 1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0" y="0"/>
                    <a:pt x="0" y="0"/>
                    <a:pt x="0" y="0"/>
                  </a:cubicBezTo>
                  <a:cubicBezTo>
                    <a:pt x="1" y="5"/>
                    <a:pt x="1" y="5"/>
                    <a:pt x="1" y="5"/>
                  </a:cubicBezTo>
                  <a:cubicBezTo>
                    <a:pt x="3" y="4"/>
                    <a:pt x="4" y="2"/>
                    <a:pt x="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Rectangle 33"/>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4" name="Rectangle 34"/>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5" name="Freeform 35"/>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Freeform 36"/>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7" name="Freeform 37"/>
            <p:cNvSpPr>
              <a:spLocks/>
            </p:cNvSpPr>
            <p:nvPr/>
          </p:nvSpPr>
          <p:spPr bwMode="auto">
            <a:xfrm>
              <a:off x="6230938" y="2073276"/>
              <a:ext cx="11113" cy="23813"/>
            </a:xfrm>
            <a:custGeom>
              <a:avLst/>
              <a:gdLst>
                <a:gd name="T0" fmla="*/ 1 w 3"/>
                <a:gd name="T1" fmla="*/ 0 h 6"/>
                <a:gd name="T2" fmla="*/ 0 w 3"/>
                <a:gd name="T3" fmla="*/ 0 h 6"/>
                <a:gd name="T4" fmla="*/ 1 w 3"/>
                <a:gd name="T5" fmla="*/ 6 h 6"/>
                <a:gd name="T6" fmla="*/ 3 w 3"/>
                <a:gd name="T7" fmla="*/ 6 h 6"/>
                <a:gd name="T8" fmla="*/ 2 w 3"/>
                <a:gd name="T9" fmla="*/ 0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cubicBezTo>
                    <a:pt x="0" y="0"/>
                    <a:pt x="0" y="0"/>
                    <a:pt x="0" y="0"/>
                  </a:cubicBezTo>
                  <a:cubicBezTo>
                    <a:pt x="1" y="6"/>
                    <a:pt x="1" y="6"/>
                    <a:pt x="1" y="6"/>
                  </a:cubicBezTo>
                  <a:cubicBezTo>
                    <a:pt x="3" y="6"/>
                    <a:pt x="3" y="6"/>
                    <a:pt x="3" y="6"/>
                  </a:cubicBezTo>
                  <a:cubicBezTo>
                    <a:pt x="2" y="0"/>
                    <a:pt x="2" y="0"/>
                    <a:pt x="2" y="0"/>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Freeform 38"/>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Freeform 39"/>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Freeform 40"/>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1" name="Freeform 41"/>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2" name="Freeform 42"/>
            <p:cNvSpPr>
              <a:spLocks/>
            </p:cNvSpPr>
            <p:nvPr/>
          </p:nvSpPr>
          <p:spPr bwMode="auto">
            <a:xfrm>
              <a:off x="5938838" y="2073276"/>
              <a:ext cx="26988" cy="23813"/>
            </a:xfrm>
            <a:custGeom>
              <a:avLst/>
              <a:gdLst>
                <a:gd name="T0" fmla="*/ 7 w 7"/>
                <a:gd name="T1" fmla="*/ 0 h 6"/>
                <a:gd name="T2" fmla="*/ 6 w 7"/>
                <a:gd name="T3" fmla="*/ 0 h 6"/>
                <a:gd name="T4" fmla="*/ 0 w 7"/>
                <a:gd name="T5" fmla="*/ 6 h 6"/>
                <a:gd name="T6" fmla="*/ 0 w 7"/>
                <a:gd name="T7" fmla="*/ 6 h 6"/>
                <a:gd name="T8" fmla="*/ 5 w 7"/>
                <a:gd name="T9" fmla="*/ 6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7" y="0"/>
                  </a:moveTo>
                  <a:cubicBezTo>
                    <a:pt x="6" y="0"/>
                    <a:pt x="6" y="0"/>
                    <a:pt x="6" y="0"/>
                  </a:cubicBezTo>
                  <a:cubicBezTo>
                    <a:pt x="3" y="0"/>
                    <a:pt x="0" y="3"/>
                    <a:pt x="0" y="6"/>
                  </a:cubicBezTo>
                  <a:cubicBezTo>
                    <a:pt x="0" y="6"/>
                    <a:pt x="0" y="6"/>
                    <a:pt x="0" y="6"/>
                  </a:cubicBezTo>
                  <a:cubicBezTo>
                    <a:pt x="5" y="6"/>
                    <a:pt x="5" y="6"/>
                    <a:pt x="5" y="6"/>
                  </a:cubicBezTo>
                  <a:cubicBezTo>
                    <a:pt x="7" y="0"/>
                    <a:pt x="7" y="0"/>
                    <a:pt x="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3" name="Freeform 43"/>
            <p:cNvSpPr>
              <a:spLocks/>
            </p:cNvSpPr>
            <p:nvPr/>
          </p:nvSpPr>
          <p:spPr bwMode="auto">
            <a:xfrm>
              <a:off x="6238876" y="2073276"/>
              <a:ext cx="19050" cy="23813"/>
            </a:xfrm>
            <a:custGeom>
              <a:avLst/>
              <a:gdLst>
                <a:gd name="T0" fmla="*/ 0 w 5"/>
                <a:gd name="T1" fmla="*/ 0 h 6"/>
                <a:gd name="T2" fmla="*/ 1 w 5"/>
                <a:gd name="T3" fmla="*/ 6 h 6"/>
                <a:gd name="T4" fmla="*/ 5 w 5"/>
                <a:gd name="T5" fmla="*/ 6 h 6"/>
                <a:gd name="T6" fmla="*/ 5 w 5"/>
                <a:gd name="T7" fmla="*/ 6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5" y="6"/>
                    <a:pt x="5" y="6"/>
                    <a:pt x="5" y="6"/>
                  </a:cubicBezTo>
                  <a:cubicBezTo>
                    <a:pt x="5" y="6"/>
                    <a:pt x="5" y="6"/>
                    <a:pt x="5" y="6"/>
                  </a:cubicBezTo>
                  <a:cubicBezTo>
                    <a:pt x="5" y="3"/>
                    <a:pt x="3"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4" name="Rectangle 44"/>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5" name="Rectangle 45"/>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6" name="Line 46"/>
            <p:cNvSpPr>
              <a:spLocks noChangeShapeType="1"/>
            </p:cNvSpPr>
            <p:nvPr/>
          </p:nvSpPr>
          <p:spPr bwMode="auto">
            <a:xfrm>
              <a:off x="5961063" y="1739901"/>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7" name="Line 47"/>
            <p:cNvSpPr>
              <a:spLocks noChangeShapeType="1"/>
            </p:cNvSpPr>
            <p:nvPr/>
          </p:nvSpPr>
          <p:spPr bwMode="auto">
            <a:xfrm>
              <a:off x="5961063" y="2073276"/>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8" name="Freeform 48"/>
            <p:cNvSpPr>
              <a:spLocks/>
            </p:cNvSpPr>
            <p:nvPr/>
          </p:nvSpPr>
          <p:spPr bwMode="auto">
            <a:xfrm>
              <a:off x="5908676" y="1731963"/>
              <a:ext cx="379413" cy="273050"/>
            </a:xfrm>
            <a:custGeom>
              <a:avLst/>
              <a:gdLst>
                <a:gd name="T0" fmla="*/ 0 w 100"/>
                <a:gd name="T1" fmla="*/ 72 h 72"/>
                <a:gd name="T2" fmla="*/ 44 w 100"/>
                <a:gd name="T3" fmla="*/ 32 h 72"/>
                <a:gd name="T4" fmla="*/ 52 w 100"/>
                <a:gd name="T5" fmla="*/ 64 h 72"/>
                <a:gd name="T6" fmla="*/ 100 w 100"/>
                <a:gd name="T7" fmla="*/ 28 h 72"/>
              </a:gdLst>
              <a:ahLst/>
              <a:cxnLst>
                <a:cxn ang="0">
                  <a:pos x="T0" y="T1"/>
                </a:cxn>
                <a:cxn ang="0">
                  <a:pos x="T2" y="T3"/>
                </a:cxn>
                <a:cxn ang="0">
                  <a:pos x="T4" y="T5"/>
                </a:cxn>
                <a:cxn ang="0">
                  <a:pos x="T6" y="T7"/>
                </a:cxn>
              </a:cxnLst>
              <a:rect l="0" t="0" r="r" b="b"/>
              <a:pathLst>
                <a:path w="100" h="72">
                  <a:moveTo>
                    <a:pt x="0" y="72"/>
                  </a:moveTo>
                  <a:cubicBezTo>
                    <a:pt x="0" y="72"/>
                    <a:pt x="44" y="0"/>
                    <a:pt x="44" y="32"/>
                  </a:cubicBezTo>
                  <a:cubicBezTo>
                    <a:pt x="44" y="64"/>
                    <a:pt x="44" y="72"/>
                    <a:pt x="52" y="64"/>
                  </a:cubicBezTo>
                  <a:cubicBezTo>
                    <a:pt x="60" y="56"/>
                    <a:pt x="80" y="32"/>
                    <a:pt x="100" y="28"/>
                  </a:cubicBezTo>
                </a:path>
              </a:pathLst>
            </a:custGeom>
            <a:noFill/>
            <a:ln w="46038" cap="rnd">
              <a:solidFill>
                <a:srgbClr val="C75C5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sp>
        <p:nvSpPr>
          <p:cNvPr id="59" name="Rectangle 58">
            <a:extLst>
              <a:ext uri="{FF2B5EF4-FFF2-40B4-BE49-F238E27FC236}">
                <a16:creationId xmlns:a16="http://schemas.microsoft.com/office/drawing/2014/main" id="{946BF32F-FC14-1181-FFA3-1312713760A3}"/>
              </a:ext>
            </a:extLst>
          </p:cNvPr>
          <p:cNvSpPr/>
          <p:nvPr/>
        </p:nvSpPr>
        <p:spPr>
          <a:xfrm>
            <a:off x="1115053" y="1663647"/>
            <a:ext cx="6863087" cy="2539157"/>
          </a:xfrm>
          <a:prstGeom prst="rect">
            <a:avLst/>
          </a:prstGeom>
        </p:spPr>
        <p:txBody>
          <a:bodyPr wrap="square">
            <a:spAutoFit/>
          </a:bodyPr>
          <a:lstStyle/>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Social Determinants of Health (SDOH)</a:t>
            </a:r>
            <a:br>
              <a:rPr lang="en-US" sz="1500" dirty="0">
                <a:solidFill>
                  <a:schemeClr val="tx1">
                    <a:lumMod val="75000"/>
                  </a:schemeClr>
                </a:solidFill>
                <a:latin typeface="Calibri" charset="0"/>
                <a:ea typeface="Calibri" charset="0"/>
                <a:cs typeface="Calibri" charset="0"/>
              </a:rPr>
            </a:br>
            <a:endParaRPr lang="en-US" sz="1500" dirty="0">
              <a:solidFill>
                <a:schemeClr val="tx1">
                  <a:lumMod val="75000"/>
                </a:schemeClr>
              </a:solidFill>
              <a:latin typeface="Calibri" charset="0"/>
              <a:ea typeface="Calibri" charset="0"/>
              <a:cs typeface="Calibri" charset="0"/>
            </a:endParaRP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Health Related Social Needs  (HRSN)</a:t>
            </a:r>
          </a:p>
          <a:p>
            <a:pPr marL="600075" lvl="1"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Screening</a:t>
            </a:r>
            <a:br>
              <a:rPr lang="en-US" sz="1500" dirty="0">
                <a:solidFill>
                  <a:schemeClr val="tx1">
                    <a:lumMod val="75000"/>
                  </a:schemeClr>
                </a:solidFill>
                <a:latin typeface="Calibri" charset="0"/>
                <a:ea typeface="Calibri" charset="0"/>
                <a:cs typeface="Calibri" charset="0"/>
              </a:rPr>
            </a:br>
            <a:endParaRPr lang="en-US" sz="1500" dirty="0">
              <a:solidFill>
                <a:schemeClr val="tx1">
                  <a:lumMod val="75000"/>
                </a:schemeClr>
              </a:solidFill>
              <a:latin typeface="Calibri" charset="0"/>
              <a:ea typeface="Calibri" charset="0"/>
              <a:cs typeface="Calibri" charset="0"/>
            </a:endParaRP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Hospital Commitment to Health Equity Measure</a:t>
            </a:r>
          </a:p>
          <a:p>
            <a:pPr marL="600075" lvl="1" indent="-257175">
              <a:buClr>
                <a:srgbClr val="223C89"/>
              </a:buClr>
              <a:buFont typeface="Wingdings" panose="05000000000000000000" pitchFamily="2" charset="2"/>
              <a:buChar char="ü"/>
            </a:pPr>
            <a:r>
              <a:rPr lang="en-US" sz="1350" dirty="0"/>
              <a:t>Strategic planning that prioritizes equity</a:t>
            </a:r>
          </a:p>
          <a:p>
            <a:pPr marL="600075" lvl="1" indent="-257175">
              <a:buClr>
                <a:srgbClr val="223C89"/>
              </a:buClr>
              <a:buFont typeface="Wingdings" panose="05000000000000000000" pitchFamily="2" charset="2"/>
              <a:buChar char="ü"/>
            </a:pPr>
            <a:r>
              <a:rPr lang="en-US" sz="1350" dirty="0"/>
              <a:t> Improved data collection</a:t>
            </a:r>
          </a:p>
          <a:p>
            <a:pPr marL="600075" lvl="1" indent="-257175">
              <a:buClr>
                <a:srgbClr val="223C89"/>
              </a:buClr>
              <a:buFont typeface="Wingdings" panose="05000000000000000000" pitchFamily="2" charset="2"/>
              <a:buChar char="ü"/>
            </a:pPr>
            <a:r>
              <a:rPr lang="en-US" sz="1350" dirty="0"/>
              <a:t>Effective data analysis</a:t>
            </a:r>
          </a:p>
          <a:p>
            <a:pPr marL="600075" lvl="1" indent="-257175">
              <a:buClr>
                <a:srgbClr val="223C89"/>
              </a:buClr>
              <a:buFont typeface="Wingdings" panose="05000000000000000000" pitchFamily="2" charset="2"/>
              <a:buChar char="ü"/>
            </a:pPr>
            <a:r>
              <a:rPr lang="en-US" sz="1350" dirty="0"/>
              <a:t>Quality improvement efforts</a:t>
            </a:r>
          </a:p>
          <a:p>
            <a:pPr marL="600075" lvl="1" indent="-257175">
              <a:buClr>
                <a:srgbClr val="223C89"/>
              </a:buClr>
              <a:buFont typeface="Wingdings" panose="05000000000000000000" pitchFamily="2" charset="2"/>
              <a:buChar char="ü"/>
            </a:pPr>
            <a:r>
              <a:rPr lang="en-US" sz="1350" dirty="0"/>
              <a:t>Leadership engagement on fostering a culture of equity.</a:t>
            </a:r>
            <a:r>
              <a:rPr lang="en-US" sz="1500" dirty="0">
                <a:solidFill>
                  <a:schemeClr val="tx1">
                    <a:lumMod val="75000"/>
                  </a:schemeClr>
                </a:solidFill>
                <a:latin typeface="Calibri" charset="0"/>
                <a:ea typeface="Calibri" charset="0"/>
                <a:cs typeface="Calibri" charset="0"/>
              </a:rPr>
              <a:t> </a:t>
            </a:r>
          </a:p>
        </p:txBody>
      </p:sp>
    </p:spTree>
    <p:extLst>
      <p:ext uri="{BB962C8B-B14F-4D97-AF65-F5344CB8AC3E}">
        <p14:creationId xmlns:p14="http://schemas.microsoft.com/office/powerpoint/2010/main" val="1482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par>
                                <p:cTn id="14" presetID="2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750"/>
                                        <p:tgtEl>
                                          <p:spTgt spid="13"/>
                                        </p:tgtEl>
                                      </p:cBhvr>
                                    </p:animEffect>
                                  </p:childTnLst>
                                </p:cTn>
                              </p:par>
                            </p:childTnLst>
                          </p:cTn>
                        </p:par>
                        <p:par>
                          <p:cTn id="17" fill="hold">
                            <p:stCondLst>
                              <p:cond delay="1250"/>
                            </p:stCondLst>
                            <p:childTnLst>
                              <p:par>
                                <p:cTn id="18" presetID="22" presetClass="entr" presetSubtype="1"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up)">
                                      <p:cBhvr>
                                        <p:cTn id="2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0457" y="1339797"/>
            <a:ext cx="6863087" cy="3323987"/>
          </a:xfrm>
          <a:prstGeom prst="rect">
            <a:avLst/>
          </a:prstGeom>
        </p:spPr>
        <p:txBody>
          <a:bodyPr wrap="square">
            <a:spAutoFit/>
          </a:bodyPr>
          <a:lstStyle/>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Want to look at how SDOH can be attributed to clinical and non clinical factors</a:t>
            </a:r>
          </a:p>
          <a:p>
            <a:pPr marL="600075" lvl="1"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How to narrow gaps in outcomes, help LTCH address gaps in facilities</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Equity for inclusion </a:t>
            </a:r>
          </a:p>
          <a:p>
            <a:pPr marL="600075" lvl="1"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Reward Health equity summary score</a:t>
            </a:r>
          </a:p>
          <a:p>
            <a:pPr marL="600075" lvl="1"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Hospital Commitment to Health Equity </a:t>
            </a:r>
          </a:p>
          <a:p>
            <a:pPr marL="600075" lvl="1"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providers that demonstrate good performance in care to those with social risk factors </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Request for information </a:t>
            </a:r>
          </a:p>
          <a:p>
            <a:pPr marL="600075" lvl="1"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Guiding principles for selecting and prioritizing measures for disparity reporting across CMS quality programs</a:t>
            </a:r>
          </a:p>
          <a:p>
            <a:pPr marL="600075" lvl="1"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Principles for social risk factor and demographic data selection and use </a:t>
            </a:r>
          </a:p>
          <a:p>
            <a:pPr marL="600075" lvl="1"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Identification of meaningful performance differences</a:t>
            </a:r>
          </a:p>
          <a:p>
            <a:pPr marL="600075" lvl="1"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Guiding principles for reporting disparity results.</a:t>
            </a:r>
          </a:p>
          <a:p>
            <a:pPr marL="257175" indent="-257175">
              <a:buClr>
                <a:srgbClr val="223C89"/>
              </a:buClr>
              <a:buFont typeface="Wingdings" panose="05000000000000000000" pitchFamily="2" charset="2"/>
              <a:buChar char="ü"/>
            </a:pPr>
            <a:endParaRPr lang="en-US" sz="1500" dirty="0">
              <a:solidFill>
                <a:schemeClr val="tx1">
                  <a:lumMod val="75000"/>
                </a:schemeClr>
              </a:solidFill>
              <a:latin typeface="Calibri" charset="0"/>
              <a:ea typeface="Calibri" charset="0"/>
              <a:cs typeface="Calibri" charset="0"/>
            </a:endParaRPr>
          </a:p>
        </p:txBody>
      </p:sp>
      <p:sp>
        <p:nvSpPr>
          <p:cNvPr id="12" name="Title 5"/>
          <p:cNvSpPr txBox="1">
            <a:spLocks/>
          </p:cNvSpPr>
          <p:nvPr/>
        </p:nvSpPr>
        <p:spPr>
          <a:xfrm>
            <a:off x="1485900" y="445294"/>
            <a:ext cx="6172200"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223C89"/>
                </a:solidFill>
                <a:latin typeface="+mn-lt"/>
                <a:ea typeface="Calibri" charset="0"/>
                <a:cs typeface="Calibri" charset="0"/>
              </a:rPr>
              <a:t>Healthcare Quality Disparities and </a:t>
            </a:r>
            <a:br>
              <a:rPr lang="en-US" sz="2400" dirty="0">
                <a:solidFill>
                  <a:srgbClr val="223C89"/>
                </a:solidFill>
                <a:latin typeface="+mn-lt"/>
                <a:ea typeface="Calibri" charset="0"/>
                <a:cs typeface="Calibri" charset="0"/>
              </a:rPr>
            </a:br>
            <a:r>
              <a:rPr lang="en-US" sz="2400" dirty="0">
                <a:solidFill>
                  <a:srgbClr val="223C89"/>
                </a:solidFill>
                <a:latin typeface="+mn-lt"/>
                <a:ea typeface="Calibri" charset="0"/>
                <a:cs typeface="Calibri" charset="0"/>
              </a:rPr>
              <a:t>Healthcare Equity in Long Term Care Hospitals</a:t>
            </a:r>
          </a:p>
        </p:txBody>
      </p:sp>
      <p:grpSp>
        <p:nvGrpSpPr>
          <p:cNvPr id="2" name="Group 1"/>
          <p:cNvGrpSpPr/>
          <p:nvPr/>
        </p:nvGrpSpPr>
        <p:grpSpPr>
          <a:xfrm>
            <a:off x="386391" y="445294"/>
            <a:ext cx="728663" cy="728663"/>
            <a:chOff x="5611813" y="1458913"/>
            <a:chExt cx="971550" cy="971550"/>
          </a:xfrm>
        </p:grpSpPr>
        <p:sp>
          <p:nvSpPr>
            <p:cNvPr id="15" name="Oval 5"/>
            <p:cNvSpPr>
              <a:spLocks noChangeArrowheads="1"/>
            </p:cNvSpPr>
            <p:nvPr/>
          </p:nvSpPr>
          <p:spPr bwMode="auto">
            <a:xfrm>
              <a:off x="5611813" y="1458913"/>
              <a:ext cx="971550" cy="971550"/>
            </a:xfrm>
            <a:prstGeom prst="ellipse">
              <a:avLst/>
            </a:prstGeom>
            <a:solidFill>
              <a:srgbClr val="94959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 name="Freeform 6"/>
            <p:cNvSpPr>
              <a:spLocks noEditPoints="1"/>
            </p:cNvSpPr>
            <p:nvPr/>
          </p:nvSpPr>
          <p:spPr bwMode="auto">
            <a:xfrm>
              <a:off x="5876926" y="1658938"/>
              <a:ext cx="182563" cy="642938"/>
            </a:xfrm>
            <a:custGeom>
              <a:avLst/>
              <a:gdLst>
                <a:gd name="T0" fmla="*/ 20 w 48"/>
                <a:gd name="T1" fmla="*/ 121 h 169"/>
                <a:gd name="T2" fmla="*/ 12 w 48"/>
                <a:gd name="T3" fmla="*/ 156 h 169"/>
                <a:gd name="T4" fmla="*/ 6 w 48"/>
                <a:gd name="T5" fmla="*/ 161 h 169"/>
                <a:gd name="T6" fmla="*/ 5 w 48"/>
                <a:gd name="T7" fmla="*/ 161 h 169"/>
                <a:gd name="T8" fmla="*/ 1 w 48"/>
                <a:gd name="T9" fmla="*/ 158 h 169"/>
                <a:gd name="T10" fmla="*/ 0 w 48"/>
                <a:gd name="T11" fmla="*/ 162 h 169"/>
                <a:gd name="T12" fmla="*/ 0 w 48"/>
                <a:gd name="T13" fmla="*/ 163 h 169"/>
                <a:gd name="T14" fmla="*/ 0 w 48"/>
                <a:gd name="T15" fmla="*/ 163 h 169"/>
                <a:gd name="T16" fmla="*/ 5 w 48"/>
                <a:gd name="T17" fmla="*/ 169 h 169"/>
                <a:gd name="T18" fmla="*/ 6 w 48"/>
                <a:gd name="T19" fmla="*/ 169 h 169"/>
                <a:gd name="T20" fmla="*/ 12 w 48"/>
                <a:gd name="T21" fmla="*/ 164 h 169"/>
                <a:gd name="T22" fmla="*/ 22 w 48"/>
                <a:gd name="T23" fmla="*/ 121 h 169"/>
                <a:gd name="T24" fmla="*/ 20 w 48"/>
                <a:gd name="T25" fmla="*/ 121 h 169"/>
                <a:gd name="T26" fmla="*/ 47 w 48"/>
                <a:gd name="T27" fmla="*/ 0 h 169"/>
                <a:gd name="T28" fmla="*/ 43 w 48"/>
                <a:gd name="T29" fmla="*/ 19 h 169"/>
                <a:gd name="T30" fmla="*/ 45 w 48"/>
                <a:gd name="T31" fmla="*/ 19 h 169"/>
                <a:gd name="T32" fmla="*/ 48 w 48"/>
                <a:gd name="T33" fmla="*/ 4 h 169"/>
                <a:gd name="T34" fmla="*/ 48 w 48"/>
                <a:gd name="T35" fmla="*/ 3 h 169"/>
                <a:gd name="T36" fmla="*/ 48 w 48"/>
                <a:gd name="T37" fmla="*/ 3 h 169"/>
                <a:gd name="T38" fmla="*/ 47 w 48"/>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69">
                  <a:moveTo>
                    <a:pt x="20" y="121"/>
                  </a:moveTo>
                  <a:cubicBezTo>
                    <a:pt x="12" y="156"/>
                    <a:pt x="12" y="156"/>
                    <a:pt x="12" y="156"/>
                  </a:cubicBezTo>
                  <a:cubicBezTo>
                    <a:pt x="11" y="159"/>
                    <a:pt x="9" y="161"/>
                    <a:pt x="6" y="161"/>
                  </a:cubicBezTo>
                  <a:cubicBezTo>
                    <a:pt x="6" y="161"/>
                    <a:pt x="5" y="161"/>
                    <a:pt x="5" y="161"/>
                  </a:cubicBezTo>
                  <a:cubicBezTo>
                    <a:pt x="3" y="160"/>
                    <a:pt x="2" y="160"/>
                    <a:pt x="1" y="158"/>
                  </a:cubicBezTo>
                  <a:cubicBezTo>
                    <a:pt x="0" y="162"/>
                    <a:pt x="0" y="162"/>
                    <a:pt x="0" y="162"/>
                  </a:cubicBezTo>
                  <a:cubicBezTo>
                    <a:pt x="0" y="162"/>
                    <a:pt x="0" y="163"/>
                    <a:pt x="0" y="163"/>
                  </a:cubicBezTo>
                  <a:cubicBezTo>
                    <a:pt x="0" y="163"/>
                    <a:pt x="0" y="163"/>
                    <a:pt x="0" y="163"/>
                  </a:cubicBezTo>
                  <a:cubicBezTo>
                    <a:pt x="0" y="166"/>
                    <a:pt x="2" y="168"/>
                    <a:pt x="5" y="169"/>
                  </a:cubicBezTo>
                  <a:cubicBezTo>
                    <a:pt x="5" y="169"/>
                    <a:pt x="6" y="169"/>
                    <a:pt x="6" y="169"/>
                  </a:cubicBezTo>
                  <a:cubicBezTo>
                    <a:pt x="9" y="169"/>
                    <a:pt x="11" y="167"/>
                    <a:pt x="12" y="164"/>
                  </a:cubicBezTo>
                  <a:cubicBezTo>
                    <a:pt x="22" y="121"/>
                    <a:pt x="22" y="121"/>
                    <a:pt x="22" y="121"/>
                  </a:cubicBezTo>
                  <a:cubicBezTo>
                    <a:pt x="21" y="121"/>
                    <a:pt x="20" y="121"/>
                    <a:pt x="20" y="121"/>
                  </a:cubicBezTo>
                  <a:moveTo>
                    <a:pt x="47" y="0"/>
                  </a:moveTo>
                  <a:cubicBezTo>
                    <a:pt x="43" y="19"/>
                    <a:pt x="43" y="19"/>
                    <a:pt x="43" y="19"/>
                  </a:cubicBezTo>
                  <a:cubicBezTo>
                    <a:pt x="45" y="19"/>
                    <a:pt x="45" y="19"/>
                    <a:pt x="45" y="19"/>
                  </a:cubicBezTo>
                  <a:cubicBezTo>
                    <a:pt x="48" y="4"/>
                    <a:pt x="48" y="4"/>
                    <a:pt x="48" y="4"/>
                  </a:cubicBezTo>
                  <a:cubicBezTo>
                    <a:pt x="48" y="4"/>
                    <a:pt x="48" y="4"/>
                    <a:pt x="48" y="3"/>
                  </a:cubicBezTo>
                  <a:cubicBezTo>
                    <a:pt x="48" y="3"/>
                    <a:pt x="48" y="3"/>
                    <a:pt x="48" y="3"/>
                  </a:cubicBezTo>
                  <a:cubicBezTo>
                    <a:pt x="48" y="2"/>
                    <a:pt x="48" y="1"/>
                    <a:pt x="4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 name="Freeform 7"/>
            <p:cNvSpPr>
              <a:spLocks noEditPoints="1"/>
            </p:cNvSpPr>
            <p:nvPr/>
          </p:nvSpPr>
          <p:spPr bwMode="auto">
            <a:xfrm>
              <a:off x="6151563" y="1658938"/>
              <a:ext cx="166688" cy="642938"/>
            </a:xfrm>
            <a:custGeom>
              <a:avLst/>
              <a:gdLst>
                <a:gd name="T0" fmla="*/ 25 w 44"/>
                <a:gd name="T1" fmla="*/ 120 h 169"/>
                <a:gd name="T2" fmla="*/ 23 w 44"/>
                <a:gd name="T3" fmla="*/ 121 h 169"/>
                <a:gd name="T4" fmla="*/ 32 w 44"/>
                <a:gd name="T5" fmla="*/ 164 h 169"/>
                <a:gd name="T6" fmla="*/ 38 w 44"/>
                <a:gd name="T7" fmla="*/ 169 h 169"/>
                <a:gd name="T8" fmla="*/ 39 w 44"/>
                <a:gd name="T9" fmla="*/ 169 h 169"/>
                <a:gd name="T10" fmla="*/ 44 w 44"/>
                <a:gd name="T11" fmla="*/ 163 h 169"/>
                <a:gd name="T12" fmla="*/ 44 w 44"/>
                <a:gd name="T13" fmla="*/ 163 h 169"/>
                <a:gd name="T14" fmla="*/ 44 w 44"/>
                <a:gd name="T15" fmla="*/ 162 h 169"/>
                <a:gd name="T16" fmla="*/ 43 w 44"/>
                <a:gd name="T17" fmla="*/ 158 h 169"/>
                <a:gd name="T18" fmla="*/ 39 w 44"/>
                <a:gd name="T19" fmla="*/ 161 h 169"/>
                <a:gd name="T20" fmla="*/ 38 w 44"/>
                <a:gd name="T21" fmla="*/ 161 h 169"/>
                <a:gd name="T22" fmla="*/ 32 w 44"/>
                <a:gd name="T23" fmla="*/ 156 h 169"/>
                <a:gd name="T24" fmla="*/ 25 w 44"/>
                <a:gd name="T25" fmla="*/ 120 h 169"/>
                <a:gd name="T26" fmla="*/ 1 w 44"/>
                <a:gd name="T27" fmla="*/ 0 h 169"/>
                <a:gd name="T28" fmla="*/ 0 w 44"/>
                <a:gd name="T29" fmla="*/ 3 h 169"/>
                <a:gd name="T30" fmla="*/ 0 w 44"/>
                <a:gd name="T31" fmla="*/ 3 h 169"/>
                <a:gd name="T32" fmla="*/ 0 w 44"/>
                <a:gd name="T33" fmla="*/ 4 h 169"/>
                <a:gd name="T34" fmla="*/ 3 w 44"/>
                <a:gd name="T35" fmla="*/ 19 h 169"/>
                <a:gd name="T36" fmla="*/ 5 w 44"/>
                <a:gd name="T37" fmla="*/ 19 h 169"/>
                <a:gd name="T38" fmla="*/ 1 w 44"/>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69">
                  <a:moveTo>
                    <a:pt x="25" y="120"/>
                  </a:moveTo>
                  <a:cubicBezTo>
                    <a:pt x="24" y="120"/>
                    <a:pt x="24" y="121"/>
                    <a:pt x="23" y="121"/>
                  </a:cubicBezTo>
                  <a:cubicBezTo>
                    <a:pt x="32" y="164"/>
                    <a:pt x="32" y="164"/>
                    <a:pt x="32" y="164"/>
                  </a:cubicBezTo>
                  <a:cubicBezTo>
                    <a:pt x="33" y="167"/>
                    <a:pt x="35" y="169"/>
                    <a:pt x="38" y="169"/>
                  </a:cubicBezTo>
                  <a:cubicBezTo>
                    <a:pt x="38" y="169"/>
                    <a:pt x="39" y="169"/>
                    <a:pt x="39" y="169"/>
                  </a:cubicBezTo>
                  <a:cubicBezTo>
                    <a:pt x="42" y="168"/>
                    <a:pt x="44" y="166"/>
                    <a:pt x="44" y="163"/>
                  </a:cubicBezTo>
                  <a:cubicBezTo>
                    <a:pt x="44" y="163"/>
                    <a:pt x="44" y="163"/>
                    <a:pt x="44" y="163"/>
                  </a:cubicBezTo>
                  <a:cubicBezTo>
                    <a:pt x="44" y="163"/>
                    <a:pt x="44" y="162"/>
                    <a:pt x="44" y="162"/>
                  </a:cubicBezTo>
                  <a:cubicBezTo>
                    <a:pt x="43" y="158"/>
                    <a:pt x="43" y="158"/>
                    <a:pt x="43" y="158"/>
                  </a:cubicBezTo>
                  <a:cubicBezTo>
                    <a:pt x="42" y="159"/>
                    <a:pt x="41" y="161"/>
                    <a:pt x="39" y="161"/>
                  </a:cubicBezTo>
                  <a:cubicBezTo>
                    <a:pt x="39" y="161"/>
                    <a:pt x="38" y="161"/>
                    <a:pt x="38" y="161"/>
                  </a:cubicBezTo>
                  <a:cubicBezTo>
                    <a:pt x="35" y="161"/>
                    <a:pt x="33" y="159"/>
                    <a:pt x="32" y="156"/>
                  </a:cubicBezTo>
                  <a:cubicBezTo>
                    <a:pt x="25" y="120"/>
                    <a:pt x="25" y="120"/>
                    <a:pt x="25" y="120"/>
                  </a:cubicBezTo>
                  <a:moveTo>
                    <a:pt x="1" y="0"/>
                  </a:moveTo>
                  <a:cubicBezTo>
                    <a:pt x="0" y="1"/>
                    <a:pt x="0" y="2"/>
                    <a:pt x="0" y="3"/>
                  </a:cubicBezTo>
                  <a:cubicBezTo>
                    <a:pt x="0" y="3"/>
                    <a:pt x="0" y="3"/>
                    <a:pt x="0" y="3"/>
                  </a:cubicBezTo>
                  <a:cubicBezTo>
                    <a:pt x="0" y="3"/>
                    <a:pt x="0" y="4"/>
                    <a:pt x="0" y="4"/>
                  </a:cubicBezTo>
                  <a:cubicBezTo>
                    <a:pt x="3" y="19"/>
                    <a:pt x="3" y="19"/>
                    <a:pt x="3" y="19"/>
                  </a:cubicBezTo>
                  <a:cubicBezTo>
                    <a:pt x="5" y="19"/>
                    <a:pt x="5" y="19"/>
                    <a:pt x="5" y="19"/>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8"/>
            <p:cNvSpPr>
              <a:spLocks/>
            </p:cNvSpPr>
            <p:nvPr/>
          </p:nvSpPr>
          <p:spPr bwMode="auto">
            <a:xfrm>
              <a:off x="6075363" y="2119313"/>
              <a:ext cx="46038" cy="182563"/>
            </a:xfrm>
            <a:custGeom>
              <a:avLst/>
              <a:gdLst>
                <a:gd name="T0" fmla="*/ 0 w 12"/>
                <a:gd name="T1" fmla="*/ 0 h 48"/>
                <a:gd name="T2" fmla="*/ 0 w 12"/>
                <a:gd name="T3" fmla="*/ 0 h 48"/>
                <a:gd name="T4" fmla="*/ 0 w 12"/>
                <a:gd name="T5" fmla="*/ 42 h 48"/>
                <a:gd name="T6" fmla="*/ 6 w 12"/>
                <a:gd name="T7" fmla="*/ 48 h 48"/>
                <a:gd name="T8" fmla="*/ 12 w 12"/>
                <a:gd name="T9" fmla="*/ 42 h 48"/>
                <a:gd name="T10" fmla="*/ 12 w 12"/>
                <a:gd name="T11" fmla="*/ 34 h 48"/>
                <a:gd name="T12" fmla="*/ 6 w 12"/>
                <a:gd name="T13" fmla="*/ 40 h 48"/>
                <a:gd name="T14" fmla="*/ 0 w 12"/>
                <a:gd name="T15" fmla="*/ 34 h 48"/>
                <a:gd name="T16" fmla="*/ 0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0" y="0"/>
                  </a:moveTo>
                  <a:cubicBezTo>
                    <a:pt x="0" y="0"/>
                    <a:pt x="0" y="0"/>
                    <a:pt x="0" y="0"/>
                  </a:cubicBezTo>
                  <a:cubicBezTo>
                    <a:pt x="0" y="42"/>
                    <a:pt x="0" y="42"/>
                    <a:pt x="0" y="42"/>
                  </a:cubicBezTo>
                  <a:cubicBezTo>
                    <a:pt x="0" y="45"/>
                    <a:pt x="3" y="48"/>
                    <a:pt x="6" y="48"/>
                  </a:cubicBezTo>
                  <a:cubicBezTo>
                    <a:pt x="9" y="48"/>
                    <a:pt x="12" y="45"/>
                    <a:pt x="12" y="42"/>
                  </a:cubicBezTo>
                  <a:cubicBezTo>
                    <a:pt x="12" y="34"/>
                    <a:pt x="12" y="34"/>
                    <a:pt x="12" y="34"/>
                  </a:cubicBezTo>
                  <a:cubicBezTo>
                    <a:pt x="12" y="37"/>
                    <a:pt x="9" y="40"/>
                    <a:pt x="6" y="40"/>
                  </a:cubicBezTo>
                  <a:cubicBezTo>
                    <a:pt x="3" y="40"/>
                    <a:pt x="0" y="37"/>
                    <a:pt x="0" y="34"/>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 name="Freeform 9"/>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10"/>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11"/>
            <p:cNvSpPr>
              <a:spLocks/>
            </p:cNvSpPr>
            <p:nvPr/>
          </p:nvSpPr>
          <p:spPr bwMode="auto">
            <a:xfrm>
              <a:off x="5873751" y="1614488"/>
              <a:ext cx="190500" cy="660400"/>
            </a:xfrm>
            <a:custGeom>
              <a:avLst/>
              <a:gdLst>
                <a:gd name="T0" fmla="*/ 37 w 50"/>
                <a:gd name="T1" fmla="*/ 6 h 174"/>
                <a:gd name="T2" fmla="*/ 1 w 50"/>
                <a:gd name="T3" fmla="*/ 166 h 174"/>
                <a:gd name="T4" fmla="*/ 6 w 50"/>
                <a:gd name="T5" fmla="*/ 173 h 174"/>
                <a:gd name="T6" fmla="*/ 13 w 50"/>
                <a:gd name="T7" fmla="*/ 168 h 174"/>
                <a:gd name="T8" fmla="*/ 49 w 50"/>
                <a:gd name="T9" fmla="*/ 8 h 174"/>
                <a:gd name="T10" fmla="*/ 44 w 50"/>
                <a:gd name="T11" fmla="*/ 1 h 174"/>
                <a:gd name="T12" fmla="*/ 37 w 50"/>
                <a:gd name="T13" fmla="*/ 6 h 174"/>
              </a:gdLst>
              <a:ahLst/>
              <a:cxnLst>
                <a:cxn ang="0">
                  <a:pos x="T0" y="T1"/>
                </a:cxn>
                <a:cxn ang="0">
                  <a:pos x="T2" y="T3"/>
                </a:cxn>
                <a:cxn ang="0">
                  <a:pos x="T4" y="T5"/>
                </a:cxn>
                <a:cxn ang="0">
                  <a:pos x="T6" y="T7"/>
                </a:cxn>
                <a:cxn ang="0">
                  <a:pos x="T8" y="T9"/>
                </a:cxn>
                <a:cxn ang="0">
                  <a:pos x="T10" y="T11"/>
                </a:cxn>
                <a:cxn ang="0">
                  <a:pos x="T12" y="T13"/>
                </a:cxn>
              </a:cxnLst>
              <a:rect l="0" t="0" r="r" b="b"/>
              <a:pathLst>
                <a:path w="50" h="174">
                  <a:moveTo>
                    <a:pt x="37" y="6"/>
                  </a:moveTo>
                  <a:cubicBezTo>
                    <a:pt x="1" y="166"/>
                    <a:pt x="1" y="166"/>
                    <a:pt x="1" y="166"/>
                  </a:cubicBezTo>
                  <a:cubicBezTo>
                    <a:pt x="0" y="169"/>
                    <a:pt x="2" y="172"/>
                    <a:pt x="6" y="173"/>
                  </a:cubicBezTo>
                  <a:cubicBezTo>
                    <a:pt x="9" y="174"/>
                    <a:pt x="12" y="172"/>
                    <a:pt x="13" y="168"/>
                  </a:cubicBezTo>
                  <a:cubicBezTo>
                    <a:pt x="49" y="8"/>
                    <a:pt x="49" y="8"/>
                    <a:pt x="49" y="8"/>
                  </a:cubicBezTo>
                  <a:cubicBezTo>
                    <a:pt x="50" y="5"/>
                    <a:pt x="48" y="2"/>
                    <a:pt x="44" y="1"/>
                  </a:cubicBezTo>
                  <a:cubicBezTo>
                    <a:pt x="41" y="0"/>
                    <a:pt x="38" y="2"/>
                    <a:pt x="37"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12"/>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13"/>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14"/>
            <p:cNvSpPr>
              <a:spLocks/>
            </p:cNvSpPr>
            <p:nvPr/>
          </p:nvSpPr>
          <p:spPr bwMode="auto">
            <a:xfrm>
              <a:off x="6146801" y="1614488"/>
              <a:ext cx="174625" cy="660400"/>
            </a:xfrm>
            <a:custGeom>
              <a:avLst/>
              <a:gdLst>
                <a:gd name="T0" fmla="*/ 1 w 46"/>
                <a:gd name="T1" fmla="*/ 8 h 174"/>
                <a:gd name="T2" fmla="*/ 33 w 46"/>
                <a:gd name="T3" fmla="*/ 168 h 174"/>
                <a:gd name="T4" fmla="*/ 40 w 46"/>
                <a:gd name="T5" fmla="*/ 173 h 174"/>
                <a:gd name="T6" fmla="*/ 45 w 46"/>
                <a:gd name="T7" fmla="*/ 166 h 174"/>
                <a:gd name="T8" fmla="*/ 13 w 46"/>
                <a:gd name="T9" fmla="*/ 6 h 174"/>
                <a:gd name="T10" fmla="*/ 6 w 46"/>
                <a:gd name="T11" fmla="*/ 1 h 174"/>
                <a:gd name="T12" fmla="*/ 1 w 46"/>
                <a:gd name="T13" fmla="*/ 8 h 174"/>
              </a:gdLst>
              <a:ahLst/>
              <a:cxnLst>
                <a:cxn ang="0">
                  <a:pos x="T0" y="T1"/>
                </a:cxn>
                <a:cxn ang="0">
                  <a:pos x="T2" y="T3"/>
                </a:cxn>
                <a:cxn ang="0">
                  <a:pos x="T4" y="T5"/>
                </a:cxn>
                <a:cxn ang="0">
                  <a:pos x="T6" y="T7"/>
                </a:cxn>
                <a:cxn ang="0">
                  <a:pos x="T8" y="T9"/>
                </a:cxn>
                <a:cxn ang="0">
                  <a:pos x="T10" y="T11"/>
                </a:cxn>
                <a:cxn ang="0">
                  <a:pos x="T12" y="T13"/>
                </a:cxn>
              </a:cxnLst>
              <a:rect l="0" t="0" r="r" b="b"/>
              <a:pathLst>
                <a:path w="46" h="174">
                  <a:moveTo>
                    <a:pt x="1" y="8"/>
                  </a:moveTo>
                  <a:cubicBezTo>
                    <a:pt x="33" y="168"/>
                    <a:pt x="33" y="168"/>
                    <a:pt x="33" y="168"/>
                  </a:cubicBezTo>
                  <a:cubicBezTo>
                    <a:pt x="34" y="171"/>
                    <a:pt x="37" y="174"/>
                    <a:pt x="40" y="173"/>
                  </a:cubicBezTo>
                  <a:cubicBezTo>
                    <a:pt x="43" y="172"/>
                    <a:pt x="46" y="169"/>
                    <a:pt x="45" y="166"/>
                  </a:cubicBezTo>
                  <a:cubicBezTo>
                    <a:pt x="13" y="6"/>
                    <a:pt x="13" y="6"/>
                    <a:pt x="13" y="6"/>
                  </a:cubicBezTo>
                  <a:cubicBezTo>
                    <a:pt x="12" y="3"/>
                    <a:pt x="9" y="0"/>
                    <a:pt x="6" y="1"/>
                  </a:cubicBezTo>
                  <a:cubicBezTo>
                    <a:pt x="3" y="2"/>
                    <a:pt x="0" y="5"/>
                    <a:pt x="1" y="8"/>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15"/>
            <p:cNvSpPr>
              <a:spLocks/>
            </p:cNvSpPr>
            <p:nvPr/>
          </p:nvSpPr>
          <p:spPr bwMode="auto">
            <a:xfrm>
              <a:off x="6075363" y="1971676"/>
              <a:ext cx="46038" cy="300038"/>
            </a:xfrm>
            <a:custGeom>
              <a:avLst/>
              <a:gdLst>
                <a:gd name="T0" fmla="*/ 0 w 12"/>
                <a:gd name="T1" fmla="*/ 6 h 79"/>
                <a:gd name="T2" fmla="*/ 0 w 12"/>
                <a:gd name="T3" fmla="*/ 73 h 79"/>
                <a:gd name="T4" fmla="*/ 6 w 12"/>
                <a:gd name="T5" fmla="*/ 79 h 79"/>
                <a:gd name="T6" fmla="*/ 12 w 12"/>
                <a:gd name="T7" fmla="*/ 73 h 79"/>
                <a:gd name="T8" fmla="*/ 12 w 12"/>
                <a:gd name="T9" fmla="*/ 6 h 79"/>
                <a:gd name="T10" fmla="*/ 6 w 12"/>
                <a:gd name="T11" fmla="*/ 0 h 79"/>
                <a:gd name="T12" fmla="*/ 0 w 12"/>
                <a:gd name="T13" fmla="*/ 6 h 79"/>
              </a:gdLst>
              <a:ahLst/>
              <a:cxnLst>
                <a:cxn ang="0">
                  <a:pos x="T0" y="T1"/>
                </a:cxn>
                <a:cxn ang="0">
                  <a:pos x="T2" y="T3"/>
                </a:cxn>
                <a:cxn ang="0">
                  <a:pos x="T4" y="T5"/>
                </a:cxn>
                <a:cxn ang="0">
                  <a:pos x="T6" y="T7"/>
                </a:cxn>
                <a:cxn ang="0">
                  <a:pos x="T8" y="T9"/>
                </a:cxn>
                <a:cxn ang="0">
                  <a:pos x="T10" y="T11"/>
                </a:cxn>
                <a:cxn ang="0">
                  <a:pos x="T12" y="T13"/>
                </a:cxn>
              </a:cxnLst>
              <a:rect l="0" t="0" r="r" b="b"/>
              <a:pathLst>
                <a:path w="12" h="79">
                  <a:moveTo>
                    <a:pt x="0" y="6"/>
                  </a:moveTo>
                  <a:cubicBezTo>
                    <a:pt x="0" y="73"/>
                    <a:pt x="0" y="73"/>
                    <a:pt x="0" y="73"/>
                  </a:cubicBezTo>
                  <a:cubicBezTo>
                    <a:pt x="0" y="76"/>
                    <a:pt x="3" y="79"/>
                    <a:pt x="6" y="79"/>
                  </a:cubicBezTo>
                  <a:cubicBezTo>
                    <a:pt x="9" y="79"/>
                    <a:pt x="12" y="76"/>
                    <a:pt x="12" y="73"/>
                  </a:cubicBezTo>
                  <a:cubicBezTo>
                    <a:pt x="12" y="6"/>
                    <a:pt x="12" y="6"/>
                    <a:pt x="12" y="6"/>
                  </a:cubicBezTo>
                  <a:cubicBezTo>
                    <a:pt x="12" y="3"/>
                    <a:pt x="9" y="0"/>
                    <a:pt x="6" y="0"/>
                  </a:cubicBezTo>
                  <a:cubicBezTo>
                    <a:pt x="3" y="0"/>
                    <a:pt x="0" y="3"/>
                    <a:pt x="0"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16"/>
            <p:cNvSpPr>
              <a:spLocks noEditPoints="1"/>
            </p:cNvSpPr>
            <p:nvPr/>
          </p:nvSpPr>
          <p:spPr bwMode="auto">
            <a:xfrm>
              <a:off x="5840413" y="1789113"/>
              <a:ext cx="515938" cy="307975"/>
            </a:xfrm>
            <a:custGeom>
              <a:avLst/>
              <a:gdLst>
                <a:gd name="T0" fmla="*/ 103 w 136"/>
                <a:gd name="T1" fmla="*/ 73 h 81"/>
                <a:gd name="T2" fmla="*/ 74 w 136"/>
                <a:gd name="T3" fmla="*/ 73 h 81"/>
                <a:gd name="T4" fmla="*/ 74 w 136"/>
                <a:gd name="T5" fmla="*/ 75 h 81"/>
                <a:gd name="T6" fmla="*/ 103 w 136"/>
                <a:gd name="T7" fmla="*/ 75 h 81"/>
                <a:gd name="T8" fmla="*/ 103 w 136"/>
                <a:gd name="T9" fmla="*/ 73 h 81"/>
                <a:gd name="T10" fmla="*/ 136 w 136"/>
                <a:gd name="T11" fmla="*/ 66 h 81"/>
                <a:gd name="T12" fmla="*/ 128 w 136"/>
                <a:gd name="T13" fmla="*/ 73 h 81"/>
                <a:gd name="T14" fmla="*/ 117 w 136"/>
                <a:gd name="T15" fmla="*/ 73 h 81"/>
                <a:gd name="T16" fmla="*/ 118 w 136"/>
                <a:gd name="T17" fmla="*/ 81 h 81"/>
                <a:gd name="T18" fmla="*/ 128 w 136"/>
                <a:gd name="T19" fmla="*/ 81 h 81"/>
                <a:gd name="T20" fmla="*/ 136 w 136"/>
                <a:gd name="T21" fmla="*/ 74 h 81"/>
                <a:gd name="T22" fmla="*/ 136 w 136"/>
                <a:gd name="T23" fmla="*/ 66 h 81"/>
                <a:gd name="T24" fmla="*/ 0 w 136"/>
                <a:gd name="T25" fmla="*/ 0 h 81"/>
                <a:gd name="T26" fmla="*/ 0 w 136"/>
                <a:gd name="T27" fmla="*/ 0 h 81"/>
                <a:gd name="T28" fmla="*/ 0 w 136"/>
                <a:gd name="T29" fmla="*/ 74 h 81"/>
                <a:gd name="T30" fmla="*/ 9 w 136"/>
                <a:gd name="T31" fmla="*/ 81 h 81"/>
                <a:gd name="T32" fmla="*/ 19 w 136"/>
                <a:gd name="T33" fmla="*/ 81 h 81"/>
                <a:gd name="T34" fmla="*/ 21 w 136"/>
                <a:gd name="T35" fmla="*/ 73 h 81"/>
                <a:gd name="T36" fmla="*/ 9 w 136"/>
                <a:gd name="T37" fmla="*/ 73 h 81"/>
                <a:gd name="T38" fmla="*/ 0 w 136"/>
                <a:gd name="T39" fmla="*/ 66 h 81"/>
                <a:gd name="T40" fmla="*/ 0 w 136"/>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81">
                  <a:moveTo>
                    <a:pt x="103" y="73"/>
                  </a:moveTo>
                  <a:cubicBezTo>
                    <a:pt x="74" y="73"/>
                    <a:pt x="74" y="73"/>
                    <a:pt x="74" y="73"/>
                  </a:cubicBezTo>
                  <a:cubicBezTo>
                    <a:pt x="74" y="75"/>
                    <a:pt x="74" y="75"/>
                    <a:pt x="74" y="75"/>
                  </a:cubicBezTo>
                  <a:cubicBezTo>
                    <a:pt x="103" y="75"/>
                    <a:pt x="103" y="75"/>
                    <a:pt x="103" y="75"/>
                  </a:cubicBezTo>
                  <a:cubicBezTo>
                    <a:pt x="103" y="73"/>
                    <a:pt x="103" y="73"/>
                    <a:pt x="103" y="73"/>
                  </a:cubicBezTo>
                  <a:moveTo>
                    <a:pt x="136" y="66"/>
                  </a:moveTo>
                  <a:cubicBezTo>
                    <a:pt x="136" y="70"/>
                    <a:pt x="132" y="73"/>
                    <a:pt x="128" y="73"/>
                  </a:cubicBezTo>
                  <a:cubicBezTo>
                    <a:pt x="117" y="73"/>
                    <a:pt x="117" y="73"/>
                    <a:pt x="117" y="73"/>
                  </a:cubicBezTo>
                  <a:cubicBezTo>
                    <a:pt x="118" y="81"/>
                    <a:pt x="118" y="81"/>
                    <a:pt x="118" y="81"/>
                  </a:cubicBezTo>
                  <a:cubicBezTo>
                    <a:pt x="128" y="81"/>
                    <a:pt x="128" y="81"/>
                    <a:pt x="128" y="81"/>
                  </a:cubicBezTo>
                  <a:cubicBezTo>
                    <a:pt x="132" y="81"/>
                    <a:pt x="136" y="78"/>
                    <a:pt x="136" y="74"/>
                  </a:cubicBezTo>
                  <a:cubicBezTo>
                    <a:pt x="136" y="66"/>
                    <a:pt x="136" y="66"/>
                    <a:pt x="136" y="66"/>
                  </a:cubicBezTo>
                  <a:moveTo>
                    <a:pt x="0" y="0"/>
                  </a:moveTo>
                  <a:cubicBezTo>
                    <a:pt x="0" y="0"/>
                    <a:pt x="0" y="0"/>
                    <a:pt x="0" y="0"/>
                  </a:cubicBezTo>
                  <a:cubicBezTo>
                    <a:pt x="0" y="74"/>
                    <a:pt x="0" y="74"/>
                    <a:pt x="0" y="74"/>
                  </a:cubicBezTo>
                  <a:cubicBezTo>
                    <a:pt x="0" y="78"/>
                    <a:pt x="4" y="81"/>
                    <a:pt x="9" y="81"/>
                  </a:cubicBezTo>
                  <a:cubicBezTo>
                    <a:pt x="19" y="81"/>
                    <a:pt x="19" y="81"/>
                    <a:pt x="19" y="81"/>
                  </a:cubicBezTo>
                  <a:cubicBezTo>
                    <a:pt x="21" y="73"/>
                    <a:pt x="21" y="73"/>
                    <a:pt x="21" y="73"/>
                  </a:cubicBezTo>
                  <a:cubicBezTo>
                    <a:pt x="9" y="73"/>
                    <a:pt x="9" y="73"/>
                    <a:pt x="9" y="73"/>
                  </a:cubicBezTo>
                  <a:cubicBezTo>
                    <a:pt x="4" y="73"/>
                    <a:pt x="0" y="70"/>
                    <a:pt x="0" y="66"/>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7" name="Freeform 17"/>
            <p:cNvSpPr>
              <a:spLocks/>
            </p:cNvSpPr>
            <p:nvPr/>
          </p:nvSpPr>
          <p:spPr bwMode="auto">
            <a:xfrm>
              <a:off x="6230938" y="2065338"/>
              <a:ext cx="7938" cy="7938"/>
            </a:xfrm>
            <a:custGeom>
              <a:avLst/>
              <a:gdLst>
                <a:gd name="T0" fmla="*/ 1 w 2"/>
                <a:gd name="T1" fmla="*/ 0 h 2"/>
                <a:gd name="T2" fmla="*/ 0 w 2"/>
                <a:gd name="T3" fmla="*/ 0 h 2"/>
                <a:gd name="T4" fmla="*/ 0 w 2"/>
                <a:gd name="T5" fmla="*/ 2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0" y="0"/>
                    <a:pt x="0" y="0"/>
                    <a:pt x="0" y="0"/>
                  </a:cubicBezTo>
                  <a:cubicBezTo>
                    <a:pt x="0" y="2"/>
                    <a:pt x="0" y="2"/>
                    <a:pt x="0" y="2"/>
                  </a:cubicBezTo>
                  <a:cubicBezTo>
                    <a:pt x="1" y="2"/>
                    <a:pt x="1" y="2"/>
                    <a:pt x="1" y="2"/>
                  </a:cubicBezTo>
                  <a:cubicBezTo>
                    <a:pt x="1" y="2"/>
                    <a:pt x="1" y="2"/>
                    <a:pt x="2" y="2"/>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8" name="Freeform 18"/>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Freeform 19"/>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Freeform 20"/>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Freeform 21"/>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2" name="Freeform 22"/>
            <p:cNvSpPr>
              <a:spLocks/>
            </p:cNvSpPr>
            <p:nvPr/>
          </p:nvSpPr>
          <p:spPr bwMode="auto">
            <a:xfrm>
              <a:off x="5911851" y="2065338"/>
              <a:ext cx="53975" cy="31750"/>
            </a:xfrm>
            <a:custGeom>
              <a:avLst/>
              <a:gdLst>
                <a:gd name="T0" fmla="*/ 14 w 14"/>
                <a:gd name="T1" fmla="*/ 0 h 8"/>
                <a:gd name="T2" fmla="*/ 2 w 14"/>
                <a:gd name="T3" fmla="*/ 0 h 8"/>
                <a:gd name="T4" fmla="*/ 0 w 14"/>
                <a:gd name="T5" fmla="*/ 8 h 8"/>
                <a:gd name="T6" fmla="*/ 7 w 14"/>
                <a:gd name="T7" fmla="*/ 8 h 8"/>
                <a:gd name="T8" fmla="*/ 7 w 14"/>
                <a:gd name="T9" fmla="*/ 8 h 8"/>
                <a:gd name="T10" fmla="*/ 13 w 14"/>
                <a:gd name="T11" fmla="*/ 2 h 8"/>
                <a:gd name="T12" fmla="*/ 14 w 14"/>
                <a:gd name="T13" fmla="*/ 2 h 8"/>
                <a:gd name="T14" fmla="*/ 1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0"/>
                  </a:moveTo>
                  <a:cubicBezTo>
                    <a:pt x="2" y="0"/>
                    <a:pt x="2" y="0"/>
                    <a:pt x="2" y="0"/>
                  </a:cubicBezTo>
                  <a:cubicBezTo>
                    <a:pt x="0" y="8"/>
                    <a:pt x="0" y="8"/>
                    <a:pt x="0" y="8"/>
                  </a:cubicBezTo>
                  <a:cubicBezTo>
                    <a:pt x="7" y="8"/>
                    <a:pt x="7" y="8"/>
                    <a:pt x="7" y="8"/>
                  </a:cubicBezTo>
                  <a:cubicBezTo>
                    <a:pt x="7" y="8"/>
                    <a:pt x="7" y="8"/>
                    <a:pt x="7" y="8"/>
                  </a:cubicBezTo>
                  <a:cubicBezTo>
                    <a:pt x="7" y="5"/>
                    <a:pt x="10" y="2"/>
                    <a:pt x="13" y="2"/>
                  </a:cubicBezTo>
                  <a:cubicBezTo>
                    <a:pt x="14" y="2"/>
                    <a:pt x="14" y="2"/>
                    <a:pt x="14" y="2"/>
                  </a:cubicBezTo>
                  <a:cubicBezTo>
                    <a:pt x="14" y="0"/>
                    <a:pt x="14" y="0"/>
                    <a:pt x="1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3" name="Freeform 23"/>
            <p:cNvSpPr>
              <a:spLocks/>
            </p:cNvSpPr>
            <p:nvPr/>
          </p:nvSpPr>
          <p:spPr bwMode="auto">
            <a:xfrm>
              <a:off x="6234113" y="2065338"/>
              <a:ext cx="53975" cy="31750"/>
            </a:xfrm>
            <a:custGeom>
              <a:avLst/>
              <a:gdLst>
                <a:gd name="T0" fmla="*/ 13 w 14"/>
                <a:gd name="T1" fmla="*/ 0 h 8"/>
                <a:gd name="T2" fmla="*/ 0 w 14"/>
                <a:gd name="T3" fmla="*/ 0 h 8"/>
                <a:gd name="T4" fmla="*/ 1 w 14"/>
                <a:gd name="T5" fmla="*/ 2 h 8"/>
                <a:gd name="T6" fmla="*/ 6 w 14"/>
                <a:gd name="T7" fmla="*/ 8 h 8"/>
                <a:gd name="T8" fmla="*/ 6 w 14"/>
                <a:gd name="T9" fmla="*/ 8 h 8"/>
                <a:gd name="T10" fmla="*/ 6 w 14"/>
                <a:gd name="T11" fmla="*/ 8 h 8"/>
                <a:gd name="T12" fmla="*/ 14 w 14"/>
                <a:gd name="T13" fmla="*/ 8 h 8"/>
                <a:gd name="T14" fmla="*/ 13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3" y="0"/>
                  </a:moveTo>
                  <a:cubicBezTo>
                    <a:pt x="0" y="0"/>
                    <a:pt x="0" y="0"/>
                    <a:pt x="0" y="0"/>
                  </a:cubicBezTo>
                  <a:cubicBezTo>
                    <a:pt x="1" y="2"/>
                    <a:pt x="1" y="2"/>
                    <a:pt x="1" y="2"/>
                  </a:cubicBezTo>
                  <a:cubicBezTo>
                    <a:pt x="4" y="2"/>
                    <a:pt x="6" y="5"/>
                    <a:pt x="6" y="8"/>
                  </a:cubicBezTo>
                  <a:cubicBezTo>
                    <a:pt x="6" y="8"/>
                    <a:pt x="6" y="8"/>
                    <a:pt x="6" y="8"/>
                  </a:cubicBezTo>
                  <a:cubicBezTo>
                    <a:pt x="6" y="8"/>
                    <a:pt x="6" y="8"/>
                    <a:pt x="6" y="8"/>
                  </a:cubicBezTo>
                  <a:cubicBezTo>
                    <a:pt x="14" y="8"/>
                    <a:pt x="14" y="8"/>
                    <a:pt x="14" y="8"/>
                  </a:cubicBezTo>
                  <a:cubicBezTo>
                    <a:pt x="13" y="0"/>
                    <a:pt x="13" y="0"/>
                    <a:pt x="1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Rectangle 24"/>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Rectangle 25"/>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26"/>
            <p:cNvSpPr>
              <a:spLocks/>
            </p:cNvSpPr>
            <p:nvPr/>
          </p:nvSpPr>
          <p:spPr bwMode="auto">
            <a:xfrm>
              <a:off x="5840413" y="1731963"/>
              <a:ext cx="515938" cy="333375"/>
            </a:xfrm>
            <a:custGeom>
              <a:avLst/>
              <a:gdLst>
                <a:gd name="T0" fmla="*/ 136 w 136"/>
                <a:gd name="T1" fmla="*/ 81 h 88"/>
                <a:gd name="T2" fmla="*/ 128 w 136"/>
                <a:gd name="T3" fmla="*/ 88 h 88"/>
                <a:gd name="T4" fmla="*/ 9 w 136"/>
                <a:gd name="T5" fmla="*/ 88 h 88"/>
                <a:gd name="T6" fmla="*/ 0 w 136"/>
                <a:gd name="T7" fmla="*/ 81 h 88"/>
                <a:gd name="T8" fmla="*/ 0 w 136"/>
                <a:gd name="T9" fmla="*/ 7 h 88"/>
                <a:gd name="T10" fmla="*/ 9 w 136"/>
                <a:gd name="T11" fmla="*/ 0 h 88"/>
                <a:gd name="T12" fmla="*/ 128 w 136"/>
                <a:gd name="T13" fmla="*/ 0 h 88"/>
                <a:gd name="T14" fmla="*/ 136 w 136"/>
                <a:gd name="T15" fmla="*/ 7 h 88"/>
                <a:gd name="T16" fmla="*/ 136 w 136"/>
                <a:gd name="T1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88">
                  <a:moveTo>
                    <a:pt x="136" y="81"/>
                  </a:moveTo>
                  <a:cubicBezTo>
                    <a:pt x="136" y="85"/>
                    <a:pt x="132" y="88"/>
                    <a:pt x="128" y="88"/>
                  </a:cubicBezTo>
                  <a:cubicBezTo>
                    <a:pt x="9" y="88"/>
                    <a:pt x="9" y="88"/>
                    <a:pt x="9" y="88"/>
                  </a:cubicBezTo>
                  <a:cubicBezTo>
                    <a:pt x="4" y="88"/>
                    <a:pt x="0" y="85"/>
                    <a:pt x="0" y="81"/>
                  </a:cubicBezTo>
                  <a:cubicBezTo>
                    <a:pt x="0" y="7"/>
                    <a:pt x="0" y="7"/>
                    <a:pt x="0" y="7"/>
                  </a:cubicBezTo>
                  <a:cubicBezTo>
                    <a:pt x="0" y="3"/>
                    <a:pt x="4" y="0"/>
                    <a:pt x="9" y="0"/>
                  </a:cubicBezTo>
                  <a:cubicBezTo>
                    <a:pt x="128" y="0"/>
                    <a:pt x="128" y="0"/>
                    <a:pt x="128" y="0"/>
                  </a:cubicBezTo>
                  <a:cubicBezTo>
                    <a:pt x="132" y="0"/>
                    <a:pt x="136" y="3"/>
                    <a:pt x="136" y="7"/>
                  </a:cubicBezTo>
                  <a:cubicBezTo>
                    <a:pt x="136" y="81"/>
                    <a:pt x="136" y="81"/>
                    <a:pt x="136" y="8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27"/>
            <p:cNvSpPr>
              <a:spLocks/>
            </p:cNvSpPr>
            <p:nvPr/>
          </p:nvSpPr>
          <p:spPr bwMode="auto">
            <a:xfrm>
              <a:off x="5938838" y="1739901"/>
              <a:ext cx="319088" cy="44450"/>
            </a:xfrm>
            <a:custGeom>
              <a:avLst/>
              <a:gdLst>
                <a:gd name="T0" fmla="*/ 78 w 84"/>
                <a:gd name="T1" fmla="*/ 0 h 12"/>
                <a:gd name="T2" fmla="*/ 6 w 84"/>
                <a:gd name="T3" fmla="*/ 0 h 12"/>
                <a:gd name="T4" fmla="*/ 0 w 84"/>
                <a:gd name="T5" fmla="*/ 6 h 12"/>
                <a:gd name="T6" fmla="*/ 6 w 84"/>
                <a:gd name="T7" fmla="*/ 12 h 12"/>
                <a:gd name="T8" fmla="*/ 78 w 84"/>
                <a:gd name="T9" fmla="*/ 12 h 12"/>
                <a:gd name="T10" fmla="*/ 84 w 84"/>
                <a:gd name="T11" fmla="*/ 6 h 12"/>
                <a:gd name="T12" fmla="*/ 84 w 84"/>
                <a:gd name="T13" fmla="*/ 6 h 12"/>
                <a:gd name="T14" fmla="*/ 78 w 8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
                  <a:moveTo>
                    <a:pt x="78" y="0"/>
                  </a:moveTo>
                  <a:cubicBezTo>
                    <a:pt x="6" y="0"/>
                    <a:pt x="6" y="0"/>
                    <a:pt x="6" y="0"/>
                  </a:cubicBezTo>
                  <a:cubicBezTo>
                    <a:pt x="3" y="0"/>
                    <a:pt x="0" y="3"/>
                    <a:pt x="0" y="6"/>
                  </a:cubicBezTo>
                  <a:cubicBezTo>
                    <a:pt x="0" y="9"/>
                    <a:pt x="3" y="12"/>
                    <a:pt x="6" y="12"/>
                  </a:cubicBezTo>
                  <a:cubicBezTo>
                    <a:pt x="78" y="12"/>
                    <a:pt x="78" y="12"/>
                    <a:pt x="78" y="12"/>
                  </a:cubicBezTo>
                  <a:cubicBezTo>
                    <a:pt x="81" y="12"/>
                    <a:pt x="84" y="9"/>
                    <a:pt x="84" y="6"/>
                  </a:cubicBezTo>
                  <a:cubicBezTo>
                    <a:pt x="84" y="6"/>
                    <a:pt x="84" y="6"/>
                    <a:pt x="84" y="6"/>
                  </a:cubicBezTo>
                  <a:cubicBezTo>
                    <a:pt x="84" y="3"/>
                    <a:pt x="81" y="0"/>
                    <a:pt x="78" y="0"/>
                  </a:cubicBezTo>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28"/>
            <p:cNvSpPr>
              <a:spLocks noEditPoints="1"/>
            </p:cNvSpPr>
            <p:nvPr/>
          </p:nvSpPr>
          <p:spPr bwMode="auto">
            <a:xfrm>
              <a:off x="5961063" y="2097088"/>
              <a:ext cx="277813" cy="22225"/>
            </a:xfrm>
            <a:custGeom>
              <a:avLst/>
              <a:gdLst>
                <a:gd name="T0" fmla="*/ 30 w 73"/>
                <a:gd name="T1" fmla="*/ 0 h 6"/>
                <a:gd name="T2" fmla="*/ 1 w 73"/>
                <a:gd name="T3" fmla="*/ 0 h 6"/>
                <a:gd name="T4" fmla="*/ 0 w 73"/>
                <a:gd name="T5" fmla="*/ 6 h 6"/>
                <a:gd name="T6" fmla="*/ 0 w 73"/>
                <a:gd name="T7" fmla="*/ 6 h 6"/>
                <a:gd name="T8" fmla="*/ 30 w 73"/>
                <a:gd name="T9" fmla="*/ 6 h 6"/>
                <a:gd name="T10" fmla="*/ 30 w 73"/>
                <a:gd name="T11" fmla="*/ 0 h 6"/>
                <a:gd name="T12" fmla="*/ 72 w 73"/>
                <a:gd name="T13" fmla="*/ 0 h 6"/>
                <a:gd name="T14" fmla="*/ 42 w 73"/>
                <a:gd name="T15" fmla="*/ 0 h 6"/>
                <a:gd name="T16" fmla="*/ 42 w 73"/>
                <a:gd name="T17" fmla="*/ 6 h 6"/>
                <a:gd name="T18" fmla="*/ 72 w 73"/>
                <a:gd name="T19" fmla="*/ 6 h 6"/>
                <a:gd name="T20" fmla="*/ 73 w 73"/>
                <a:gd name="T21" fmla="*/ 6 h 6"/>
                <a:gd name="T22" fmla="*/ 72 w 73"/>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
                  <a:moveTo>
                    <a:pt x="30" y="0"/>
                  </a:moveTo>
                  <a:cubicBezTo>
                    <a:pt x="1" y="0"/>
                    <a:pt x="1" y="0"/>
                    <a:pt x="1" y="0"/>
                  </a:cubicBezTo>
                  <a:cubicBezTo>
                    <a:pt x="0" y="6"/>
                    <a:pt x="0" y="6"/>
                    <a:pt x="0" y="6"/>
                  </a:cubicBezTo>
                  <a:cubicBezTo>
                    <a:pt x="0" y="6"/>
                    <a:pt x="0" y="6"/>
                    <a:pt x="0" y="6"/>
                  </a:cubicBezTo>
                  <a:cubicBezTo>
                    <a:pt x="30" y="6"/>
                    <a:pt x="30" y="6"/>
                    <a:pt x="30" y="6"/>
                  </a:cubicBezTo>
                  <a:cubicBezTo>
                    <a:pt x="30" y="0"/>
                    <a:pt x="30" y="0"/>
                    <a:pt x="30" y="0"/>
                  </a:cubicBezTo>
                  <a:moveTo>
                    <a:pt x="72" y="0"/>
                  </a:moveTo>
                  <a:cubicBezTo>
                    <a:pt x="42" y="0"/>
                    <a:pt x="42" y="0"/>
                    <a:pt x="42" y="0"/>
                  </a:cubicBezTo>
                  <a:cubicBezTo>
                    <a:pt x="42" y="6"/>
                    <a:pt x="42" y="6"/>
                    <a:pt x="42" y="6"/>
                  </a:cubicBezTo>
                  <a:cubicBezTo>
                    <a:pt x="72" y="6"/>
                    <a:pt x="72" y="6"/>
                    <a:pt x="72" y="6"/>
                  </a:cubicBezTo>
                  <a:cubicBezTo>
                    <a:pt x="73" y="6"/>
                    <a:pt x="73" y="6"/>
                    <a:pt x="73" y="6"/>
                  </a:cubicBezTo>
                  <a:cubicBezTo>
                    <a:pt x="72" y="0"/>
                    <a:pt x="72" y="0"/>
                    <a:pt x="7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9" name="Freeform 29"/>
            <p:cNvSpPr>
              <a:spLocks/>
            </p:cNvSpPr>
            <p:nvPr/>
          </p:nvSpPr>
          <p:spPr bwMode="auto">
            <a:xfrm>
              <a:off x="5953126" y="2097088"/>
              <a:ext cx="12700" cy="22225"/>
            </a:xfrm>
            <a:custGeom>
              <a:avLst/>
              <a:gdLst>
                <a:gd name="T0" fmla="*/ 3 w 3"/>
                <a:gd name="T1" fmla="*/ 0 h 6"/>
                <a:gd name="T2" fmla="*/ 1 w 3"/>
                <a:gd name="T3" fmla="*/ 0 h 6"/>
                <a:gd name="T4" fmla="*/ 0 w 3"/>
                <a:gd name="T5" fmla="*/ 6 h 6"/>
                <a:gd name="T6" fmla="*/ 2 w 3"/>
                <a:gd name="T7" fmla="*/ 6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1" y="0"/>
                    <a:pt x="1" y="0"/>
                    <a:pt x="1" y="0"/>
                  </a:cubicBezTo>
                  <a:cubicBezTo>
                    <a:pt x="0" y="6"/>
                    <a:pt x="0" y="6"/>
                    <a:pt x="0" y="6"/>
                  </a:cubicBezTo>
                  <a:cubicBezTo>
                    <a:pt x="0" y="6"/>
                    <a:pt x="1" y="6"/>
                    <a:pt x="2" y="6"/>
                  </a:cubicBezTo>
                  <a:cubicBezTo>
                    <a:pt x="3" y="0"/>
                    <a:pt x="3" y="0"/>
                    <a:pt x="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0" name="Freeform 30"/>
            <p:cNvSpPr>
              <a:spLocks/>
            </p:cNvSpPr>
            <p:nvPr/>
          </p:nvSpPr>
          <p:spPr bwMode="auto">
            <a:xfrm>
              <a:off x="6234113" y="2097088"/>
              <a:ext cx="12700" cy="22225"/>
            </a:xfrm>
            <a:custGeom>
              <a:avLst/>
              <a:gdLst>
                <a:gd name="T0" fmla="*/ 2 w 3"/>
                <a:gd name="T1" fmla="*/ 0 h 6"/>
                <a:gd name="T2" fmla="*/ 0 w 3"/>
                <a:gd name="T3" fmla="*/ 0 h 6"/>
                <a:gd name="T4" fmla="*/ 1 w 3"/>
                <a:gd name="T5" fmla="*/ 6 h 6"/>
                <a:gd name="T6" fmla="*/ 3 w 3"/>
                <a:gd name="T7" fmla="*/ 5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0" y="0"/>
                    <a:pt x="0" y="0"/>
                    <a:pt x="0" y="0"/>
                  </a:cubicBezTo>
                  <a:cubicBezTo>
                    <a:pt x="1" y="6"/>
                    <a:pt x="1" y="6"/>
                    <a:pt x="1" y="6"/>
                  </a:cubicBezTo>
                  <a:cubicBezTo>
                    <a:pt x="2" y="6"/>
                    <a:pt x="2" y="5"/>
                    <a:pt x="3" y="5"/>
                  </a:cubicBezTo>
                  <a:cubicBezTo>
                    <a:pt x="2" y="0"/>
                    <a:pt x="2" y="0"/>
                    <a:pt x="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31"/>
            <p:cNvSpPr>
              <a:spLocks/>
            </p:cNvSpPr>
            <p:nvPr/>
          </p:nvSpPr>
          <p:spPr bwMode="auto">
            <a:xfrm>
              <a:off x="5938838" y="2097088"/>
              <a:ext cx="19050" cy="22225"/>
            </a:xfrm>
            <a:custGeom>
              <a:avLst/>
              <a:gdLst>
                <a:gd name="T0" fmla="*/ 5 w 5"/>
                <a:gd name="T1" fmla="*/ 0 h 6"/>
                <a:gd name="T2" fmla="*/ 0 w 5"/>
                <a:gd name="T3" fmla="*/ 0 h 6"/>
                <a:gd name="T4" fmla="*/ 4 w 5"/>
                <a:gd name="T5" fmla="*/ 6 h 6"/>
                <a:gd name="T6" fmla="*/ 5 w 5"/>
                <a:gd name="T7" fmla="*/ 0 h 6"/>
              </a:gdLst>
              <a:ahLst/>
              <a:cxnLst>
                <a:cxn ang="0">
                  <a:pos x="T0" y="T1"/>
                </a:cxn>
                <a:cxn ang="0">
                  <a:pos x="T2" y="T3"/>
                </a:cxn>
                <a:cxn ang="0">
                  <a:pos x="T4" y="T5"/>
                </a:cxn>
                <a:cxn ang="0">
                  <a:pos x="T6" y="T7"/>
                </a:cxn>
              </a:cxnLst>
              <a:rect l="0" t="0" r="r" b="b"/>
              <a:pathLst>
                <a:path w="5" h="6">
                  <a:moveTo>
                    <a:pt x="5" y="0"/>
                  </a:moveTo>
                  <a:cubicBezTo>
                    <a:pt x="0" y="0"/>
                    <a:pt x="0" y="0"/>
                    <a:pt x="0" y="0"/>
                  </a:cubicBezTo>
                  <a:cubicBezTo>
                    <a:pt x="0" y="3"/>
                    <a:pt x="2" y="5"/>
                    <a:pt x="4" y="6"/>
                  </a:cubicBezTo>
                  <a:cubicBezTo>
                    <a:pt x="5" y="0"/>
                    <a:pt x="5" y="0"/>
                    <a:pt x="5"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2" name="Freeform 32"/>
            <p:cNvSpPr>
              <a:spLocks/>
            </p:cNvSpPr>
            <p:nvPr/>
          </p:nvSpPr>
          <p:spPr bwMode="auto">
            <a:xfrm>
              <a:off x="6242051" y="2097088"/>
              <a:ext cx="15875" cy="17463"/>
            </a:xfrm>
            <a:custGeom>
              <a:avLst/>
              <a:gdLst>
                <a:gd name="T0" fmla="*/ 4 w 4"/>
                <a:gd name="T1" fmla="*/ 0 h 5"/>
                <a:gd name="T2" fmla="*/ 0 w 4"/>
                <a:gd name="T3" fmla="*/ 0 h 5"/>
                <a:gd name="T4" fmla="*/ 1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0" y="0"/>
                    <a:pt x="0" y="0"/>
                    <a:pt x="0" y="0"/>
                  </a:cubicBezTo>
                  <a:cubicBezTo>
                    <a:pt x="1" y="5"/>
                    <a:pt x="1" y="5"/>
                    <a:pt x="1" y="5"/>
                  </a:cubicBezTo>
                  <a:cubicBezTo>
                    <a:pt x="3" y="4"/>
                    <a:pt x="4" y="2"/>
                    <a:pt x="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Rectangle 33"/>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4" name="Rectangle 34"/>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5" name="Freeform 35"/>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Freeform 36"/>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7" name="Freeform 37"/>
            <p:cNvSpPr>
              <a:spLocks/>
            </p:cNvSpPr>
            <p:nvPr/>
          </p:nvSpPr>
          <p:spPr bwMode="auto">
            <a:xfrm>
              <a:off x="6230938" y="2073276"/>
              <a:ext cx="11113" cy="23813"/>
            </a:xfrm>
            <a:custGeom>
              <a:avLst/>
              <a:gdLst>
                <a:gd name="T0" fmla="*/ 1 w 3"/>
                <a:gd name="T1" fmla="*/ 0 h 6"/>
                <a:gd name="T2" fmla="*/ 0 w 3"/>
                <a:gd name="T3" fmla="*/ 0 h 6"/>
                <a:gd name="T4" fmla="*/ 1 w 3"/>
                <a:gd name="T5" fmla="*/ 6 h 6"/>
                <a:gd name="T6" fmla="*/ 3 w 3"/>
                <a:gd name="T7" fmla="*/ 6 h 6"/>
                <a:gd name="T8" fmla="*/ 2 w 3"/>
                <a:gd name="T9" fmla="*/ 0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cubicBezTo>
                    <a:pt x="0" y="0"/>
                    <a:pt x="0" y="0"/>
                    <a:pt x="0" y="0"/>
                  </a:cubicBezTo>
                  <a:cubicBezTo>
                    <a:pt x="1" y="6"/>
                    <a:pt x="1" y="6"/>
                    <a:pt x="1" y="6"/>
                  </a:cubicBezTo>
                  <a:cubicBezTo>
                    <a:pt x="3" y="6"/>
                    <a:pt x="3" y="6"/>
                    <a:pt x="3" y="6"/>
                  </a:cubicBezTo>
                  <a:cubicBezTo>
                    <a:pt x="2" y="0"/>
                    <a:pt x="2" y="0"/>
                    <a:pt x="2" y="0"/>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Freeform 38"/>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Freeform 39"/>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Freeform 40"/>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1" name="Freeform 41"/>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2" name="Freeform 42"/>
            <p:cNvSpPr>
              <a:spLocks/>
            </p:cNvSpPr>
            <p:nvPr/>
          </p:nvSpPr>
          <p:spPr bwMode="auto">
            <a:xfrm>
              <a:off x="5938838" y="2073276"/>
              <a:ext cx="26988" cy="23813"/>
            </a:xfrm>
            <a:custGeom>
              <a:avLst/>
              <a:gdLst>
                <a:gd name="T0" fmla="*/ 7 w 7"/>
                <a:gd name="T1" fmla="*/ 0 h 6"/>
                <a:gd name="T2" fmla="*/ 6 w 7"/>
                <a:gd name="T3" fmla="*/ 0 h 6"/>
                <a:gd name="T4" fmla="*/ 0 w 7"/>
                <a:gd name="T5" fmla="*/ 6 h 6"/>
                <a:gd name="T6" fmla="*/ 0 w 7"/>
                <a:gd name="T7" fmla="*/ 6 h 6"/>
                <a:gd name="T8" fmla="*/ 5 w 7"/>
                <a:gd name="T9" fmla="*/ 6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7" y="0"/>
                  </a:moveTo>
                  <a:cubicBezTo>
                    <a:pt x="6" y="0"/>
                    <a:pt x="6" y="0"/>
                    <a:pt x="6" y="0"/>
                  </a:cubicBezTo>
                  <a:cubicBezTo>
                    <a:pt x="3" y="0"/>
                    <a:pt x="0" y="3"/>
                    <a:pt x="0" y="6"/>
                  </a:cubicBezTo>
                  <a:cubicBezTo>
                    <a:pt x="0" y="6"/>
                    <a:pt x="0" y="6"/>
                    <a:pt x="0" y="6"/>
                  </a:cubicBezTo>
                  <a:cubicBezTo>
                    <a:pt x="5" y="6"/>
                    <a:pt x="5" y="6"/>
                    <a:pt x="5" y="6"/>
                  </a:cubicBezTo>
                  <a:cubicBezTo>
                    <a:pt x="7" y="0"/>
                    <a:pt x="7" y="0"/>
                    <a:pt x="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3" name="Freeform 43"/>
            <p:cNvSpPr>
              <a:spLocks/>
            </p:cNvSpPr>
            <p:nvPr/>
          </p:nvSpPr>
          <p:spPr bwMode="auto">
            <a:xfrm>
              <a:off x="6238876" y="2073276"/>
              <a:ext cx="19050" cy="23813"/>
            </a:xfrm>
            <a:custGeom>
              <a:avLst/>
              <a:gdLst>
                <a:gd name="T0" fmla="*/ 0 w 5"/>
                <a:gd name="T1" fmla="*/ 0 h 6"/>
                <a:gd name="T2" fmla="*/ 1 w 5"/>
                <a:gd name="T3" fmla="*/ 6 h 6"/>
                <a:gd name="T4" fmla="*/ 5 w 5"/>
                <a:gd name="T5" fmla="*/ 6 h 6"/>
                <a:gd name="T6" fmla="*/ 5 w 5"/>
                <a:gd name="T7" fmla="*/ 6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5" y="6"/>
                    <a:pt x="5" y="6"/>
                    <a:pt x="5" y="6"/>
                  </a:cubicBezTo>
                  <a:cubicBezTo>
                    <a:pt x="5" y="6"/>
                    <a:pt x="5" y="6"/>
                    <a:pt x="5" y="6"/>
                  </a:cubicBezTo>
                  <a:cubicBezTo>
                    <a:pt x="5" y="3"/>
                    <a:pt x="3"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4" name="Rectangle 44"/>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5" name="Rectangle 45"/>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6" name="Line 46"/>
            <p:cNvSpPr>
              <a:spLocks noChangeShapeType="1"/>
            </p:cNvSpPr>
            <p:nvPr/>
          </p:nvSpPr>
          <p:spPr bwMode="auto">
            <a:xfrm>
              <a:off x="5961063" y="1739901"/>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7" name="Line 47"/>
            <p:cNvSpPr>
              <a:spLocks noChangeShapeType="1"/>
            </p:cNvSpPr>
            <p:nvPr/>
          </p:nvSpPr>
          <p:spPr bwMode="auto">
            <a:xfrm>
              <a:off x="5961063" y="2073276"/>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8" name="Freeform 48"/>
            <p:cNvSpPr>
              <a:spLocks/>
            </p:cNvSpPr>
            <p:nvPr/>
          </p:nvSpPr>
          <p:spPr bwMode="auto">
            <a:xfrm>
              <a:off x="5908676" y="1731963"/>
              <a:ext cx="379413" cy="273050"/>
            </a:xfrm>
            <a:custGeom>
              <a:avLst/>
              <a:gdLst>
                <a:gd name="T0" fmla="*/ 0 w 100"/>
                <a:gd name="T1" fmla="*/ 72 h 72"/>
                <a:gd name="T2" fmla="*/ 44 w 100"/>
                <a:gd name="T3" fmla="*/ 32 h 72"/>
                <a:gd name="T4" fmla="*/ 52 w 100"/>
                <a:gd name="T5" fmla="*/ 64 h 72"/>
                <a:gd name="T6" fmla="*/ 100 w 100"/>
                <a:gd name="T7" fmla="*/ 28 h 72"/>
              </a:gdLst>
              <a:ahLst/>
              <a:cxnLst>
                <a:cxn ang="0">
                  <a:pos x="T0" y="T1"/>
                </a:cxn>
                <a:cxn ang="0">
                  <a:pos x="T2" y="T3"/>
                </a:cxn>
                <a:cxn ang="0">
                  <a:pos x="T4" y="T5"/>
                </a:cxn>
                <a:cxn ang="0">
                  <a:pos x="T6" y="T7"/>
                </a:cxn>
              </a:cxnLst>
              <a:rect l="0" t="0" r="r" b="b"/>
              <a:pathLst>
                <a:path w="100" h="72">
                  <a:moveTo>
                    <a:pt x="0" y="72"/>
                  </a:moveTo>
                  <a:cubicBezTo>
                    <a:pt x="0" y="72"/>
                    <a:pt x="44" y="0"/>
                    <a:pt x="44" y="32"/>
                  </a:cubicBezTo>
                  <a:cubicBezTo>
                    <a:pt x="44" y="64"/>
                    <a:pt x="44" y="72"/>
                    <a:pt x="52" y="64"/>
                  </a:cubicBezTo>
                  <a:cubicBezTo>
                    <a:pt x="60" y="56"/>
                    <a:pt x="80" y="32"/>
                    <a:pt x="100" y="28"/>
                  </a:cubicBezTo>
                </a:path>
              </a:pathLst>
            </a:custGeom>
            <a:noFill/>
            <a:ln w="46038" cap="rnd">
              <a:solidFill>
                <a:srgbClr val="C75C5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91812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053" y="1663647"/>
            <a:ext cx="6863087" cy="1938992"/>
          </a:xfrm>
          <a:prstGeom prst="rect">
            <a:avLst/>
          </a:prstGeom>
        </p:spPr>
        <p:txBody>
          <a:bodyPr wrap="square">
            <a:spAutoFit/>
          </a:bodyPr>
          <a:lstStyle/>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Insight into how reported data will be actionable moving forward</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Listing HIEs as a resource for meeting certain measures or as evidence of effort</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Clarity on sharing information with community based organizations for SDOH and HRSN</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Updates to Notice of Privacy Practices to preserve patient autonomy </a:t>
            </a:r>
          </a:p>
          <a:p>
            <a:pPr marL="257175" indent="-257175">
              <a:buClr>
                <a:srgbClr val="223C89"/>
              </a:buClr>
              <a:buFont typeface="Wingdings" panose="05000000000000000000" pitchFamily="2" charset="2"/>
              <a:buChar char="ü"/>
            </a:pPr>
            <a:r>
              <a:rPr lang="en-US" sz="1500" dirty="0">
                <a:solidFill>
                  <a:schemeClr val="tx1">
                    <a:lumMod val="75000"/>
                  </a:schemeClr>
                </a:solidFill>
                <a:latin typeface="Calibri" charset="0"/>
                <a:ea typeface="Calibri" charset="0"/>
                <a:cs typeface="Calibri" charset="0"/>
              </a:rPr>
              <a:t>Promote incentives over penalties </a:t>
            </a:r>
          </a:p>
          <a:p>
            <a:pPr marL="257175" indent="-257175">
              <a:buClr>
                <a:srgbClr val="223C89"/>
              </a:buClr>
              <a:buFont typeface="Wingdings" panose="05000000000000000000" pitchFamily="2" charset="2"/>
              <a:buChar char="ü"/>
            </a:pPr>
            <a:endParaRPr lang="en-US" sz="1500" dirty="0">
              <a:solidFill>
                <a:schemeClr val="tx1">
                  <a:lumMod val="75000"/>
                </a:schemeClr>
              </a:solidFill>
              <a:latin typeface="Calibri" charset="0"/>
              <a:ea typeface="Calibri" charset="0"/>
              <a:cs typeface="Calibri" charset="0"/>
            </a:endParaRPr>
          </a:p>
          <a:p>
            <a:pPr marL="257175" indent="-257175">
              <a:buClr>
                <a:srgbClr val="223C89"/>
              </a:buClr>
              <a:buFont typeface="Wingdings" panose="05000000000000000000" pitchFamily="2" charset="2"/>
              <a:buChar char="ü"/>
            </a:pPr>
            <a:endParaRPr lang="en-US" sz="1500" dirty="0">
              <a:solidFill>
                <a:schemeClr val="tx1">
                  <a:lumMod val="75000"/>
                </a:schemeClr>
              </a:solidFill>
              <a:latin typeface="Calibri" charset="0"/>
              <a:ea typeface="Calibri" charset="0"/>
              <a:cs typeface="Calibri" charset="0"/>
            </a:endParaRPr>
          </a:p>
        </p:txBody>
      </p:sp>
      <p:sp>
        <p:nvSpPr>
          <p:cNvPr id="12" name="Title 5"/>
          <p:cNvSpPr txBox="1">
            <a:spLocks/>
          </p:cNvSpPr>
          <p:nvPr/>
        </p:nvSpPr>
        <p:spPr>
          <a:xfrm>
            <a:off x="1081088" y="445294"/>
            <a:ext cx="7271709"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223C89"/>
                </a:solidFill>
                <a:latin typeface="+mn-lt"/>
                <a:ea typeface="Calibri" charset="0"/>
                <a:cs typeface="Calibri" charset="0"/>
              </a:rPr>
              <a:t>Our Comments to IPPS Rule</a:t>
            </a:r>
          </a:p>
        </p:txBody>
      </p:sp>
      <p:grpSp>
        <p:nvGrpSpPr>
          <p:cNvPr id="2" name="Group 1"/>
          <p:cNvGrpSpPr/>
          <p:nvPr/>
        </p:nvGrpSpPr>
        <p:grpSpPr>
          <a:xfrm>
            <a:off x="386391" y="445294"/>
            <a:ext cx="728663" cy="728663"/>
            <a:chOff x="5611813" y="1458913"/>
            <a:chExt cx="971550" cy="971550"/>
          </a:xfrm>
        </p:grpSpPr>
        <p:sp>
          <p:nvSpPr>
            <p:cNvPr id="15" name="Oval 5"/>
            <p:cNvSpPr>
              <a:spLocks noChangeArrowheads="1"/>
            </p:cNvSpPr>
            <p:nvPr/>
          </p:nvSpPr>
          <p:spPr bwMode="auto">
            <a:xfrm>
              <a:off x="5611813" y="1458913"/>
              <a:ext cx="971550" cy="971550"/>
            </a:xfrm>
            <a:prstGeom prst="ellipse">
              <a:avLst/>
            </a:prstGeom>
            <a:solidFill>
              <a:srgbClr val="94959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 name="Freeform 6"/>
            <p:cNvSpPr>
              <a:spLocks noEditPoints="1"/>
            </p:cNvSpPr>
            <p:nvPr/>
          </p:nvSpPr>
          <p:spPr bwMode="auto">
            <a:xfrm>
              <a:off x="5876926" y="1658938"/>
              <a:ext cx="182563" cy="642938"/>
            </a:xfrm>
            <a:custGeom>
              <a:avLst/>
              <a:gdLst>
                <a:gd name="T0" fmla="*/ 20 w 48"/>
                <a:gd name="T1" fmla="*/ 121 h 169"/>
                <a:gd name="T2" fmla="*/ 12 w 48"/>
                <a:gd name="T3" fmla="*/ 156 h 169"/>
                <a:gd name="T4" fmla="*/ 6 w 48"/>
                <a:gd name="T5" fmla="*/ 161 h 169"/>
                <a:gd name="T6" fmla="*/ 5 w 48"/>
                <a:gd name="T7" fmla="*/ 161 h 169"/>
                <a:gd name="T8" fmla="*/ 1 w 48"/>
                <a:gd name="T9" fmla="*/ 158 h 169"/>
                <a:gd name="T10" fmla="*/ 0 w 48"/>
                <a:gd name="T11" fmla="*/ 162 h 169"/>
                <a:gd name="T12" fmla="*/ 0 w 48"/>
                <a:gd name="T13" fmla="*/ 163 h 169"/>
                <a:gd name="T14" fmla="*/ 0 w 48"/>
                <a:gd name="T15" fmla="*/ 163 h 169"/>
                <a:gd name="T16" fmla="*/ 5 w 48"/>
                <a:gd name="T17" fmla="*/ 169 h 169"/>
                <a:gd name="T18" fmla="*/ 6 w 48"/>
                <a:gd name="T19" fmla="*/ 169 h 169"/>
                <a:gd name="T20" fmla="*/ 12 w 48"/>
                <a:gd name="T21" fmla="*/ 164 h 169"/>
                <a:gd name="T22" fmla="*/ 22 w 48"/>
                <a:gd name="T23" fmla="*/ 121 h 169"/>
                <a:gd name="T24" fmla="*/ 20 w 48"/>
                <a:gd name="T25" fmla="*/ 121 h 169"/>
                <a:gd name="T26" fmla="*/ 47 w 48"/>
                <a:gd name="T27" fmla="*/ 0 h 169"/>
                <a:gd name="T28" fmla="*/ 43 w 48"/>
                <a:gd name="T29" fmla="*/ 19 h 169"/>
                <a:gd name="T30" fmla="*/ 45 w 48"/>
                <a:gd name="T31" fmla="*/ 19 h 169"/>
                <a:gd name="T32" fmla="*/ 48 w 48"/>
                <a:gd name="T33" fmla="*/ 4 h 169"/>
                <a:gd name="T34" fmla="*/ 48 w 48"/>
                <a:gd name="T35" fmla="*/ 3 h 169"/>
                <a:gd name="T36" fmla="*/ 48 w 48"/>
                <a:gd name="T37" fmla="*/ 3 h 169"/>
                <a:gd name="T38" fmla="*/ 47 w 48"/>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69">
                  <a:moveTo>
                    <a:pt x="20" y="121"/>
                  </a:moveTo>
                  <a:cubicBezTo>
                    <a:pt x="12" y="156"/>
                    <a:pt x="12" y="156"/>
                    <a:pt x="12" y="156"/>
                  </a:cubicBezTo>
                  <a:cubicBezTo>
                    <a:pt x="11" y="159"/>
                    <a:pt x="9" y="161"/>
                    <a:pt x="6" y="161"/>
                  </a:cubicBezTo>
                  <a:cubicBezTo>
                    <a:pt x="6" y="161"/>
                    <a:pt x="5" y="161"/>
                    <a:pt x="5" y="161"/>
                  </a:cubicBezTo>
                  <a:cubicBezTo>
                    <a:pt x="3" y="160"/>
                    <a:pt x="2" y="160"/>
                    <a:pt x="1" y="158"/>
                  </a:cubicBezTo>
                  <a:cubicBezTo>
                    <a:pt x="0" y="162"/>
                    <a:pt x="0" y="162"/>
                    <a:pt x="0" y="162"/>
                  </a:cubicBezTo>
                  <a:cubicBezTo>
                    <a:pt x="0" y="162"/>
                    <a:pt x="0" y="163"/>
                    <a:pt x="0" y="163"/>
                  </a:cubicBezTo>
                  <a:cubicBezTo>
                    <a:pt x="0" y="163"/>
                    <a:pt x="0" y="163"/>
                    <a:pt x="0" y="163"/>
                  </a:cubicBezTo>
                  <a:cubicBezTo>
                    <a:pt x="0" y="166"/>
                    <a:pt x="2" y="168"/>
                    <a:pt x="5" y="169"/>
                  </a:cubicBezTo>
                  <a:cubicBezTo>
                    <a:pt x="5" y="169"/>
                    <a:pt x="6" y="169"/>
                    <a:pt x="6" y="169"/>
                  </a:cubicBezTo>
                  <a:cubicBezTo>
                    <a:pt x="9" y="169"/>
                    <a:pt x="11" y="167"/>
                    <a:pt x="12" y="164"/>
                  </a:cubicBezTo>
                  <a:cubicBezTo>
                    <a:pt x="22" y="121"/>
                    <a:pt x="22" y="121"/>
                    <a:pt x="22" y="121"/>
                  </a:cubicBezTo>
                  <a:cubicBezTo>
                    <a:pt x="21" y="121"/>
                    <a:pt x="20" y="121"/>
                    <a:pt x="20" y="121"/>
                  </a:cubicBezTo>
                  <a:moveTo>
                    <a:pt x="47" y="0"/>
                  </a:moveTo>
                  <a:cubicBezTo>
                    <a:pt x="43" y="19"/>
                    <a:pt x="43" y="19"/>
                    <a:pt x="43" y="19"/>
                  </a:cubicBezTo>
                  <a:cubicBezTo>
                    <a:pt x="45" y="19"/>
                    <a:pt x="45" y="19"/>
                    <a:pt x="45" y="19"/>
                  </a:cubicBezTo>
                  <a:cubicBezTo>
                    <a:pt x="48" y="4"/>
                    <a:pt x="48" y="4"/>
                    <a:pt x="48" y="4"/>
                  </a:cubicBezTo>
                  <a:cubicBezTo>
                    <a:pt x="48" y="4"/>
                    <a:pt x="48" y="4"/>
                    <a:pt x="48" y="3"/>
                  </a:cubicBezTo>
                  <a:cubicBezTo>
                    <a:pt x="48" y="3"/>
                    <a:pt x="48" y="3"/>
                    <a:pt x="48" y="3"/>
                  </a:cubicBezTo>
                  <a:cubicBezTo>
                    <a:pt x="48" y="2"/>
                    <a:pt x="48" y="1"/>
                    <a:pt x="4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 name="Freeform 7"/>
            <p:cNvSpPr>
              <a:spLocks noEditPoints="1"/>
            </p:cNvSpPr>
            <p:nvPr/>
          </p:nvSpPr>
          <p:spPr bwMode="auto">
            <a:xfrm>
              <a:off x="6151563" y="1658938"/>
              <a:ext cx="166688" cy="642938"/>
            </a:xfrm>
            <a:custGeom>
              <a:avLst/>
              <a:gdLst>
                <a:gd name="T0" fmla="*/ 25 w 44"/>
                <a:gd name="T1" fmla="*/ 120 h 169"/>
                <a:gd name="T2" fmla="*/ 23 w 44"/>
                <a:gd name="T3" fmla="*/ 121 h 169"/>
                <a:gd name="T4" fmla="*/ 32 w 44"/>
                <a:gd name="T5" fmla="*/ 164 h 169"/>
                <a:gd name="T6" fmla="*/ 38 w 44"/>
                <a:gd name="T7" fmla="*/ 169 h 169"/>
                <a:gd name="T8" fmla="*/ 39 w 44"/>
                <a:gd name="T9" fmla="*/ 169 h 169"/>
                <a:gd name="T10" fmla="*/ 44 w 44"/>
                <a:gd name="T11" fmla="*/ 163 h 169"/>
                <a:gd name="T12" fmla="*/ 44 w 44"/>
                <a:gd name="T13" fmla="*/ 163 h 169"/>
                <a:gd name="T14" fmla="*/ 44 w 44"/>
                <a:gd name="T15" fmla="*/ 162 h 169"/>
                <a:gd name="T16" fmla="*/ 43 w 44"/>
                <a:gd name="T17" fmla="*/ 158 h 169"/>
                <a:gd name="T18" fmla="*/ 39 w 44"/>
                <a:gd name="T19" fmla="*/ 161 h 169"/>
                <a:gd name="T20" fmla="*/ 38 w 44"/>
                <a:gd name="T21" fmla="*/ 161 h 169"/>
                <a:gd name="T22" fmla="*/ 32 w 44"/>
                <a:gd name="T23" fmla="*/ 156 h 169"/>
                <a:gd name="T24" fmla="*/ 25 w 44"/>
                <a:gd name="T25" fmla="*/ 120 h 169"/>
                <a:gd name="T26" fmla="*/ 1 w 44"/>
                <a:gd name="T27" fmla="*/ 0 h 169"/>
                <a:gd name="T28" fmla="*/ 0 w 44"/>
                <a:gd name="T29" fmla="*/ 3 h 169"/>
                <a:gd name="T30" fmla="*/ 0 w 44"/>
                <a:gd name="T31" fmla="*/ 3 h 169"/>
                <a:gd name="T32" fmla="*/ 0 w 44"/>
                <a:gd name="T33" fmla="*/ 4 h 169"/>
                <a:gd name="T34" fmla="*/ 3 w 44"/>
                <a:gd name="T35" fmla="*/ 19 h 169"/>
                <a:gd name="T36" fmla="*/ 5 w 44"/>
                <a:gd name="T37" fmla="*/ 19 h 169"/>
                <a:gd name="T38" fmla="*/ 1 w 44"/>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69">
                  <a:moveTo>
                    <a:pt x="25" y="120"/>
                  </a:moveTo>
                  <a:cubicBezTo>
                    <a:pt x="24" y="120"/>
                    <a:pt x="24" y="121"/>
                    <a:pt x="23" y="121"/>
                  </a:cubicBezTo>
                  <a:cubicBezTo>
                    <a:pt x="32" y="164"/>
                    <a:pt x="32" y="164"/>
                    <a:pt x="32" y="164"/>
                  </a:cubicBezTo>
                  <a:cubicBezTo>
                    <a:pt x="33" y="167"/>
                    <a:pt x="35" y="169"/>
                    <a:pt x="38" y="169"/>
                  </a:cubicBezTo>
                  <a:cubicBezTo>
                    <a:pt x="38" y="169"/>
                    <a:pt x="39" y="169"/>
                    <a:pt x="39" y="169"/>
                  </a:cubicBezTo>
                  <a:cubicBezTo>
                    <a:pt x="42" y="168"/>
                    <a:pt x="44" y="166"/>
                    <a:pt x="44" y="163"/>
                  </a:cubicBezTo>
                  <a:cubicBezTo>
                    <a:pt x="44" y="163"/>
                    <a:pt x="44" y="163"/>
                    <a:pt x="44" y="163"/>
                  </a:cubicBezTo>
                  <a:cubicBezTo>
                    <a:pt x="44" y="163"/>
                    <a:pt x="44" y="162"/>
                    <a:pt x="44" y="162"/>
                  </a:cubicBezTo>
                  <a:cubicBezTo>
                    <a:pt x="43" y="158"/>
                    <a:pt x="43" y="158"/>
                    <a:pt x="43" y="158"/>
                  </a:cubicBezTo>
                  <a:cubicBezTo>
                    <a:pt x="42" y="159"/>
                    <a:pt x="41" y="161"/>
                    <a:pt x="39" y="161"/>
                  </a:cubicBezTo>
                  <a:cubicBezTo>
                    <a:pt x="39" y="161"/>
                    <a:pt x="38" y="161"/>
                    <a:pt x="38" y="161"/>
                  </a:cubicBezTo>
                  <a:cubicBezTo>
                    <a:pt x="35" y="161"/>
                    <a:pt x="33" y="159"/>
                    <a:pt x="32" y="156"/>
                  </a:cubicBezTo>
                  <a:cubicBezTo>
                    <a:pt x="25" y="120"/>
                    <a:pt x="25" y="120"/>
                    <a:pt x="25" y="120"/>
                  </a:cubicBezTo>
                  <a:moveTo>
                    <a:pt x="1" y="0"/>
                  </a:moveTo>
                  <a:cubicBezTo>
                    <a:pt x="0" y="1"/>
                    <a:pt x="0" y="2"/>
                    <a:pt x="0" y="3"/>
                  </a:cubicBezTo>
                  <a:cubicBezTo>
                    <a:pt x="0" y="3"/>
                    <a:pt x="0" y="3"/>
                    <a:pt x="0" y="3"/>
                  </a:cubicBezTo>
                  <a:cubicBezTo>
                    <a:pt x="0" y="3"/>
                    <a:pt x="0" y="4"/>
                    <a:pt x="0" y="4"/>
                  </a:cubicBezTo>
                  <a:cubicBezTo>
                    <a:pt x="3" y="19"/>
                    <a:pt x="3" y="19"/>
                    <a:pt x="3" y="19"/>
                  </a:cubicBezTo>
                  <a:cubicBezTo>
                    <a:pt x="5" y="19"/>
                    <a:pt x="5" y="19"/>
                    <a:pt x="5" y="19"/>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8"/>
            <p:cNvSpPr>
              <a:spLocks/>
            </p:cNvSpPr>
            <p:nvPr/>
          </p:nvSpPr>
          <p:spPr bwMode="auto">
            <a:xfrm>
              <a:off x="6075363" y="2119313"/>
              <a:ext cx="46038" cy="182563"/>
            </a:xfrm>
            <a:custGeom>
              <a:avLst/>
              <a:gdLst>
                <a:gd name="T0" fmla="*/ 0 w 12"/>
                <a:gd name="T1" fmla="*/ 0 h 48"/>
                <a:gd name="T2" fmla="*/ 0 w 12"/>
                <a:gd name="T3" fmla="*/ 0 h 48"/>
                <a:gd name="T4" fmla="*/ 0 w 12"/>
                <a:gd name="T5" fmla="*/ 42 h 48"/>
                <a:gd name="T6" fmla="*/ 6 w 12"/>
                <a:gd name="T7" fmla="*/ 48 h 48"/>
                <a:gd name="T8" fmla="*/ 12 w 12"/>
                <a:gd name="T9" fmla="*/ 42 h 48"/>
                <a:gd name="T10" fmla="*/ 12 w 12"/>
                <a:gd name="T11" fmla="*/ 34 h 48"/>
                <a:gd name="T12" fmla="*/ 6 w 12"/>
                <a:gd name="T13" fmla="*/ 40 h 48"/>
                <a:gd name="T14" fmla="*/ 0 w 12"/>
                <a:gd name="T15" fmla="*/ 34 h 48"/>
                <a:gd name="T16" fmla="*/ 0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0" y="0"/>
                  </a:moveTo>
                  <a:cubicBezTo>
                    <a:pt x="0" y="0"/>
                    <a:pt x="0" y="0"/>
                    <a:pt x="0" y="0"/>
                  </a:cubicBezTo>
                  <a:cubicBezTo>
                    <a:pt x="0" y="42"/>
                    <a:pt x="0" y="42"/>
                    <a:pt x="0" y="42"/>
                  </a:cubicBezTo>
                  <a:cubicBezTo>
                    <a:pt x="0" y="45"/>
                    <a:pt x="3" y="48"/>
                    <a:pt x="6" y="48"/>
                  </a:cubicBezTo>
                  <a:cubicBezTo>
                    <a:pt x="9" y="48"/>
                    <a:pt x="12" y="45"/>
                    <a:pt x="12" y="42"/>
                  </a:cubicBezTo>
                  <a:cubicBezTo>
                    <a:pt x="12" y="34"/>
                    <a:pt x="12" y="34"/>
                    <a:pt x="12" y="34"/>
                  </a:cubicBezTo>
                  <a:cubicBezTo>
                    <a:pt x="12" y="37"/>
                    <a:pt x="9" y="40"/>
                    <a:pt x="6" y="40"/>
                  </a:cubicBezTo>
                  <a:cubicBezTo>
                    <a:pt x="3" y="40"/>
                    <a:pt x="0" y="37"/>
                    <a:pt x="0" y="34"/>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 name="Freeform 9"/>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10"/>
            <p:cNvSpPr>
              <a:spLocks/>
            </p:cNvSpPr>
            <p:nvPr/>
          </p:nvSpPr>
          <p:spPr bwMode="auto">
            <a:xfrm>
              <a:off x="5900738" y="1639888"/>
              <a:ext cx="136525" cy="608013"/>
            </a:xfrm>
            <a:custGeom>
              <a:avLst/>
              <a:gdLst>
                <a:gd name="T0" fmla="*/ 86 w 86"/>
                <a:gd name="T1" fmla="*/ 0 h 383"/>
                <a:gd name="T2" fmla="*/ 0 w 86"/>
                <a:gd name="T3" fmla="*/ 383 h 383"/>
                <a:gd name="T4" fmla="*/ 86 w 86"/>
                <a:gd name="T5" fmla="*/ 0 h 383"/>
              </a:gdLst>
              <a:ahLst/>
              <a:cxnLst>
                <a:cxn ang="0">
                  <a:pos x="T0" y="T1"/>
                </a:cxn>
                <a:cxn ang="0">
                  <a:pos x="T2" y="T3"/>
                </a:cxn>
                <a:cxn ang="0">
                  <a:pos x="T4" y="T5"/>
                </a:cxn>
              </a:cxnLst>
              <a:rect l="0" t="0" r="r" b="b"/>
              <a:pathLst>
                <a:path w="86" h="383">
                  <a:moveTo>
                    <a:pt x="86" y="0"/>
                  </a:moveTo>
                  <a:lnTo>
                    <a:pt x="0" y="383"/>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11"/>
            <p:cNvSpPr>
              <a:spLocks/>
            </p:cNvSpPr>
            <p:nvPr/>
          </p:nvSpPr>
          <p:spPr bwMode="auto">
            <a:xfrm>
              <a:off x="5873751" y="1614488"/>
              <a:ext cx="190500" cy="660400"/>
            </a:xfrm>
            <a:custGeom>
              <a:avLst/>
              <a:gdLst>
                <a:gd name="T0" fmla="*/ 37 w 50"/>
                <a:gd name="T1" fmla="*/ 6 h 174"/>
                <a:gd name="T2" fmla="*/ 1 w 50"/>
                <a:gd name="T3" fmla="*/ 166 h 174"/>
                <a:gd name="T4" fmla="*/ 6 w 50"/>
                <a:gd name="T5" fmla="*/ 173 h 174"/>
                <a:gd name="T6" fmla="*/ 13 w 50"/>
                <a:gd name="T7" fmla="*/ 168 h 174"/>
                <a:gd name="T8" fmla="*/ 49 w 50"/>
                <a:gd name="T9" fmla="*/ 8 h 174"/>
                <a:gd name="T10" fmla="*/ 44 w 50"/>
                <a:gd name="T11" fmla="*/ 1 h 174"/>
                <a:gd name="T12" fmla="*/ 37 w 50"/>
                <a:gd name="T13" fmla="*/ 6 h 174"/>
              </a:gdLst>
              <a:ahLst/>
              <a:cxnLst>
                <a:cxn ang="0">
                  <a:pos x="T0" y="T1"/>
                </a:cxn>
                <a:cxn ang="0">
                  <a:pos x="T2" y="T3"/>
                </a:cxn>
                <a:cxn ang="0">
                  <a:pos x="T4" y="T5"/>
                </a:cxn>
                <a:cxn ang="0">
                  <a:pos x="T6" y="T7"/>
                </a:cxn>
                <a:cxn ang="0">
                  <a:pos x="T8" y="T9"/>
                </a:cxn>
                <a:cxn ang="0">
                  <a:pos x="T10" y="T11"/>
                </a:cxn>
                <a:cxn ang="0">
                  <a:pos x="T12" y="T13"/>
                </a:cxn>
              </a:cxnLst>
              <a:rect l="0" t="0" r="r" b="b"/>
              <a:pathLst>
                <a:path w="50" h="174">
                  <a:moveTo>
                    <a:pt x="37" y="6"/>
                  </a:moveTo>
                  <a:cubicBezTo>
                    <a:pt x="1" y="166"/>
                    <a:pt x="1" y="166"/>
                    <a:pt x="1" y="166"/>
                  </a:cubicBezTo>
                  <a:cubicBezTo>
                    <a:pt x="0" y="169"/>
                    <a:pt x="2" y="172"/>
                    <a:pt x="6" y="173"/>
                  </a:cubicBezTo>
                  <a:cubicBezTo>
                    <a:pt x="9" y="174"/>
                    <a:pt x="12" y="172"/>
                    <a:pt x="13" y="168"/>
                  </a:cubicBezTo>
                  <a:cubicBezTo>
                    <a:pt x="49" y="8"/>
                    <a:pt x="49" y="8"/>
                    <a:pt x="49" y="8"/>
                  </a:cubicBezTo>
                  <a:cubicBezTo>
                    <a:pt x="50" y="5"/>
                    <a:pt x="48" y="2"/>
                    <a:pt x="44" y="1"/>
                  </a:cubicBezTo>
                  <a:cubicBezTo>
                    <a:pt x="41" y="0"/>
                    <a:pt x="38" y="2"/>
                    <a:pt x="37"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12"/>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close/>
                </a:path>
              </a:pathLst>
            </a:custGeom>
            <a:solidFill>
              <a:srgbClr val="F5C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13"/>
            <p:cNvSpPr>
              <a:spLocks/>
            </p:cNvSpPr>
            <p:nvPr/>
          </p:nvSpPr>
          <p:spPr bwMode="auto">
            <a:xfrm>
              <a:off x="6173788" y="1639888"/>
              <a:ext cx="122238" cy="608013"/>
            </a:xfrm>
            <a:custGeom>
              <a:avLst/>
              <a:gdLst>
                <a:gd name="T0" fmla="*/ 0 w 77"/>
                <a:gd name="T1" fmla="*/ 0 h 383"/>
                <a:gd name="T2" fmla="*/ 77 w 77"/>
                <a:gd name="T3" fmla="*/ 383 h 383"/>
                <a:gd name="T4" fmla="*/ 0 w 77"/>
                <a:gd name="T5" fmla="*/ 0 h 383"/>
              </a:gdLst>
              <a:ahLst/>
              <a:cxnLst>
                <a:cxn ang="0">
                  <a:pos x="T0" y="T1"/>
                </a:cxn>
                <a:cxn ang="0">
                  <a:pos x="T2" y="T3"/>
                </a:cxn>
                <a:cxn ang="0">
                  <a:pos x="T4" y="T5"/>
                </a:cxn>
              </a:cxnLst>
              <a:rect l="0" t="0" r="r" b="b"/>
              <a:pathLst>
                <a:path w="77" h="383">
                  <a:moveTo>
                    <a:pt x="0" y="0"/>
                  </a:moveTo>
                  <a:lnTo>
                    <a:pt x="77" y="3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14"/>
            <p:cNvSpPr>
              <a:spLocks/>
            </p:cNvSpPr>
            <p:nvPr/>
          </p:nvSpPr>
          <p:spPr bwMode="auto">
            <a:xfrm>
              <a:off x="6146801" y="1614488"/>
              <a:ext cx="174625" cy="660400"/>
            </a:xfrm>
            <a:custGeom>
              <a:avLst/>
              <a:gdLst>
                <a:gd name="T0" fmla="*/ 1 w 46"/>
                <a:gd name="T1" fmla="*/ 8 h 174"/>
                <a:gd name="T2" fmla="*/ 33 w 46"/>
                <a:gd name="T3" fmla="*/ 168 h 174"/>
                <a:gd name="T4" fmla="*/ 40 w 46"/>
                <a:gd name="T5" fmla="*/ 173 h 174"/>
                <a:gd name="T6" fmla="*/ 45 w 46"/>
                <a:gd name="T7" fmla="*/ 166 h 174"/>
                <a:gd name="T8" fmla="*/ 13 w 46"/>
                <a:gd name="T9" fmla="*/ 6 h 174"/>
                <a:gd name="T10" fmla="*/ 6 w 46"/>
                <a:gd name="T11" fmla="*/ 1 h 174"/>
                <a:gd name="T12" fmla="*/ 1 w 46"/>
                <a:gd name="T13" fmla="*/ 8 h 174"/>
              </a:gdLst>
              <a:ahLst/>
              <a:cxnLst>
                <a:cxn ang="0">
                  <a:pos x="T0" y="T1"/>
                </a:cxn>
                <a:cxn ang="0">
                  <a:pos x="T2" y="T3"/>
                </a:cxn>
                <a:cxn ang="0">
                  <a:pos x="T4" y="T5"/>
                </a:cxn>
                <a:cxn ang="0">
                  <a:pos x="T6" y="T7"/>
                </a:cxn>
                <a:cxn ang="0">
                  <a:pos x="T8" y="T9"/>
                </a:cxn>
                <a:cxn ang="0">
                  <a:pos x="T10" y="T11"/>
                </a:cxn>
                <a:cxn ang="0">
                  <a:pos x="T12" y="T13"/>
                </a:cxn>
              </a:cxnLst>
              <a:rect l="0" t="0" r="r" b="b"/>
              <a:pathLst>
                <a:path w="46" h="174">
                  <a:moveTo>
                    <a:pt x="1" y="8"/>
                  </a:moveTo>
                  <a:cubicBezTo>
                    <a:pt x="33" y="168"/>
                    <a:pt x="33" y="168"/>
                    <a:pt x="33" y="168"/>
                  </a:cubicBezTo>
                  <a:cubicBezTo>
                    <a:pt x="34" y="171"/>
                    <a:pt x="37" y="174"/>
                    <a:pt x="40" y="173"/>
                  </a:cubicBezTo>
                  <a:cubicBezTo>
                    <a:pt x="43" y="172"/>
                    <a:pt x="46" y="169"/>
                    <a:pt x="45" y="166"/>
                  </a:cubicBezTo>
                  <a:cubicBezTo>
                    <a:pt x="13" y="6"/>
                    <a:pt x="13" y="6"/>
                    <a:pt x="13" y="6"/>
                  </a:cubicBezTo>
                  <a:cubicBezTo>
                    <a:pt x="12" y="3"/>
                    <a:pt x="9" y="0"/>
                    <a:pt x="6" y="1"/>
                  </a:cubicBezTo>
                  <a:cubicBezTo>
                    <a:pt x="3" y="2"/>
                    <a:pt x="0" y="5"/>
                    <a:pt x="1" y="8"/>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15"/>
            <p:cNvSpPr>
              <a:spLocks/>
            </p:cNvSpPr>
            <p:nvPr/>
          </p:nvSpPr>
          <p:spPr bwMode="auto">
            <a:xfrm>
              <a:off x="6075363" y="1971676"/>
              <a:ext cx="46038" cy="300038"/>
            </a:xfrm>
            <a:custGeom>
              <a:avLst/>
              <a:gdLst>
                <a:gd name="T0" fmla="*/ 0 w 12"/>
                <a:gd name="T1" fmla="*/ 6 h 79"/>
                <a:gd name="T2" fmla="*/ 0 w 12"/>
                <a:gd name="T3" fmla="*/ 73 h 79"/>
                <a:gd name="T4" fmla="*/ 6 w 12"/>
                <a:gd name="T5" fmla="*/ 79 h 79"/>
                <a:gd name="T6" fmla="*/ 12 w 12"/>
                <a:gd name="T7" fmla="*/ 73 h 79"/>
                <a:gd name="T8" fmla="*/ 12 w 12"/>
                <a:gd name="T9" fmla="*/ 6 h 79"/>
                <a:gd name="T10" fmla="*/ 6 w 12"/>
                <a:gd name="T11" fmla="*/ 0 h 79"/>
                <a:gd name="T12" fmla="*/ 0 w 12"/>
                <a:gd name="T13" fmla="*/ 6 h 79"/>
              </a:gdLst>
              <a:ahLst/>
              <a:cxnLst>
                <a:cxn ang="0">
                  <a:pos x="T0" y="T1"/>
                </a:cxn>
                <a:cxn ang="0">
                  <a:pos x="T2" y="T3"/>
                </a:cxn>
                <a:cxn ang="0">
                  <a:pos x="T4" y="T5"/>
                </a:cxn>
                <a:cxn ang="0">
                  <a:pos x="T6" y="T7"/>
                </a:cxn>
                <a:cxn ang="0">
                  <a:pos x="T8" y="T9"/>
                </a:cxn>
                <a:cxn ang="0">
                  <a:pos x="T10" y="T11"/>
                </a:cxn>
                <a:cxn ang="0">
                  <a:pos x="T12" y="T13"/>
                </a:cxn>
              </a:cxnLst>
              <a:rect l="0" t="0" r="r" b="b"/>
              <a:pathLst>
                <a:path w="12" h="79">
                  <a:moveTo>
                    <a:pt x="0" y="6"/>
                  </a:moveTo>
                  <a:cubicBezTo>
                    <a:pt x="0" y="73"/>
                    <a:pt x="0" y="73"/>
                    <a:pt x="0" y="73"/>
                  </a:cubicBezTo>
                  <a:cubicBezTo>
                    <a:pt x="0" y="76"/>
                    <a:pt x="3" y="79"/>
                    <a:pt x="6" y="79"/>
                  </a:cubicBezTo>
                  <a:cubicBezTo>
                    <a:pt x="9" y="79"/>
                    <a:pt x="12" y="76"/>
                    <a:pt x="12" y="73"/>
                  </a:cubicBezTo>
                  <a:cubicBezTo>
                    <a:pt x="12" y="6"/>
                    <a:pt x="12" y="6"/>
                    <a:pt x="12" y="6"/>
                  </a:cubicBezTo>
                  <a:cubicBezTo>
                    <a:pt x="12" y="3"/>
                    <a:pt x="9" y="0"/>
                    <a:pt x="6" y="0"/>
                  </a:cubicBezTo>
                  <a:cubicBezTo>
                    <a:pt x="3" y="0"/>
                    <a:pt x="0" y="3"/>
                    <a:pt x="0" y="6"/>
                  </a:cubicBezTo>
                </a:path>
              </a:pathLst>
            </a:custGeom>
            <a:solidFill>
              <a:srgbClr val="E09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16"/>
            <p:cNvSpPr>
              <a:spLocks noEditPoints="1"/>
            </p:cNvSpPr>
            <p:nvPr/>
          </p:nvSpPr>
          <p:spPr bwMode="auto">
            <a:xfrm>
              <a:off x="5840413" y="1789113"/>
              <a:ext cx="515938" cy="307975"/>
            </a:xfrm>
            <a:custGeom>
              <a:avLst/>
              <a:gdLst>
                <a:gd name="T0" fmla="*/ 103 w 136"/>
                <a:gd name="T1" fmla="*/ 73 h 81"/>
                <a:gd name="T2" fmla="*/ 74 w 136"/>
                <a:gd name="T3" fmla="*/ 73 h 81"/>
                <a:gd name="T4" fmla="*/ 74 w 136"/>
                <a:gd name="T5" fmla="*/ 75 h 81"/>
                <a:gd name="T6" fmla="*/ 103 w 136"/>
                <a:gd name="T7" fmla="*/ 75 h 81"/>
                <a:gd name="T8" fmla="*/ 103 w 136"/>
                <a:gd name="T9" fmla="*/ 73 h 81"/>
                <a:gd name="T10" fmla="*/ 136 w 136"/>
                <a:gd name="T11" fmla="*/ 66 h 81"/>
                <a:gd name="T12" fmla="*/ 128 w 136"/>
                <a:gd name="T13" fmla="*/ 73 h 81"/>
                <a:gd name="T14" fmla="*/ 117 w 136"/>
                <a:gd name="T15" fmla="*/ 73 h 81"/>
                <a:gd name="T16" fmla="*/ 118 w 136"/>
                <a:gd name="T17" fmla="*/ 81 h 81"/>
                <a:gd name="T18" fmla="*/ 128 w 136"/>
                <a:gd name="T19" fmla="*/ 81 h 81"/>
                <a:gd name="T20" fmla="*/ 136 w 136"/>
                <a:gd name="T21" fmla="*/ 74 h 81"/>
                <a:gd name="T22" fmla="*/ 136 w 136"/>
                <a:gd name="T23" fmla="*/ 66 h 81"/>
                <a:gd name="T24" fmla="*/ 0 w 136"/>
                <a:gd name="T25" fmla="*/ 0 h 81"/>
                <a:gd name="T26" fmla="*/ 0 w 136"/>
                <a:gd name="T27" fmla="*/ 0 h 81"/>
                <a:gd name="T28" fmla="*/ 0 w 136"/>
                <a:gd name="T29" fmla="*/ 74 h 81"/>
                <a:gd name="T30" fmla="*/ 9 w 136"/>
                <a:gd name="T31" fmla="*/ 81 h 81"/>
                <a:gd name="T32" fmla="*/ 19 w 136"/>
                <a:gd name="T33" fmla="*/ 81 h 81"/>
                <a:gd name="T34" fmla="*/ 21 w 136"/>
                <a:gd name="T35" fmla="*/ 73 h 81"/>
                <a:gd name="T36" fmla="*/ 9 w 136"/>
                <a:gd name="T37" fmla="*/ 73 h 81"/>
                <a:gd name="T38" fmla="*/ 0 w 136"/>
                <a:gd name="T39" fmla="*/ 66 h 81"/>
                <a:gd name="T40" fmla="*/ 0 w 136"/>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81">
                  <a:moveTo>
                    <a:pt x="103" y="73"/>
                  </a:moveTo>
                  <a:cubicBezTo>
                    <a:pt x="74" y="73"/>
                    <a:pt x="74" y="73"/>
                    <a:pt x="74" y="73"/>
                  </a:cubicBezTo>
                  <a:cubicBezTo>
                    <a:pt x="74" y="75"/>
                    <a:pt x="74" y="75"/>
                    <a:pt x="74" y="75"/>
                  </a:cubicBezTo>
                  <a:cubicBezTo>
                    <a:pt x="103" y="75"/>
                    <a:pt x="103" y="75"/>
                    <a:pt x="103" y="75"/>
                  </a:cubicBezTo>
                  <a:cubicBezTo>
                    <a:pt x="103" y="73"/>
                    <a:pt x="103" y="73"/>
                    <a:pt x="103" y="73"/>
                  </a:cubicBezTo>
                  <a:moveTo>
                    <a:pt x="136" y="66"/>
                  </a:moveTo>
                  <a:cubicBezTo>
                    <a:pt x="136" y="70"/>
                    <a:pt x="132" y="73"/>
                    <a:pt x="128" y="73"/>
                  </a:cubicBezTo>
                  <a:cubicBezTo>
                    <a:pt x="117" y="73"/>
                    <a:pt x="117" y="73"/>
                    <a:pt x="117" y="73"/>
                  </a:cubicBezTo>
                  <a:cubicBezTo>
                    <a:pt x="118" y="81"/>
                    <a:pt x="118" y="81"/>
                    <a:pt x="118" y="81"/>
                  </a:cubicBezTo>
                  <a:cubicBezTo>
                    <a:pt x="128" y="81"/>
                    <a:pt x="128" y="81"/>
                    <a:pt x="128" y="81"/>
                  </a:cubicBezTo>
                  <a:cubicBezTo>
                    <a:pt x="132" y="81"/>
                    <a:pt x="136" y="78"/>
                    <a:pt x="136" y="74"/>
                  </a:cubicBezTo>
                  <a:cubicBezTo>
                    <a:pt x="136" y="66"/>
                    <a:pt x="136" y="66"/>
                    <a:pt x="136" y="66"/>
                  </a:cubicBezTo>
                  <a:moveTo>
                    <a:pt x="0" y="0"/>
                  </a:moveTo>
                  <a:cubicBezTo>
                    <a:pt x="0" y="0"/>
                    <a:pt x="0" y="0"/>
                    <a:pt x="0" y="0"/>
                  </a:cubicBezTo>
                  <a:cubicBezTo>
                    <a:pt x="0" y="74"/>
                    <a:pt x="0" y="74"/>
                    <a:pt x="0" y="74"/>
                  </a:cubicBezTo>
                  <a:cubicBezTo>
                    <a:pt x="0" y="78"/>
                    <a:pt x="4" y="81"/>
                    <a:pt x="9" y="81"/>
                  </a:cubicBezTo>
                  <a:cubicBezTo>
                    <a:pt x="19" y="81"/>
                    <a:pt x="19" y="81"/>
                    <a:pt x="19" y="81"/>
                  </a:cubicBezTo>
                  <a:cubicBezTo>
                    <a:pt x="21" y="73"/>
                    <a:pt x="21" y="73"/>
                    <a:pt x="21" y="73"/>
                  </a:cubicBezTo>
                  <a:cubicBezTo>
                    <a:pt x="9" y="73"/>
                    <a:pt x="9" y="73"/>
                    <a:pt x="9" y="73"/>
                  </a:cubicBezTo>
                  <a:cubicBezTo>
                    <a:pt x="4" y="73"/>
                    <a:pt x="0" y="70"/>
                    <a:pt x="0" y="66"/>
                  </a:cubicBezTo>
                  <a:cubicBezTo>
                    <a:pt x="0" y="0"/>
                    <a:pt x="0"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7" name="Freeform 17"/>
            <p:cNvSpPr>
              <a:spLocks/>
            </p:cNvSpPr>
            <p:nvPr/>
          </p:nvSpPr>
          <p:spPr bwMode="auto">
            <a:xfrm>
              <a:off x="6230938" y="2065338"/>
              <a:ext cx="7938" cy="7938"/>
            </a:xfrm>
            <a:custGeom>
              <a:avLst/>
              <a:gdLst>
                <a:gd name="T0" fmla="*/ 1 w 2"/>
                <a:gd name="T1" fmla="*/ 0 h 2"/>
                <a:gd name="T2" fmla="*/ 0 w 2"/>
                <a:gd name="T3" fmla="*/ 0 h 2"/>
                <a:gd name="T4" fmla="*/ 0 w 2"/>
                <a:gd name="T5" fmla="*/ 2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0" y="0"/>
                    <a:pt x="0" y="0"/>
                    <a:pt x="0" y="0"/>
                  </a:cubicBezTo>
                  <a:cubicBezTo>
                    <a:pt x="0" y="2"/>
                    <a:pt x="0" y="2"/>
                    <a:pt x="0" y="2"/>
                  </a:cubicBezTo>
                  <a:cubicBezTo>
                    <a:pt x="1" y="2"/>
                    <a:pt x="1" y="2"/>
                    <a:pt x="1" y="2"/>
                  </a:cubicBezTo>
                  <a:cubicBezTo>
                    <a:pt x="1" y="2"/>
                    <a:pt x="1" y="2"/>
                    <a:pt x="2" y="2"/>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8" name="Freeform 18"/>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Freeform 19"/>
            <p:cNvSpPr>
              <a:spLocks/>
            </p:cNvSpPr>
            <p:nvPr/>
          </p:nvSpPr>
          <p:spPr bwMode="auto">
            <a:xfrm>
              <a:off x="5969001" y="2065338"/>
              <a:ext cx="106363" cy="7938"/>
            </a:xfrm>
            <a:custGeom>
              <a:avLst/>
              <a:gdLst>
                <a:gd name="T0" fmla="*/ 67 w 67"/>
                <a:gd name="T1" fmla="*/ 0 h 5"/>
                <a:gd name="T2" fmla="*/ 2 w 67"/>
                <a:gd name="T3" fmla="*/ 0 h 5"/>
                <a:gd name="T4" fmla="*/ 0 w 67"/>
                <a:gd name="T5" fmla="*/ 5 h 5"/>
                <a:gd name="T6" fmla="*/ 67 w 67"/>
                <a:gd name="T7" fmla="*/ 5 h 5"/>
                <a:gd name="T8" fmla="*/ 67 w 67"/>
                <a:gd name="T9" fmla="*/ 0 h 5"/>
              </a:gdLst>
              <a:ahLst/>
              <a:cxnLst>
                <a:cxn ang="0">
                  <a:pos x="T0" y="T1"/>
                </a:cxn>
                <a:cxn ang="0">
                  <a:pos x="T2" y="T3"/>
                </a:cxn>
                <a:cxn ang="0">
                  <a:pos x="T4" y="T5"/>
                </a:cxn>
                <a:cxn ang="0">
                  <a:pos x="T6" y="T7"/>
                </a:cxn>
                <a:cxn ang="0">
                  <a:pos x="T8" y="T9"/>
                </a:cxn>
              </a:cxnLst>
              <a:rect l="0" t="0" r="r" b="b"/>
              <a:pathLst>
                <a:path w="67" h="5">
                  <a:moveTo>
                    <a:pt x="67" y="0"/>
                  </a:moveTo>
                  <a:lnTo>
                    <a:pt x="2" y="0"/>
                  </a:lnTo>
                  <a:lnTo>
                    <a:pt x="0" y="5"/>
                  </a:lnTo>
                  <a:lnTo>
                    <a:pt x="67" y="5"/>
                  </a:lnTo>
                  <a:lnTo>
                    <a:pt x="6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Freeform 20"/>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Freeform 21"/>
            <p:cNvSpPr>
              <a:spLocks/>
            </p:cNvSpPr>
            <p:nvPr/>
          </p:nvSpPr>
          <p:spPr bwMode="auto">
            <a:xfrm>
              <a:off x="5965826" y="2065338"/>
              <a:ext cx="6350" cy="7938"/>
            </a:xfrm>
            <a:custGeom>
              <a:avLst/>
              <a:gdLst>
                <a:gd name="T0" fmla="*/ 4 w 4"/>
                <a:gd name="T1" fmla="*/ 0 h 5"/>
                <a:gd name="T2" fmla="*/ 0 w 4"/>
                <a:gd name="T3" fmla="*/ 0 h 5"/>
                <a:gd name="T4" fmla="*/ 0 w 4"/>
                <a:gd name="T5" fmla="*/ 5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0" y="5"/>
                  </a:lnTo>
                  <a:lnTo>
                    <a:pt x="2" y="5"/>
                  </a:lnTo>
                  <a:lnTo>
                    <a:pt x="4"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2" name="Freeform 22"/>
            <p:cNvSpPr>
              <a:spLocks/>
            </p:cNvSpPr>
            <p:nvPr/>
          </p:nvSpPr>
          <p:spPr bwMode="auto">
            <a:xfrm>
              <a:off x="5911851" y="2065338"/>
              <a:ext cx="53975" cy="31750"/>
            </a:xfrm>
            <a:custGeom>
              <a:avLst/>
              <a:gdLst>
                <a:gd name="T0" fmla="*/ 14 w 14"/>
                <a:gd name="T1" fmla="*/ 0 h 8"/>
                <a:gd name="T2" fmla="*/ 2 w 14"/>
                <a:gd name="T3" fmla="*/ 0 h 8"/>
                <a:gd name="T4" fmla="*/ 0 w 14"/>
                <a:gd name="T5" fmla="*/ 8 h 8"/>
                <a:gd name="T6" fmla="*/ 7 w 14"/>
                <a:gd name="T7" fmla="*/ 8 h 8"/>
                <a:gd name="T8" fmla="*/ 7 w 14"/>
                <a:gd name="T9" fmla="*/ 8 h 8"/>
                <a:gd name="T10" fmla="*/ 13 w 14"/>
                <a:gd name="T11" fmla="*/ 2 h 8"/>
                <a:gd name="T12" fmla="*/ 14 w 14"/>
                <a:gd name="T13" fmla="*/ 2 h 8"/>
                <a:gd name="T14" fmla="*/ 1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0"/>
                  </a:moveTo>
                  <a:cubicBezTo>
                    <a:pt x="2" y="0"/>
                    <a:pt x="2" y="0"/>
                    <a:pt x="2" y="0"/>
                  </a:cubicBezTo>
                  <a:cubicBezTo>
                    <a:pt x="0" y="8"/>
                    <a:pt x="0" y="8"/>
                    <a:pt x="0" y="8"/>
                  </a:cubicBezTo>
                  <a:cubicBezTo>
                    <a:pt x="7" y="8"/>
                    <a:pt x="7" y="8"/>
                    <a:pt x="7" y="8"/>
                  </a:cubicBezTo>
                  <a:cubicBezTo>
                    <a:pt x="7" y="8"/>
                    <a:pt x="7" y="8"/>
                    <a:pt x="7" y="8"/>
                  </a:cubicBezTo>
                  <a:cubicBezTo>
                    <a:pt x="7" y="5"/>
                    <a:pt x="10" y="2"/>
                    <a:pt x="13" y="2"/>
                  </a:cubicBezTo>
                  <a:cubicBezTo>
                    <a:pt x="14" y="2"/>
                    <a:pt x="14" y="2"/>
                    <a:pt x="14" y="2"/>
                  </a:cubicBezTo>
                  <a:cubicBezTo>
                    <a:pt x="14" y="0"/>
                    <a:pt x="14" y="0"/>
                    <a:pt x="1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3" name="Freeform 23"/>
            <p:cNvSpPr>
              <a:spLocks/>
            </p:cNvSpPr>
            <p:nvPr/>
          </p:nvSpPr>
          <p:spPr bwMode="auto">
            <a:xfrm>
              <a:off x="6234113" y="2065338"/>
              <a:ext cx="53975" cy="31750"/>
            </a:xfrm>
            <a:custGeom>
              <a:avLst/>
              <a:gdLst>
                <a:gd name="T0" fmla="*/ 13 w 14"/>
                <a:gd name="T1" fmla="*/ 0 h 8"/>
                <a:gd name="T2" fmla="*/ 0 w 14"/>
                <a:gd name="T3" fmla="*/ 0 h 8"/>
                <a:gd name="T4" fmla="*/ 1 w 14"/>
                <a:gd name="T5" fmla="*/ 2 h 8"/>
                <a:gd name="T6" fmla="*/ 6 w 14"/>
                <a:gd name="T7" fmla="*/ 8 h 8"/>
                <a:gd name="T8" fmla="*/ 6 w 14"/>
                <a:gd name="T9" fmla="*/ 8 h 8"/>
                <a:gd name="T10" fmla="*/ 6 w 14"/>
                <a:gd name="T11" fmla="*/ 8 h 8"/>
                <a:gd name="T12" fmla="*/ 14 w 14"/>
                <a:gd name="T13" fmla="*/ 8 h 8"/>
                <a:gd name="T14" fmla="*/ 13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3" y="0"/>
                  </a:moveTo>
                  <a:cubicBezTo>
                    <a:pt x="0" y="0"/>
                    <a:pt x="0" y="0"/>
                    <a:pt x="0" y="0"/>
                  </a:cubicBezTo>
                  <a:cubicBezTo>
                    <a:pt x="1" y="2"/>
                    <a:pt x="1" y="2"/>
                    <a:pt x="1" y="2"/>
                  </a:cubicBezTo>
                  <a:cubicBezTo>
                    <a:pt x="4" y="2"/>
                    <a:pt x="6" y="5"/>
                    <a:pt x="6" y="8"/>
                  </a:cubicBezTo>
                  <a:cubicBezTo>
                    <a:pt x="6" y="8"/>
                    <a:pt x="6" y="8"/>
                    <a:pt x="6" y="8"/>
                  </a:cubicBezTo>
                  <a:cubicBezTo>
                    <a:pt x="6" y="8"/>
                    <a:pt x="6" y="8"/>
                    <a:pt x="6" y="8"/>
                  </a:cubicBezTo>
                  <a:cubicBezTo>
                    <a:pt x="14" y="8"/>
                    <a:pt x="14" y="8"/>
                    <a:pt x="14" y="8"/>
                  </a:cubicBezTo>
                  <a:cubicBezTo>
                    <a:pt x="13" y="0"/>
                    <a:pt x="13" y="0"/>
                    <a:pt x="1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Rectangle 24"/>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Rectangle 25"/>
            <p:cNvSpPr>
              <a:spLocks noChangeArrowheads="1"/>
            </p:cNvSpPr>
            <p:nvPr/>
          </p:nvSpPr>
          <p:spPr bwMode="auto">
            <a:xfrm>
              <a:off x="6075363" y="2065338"/>
              <a:ext cx="46038" cy="793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26"/>
            <p:cNvSpPr>
              <a:spLocks/>
            </p:cNvSpPr>
            <p:nvPr/>
          </p:nvSpPr>
          <p:spPr bwMode="auto">
            <a:xfrm>
              <a:off x="5840413" y="1731963"/>
              <a:ext cx="515938" cy="333375"/>
            </a:xfrm>
            <a:custGeom>
              <a:avLst/>
              <a:gdLst>
                <a:gd name="T0" fmla="*/ 136 w 136"/>
                <a:gd name="T1" fmla="*/ 81 h 88"/>
                <a:gd name="T2" fmla="*/ 128 w 136"/>
                <a:gd name="T3" fmla="*/ 88 h 88"/>
                <a:gd name="T4" fmla="*/ 9 w 136"/>
                <a:gd name="T5" fmla="*/ 88 h 88"/>
                <a:gd name="T6" fmla="*/ 0 w 136"/>
                <a:gd name="T7" fmla="*/ 81 h 88"/>
                <a:gd name="T8" fmla="*/ 0 w 136"/>
                <a:gd name="T9" fmla="*/ 7 h 88"/>
                <a:gd name="T10" fmla="*/ 9 w 136"/>
                <a:gd name="T11" fmla="*/ 0 h 88"/>
                <a:gd name="T12" fmla="*/ 128 w 136"/>
                <a:gd name="T13" fmla="*/ 0 h 88"/>
                <a:gd name="T14" fmla="*/ 136 w 136"/>
                <a:gd name="T15" fmla="*/ 7 h 88"/>
                <a:gd name="T16" fmla="*/ 136 w 136"/>
                <a:gd name="T1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88">
                  <a:moveTo>
                    <a:pt x="136" y="81"/>
                  </a:moveTo>
                  <a:cubicBezTo>
                    <a:pt x="136" y="85"/>
                    <a:pt x="132" y="88"/>
                    <a:pt x="128" y="88"/>
                  </a:cubicBezTo>
                  <a:cubicBezTo>
                    <a:pt x="9" y="88"/>
                    <a:pt x="9" y="88"/>
                    <a:pt x="9" y="88"/>
                  </a:cubicBezTo>
                  <a:cubicBezTo>
                    <a:pt x="4" y="88"/>
                    <a:pt x="0" y="85"/>
                    <a:pt x="0" y="81"/>
                  </a:cubicBezTo>
                  <a:cubicBezTo>
                    <a:pt x="0" y="7"/>
                    <a:pt x="0" y="7"/>
                    <a:pt x="0" y="7"/>
                  </a:cubicBezTo>
                  <a:cubicBezTo>
                    <a:pt x="0" y="3"/>
                    <a:pt x="4" y="0"/>
                    <a:pt x="9" y="0"/>
                  </a:cubicBezTo>
                  <a:cubicBezTo>
                    <a:pt x="128" y="0"/>
                    <a:pt x="128" y="0"/>
                    <a:pt x="128" y="0"/>
                  </a:cubicBezTo>
                  <a:cubicBezTo>
                    <a:pt x="132" y="0"/>
                    <a:pt x="136" y="3"/>
                    <a:pt x="136" y="7"/>
                  </a:cubicBezTo>
                  <a:cubicBezTo>
                    <a:pt x="136" y="81"/>
                    <a:pt x="136" y="81"/>
                    <a:pt x="136" y="8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27"/>
            <p:cNvSpPr>
              <a:spLocks/>
            </p:cNvSpPr>
            <p:nvPr/>
          </p:nvSpPr>
          <p:spPr bwMode="auto">
            <a:xfrm>
              <a:off x="5938838" y="1739901"/>
              <a:ext cx="319088" cy="44450"/>
            </a:xfrm>
            <a:custGeom>
              <a:avLst/>
              <a:gdLst>
                <a:gd name="T0" fmla="*/ 78 w 84"/>
                <a:gd name="T1" fmla="*/ 0 h 12"/>
                <a:gd name="T2" fmla="*/ 6 w 84"/>
                <a:gd name="T3" fmla="*/ 0 h 12"/>
                <a:gd name="T4" fmla="*/ 0 w 84"/>
                <a:gd name="T5" fmla="*/ 6 h 12"/>
                <a:gd name="T6" fmla="*/ 6 w 84"/>
                <a:gd name="T7" fmla="*/ 12 h 12"/>
                <a:gd name="T8" fmla="*/ 78 w 84"/>
                <a:gd name="T9" fmla="*/ 12 h 12"/>
                <a:gd name="T10" fmla="*/ 84 w 84"/>
                <a:gd name="T11" fmla="*/ 6 h 12"/>
                <a:gd name="T12" fmla="*/ 84 w 84"/>
                <a:gd name="T13" fmla="*/ 6 h 12"/>
                <a:gd name="T14" fmla="*/ 78 w 8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
                  <a:moveTo>
                    <a:pt x="78" y="0"/>
                  </a:moveTo>
                  <a:cubicBezTo>
                    <a:pt x="6" y="0"/>
                    <a:pt x="6" y="0"/>
                    <a:pt x="6" y="0"/>
                  </a:cubicBezTo>
                  <a:cubicBezTo>
                    <a:pt x="3" y="0"/>
                    <a:pt x="0" y="3"/>
                    <a:pt x="0" y="6"/>
                  </a:cubicBezTo>
                  <a:cubicBezTo>
                    <a:pt x="0" y="9"/>
                    <a:pt x="3" y="12"/>
                    <a:pt x="6" y="12"/>
                  </a:cubicBezTo>
                  <a:cubicBezTo>
                    <a:pt x="78" y="12"/>
                    <a:pt x="78" y="12"/>
                    <a:pt x="78" y="12"/>
                  </a:cubicBezTo>
                  <a:cubicBezTo>
                    <a:pt x="81" y="12"/>
                    <a:pt x="84" y="9"/>
                    <a:pt x="84" y="6"/>
                  </a:cubicBezTo>
                  <a:cubicBezTo>
                    <a:pt x="84" y="6"/>
                    <a:pt x="84" y="6"/>
                    <a:pt x="84" y="6"/>
                  </a:cubicBezTo>
                  <a:cubicBezTo>
                    <a:pt x="84" y="3"/>
                    <a:pt x="81" y="0"/>
                    <a:pt x="78" y="0"/>
                  </a:cubicBezTo>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28"/>
            <p:cNvSpPr>
              <a:spLocks noEditPoints="1"/>
            </p:cNvSpPr>
            <p:nvPr/>
          </p:nvSpPr>
          <p:spPr bwMode="auto">
            <a:xfrm>
              <a:off x="5961063" y="2097088"/>
              <a:ext cx="277813" cy="22225"/>
            </a:xfrm>
            <a:custGeom>
              <a:avLst/>
              <a:gdLst>
                <a:gd name="T0" fmla="*/ 30 w 73"/>
                <a:gd name="T1" fmla="*/ 0 h 6"/>
                <a:gd name="T2" fmla="*/ 1 w 73"/>
                <a:gd name="T3" fmla="*/ 0 h 6"/>
                <a:gd name="T4" fmla="*/ 0 w 73"/>
                <a:gd name="T5" fmla="*/ 6 h 6"/>
                <a:gd name="T6" fmla="*/ 0 w 73"/>
                <a:gd name="T7" fmla="*/ 6 h 6"/>
                <a:gd name="T8" fmla="*/ 30 w 73"/>
                <a:gd name="T9" fmla="*/ 6 h 6"/>
                <a:gd name="T10" fmla="*/ 30 w 73"/>
                <a:gd name="T11" fmla="*/ 0 h 6"/>
                <a:gd name="T12" fmla="*/ 72 w 73"/>
                <a:gd name="T13" fmla="*/ 0 h 6"/>
                <a:gd name="T14" fmla="*/ 42 w 73"/>
                <a:gd name="T15" fmla="*/ 0 h 6"/>
                <a:gd name="T16" fmla="*/ 42 w 73"/>
                <a:gd name="T17" fmla="*/ 6 h 6"/>
                <a:gd name="T18" fmla="*/ 72 w 73"/>
                <a:gd name="T19" fmla="*/ 6 h 6"/>
                <a:gd name="T20" fmla="*/ 73 w 73"/>
                <a:gd name="T21" fmla="*/ 6 h 6"/>
                <a:gd name="T22" fmla="*/ 72 w 73"/>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
                  <a:moveTo>
                    <a:pt x="30" y="0"/>
                  </a:moveTo>
                  <a:cubicBezTo>
                    <a:pt x="1" y="0"/>
                    <a:pt x="1" y="0"/>
                    <a:pt x="1" y="0"/>
                  </a:cubicBezTo>
                  <a:cubicBezTo>
                    <a:pt x="0" y="6"/>
                    <a:pt x="0" y="6"/>
                    <a:pt x="0" y="6"/>
                  </a:cubicBezTo>
                  <a:cubicBezTo>
                    <a:pt x="0" y="6"/>
                    <a:pt x="0" y="6"/>
                    <a:pt x="0" y="6"/>
                  </a:cubicBezTo>
                  <a:cubicBezTo>
                    <a:pt x="30" y="6"/>
                    <a:pt x="30" y="6"/>
                    <a:pt x="30" y="6"/>
                  </a:cubicBezTo>
                  <a:cubicBezTo>
                    <a:pt x="30" y="0"/>
                    <a:pt x="30" y="0"/>
                    <a:pt x="30" y="0"/>
                  </a:cubicBezTo>
                  <a:moveTo>
                    <a:pt x="72" y="0"/>
                  </a:moveTo>
                  <a:cubicBezTo>
                    <a:pt x="42" y="0"/>
                    <a:pt x="42" y="0"/>
                    <a:pt x="42" y="0"/>
                  </a:cubicBezTo>
                  <a:cubicBezTo>
                    <a:pt x="42" y="6"/>
                    <a:pt x="42" y="6"/>
                    <a:pt x="42" y="6"/>
                  </a:cubicBezTo>
                  <a:cubicBezTo>
                    <a:pt x="72" y="6"/>
                    <a:pt x="72" y="6"/>
                    <a:pt x="72" y="6"/>
                  </a:cubicBezTo>
                  <a:cubicBezTo>
                    <a:pt x="73" y="6"/>
                    <a:pt x="73" y="6"/>
                    <a:pt x="73" y="6"/>
                  </a:cubicBezTo>
                  <a:cubicBezTo>
                    <a:pt x="72" y="0"/>
                    <a:pt x="72" y="0"/>
                    <a:pt x="7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9" name="Freeform 29"/>
            <p:cNvSpPr>
              <a:spLocks/>
            </p:cNvSpPr>
            <p:nvPr/>
          </p:nvSpPr>
          <p:spPr bwMode="auto">
            <a:xfrm>
              <a:off x="5953126" y="2097088"/>
              <a:ext cx="12700" cy="22225"/>
            </a:xfrm>
            <a:custGeom>
              <a:avLst/>
              <a:gdLst>
                <a:gd name="T0" fmla="*/ 3 w 3"/>
                <a:gd name="T1" fmla="*/ 0 h 6"/>
                <a:gd name="T2" fmla="*/ 1 w 3"/>
                <a:gd name="T3" fmla="*/ 0 h 6"/>
                <a:gd name="T4" fmla="*/ 0 w 3"/>
                <a:gd name="T5" fmla="*/ 6 h 6"/>
                <a:gd name="T6" fmla="*/ 2 w 3"/>
                <a:gd name="T7" fmla="*/ 6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1" y="0"/>
                    <a:pt x="1" y="0"/>
                    <a:pt x="1" y="0"/>
                  </a:cubicBezTo>
                  <a:cubicBezTo>
                    <a:pt x="0" y="6"/>
                    <a:pt x="0" y="6"/>
                    <a:pt x="0" y="6"/>
                  </a:cubicBezTo>
                  <a:cubicBezTo>
                    <a:pt x="0" y="6"/>
                    <a:pt x="1" y="6"/>
                    <a:pt x="2" y="6"/>
                  </a:cubicBezTo>
                  <a:cubicBezTo>
                    <a:pt x="3" y="0"/>
                    <a:pt x="3" y="0"/>
                    <a:pt x="3"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0" name="Freeform 30"/>
            <p:cNvSpPr>
              <a:spLocks/>
            </p:cNvSpPr>
            <p:nvPr/>
          </p:nvSpPr>
          <p:spPr bwMode="auto">
            <a:xfrm>
              <a:off x="6234113" y="2097088"/>
              <a:ext cx="12700" cy="22225"/>
            </a:xfrm>
            <a:custGeom>
              <a:avLst/>
              <a:gdLst>
                <a:gd name="T0" fmla="*/ 2 w 3"/>
                <a:gd name="T1" fmla="*/ 0 h 6"/>
                <a:gd name="T2" fmla="*/ 0 w 3"/>
                <a:gd name="T3" fmla="*/ 0 h 6"/>
                <a:gd name="T4" fmla="*/ 1 w 3"/>
                <a:gd name="T5" fmla="*/ 6 h 6"/>
                <a:gd name="T6" fmla="*/ 3 w 3"/>
                <a:gd name="T7" fmla="*/ 5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0" y="0"/>
                    <a:pt x="0" y="0"/>
                    <a:pt x="0" y="0"/>
                  </a:cubicBezTo>
                  <a:cubicBezTo>
                    <a:pt x="1" y="6"/>
                    <a:pt x="1" y="6"/>
                    <a:pt x="1" y="6"/>
                  </a:cubicBezTo>
                  <a:cubicBezTo>
                    <a:pt x="2" y="6"/>
                    <a:pt x="2" y="5"/>
                    <a:pt x="3" y="5"/>
                  </a:cubicBezTo>
                  <a:cubicBezTo>
                    <a:pt x="2" y="0"/>
                    <a:pt x="2" y="0"/>
                    <a:pt x="2"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31"/>
            <p:cNvSpPr>
              <a:spLocks/>
            </p:cNvSpPr>
            <p:nvPr/>
          </p:nvSpPr>
          <p:spPr bwMode="auto">
            <a:xfrm>
              <a:off x="5938838" y="2097088"/>
              <a:ext cx="19050" cy="22225"/>
            </a:xfrm>
            <a:custGeom>
              <a:avLst/>
              <a:gdLst>
                <a:gd name="T0" fmla="*/ 5 w 5"/>
                <a:gd name="T1" fmla="*/ 0 h 6"/>
                <a:gd name="T2" fmla="*/ 0 w 5"/>
                <a:gd name="T3" fmla="*/ 0 h 6"/>
                <a:gd name="T4" fmla="*/ 4 w 5"/>
                <a:gd name="T5" fmla="*/ 6 h 6"/>
                <a:gd name="T6" fmla="*/ 5 w 5"/>
                <a:gd name="T7" fmla="*/ 0 h 6"/>
              </a:gdLst>
              <a:ahLst/>
              <a:cxnLst>
                <a:cxn ang="0">
                  <a:pos x="T0" y="T1"/>
                </a:cxn>
                <a:cxn ang="0">
                  <a:pos x="T2" y="T3"/>
                </a:cxn>
                <a:cxn ang="0">
                  <a:pos x="T4" y="T5"/>
                </a:cxn>
                <a:cxn ang="0">
                  <a:pos x="T6" y="T7"/>
                </a:cxn>
              </a:cxnLst>
              <a:rect l="0" t="0" r="r" b="b"/>
              <a:pathLst>
                <a:path w="5" h="6">
                  <a:moveTo>
                    <a:pt x="5" y="0"/>
                  </a:moveTo>
                  <a:cubicBezTo>
                    <a:pt x="0" y="0"/>
                    <a:pt x="0" y="0"/>
                    <a:pt x="0" y="0"/>
                  </a:cubicBezTo>
                  <a:cubicBezTo>
                    <a:pt x="0" y="3"/>
                    <a:pt x="2" y="5"/>
                    <a:pt x="4" y="6"/>
                  </a:cubicBezTo>
                  <a:cubicBezTo>
                    <a:pt x="5" y="0"/>
                    <a:pt x="5" y="0"/>
                    <a:pt x="5"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2" name="Freeform 32"/>
            <p:cNvSpPr>
              <a:spLocks/>
            </p:cNvSpPr>
            <p:nvPr/>
          </p:nvSpPr>
          <p:spPr bwMode="auto">
            <a:xfrm>
              <a:off x="6242051" y="2097088"/>
              <a:ext cx="15875" cy="17463"/>
            </a:xfrm>
            <a:custGeom>
              <a:avLst/>
              <a:gdLst>
                <a:gd name="T0" fmla="*/ 4 w 4"/>
                <a:gd name="T1" fmla="*/ 0 h 5"/>
                <a:gd name="T2" fmla="*/ 0 w 4"/>
                <a:gd name="T3" fmla="*/ 0 h 5"/>
                <a:gd name="T4" fmla="*/ 1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0" y="0"/>
                    <a:pt x="0" y="0"/>
                    <a:pt x="0" y="0"/>
                  </a:cubicBezTo>
                  <a:cubicBezTo>
                    <a:pt x="1" y="5"/>
                    <a:pt x="1" y="5"/>
                    <a:pt x="1" y="5"/>
                  </a:cubicBezTo>
                  <a:cubicBezTo>
                    <a:pt x="3" y="4"/>
                    <a:pt x="4" y="2"/>
                    <a:pt x="4"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Rectangle 33"/>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4" name="Rectangle 34"/>
            <p:cNvSpPr>
              <a:spLocks noChangeArrowheads="1"/>
            </p:cNvSpPr>
            <p:nvPr/>
          </p:nvSpPr>
          <p:spPr bwMode="auto">
            <a:xfrm>
              <a:off x="6075363" y="2097088"/>
              <a:ext cx="46038" cy="22225"/>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5" name="Freeform 35"/>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Freeform 36"/>
            <p:cNvSpPr>
              <a:spLocks/>
            </p:cNvSpPr>
            <p:nvPr/>
          </p:nvSpPr>
          <p:spPr bwMode="auto">
            <a:xfrm>
              <a:off x="6121401" y="2073276"/>
              <a:ext cx="112713" cy="23813"/>
            </a:xfrm>
            <a:custGeom>
              <a:avLst/>
              <a:gdLst>
                <a:gd name="T0" fmla="*/ 69 w 71"/>
                <a:gd name="T1" fmla="*/ 0 h 15"/>
                <a:gd name="T2" fmla="*/ 0 w 71"/>
                <a:gd name="T3" fmla="*/ 0 h 15"/>
                <a:gd name="T4" fmla="*/ 0 w 71"/>
                <a:gd name="T5" fmla="*/ 15 h 15"/>
                <a:gd name="T6" fmla="*/ 71 w 71"/>
                <a:gd name="T7" fmla="*/ 15 h 15"/>
                <a:gd name="T8" fmla="*/ 69 w 71"/>
                <a:gd name="T9" fmla="*/ 0 h 15"/>
              </a:gdLst>
              <a:ahLst/>
              <a:cxnLst>
                <a:cxn ang="0">
                  <a:pos x="T0" y="T1"/>
                </a:cxn>
                <a:cxn ang="0">
                  <a:pos x="T2" y="T3"/>
                </a:cxn>
                <a:cxn ang="0">
                  <a:pos x="T4" y="T5"/>
                </a:cxn>
                <a:cxn ang="0">
                  <a:pos x="T6" y="T7"/>
                </a:cxn>
                <a:cxn ang="0">
                  <a:pos x="T8" y="T9"/>
                </a:cxn>
              </a:cxnLst>
              <a:rect l="0" t="0" r="r" b="b"/>
              <a:pathLst>
                <a:path w="71" h="15">
                  <a:moveTo>
                    <a:pt x="69" y="0"/>
                  </a:moveTo>
                  <a:lnTo>
                    <a:pt x="0" y="0"/>
                  </a:lnTo>
                  <a:lnTo>
                    <a:pt x="0" y="15"/>
                  </a:lnTo>
                  <a:lnTo>
                    <a:pt x="71"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7" name="Freeform 37"/>
            <p:cNvSpPr>
              <a:spLocks/>
            </p:cNvSpPr>
            <p:nvPr/>
          </p:nvSpPr>
          <p:spPr bwMode="auto">
            <a:xfrm>
              <a:off x="6230938" y="2073276"/>
              <a:ext cx="11113" cy="23813"/>
            </a:xfrm>
            <a:custGeom>
              <a:avLst/>
              <a:gdLst>
                <a:gd name="T0" fmla="*/ 1 w 3"/>
                <a:gd name="T1" fmla="*/ 0 h 6"/>
                <a:gd name="T2" fmla="*/ 0 w 3"/>
                <a:gd name="T3" fmla="*/ 0 h 6"/>
                <a:gd name="T4" fmla="*/ 1 w 3"/>
                <a:gd name="T5" fmla="*/ 6 h 6"/>
                <a:gd name="T6" fmla="*/ 3 w 3"/>
                <a:gd name="T7" fmla="*/ 6 h 6"/>
                <a:gd name="T8" fmla="*/ 2 w 3"/>
                <a:gd name="T9" fmla="*/ 0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cubicBezTo>
                    <a:pt x="0" y="0"/>
                    <a:pt x="0" y="0"/>
                    <a:pt x="0" y="0"/>
                  </a:cubicBezTo>
                  <a:cubicBezTo>
                    <a:pt x="1" y="6"/>
                    <a:pt x="1" y="6"/>
                    <a:pt x="1" y="6"/>
                  </a:cubicBezTo>
                  <a:cubicBezTo>
                    <a:pt x="3" y="6"/>
                    <a:pt x="3" y="6"/>
                    <a:pt x="3" y="6"/>
                  </a:cubicBezTo>
                  <a:cubicBezTo>
                    <a:pt x="2" y="0"/>
                    <a:pt x="2" y="0"/>
                    <a:pt x="2" y="0"/>
                  </a:cubicBezTo>
                  <a:cubicBezTo>
                    <a:pt x="1" y="0"/>
                    <a:pt x="1" y="0"/>
                    <a:pt x="1"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Freeform 38"/>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Freeform 39"/>
            <p:cNvSpPr>
              <a:spLocks/>
            </p:cNvSpPr>
            <p:nvPr/>
          </p:nvSpPr>
          <p:spPr bwMode="auto">
            <a:xfrm>
              <a:off x="5965826" y="2073276"/>
              <a:ext cx="109538" cy="23813"/>
            </a:xfrm>
            <a:custGeom>
              <a:avLst/>
              <a:gdLst>
                <a:gd name="T0" fmla="*/ 69 w 69"/>
                <a:gd name="T1" fmla="*/ 0 h 15"/>
                <a:gd name="T2" fmla="*/ 2 w 69"/>
                <a:gd name="T3" fmla="*/ 0 h 15"/>
                <a:gd name="T4" fmla="*/ 0 w 69"/>
                <a:gd name="T5" fmla="*/ 15 h 15"/>
                <a:gd name="T6" fmla="*/ 69 w 69"/>
                <a:gd name="T7" fmla="*/ 15 h 15"/>
                <a:gd name="T8" fmla="*/ 69 w 69"/>
                <a:gd name="T9" fmla="*/ 0 h 15"/>
              </a:gdLst>
              <a:ahLst/>
              <a:cxnLst>
                <a:cxn ang="0">
                  <a:pos x="T0" y="T1"/>
                </a:cxn>
                <a:cxn ang="0">
                  <a:pos x="T2" y="T3"/>
                </a:cxn>
                <a:cxn ang="0">
                  <a:pos x="T4" y="T5"/>
                </a:cxn>
                <a:cxn ang="0">
                  <a:pos x="T6" y="T7"/>
                </a:cxn>
                <a:cxn ang="0">
                  <a:pos x="T8" y="T9"/>
                </a:cxn>
              </a:cxnLst>
              <a:rect l="0" t="0" r="r" b="b"/>
              <a:pathLst>
                <a:path w="69" h="15">
                  <a:moveTo>
                    <a:pt x="69" y="0"/>
                  </a:moveTo>
                  <a:lnTo>
                    <a:pt x="2" y="0"/>
                  </a:lnTo>
                  <a:lnTo>
                    <a:pt x="0" y="15"/>
                  </a:lnTo>
                  <a:lnTo>
                    <a:pt x="69" y="15"/>
                  </a:lnTo>
                  <a:lnTo>
                    <a:pt x="69"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Freeform 40"/>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1" name="Freeform 41"/>
            <p:cNvSpPr>
              <a:spLocks/>
            </p:cNvSpPr>
            <p:nvPr/>
          </p:nvSpPr>
          <p:spPr bwMode="auto">
            <a:xfrm>
              <a:off x="5957888" y="2073276"/>
              <a:ext cx="11113" cy="23813"/>
            </a:xfrm>
            <a:custGeom>
              <a:avLst/>
              <a:gdLst>
                <a:gd name="T0" fmla="*/ 7 w 7"/>
                <a:gd name="T1" fmla="*/ 0 h 15"/>
                <a:gd name="T2" fmla="*/ 5 w 7"/>
                <a:gd name="T3" fmla="*/ 0 h 15"/>
                <a:gd name="T4" fmla="*/ 0 w 7"/>
                <a:gd name="T5" fmla="*/ 15 h 15"/>
                <a:gd name="T6" fmla="*/ 5 w 7"/>
                <a:gd name="T7" fmla="*/ 15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5" y="0"/>
                  </a:lnTo>
                  <a:lnTo>
                    <a:pt x="0" y="15"/>
                  </a:lnTo>
                  <a:lnTo>
                    <a:pt x="5" y="15"/>
                  </a:lnTo>
                  <a:lnTo>
                    <a:pt x="7" y="0"/>
                  </a:ln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2" name="Freeform 42"/>
            <p:cNvSpPr>
              <a:spLocks/>
            </p:cNvSpPr>
            <p:nvPr/>
          </p:nvSpPr>
          <p:spPr bwMode="auto">
            <a:xfrm>
              <a:off x="5938838" y="2073276"/>
              <a:ext cx="26988" cy="23813"/>
            </a:xfrm>
            <a:custGeom>
              <a:avLst/>
              <a:gdLst>
                <a:gd name="T0" fmla="*/ 7 w 7"/>
                <a:gd name="T1" fmla="*/ 0 h 6"/>
                <a:gd name="T2" fmla="*/ 6 w 7"/>
                <a:gd name="T3" fmla="*/ 0 h 6"/>
                <a:gd name="T4" fmla="*/ 0 w 7"/>
                <a:gd name="T5" fmla="*/ 6 h 6"/>
                <a:gd name="T6" fmla="*/ 0 w 7"/>
                <a:gd name="T7" fmla="*/ 6 h 6"/>
                <a:gd name="T8" fmla="*/ 5 w 7"/>
                <a:gd name="T9" fmla="*/ 6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7" y="0"/>
                  </a:moveTo>
                  <a:cubicBezTo>
                    <a:pt x="6" y="0"/>
                    <a:pt x="6" y="0"/>
                    <a:pt x="6" y="0"/>
                  </a:cubicBezTo>
                  <a:cubicBezTo>
                    <a:pt x="3" y="0"/>
                    <a:pt x="0" y="3"/>
                    <a:pt x="0" y="6"/>
                  </a:cubicBezTo>
                  <a:cubicBezTo>
                    <a:pt x="0" y="6"/>
                    <a:pt x="0" y="6"/>
                    <a:pt x="0" y="6"/>
                  </a:cubicBezTo>
                  <a:cubicBezTo>
                    <a:pt x="5" y="6"/>
                    <a:pt x="5" y="6"/>
                    <a:pt x="5" y="6"/>
                  </a:cubicBezTo>
                  <a:cubicBezTo>
                    <a:pt x="7" y="0"/>
                    <a:pt x="7" y="0"/>
                    <a:pt x="7"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3" name="Freeform 43"/>
            <p:cNvSpPr>
              <a:spLocks/>
            </p:cNvSpPr>
            <p:nvPr/>
          </p:nvSpPr>
          <p:spPr bwMode="auto">
            <a:xfrm>
              <a:off x="6238876" y="2073276"/>
              <a:ext cx="19050" cy="23813"/>
            </a:xfrm>
            <a:custGeom>
              <a:avLst/>
              <a:gdLst>
                <a:gd name="T0" fmla="*/ 0 w 5"/>
                <a:gd name="T1" fmla="*/ 0 h 6"/>
                <a:gd name="T2" fmla="*/ 1 w 5"/>
                <a:gd name="T3" fmla="*/ 6 h 6"/>
                <a:gd name="T4" fmla="*/ 5 w 5"/>
                <a:gd name="T5" fmla="*/ 6 h 6"/>
                <a:gd name="T6" fmla="*/ 5 w 5"/>
                <a:gd name="T7" fmla="*/ 6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5" y="6"/>
                    <a:pt x="5" y="6"/>
                    <a:pt x="5" y="6"/>
                  </a:cubicBezTo>
                  <a:cubicBezTo>
                    <a:pt x="5" y="6"/>
                    <a:pt x="5" y="6"/>
                    <a:pt x="5" y="6"/>
                  </a:cubicBezTo>
                  <a:cubicBezTo>
                    <a:pt x="5" y="3"/>
                    <a:pt x="3"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4" name="Rectangle 44"/>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5" name="Rectangle 45"/>
            <p:cNvSpPr>
              <a:spLocks noChangeArrowheads="1"/>
            </p:cNvSpPr>
            <p:nvPr/>
          </p:nvSpPr>
          <p:spPr bwMode="auto">
            <a:xfrm>
              <a:off x="6075363" y="2073276"/>
              <a:ext cx="46038" cy="23813"/>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6" name="Line 46"/>
            <p:cNvSpPr>
              <a:spLocks noChangeShapeType="1"/>
            </p:cNvSpPr>
            <p:nvPr/>
          </p:nvSpPr>
          <p:spPr bwMode="auto">
            <a:xfrm>
              <a:off x="5961063" y="1739901"/>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7" name="Line 47"/>
            <p:cNvSpPr>
              <a:spLocks noChangeShapeType="1"/>
            </p:cNvSpPr>
            <p:nvPr/>
          </p:nvSpPr>
          <p:spPr bwMode="auto">
            <a:xfrm>
              <a:off x="5961063" y="2073276"/>
              <a:ext cx="273050" cy="0"/>
            </a:xfrm>
            <a:prstGeom prst="line">
              <a:avLst/>
            </a:prstGeom>
            <a:noFill/>
            <a:ln w="46038" cap="rnd">
              <a:solidFill>
                <a:srgbClr val="F5CF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8" name="Freeform 48"/>
            <p:cNvSpPr>
              <a:spLocks/>
            </p:cNvSpPr>
            <p:nvPr/>
          </p:nvSpPr>
          <p:spPr bwMode="auto">
            <a:xfrm>
              <a:off x="5908676" y="1731963"/>
              <a:ext cx="379413" cy="273050"/>
            </a:xfrm>
            <a:custGeom>
              <a:avLst/>
              <a:gdLst>
                <a:gd name="T0" fmla="*/ 0 w 100"/>
                <a:gd name="T1" fmla="*/ 72 h 72"/>
                <a:gd name="T2" fmla="*/ 44 w 100"/>
                <a:gd name="T3" fmla="*/ 32 h 72"/>
                <a:gd name="T4" fmla="*/ 52 w 100"/>
                <a:gd name="T5" fmla="*/ 64 h 72"/>
                <a:gd name="T6" fmla="*/ 100 w 100"/>
                <a:gd name="T7" fmla="*/ 28 h 72"/>
              </a:gdLst>
              <a:ahLst/>
              <a:cxnLst>
                <a:cxn ang="0">
                  <a:pos x="T0" y="T1"/>
                </a:cxn>
                <a:cxn ang="0">
                  <a:pos x="T2" y="T3"/>
                </a:cxn>
                <a:cxn ang="0">
                  <a:pos x="T4" y="T5"/>
                </a:cxn>
                <a:cxn ang="0">
                  <a:pos x="T6" y="T7"/>
                </a:cxn>
              </a:cxnLst>
              <a:rect l="0" t="0" r="r" b="b"/>
              <a:pathLst>
                <a:path w="100" h="72">
                  <a:moveTo>
                    <a:pt x="0" y="72"/>
                  </a:moveTo>
                  <a:cubicBezTo>
                    <a:pt x="0" y="72"/>
                    <a:pt x="44" y="0"/>
                    <a:pt x="44" y="32"/>
                  </a:cubicBezTo>
                  <a:cubicBezTo>
                    <a:pt x="44" y="64"/>
                    <a:pt x="44" y="72"/>
                    <a:pt x="52" y="64"/>
                  </a:cubicBezTo>
                  <a:cubicBezTo>
                    <a:pt x="60" y="56"/>
                    <a:pt x="80" y="32"/>
                    <a:pt x="100" y="28"/>
                  </a:cubicBezTo>
                </a:path>
              </a:pathLst>
            </a:custGeom>
            <a:noFill/>
            <a:ln w="46038" cap="rnd">
              <a:solidFill>
                <a:srgbClr val="C75C5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57440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0"/>
            <a:ext cx="9144000" cy="4719234"/>
          </a:xfrm>
        </p:spPr>
      </p:pic>
      <p:sp>
        <p:nvSpPr>
          <p:cNvPr id="4" name="Rectangle 3"/>
          <p:cNvSpPr/>
          <p:nvPr/>
        </p:nvSpPr>
        <p:spPr>
          <a:xfrm>
            <a:off x="0" y="0"/>
            <a:ext cx="9144000" cy="4719234"/>
          </a:xfrm>
          <a:prstGeom prst="rect">
            <a:avLst/>
          </a:prstGeom>
          <a:gradFill flip="none" rotWithShape="1">
            <a:gsLst>
              <a:gs pos="0">
                <a:srgbClr val="141F26">
                  <a:alpha val="64706"/>
                </a:srgb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itle 5"/>
          <p:cNvSpPr txBox="1">
            <a:spLocks/>
          </p:cNvSpPr>
          <p:nvPr/>
        </p:nvSpPr>
        <p:spPr>
          <a:xfrm>
            <a:off x="-411415" y="2250281"/>
            <a:ext cx="9669715"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b="1" dirty="0">
                <a:solidFill>
                  <a:schemeClr val="bg1"/>
                </a:solidFill>
                <a:latin typeface="+mn-lt"/>
                <a:ea typeface="Roboto" pitchFamily="2" charset="0"/>
              </a:rPr>
              <a:t>Fast Healthcare Interoperability Resource (FHIR)</a:t>
            </a:r>
          </a:p>
        </p:txBody>
      </p:sp>
    </p:spTree>
    <p:extLst>
      <p:ext uri="{BB962C8B-B14F-4D97-AF65-F5344CB8AC3E}">
        <p14:creationId xmlns:p14="http://schemas.microsoft.com/office/powerpoint/2010/main" val="33240907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CEBB4F0-0744-4E54-CECD-AB4E3A73B3F3}"/>
              </a:ext>
            </a:extLst>
          </p:cNvPr>
          <p:cNvSpPr txBox="1">
            <a:spLocks/>
          </p:cNvSpPr>
          <p:nvPr/>
        </p:nvSpPr>
        <p:spPr>
          <a:xfrm>
            <a:off x="1443716" y="223024"/>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400" b="1" dirty="0">
                <a:solidFill>
                  <a:srgbClr val="80C568">
                    <a:lumMod val="50000"/>
                  </a:srgbClr>
                </a:solidFill>
                <a:latin typeface="Calibri Light" panose="020F0302020204030204"/>
                <a:cs typeface="Arial" panose="020B0604020202020204" pitchFamily="34" charset="0"/>
              </a:rPr>
              <a:t>21st Century Cures Act</a:t>
            </a:r>
          </a:p>
        </p:txBody>
      </p:sp>
      <p:sp>
        <p:nvSpPr>
          <p:cNvPr id="3" name="Title 5">
            <a:extLst>
              <a:ext uri="{FF2B5EF4-FFF2-40B4-BE49-F238E27FC236}">
                <a16:creationId xmlns:a16="http://schemas.microsoft.com/office/drawing/2014/main" id="{5BE3D173-4F42-1EE2-2AB7-AE0AF94BD0FB}"/>
              </a:ext>
            </a:extLst>
          </p:cNvPr>
          <p:cNvSpPr txBox="1">
            <a:spLocks/>
          </p:cNvSpPr>
          <p:nvPr/>
        </p:nvSpPr>
        <p:spPr>
          <a:xfrm>
            <a:off x="1521107" y="1055600"/>
            <a:ext cx="6172200" cy="2292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1350" b="1" dirty="0">
                <a:solidFill>
                  <a:srgbClr val="7F7F7F">
                    <a:lumMod val="75000"/>
                  </a:srgbClr>
                </a:solidFill>
                <a:latin typeface="Calibri" panose="020F0502020204030204"/>
                <a:ea typeface="Roboto" pitchFamily="2" charset="0"/>
              </a:rPr>
              <a:t>Purpose: To accelerate medical product development and bring new innovations and advances to patients who need them faster and more efficiently</a:t>
            </a:r>
          </a:p>
        </p:txBody>
      </p:sp>
      <p:grpSp>
        <p:nvGrpSpPr>
          <p:cNvPr id="4" name="Group 3">
            <a:extLst>
              <a:ext uri="{FF2B5EF4-FFF2-40B4-BE49-F238E27FC236}">
                <a16:creationId xmlns:a16="http://schemas.microsoft.com/office/drawing/2014/main" id="{1B5B59D3-E378-9B9E-7C46-A083714995B0}"/>
              </a:ext>
            </a:extLst>
          </p:cNvPr>
          <p:cNvGrpSpPr/>
          <p:nvPr/>
        </p:nvGrpSpPr>
        <p:grpSpPr>
          <a:xfrm>
            <a:off x="4607209" y="1649864"/>
            <a:ext cx="745331" cy="638175"/>
            <a:chOff x="6142943" y="2199817"/>
            <a:chExt cx="993775" cy="850900"/>
          </a:xfrm>
        </p:grpSpPr>
        <p:sp>
          <p:nvSpPr>
            <p:cNvPr id="5" name="Freeform 17">
              <a:extLst>
                <a:ext uri="{FF2B5EF4-FFF2-40B4-BE49-F238E27FC236}">
                  <a16:creationId xmlns:a16="http://schemas.microsoft.com/office/drawing/2014/main" id="{FE5FF6C6-A9D3-1CD9-BB5A-85DAAA995A29}"/>
                </a:ext>
              </a:extLst>
            </p:cNvPr>
            <p:cNvSpPr>
              <a:spLocks/>
            </p:cNvSpPr>
            <p:nvPr/>
          </p:nvSpPr>
          <p:spPr bwMode="auto">
            <a:xfrm>
              <a:off x="6142943" y="2199817"/>
              <a:ext cx="993775" cy="850900"/>
            </a:xfrm>
            <a:custGeom>
              <a:avLst/>
              <a:gdLst>
                <a:gd name="T0" fmla="*/ 151 w 264"/>
                <a:gd name="T1" fmla="*/ 0 h 227"/>
                <a:gd name="T2" fmla="*/ 41 w 264"/>
                <a:gd name="T3" fmla="*/ 82 h 227"/>
                <a:gd name="T4" fmla="*/ 0 w 264"/>
                <a:gd name="T5" fmla="*/ 114 h 227"/>
                <a:gd name="T6" fmla="*/ 41 w 264"/>
                <a:gd name="T7" fmla="*/ 145 h 227"/>
                <a:gd name="T8" fmla="*/ 151 w 264"/>
                <a:gd name="T9" fmla="*/ 227 h 227"/>
                <a:gd name="T10" fmla="*/ 264 w 264"/>
                <a:gd name="T11" fmla="*/ 114 h 227"/>
                <a:gd name="T12" fmla="*/ 151 w 264"/>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64" h="227">
                  <a:moveTo>
                    <a:pt x="151" y="0"/>
                  </a:moveTo>
                  <a:cubicBezTo>
                    <a:pt x="99" y="0"/>
                    <a:pt x="55" y="34"/>
                    <a:pt x="41" y="82"/>
                  </a:cubicBezTo>
                  <a:cubicBezTo>
                    <a:pt x="0" y="114"/>
                    <a:pt x="0" y="114"/>
                    <a:pt x="0" y="114"/>
                  </a:cubicBezTo>
                  <a:cubicBezTo>
                    <a:pt x="41" y="145"/>
                    <a:pt x="41" y="145"/>
                    <a:pt x="41" y="145"/>
                  </a:cubicBezTo>
                  <a:cubicBezTo>
                    <a:pt x="55" y="193"/>
                    <a:pt x="99" y="227"/>
                    <a:pt x="151" y="227"/>
                  </a:cubicBezTo>
                  <a:cubicBezTo>
                    <a:pt x="213" y="227"/>
                    <a:pt x="264" y="176"/>
                    <a:pt x="264" y="114"/>
                  </a:cubicBezTo>
                  <a:cubicBezTo>
                    <a:pt x="264" y="51"/>
                    <a:pt x="213" y="0"/>
                    <a:pt x="151" y="0"/>
                  </a:cubicBezTo>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80C568">
                    <a:lumMod val="75000"/>
                  </a:srgbClr>
                </a:solidFill>
                <a:latin typeface="Calibri" panose="020F0502020204030204"/>
              </a:endParaRPr>
            </a:p>
          </p:txBody>
        </p:sp>
        <p:sp>
          <p:nvSpPr>
            <p:cNvPr id="6" name="Freeform 20">
              <a:extLst>
                <a:ext uri="{FF2B5EF4-FFF2-40B4-BE49-F238E27FC236}">
                  <a16:creationId xmlns:a16="http://schemas.microsoft.com/office/drawing/2014/main" id="{68C79626-F6B2-BF90-9FDE-7F1355F04376}"/>
                </a:ext>
              </a:extLst>
            </p:cNvPr>
            <p:cNvSpPr>
              <a:spLocks/>
            </p:cNvSpPr>
            <p:nvPr/>
          </p:nvSpPr>
          <p:spPr bwMode="auto">
            <a:xfrm>
              <a:off x="6142943" y="2615742"/>
              <a:ext cx="993775" cy="434975"/>
            </a:xfrm>
            <a:custGeom>
              <a:avLst/>
              <a:gdLst>
                <a:gd name="T0" fmla="*/ 264 w 264"/>
                <a:gd name="T1" fmla="*/ 0 h 116"/>
                <a:gd name="T2" fmla="*/ 2 w 264"/>
                <a:gd name="T3" fmla="*/ 0 h 116"/>
                <a:gd name="T4" fmla="*/ 0 w 264"/>
                <a:gd name="T5" fmla="*/ 3 h 116"/>
                <a:gd name="T6" fmla="*/ 41 w 264"/>
                <a:gd name="T7" fmla="*/ 34 h 116"/>
                <a:gd name="T8" fmla="*/ 151 w 264"/>
                <a:gd name="T9" fmla="*/ 116 h 116"/>
                <a:gd name="T10" fmla="*/ 264 w 264"/>
                <a:gd name="T11" fmla="*/ 3 h 116"/>
                <a:gd name="T12" fmla="*/ 264 w 264"/>
                <a:gd name="T13" fmla="*/ 3 h 116"/>
                <a:gd name="T14" fmla="*/ 264 w 264"/>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16">
                  <a:moveTo>
                    <a:pt x="264" y="0"/>
                  </a:moveTo>
                  <a:cubicBezTo>
                    <a:pt x="2" y="0"/>
                    <a:pt x="2" y="0"/>
                    <a:pt x="2" y="0"/>
                  </a:cubicBezTo>
                  <a:cubicBezTo>
                    <a:pt x="0" y="3"/>
                    <a:pt x="0" y="3"/>
                    <a:pt x="0" y="3"/>
                  </a:cubicBezTo>
                  <a:cubicBezTo>
                    <a:pt x="41" y="34"/>
                    <a:pt x="41" y="34"/>
                    <a:pt x="41" y="34"/>
                  </a:cubicBezTo>
                  <a:cubicBezTo>
                    <a:pt x="55" y="82"/>
                    <a:pt x="99" y="116"/>
                    <a:pt x="151" y="116"/>
                  </a:cubicBezTo>
                  <a:cubicBezTo>
                    <a:pt x="213" y="116"/>
                    <a:pt x="264" y="65"/>
                    <a:pt x="264" y="3"/>
                  </a:cubicBezTo>
                  <a:cubicBezTo>
                    <a:pt x="264" y="3"/>
                    <a:pt x="264" y="3"/>
                    <a:pt x="264" y="3"/>
                  </a:cubicBezTo>
                  <a:cubicBezTo>
                    <a:pt x="264" y="2"/>
                    <a:pt x="264" y="1"/>
                    <a:pt x="264" y="0"/>
                  </a:cubicBezTo>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7" name="Rectangle 27">
              <a:extLst>
                <a:ext uri="{FF2B5EF4-FFF2-40B4-BE49-F238E27FC236}">
                  <a16:creationId xmlns:a16="http://schemas.microsoft.com/office/drawing/2014/main" id="{0AAC0279-7BBD-D45D-6C77-F9EDCDB291FE}"/>
                </a:ext>
              </a:extLst>
            </p:cNvPr>
            <p:cNvSpPr>
              <a:spLocks noChangeArrowheads="1"/>
            </p:cNvSpPr>
            <p:nvPr/>
          </p:nvSpPr>
          <p:spPr bwMode="auto">
            <a:xfrm>
              <a:off x="6521256" y="2422490"/>
              <a:ext cx="388996"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defRPr/>
              </a:pPr>
              <a:r>
                <a:rPr lang="en-US" sz="2025" dirty="0">
                  <a:solidFill>
                    <a:srgbClr val="FFFFFF"/>
                  </a:solidFill>
                  <a:latin typeface="Roboto" pitchFamily="2" charset="0"/>
                  <a:ea typeface="Roboto" pitchFamily="2" charset="0"/>
                </a:rPr>
                <a:t>01</a:t>
              </a:r>
              <a:endParaRPr lang="en-US" sz="1350" dirty="0">
                <a:solidFill>
                  <a:srgbClr val="7F7F7F"/>
                </a:solidFill>
                <a:latin typeface="Roboto" pitchFamily="2" charset="0"/>
                <a:ea typeface="Roboto" pitchFamily="2" charset="0"/>
              </a:endParaRPr>
            </a:p>
          </p:txBody>
        </p:sp>
      </p:grpSp>
      <p:grpSp>
        <p:nvGrpSpPr>
          <p:cNvPr id="8" name="Group 7">
            <a:extLst>
              <a:ext uri="{FF2B5EF4-FFF2-40B4-BE49-F238E27FC236}">
                <a16:creationId xmlns:a16="http://schemas.microsoft.com/office/drawing/2014/main" id="{CDFF39CD-ACA1-5FA9-3151-26832B5FA59A}"/>
              </a:ext>
            </a:extLst>
          </p:cNvPr>
          <p:cNvGrpSpPr/>
          <p:nvPr/>
        </p:nvGrpSpPr>
        <p:grpSpPr>
          <a:xfrm>
            <a:off x="4607209" y="2555928"/>
            <a:ext cx="745331" cy="639366"/>
            <a:chOff x="6142943" y="3407904"/>
            <a:chExt cx="993775" cy="852488"/>
          </a:xfrm>
        </p:grpSpPr>
        <p:sp>
          <p:nvSpPr>
            <p:cNvPr id="9" name="Freeform 21">
              <a:extLst>
                <a:ext uri="{FF2B5EF4-FFF2-40B4-BE49-F238E27FC236}">
                  <a16:creationId xmlns:a16="http://schemas.microsoft.com/office/drawing/2014/main" id="{6EC2D821-2320-CBE2-550E-6585945C788D}"/>
                </a:ext>
              </a:extLst>
            </p:cNvPr>
            <p:cNvSpPr>
              <a:spLocks/>
            </p:cNvSpPr>
            <p:nvPr/>
          </p:nvSpPr>
          <p:spPr bwMode="auto">
            <a:xfrm>
              <a:off x="6142943" y="3407904"/>
              <a:ext cx="993775" cy="852488"/>
            </a:xfrm>
            <a:custGeom>
              <a:avLst/>
              <a:gdLst>
                <a:gd name="T0" fmla="*/ 151 w 264"/>
                <a:gd name="T1" fmla="*/ 0 h 227"/>
                <a:gd name="T2" fmla="*/ 41 w 264"/>
                <a:gd name="T3" fmla="*/ 82 h 227"/>
                <a:gd name="T4" fmla="*/ 0 w 264"/>
                <a:gd name="T5" fmla="*/ 114 h 227"/>
                <a:gd name="T6" fmla="*/ 41 w 264"/>
                <a:gd name="T7" fmla="*/ 145 h 227"/>
                <a:gd name="T8" fmla="*/ 151 w 264"/>
                <a:gd name="T9" fmla="*/ 227 h 227"/>
                <a:gd name="T10" fmla="*/ 264 w 264"/>
                <a:gd name="T11" fmla="*/ 114 h 227"/>
                <a:gd name="T12" fmla="*/ 151 w 264"/>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64" h="227">
                  <a:moveTo>
                    <a:pt x="151" y="0"/>
                  </a:moveTo>
                  <a:cubicBezTo>
                    <a:pt x="99" y="0"/>
                    <a:pt x="55" y="35"/>
                    <a:pt x="41" y="82"/>
                  </a:cubicBezTo>
                  <a:cubicBezTo>
                    <a:pt x="0" y="114"/>
                    <a:pt x="0" y="114"/>
                    <a:pt x="0" y="114"/>
                  </a:cubicBezTo>
                  <a:cubicBezTo>
                    <a:pt x="41" y="145"/>
                    <a:pt x="41" y="145"/>
                    <a:pt x="41" y="145"/>
                  </a:cubicBezTo>
                  <a:cubicBezTo>
                    <a:pt x="55" y="193"/>
                    <a:pt x="99" y="227"/>
                    <a:pt x="151" y="227"/>
                  </a:cubicBezTo>
                  <a:cubicBezTo>
                    <a:pt x="213" y="227"/>
                    <a:pt x="264" y="176"/>
                    <a:pt x="264" y="114"/>
                  </a:cubicBezTo>
                  <a:cubicBezTo>
                    <a:pt x="264" y="51"/>
                    <a:pt x="213" y="0"/>
                    <a:pt x="151" y="0"/>
                  </a:cubicBezTo>
                </a:path>
              </a:pathLst>
            </a:custGeom>
            <a:solidFill>
              <a:srgbClr val="94959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0" name="Freeform 23">
              <a:extLst>
                <a:ext uri="{FF2B5EF4-FFF2-40B4-BE49-F238E27FC236}">
                  <a16:creationId xmlns:a16="http://schemas.microsoft.com/office/drawing/2014/main" id="{BC410CB2-A6D6-59F1-683B-831AA80D4116}"/>
                </a:ext>
              </a:extLst>
            </p:cNvPr>
            <p:cNvSpPr>
              <a:spLocks/>
            </p:cNvSpPr>
            <p:nvPr/>
          </p:nvSpPr>
          <p:spPr bwMode="auto">
            <a:xfrm>
              <a:off x="6142943" y="3834942"/>
              <a:ext cx="993775" cy="425450"/>
            </a:xfrm>
            <a:custGeom>
              <a:avLst/>
              <a:gdLst>
                <a:gd name="T0" fmla="*/ 264 w 264"/>
                <a:gd name="T1" fmla="*/ 0 h 113"/>
                <a:gd name="T2" fmla="*/ 0 w 264"/>
                <a:gd name="T3" fmla="*/ 0 h 113"/>
                <a:gd name="T4" fmla="*/ 41 w 264"/>
                <a:gd name="T5" fmla="*/ 31 h 113"/>
                <a:gd name="T6" fmla="*/ 151 w 264"/>
                <a:gd name="T7" fmla="*/ 113 h 113"/>
                <a:gd name="T8" fmla="*/ 151 w 264"/>
                <a:gd name="T9" fmla="*/ 113 h 113"/>
                <a:gd name="T10" fmla="*/ 151 w 264"/>
                <a:gd name="T11" fmla="*/ 113 h 113"/>
                <a:gd name="T12" fmla="*/ 152 w 264"/>
                <a:gd name="T13" fmla="*/ 113 h 113"/>
                <a:gd name="T14" fmla="*/ 152 w 264"/>
                <a:gd name="T15" fmla="*/ 113 h 113"/>
                <a:gd name="T16" fmla="*/ 152 w 264"/>
                <a:gd name="T17" fmla="*/ 113 h 113"/>
                <a:gd name="T18" fmla="*/ 152 w 264"/>
                <a:gd name="T19" fmla="*/ 113 h 113"/>
                <a:gd name="T20" fmla="*/ 152 w 264"/>
                <a:gd name="T21" fmla="*/ 113 h 113"/>
                <a:gd name="T22" fmla="*/ 152 w 264"/>
                <a:gd name="T23" fmla="*/ 113 h 113"/>
                <a:gd name="T24" fmla="*/ 152 w 264"/>
                <a:gd name="T25" fmla="*/ 113 h 113"/>
                <a:gd name="T26" fmla="*/ 152 w 264"/>
                <a:gd name="T27" fmla="*/ 113 h 113"/>
                <a:gd name="T28" fmla="*/ 152 w 264"/>
                <a:gd name="T29" fmla="*/ 113 h 113"/>
                <a:gd name="T30" fmla="*/ 152 w 264"/>
                <a:gd name="T31" fmla="*/ 113 h 113"/>
                <a:gd name="T32" fmla="*/ 153 w 264"/>
                <a:gd name="T33" fmla="*/ 113 h 113"/>
                <a:gd name="T34" fmla="*/ 153 w 264"/>
                <a:gd name="T35" fmla="*/ 113 h 113"/>
                <a:gd name="T36" fmla="*/ 264 w 264"/>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113">
                  <a:moveTo>
                    <a:pt x="264" y="0"/>
                  </a:moveTo>
                  <a:cubicBezTo>
                    <a:pt x="0" y="0"/>
                    <a:pt x="0" y="0"/>
                    <a:pt x="0" y="0"/>
                  </a:cubicBezTo>
                  <a:cubicBezTo>
                    <a:pt x="41" y="31"/>
                    <a:pt x="41" y="31"/>
                    <a:pt x="41" y="31"/>
                  </a:cubicBezTo>
                  <a:cubicBezTo>
                    <a:pt x="55" y="79"/>
                    <a:pt x="99" y="113"/>
                    <a:pt x="151" y="113"/>
                  </a:cubicBezTo>
                  <a:cubicBezTo>
                    <a:pt x="151" y="113"/>
                    <a:pt x="151" y="113"/>
                    <a:pt x="151" y="113"/>
                  </a:cubicBezTo>
                  <a:cubicBezTo>
                    <a:pt x="151" y="113"/>
                    <a:pt x="151" y="113"/>
                    <a:pt x="151" y="113"/>
                  </a:cubicBezTo>
                  <a:cubicBezTo>
                    <a:pt x="151" y="113"/>
                    <a:pt x="151" y="113"/>
                    <a:pt x="152" y="113"/>
                  </a:cubicBezTo>
                  <a:cubicBezTo>
                    <a:pt x="152" y="113"/>
                    <a:pt x="152" y="113"/>
                    <a:pt x="152" y="113"/>
                  </a:cubicBezTo>
                  <a:cubicBezTo>
                    <a:pt x="152" y="113"/>
                    <a:pt x="152" y="113"/>
                    <a:pt x="152" y="113"/>
                  </a:cubicBezTo>
                  <a:cubicBezTo>
                    <a:pt x="152" y="113"/>
                    <a:pt x="152" y="113"/>
                    <a:pt x="152" y="113"/>
                  </a:cubicBezTo>
                  <a:cubicBezTo>
                    <a:pt x="152" y="113"/>
                    <a:pt x="152" y="113"/>
                    <a:pt x="152" y="113"/>
                  </a:cubicBezTo>
                  <a:cubicBezTo>
                    <a:pt x="152" y="113"/>
                    <a:pt x="152" y="113"/>
                    <a:pt x="152" y="113"/>
                  </a:cubicBezTo>
                  <a:cubicBezTo>
                    <a:pt x="152" y="113"/>
                    <a:pt x="152" y="113"/>
                    <a:pt x="152" y="113"/>
                  </a:cubicBezTo>
                  <a:cubicBezTo>
                    <a:pt x="152" y="113"/>
                    <a:pt x="152" y="113"/>
                    <a:pt x="152" y="113"/>
                  </a:cubicBezTo>
                  <a:cubicBezTo>
                    <a:pt x="152" y="113"/>
                    <a:pt x="152" y="113"/>
                    <a:pt x="152" y="113"/>
                  </a:cubicBezTo>
                  <a:cubicBezTo>
                    <a:pt x="152" y="113"/>
                    <a:pt x="152" y="113"/>
                    <a:pt x="152" y="113"/>
                  </a:cubicBezTo>
                  <a:cubicBezTo>
                    <a:pt x="152" y="113"/>
                    <a:pt x="153" y="113"/>
                    <a:pt x="153" y="113"/>
                  </a:cubicBezTo>
                  <a:cubicBezTo>
                    <a:pt x="153" y="113"/>
                    <a:pt x="153" y="113"/>
                    <a:pt x="153" y="113"/>
                  </a:cubicBezTo>
                  <a:cubicBezTo>
                    <a:pt x="214" y="112"/>
                    <a:pt x="264" y="62"/>
                    <a:pt x="264" y="0"/>
                  </a:cubicBezTo>
                </a:path>
              </a:pathLst>
            </a:custGeom>
            <a:solidFill>
              <a:srgbClr val="94959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1" name="Rectangle 28">
              <a:extLst>
                <a:ext uri="{FF2B5EF4-FFF2-40B4-BE49-F238E27FC236}">
                  <a16:creationId xmlns:a16="http://schemas.microsoft.com/office/drawing/2014/main" id="{60CB6BF0-D02A-BEF1-2AEA-D26F347B6126}"/>
                </a:ext>
              </a:extLst>
            </p:cNvPr>
            <p:cNvSpPr>
              <a:spLocks noChangeArrowheads="1"/>
            </p:cNvSpPr>
            <p:nvPr/>
          </p:nvSpPr>
          <p:spPr bwMode="auto">
            <a:xfrm>
              <a:off x="6521256" y="3618169"/>
              <a:ext cx="388996"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defRPr/>
              </a:pPr>
              <a:r>
                <a:rPr lang="en-US" sz="2025" dirty="0">
                  <a:solidFill>
                    <a:srgbClr val="FFFFFF"/>
                  </a:solidFill>
                  <a:latin typeface="Roboto" pitchFamily="2" charset="0"/>
                  <a:ea typeface="Roboto" pitchFamily="2" charset="0"/>
                </a:rPr>
                <a:t>02</a:t>
              </a:r>
              <a:endParaRPr lang="en-US" sz="1350" dirty="0">
                <a:solidFill>
                  <a:srgbClr val="7F7F7F"/>
                </a:solidFill>
                <a:latin typeface="Roboto" pitchFamily="2" charset="0"/>
                <a:ea typeface="Roboto" pitchFamily="2" charset="0"/>
              </a:endParaRPr>
            </a:p>
          </p:txBody>
        </p:sp>
      </p:grpSp>
      <p:grpSp>
        <p:nvGrpSpPr>
          <p:cNvPr id="12" name="Group 11">
            <a:extLst>
              <a:ext uri="{FF2B5EF4-FFF2-40B4-BE49-F238E27FC236}">
                <a16:creationId xmlns:a16="http://schemas.microsoft.com/office/drawing/2014/main" id="{A831C219-3270-81EC-8515-BDFCFFC500E4}"/>
              </a:ext>
            </a:extLst>
          </p:cNvPr>
          <p:cNvGrpSpPr/>
          <p:nvPr/>
        </p:nvGrpSpPr>
        <p:grpSpPr>
          <a:xfrm>
            <a:off x="4607209" y="3445327"/>
            <a:ext cx="745331" cy="641747"/>
            <a:chOff x="6142943" y="4593767"/>
            <a:chExt cx="993775" cy="855663"/>
          </a:xfrm>
        </p:grpSpPr>
        <p:sp>
          <p:nvSpPr>
            <p:cNvPr id="13" name="Freeform 24">
              <a:extLst>
                <a:ext uri="{FF2B5EF4-FFF2-40B4-BE49-F238E27FC236}">
                  <a16:creationId xmlns:a16="http://schemas.microsoft.com/office/drawing/2014/main" id="{3DA6C77C-F396-F063-D3F0-18730E53F0D8}"/>
                </a:ext>
              </a:extLst>
            </p:cNvPr>
            <p:cNvSpPr>
              <a:spLocks/>
            </p:cNvSpPr>
            <p:nvPr/>
          </p:nvSpPr>
          <p:spPr bwMode="auto">
            <a:xfrm>
              <a:off x="6142943" y="4593767"/>
              <a:ext cx="993775" cy="855663"/>
            </a:xfrm>
            <a:custGeom>
              <a:avLst/>
              <a:gdLst>
                <a:gd name="T0" fmla="*/ 151 w 264"/>
                <a:gd name="T1" fmla="*/ 0 h 228"/>
                <a:gd name="T2" fmla="*/ 41 w 264"/>
                <a:gd name="T3" fmla="*/ 82 h 228"/>
                <a:gd name="T4" fmla="*/ 0 w 264"/>
                <a:gd name="T5" fmla="*/ 114 h 228"/>
                <a:gd name="T6" fmla="*/ 41 w 264"/>
                <a:gd name="T7" fmla="*/ 146 h 228"/>
                <a:gd name="T8" fmla="*/ 151 w 264"/>
                <a:gd name="T9" fmla="*/ 228 h 228"/>
                <a:gd name="T10" fmla="*/ 264 w 264"/>
                <a:gd name="T11" fmla="*/ 114 h 228"/>
                <a:gd name="T12" fmla="*/ 151 w 264"/>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264" h="228">
                  <a:moveTo>
                    <a:pt x="151" y="0"/>
                  </a:moveTo>
                  <a:cubicBezTo>
                    <a:pt x="99" y="0"/>
                    <a:pt x="55" y="35"/>
                    <a:pt x="41" y="82"/>
                  </a:cubicBezTo>
                  <a:cubicBezTo>
                    <a:pt x="0" y="114"/>
                    <a:pt x="0" y="114"/>
                    <a:pt x="0" y="114"/>
                  </a:cubicBezTo>
                  <a:cubicBezTo>
                    <a:pt x="41" y="146"/>
                    <a:pt x="41" y="146"/>
                    <a:pt x="41" y="146"/>
                  </a:cubicBezTo>
                  <a:cubicBezTo>
                    <a:pt x="55" y="193"/>
                    <a:pt x="99" y="228"/>
                    <a:pt x="151" y="228"/>
                  </a:cubicBezTo>
                  <a:cubicBezTo>
                    <a:pt x="213" y="228"/>
                    <a:pt x="264" y="177"/>
                    <a:pt x="264" y="114"/>
                  </a:cubicBezTo>
                  <a:cubicBezTo>
                    <a:pt x="264" y="51"/>
                    <a:pt x="213" y="0"/>
                    <a:pt x="151" y="0"/>
                  </a:cubicBezTo>
                </a:path>
              </a:pathLst>
            </a:cu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80C568">
                    <a:lumMod val="75000"/>
                  </a:srgbClr>
                </a:solidFill>
                <a:latin typeface="Calibri" panose="020F0502020204030204"/>
              </a:endParaRPr>
            </a:p>
          </p:txBody>
        </p:sp>
        <p:sp>
          <p:nvSpPr>
            <p:cNvPr id="14" name="Freeform 26">
              <a:extLst>
                <a:ext uri="{FF2B5EF4-FFF2-40B4-BE49-F238E27FC236}">
                  <a16:creationId xmlns:a16="http://schemas.microsoft.com/office/drawing/2014/main" id="{E2CF1726-4FFD-48C5-4367-4F6AFAF2FC8F}"/>
                </a:ext>
              </a:extLst>
            </p:cNvPr>
            <p:cNvSpPr>
              <a:spLocks/>
            </p:cNvSpPr>
            <p:nvPr/>
          </p:nvSpPr>
          <p:spPr bwMode="auto">
            <a:xfrm>
              <a:off x="6149293" y="5028742"/>
              <a:ext cx="987425" cy="420688"/>
            </a:xfrm>
            <a:custGeom>
              <a:avLst/>
              <a:gdLst>
                <a:gd name="T0" fmla="*/ 262 w 262"/>
                <a:gd name="T1" fmla="*/ 0 h 112"/>
                <a:gd name="T2" fmla="*/ 0 w 262"/>
                <a:gd name="T3" fmla="*/ 0 h 112"/>
                <a:gd name="T4" fmla="*/ 39 w 262"/>
                <a:gd name="T5" fmla="*/ 30 h 112"/>
                <a:gd name="T6" fmla="*/ 149 w 262"/>
                <a:gd name="T7" fmla="*/ 112 h 112"/>
                <a:gd name="T8" fmla="*/ 149 w 262"/>
                <a:gd name="T9" fmla="*/ 112 h 112"/>
                <a:gd name="T10" fmla="*/ 149 w 262"/>
                <a:gd name="T11" fmla="*/ 112 h 112"/>
                <a:gd name="T12" fmla="*/ 149 w 262"/>
                <a:gd name="T13" fmla="*/ 112 h 112"/>
                <a:gd name="T14" fmla="*/ 149 w 262"/>
                <a:gd name="T15" fmla="*/ 112 h 112"/>
                <a:gd name="T16" fmla="*/ 149 w 262"/>
                <a:gd name="T17" fmla="*/ 112 h 112"/>
                <a:gd name="T18" fmla="*/ 149 w 262"/>
                <a:gd name="T19" fmla="*/ 112 h 112"/>
                <a:gd name="T20" fmla="*/ 149 w 262"/>
                <a:gd name="T21" fmla="*/ 112 h 112"/>
                <a:gd name="T22" fmla="*/ 149 w 262"/>
                <a:gd name="T23" fmla="*/ 112 h 112"/>
                <a:gd name="T24" fmla="*/ 149 w 262"/>
                <a:gd name="T25" fmla="*/ 112 h 112"/>
                <a:gd name="T26" fmla="*/ 149 w 262"/>
                <a:gd name="T27" fmla="*/ 112 h 112"/>
                <a:gd name="T28" fmla="*/ 150 w 262"/>
                <a:gd name="T29" fmla="*/ 112 h 112"/>
                <a:gd name="T30" fmla="*/ 150 w 262"/>
                <a:gd name="T31" fmla="*/ 112 h 112"/>
                <a:gd name="T32" fmla="*/ 150 w 262"/>
                <a:gd name="T33" fmla="*/ 112 h 112"/>
                <a:gd name="T34" fmla="*/ 150 w 262"/>
                <a:gd name="T35" fmla="*/ 112 h 112"/>
                <a:gd name="T36" fmla="*/ 150 w 262"/>
                <a:gd name="T37" fmla="*/ 112 h 112"/>
                <a:gd name="T38" fmla="*/ 150 w 262"/>
                <a:gd name="T39" fmla="*/ 112 h 112"/>
                <a:gd name="T40" fmla="*/ 150 w 262"/>
                <a:gd name="T41" fmla="*/ 112 h 112"/>
                <a:gd name="T42" fmla="*/ 150 w 262"/>
                <a:gd name="T43" fmla="*/ 112 h 112"/>
                <a:gd name="T44" fmla="*/ 150 w 262"/>
                <a:gd name="T45" fmla="*/ 112 h 112"/>
                <a:gd name="T46" fmla="*/ 150 w 262"/>
                <a:gd name="T47" fmla="*/ 112 h 112"/>
                <a:gd name="T48" fmla="*/ 150 w 262"/>
                <a:gd name="T49" fmla="*/ 112 h 112"/>
                <a:gd name="T50" fmla="*/ 151 w 262"/>
                <a:gd name="T51" fmla="*/ 112 h 112"/>
                <a:gd name="T52" fmla="*/ 151 w 262"/>
                <a:gd name="T53" fmla="*/ 112 h 112"/>
                <a:gd name="T54" fmla="*/ 151 w 262"/>
                <a:gd name="T55" fmla="*/ 112 h 112"/>
                <a:gd name="T56" fmla="*/ 151 w 262"/>
                <a:gd name="T57" fmla="*/ 112 h 112"/>
                <a:gd name="T58" fmla="*/ 151 w 262"/>
                <a:gd name="T59" fmla="*/ 112 h 112"/>
                <a:gd name="T60" fmla="*/ 151 w 262"/>
                <a:gd name="T61" fmla="*/ 112 h 112"/>
                <a:gd name="T62" fmla="*/ 151 w 262"/>
                <a:gd name="T63" fmla="*/ 112 h 112"/>
                <a:gd name="T64" fmla="*/ 151 w 262"/>
                <a:gd name="T65" fmla="*/ 112 h 112"/>
                <a:gd name="T66" fmla="*/ 151 w 262"/>
                <a:gd name="T67" fmla="*/ 112 h 112"/>
                <a:gd name="T68" fmla="*/ 151 w 262"/>
                <a:gd name="T69" fmla="*/ 112 h 112"/>
                <a:gd name="T70" fmla="*/ 151 w 262"/>
                <a:gd name="T71" fmla="*/ 112 h 112"/>
                <a:gd name="T72" fmla="*/ 152 w 262"/>
                <a:gd name="T73" fmla="*/ 112 h 112"/>
                <a:gd name="T74" fmla="*/ 152 w 262"/>
                <a:gd name="T75" fmla="*/ 112 h 112"/>
                <a:gd name="T76" fmla="*/ 152 w 262"/>
                <a:gd name="T77" fmla="*/ 112 h 112"/>
                <a:gd name="T78" fmla="*/ 152 w 262"/>
                <a:gd name="T79" fmla="*/ 112 h 112"/>
                <a:gd name="T80" fmla="*/ 152 w 262"/>
                <a:gd name="T81" fmla="*/ 112 h 112"/>
                <a:gd name="T82" fmla="*/ 152 w 262"/>
                <a:gd name="T83" fmla="*/ 112 h 112"/>
                <a:gd name="T84" fmla="*/ 152 w 262"/>
                <a:gd name="T85" fmla="*/ 112 h 112"/>
                <a:gd name="T86" fmla="*/ 152 w 262"/>
                <a:gd name="T87" fmla="*/ 112 h 112"/>
                <a:gd name="T88" fmla="*/ 152 w 262"/>
                <a:gd name="T89" fmla="*/ 112 h 112"/>
                <a:gd name="T90" fmla="*/ 152 w 262"/>
                <a:gd name="T91" fmla="*/ 112 h 112"/>
                <a:gd name="T92" fmla="*/ 153 w 262"/>
                <a:gd name="T93" fmla="*/ 112 h 112"/>
                <a:gd name="T94" fmla="*/ 153 w 262"/>
                <a:gd name="T95" fmla="*/ 112 h 112"/>
                <a:gd name="T96" fmla="*/ 153 w 262"/>
                <a:gd name="T97" fmla="*/ 112 h 112"/>
                <a:gd name="T98" fmla="*/ 153 w 262"/>
                <a:gd name="T99" fmla="*/ 112 h 112"/>
                <a:gd name="T100" fmla="*/ 153 w 262"/>
                <a:gd name="T101" fmla="*/ 112 h 112"/>
                <a:gd name="T102" fmla="*/ 153 w 262"/>
                <a:gd name="T103" fmla="*/ 112 h 112"/>
                <a:gd name="T104" fmla="*/ 153 w 262"/>
                <a:gd name="T105" fmla="*/ 112 h 112"/>
                <a:gd name="T106" fmla="*/ 153 w 262"/>
                <a:gd name="T107" fmla="*/ 112 h 112"/>
                <a:gd name="T108" fmla="*/ 153 w 262"/>
                <a:gd name="T109" fmla="*/ 112 h 112"/>
                <a:gd name="T110" fmla="*/ 153 w 262"/>
                <a:gd name="T111" fmla="*/ 112 h 112"/>
                <a:gd name="T112" fmla="*/ 262 w 262"/>
                <a:gd name="T11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 h="112">
                  <a:moveTo>
                    <a:pt x="262" y="0"/>
                  </a:moveTo>
                  <a:cubicBezTo>
                    <a:pt x="0" y="0"/>
                    <a:pt x="0" y="0"/>
                    <a:pt x="0" y="0"/>
                  </a:cubicBezTo>
                  <a:cubicBezTo>
                    <a:pt x="39" y="30"/>
                    <a:pt x="39" y="30"/>
                    <a:pt x="39" y="30"/>
                  </a:cubicBezTo>
                  <a:cubicBezTo>
                    <a:pt x="53" y="77"/>
                    <a:pt x="97" y="112"/>
                    <a:pt x="149"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9" y="112"/>
                    <a:pt x="150" y="112"/>
                    <a:pt x="150" y="112"/>
                  </a:cubicBezTo>
                  <a:cubicBezTo>
                    <a:pt x="150" y="112"/>
                    <a:pt x="150" y="112"/>
                    <a:pt x="150" y="112"/>
                  </a:cubicBezTo>
                  <a:cubicBezTo>
                    <a:pt x="150" y="112"/>
                    <a:pt x="150" y="112"/>
                    <a:pt x="150" y="112"/>
                  </a:cubicBezTo>
                  <a:cubicBezTo>
                    <a:pt x="150" y="112"/>
                    <a:pt x="150" y="112"/>
                    <a:pt x="150" y="112"/>
                  </a:cubicBezTo>
                  <a:cubicBezTo>
                    <a:pt x="150" y="112"/>
                    <a:pt x="150" y="112"/>
                    <a:pt x="150" y="112"/>
                  </a:cubicBezTo>
                  <a:cubicBezTo>
                    <a:pt x="150" y="112"/>
                    <a:pt x="150" y="112"/>
                    <a:pt x="150" y="112"/>
                  </a:cubicBezTo>
                  <a:cubicBezTo>
                    <a:pt x="150" y="112"/>
                    <a:pt x="150" y="112"/>
                    <a:pt x="150" y="112"/>
                  </a:cubicBezTo>
                  <a:cubicBezTo>
                    <a:pt x="150" y="112"/>
                    <a:pt x="150" y="112"/>
                    <a:pt x="150" y="112"/>
                  </a:cubicBezTo>
                  <a:cubicBezTo>
                    <a:pt x="150" y="112"/>
                    <a:pt x="150" y="112"/>
                    <a:pt x="150" y="112"/>
                  </a:cubicBezTo>
                  <a:cubicBezTo>
                    <a:pt x="150" y="112"/>
                    <a:pt x="150" y="112"/>
                    <a:pt x="150" y="112"/>
                  </a:cubicBezTo>
                  <a:cubicBezTo>
                    <a:pt x="150" y="112"/>
                    <a:pt x="150" y="112"/>
                    <a:pt x="150" y="112"/>
                  </a:cubicBezTo>
                  <a:cubicBezTo>
                    <a:pt x="151" y="112"/>
                    <a:pt x="151" y="112"/>
                    <a:pt x="151" y="112"/>
                  </a:cubicBezTo>
                  <a:cubicBezTo>
                    <a:pt x="151" y="112"/>
                    <a:pt x="151" y="112"/>
                    <a:pt x="151" y="112"/>
                  </a:cubicBezTo>
                  <a:cubicBezTo>
                    <a:pt x="151" y="112"/>
                    <a:pt x="151" y="112"/>
                    <a:pt x="151" y="112"/>
                  </a:cubicBezTo>
                  <a:cubicBezTo>
                    <a:pt x="151" y="112"/>
                    <a:pt x="151" y="112"/>
                    <a:pt x="151" y="112"/>
                  </a:cubicBezTo>
                  <a:cubicBezTo>
                    <a:pt x="151" y="112"/>
                    <a:pt x="151" y="112"/>
                    <a:pt x="151" y="112"/>
                  </a:cubicBezTo>
                  <a:cubicBezTo>
                    <a:pt x="151" y="112"/>
                    <a:pt x="151" y="112"/>
                    <a:pt x="151" y="112"/>
                  </a:cubicBezTo>
                  <a:cubicBezTo>
                    <a:pt x="151" y="112"/>
                    <a:pt x="151" y="112"/>
                    <a:pt x="151" y="112"/>
                  </a:cubicBezTo>
                  <a:cubicBezTo>
                    <a:pt x="151" y="112"/>
                    <a:pt x="151" y="112"/>
                    <a:pt x="151" y="112"/>
                  </a:cubicBezTo>
                  <a:cubicBezTo>
                    <a:pt x="151" y="112"/>
                    <a:pt x="151" y="112"/>
                    <a:pt x="151" y="112"/>
                  </a:cubicBezTo>
                  <a:cubicBezTo>
                    <a:pt x="151" y="112"/>
                    <a:pt x="151" y="112"/>
                    <a:pt x="151" y="112"/>
                  </a:cubicBezTo>
                  <a:cubicBezTo>
                    <a:pt x="151" y="112"/>
                    <a:pt x="151" y="112"/>
                    <a:pt x="151" y="112"/>
                  </a:cubicBezTo>
                  <a:cubicBezTo>
                    <a:pt x="151" y="112"/>
                    <a:pt x="152" y="112"/>
                    <a:pt x="152" y="112"/>
                  </a:cubicBezTo>
                  <a:cubicBezTo>
                    <a:pt x="152" y="112"/>
                    <a:pt x="152" y="112"/>
                    <a:pt x="152" y="112"/>
                  </a:cubicBezTo>
                  <a:cubicBezTo>
                    <a:pt x="152" y="112"/>
                    <a:pt x="152" y="112"/>
                    <a:pt x="152" y="112"/>
                  </a:cubicBezTo>
                  <a:cubicBezTo>
                    <a:pt x="152" y="112"/>
                    <a:pt x="152" y="112"/>
                    <a:pt x="152" y="112"/>
                  </a:cubicBezTo>
                  <a:cubicBezTo>
                    <a:pt x="152" y="112"/>
                    <a:pt x="152" y="112"/>
                    <a:pt x="152" y="112"/>
                  </a:cubicBezTo>
                  <a:cubicBezTo>
                    <a:pt x="152" y="112"/>
                    <a:pt x="152" y="112"/>
                    <a:pt x="152" y="112"/>
                  </a:cubicBezTo>
                  <a:cubicBezTo>
                    <a:pt x="152" y="112"/>
                    <a:pt x="152" y="112"/>
                    <a:pt x="152" y="112"/>
                  </a:cubicBezTo>
                  <a:cubicBezTo>
                    <a:pt x="152" y="112"/>
                    <a:pt x="152" y="112"/>
                    <a:pt x="152" y="112"/>
                  </a:cubicBezTo>
                  <a:cubicBezTo>
                    <a:pt x="152" y="112"/>
                    <a:pt x="152" y="112"/>
                    <a:pt x="152" y="112"/>
                  </a:cubicBezTo>
                  <a:cubicBezTo>
                    <a:pt x="152" y="112"/>
                    <a:pt x="152" y="112"/>
                    <a:pt x="152" y="112"/>
                  </a:cubicBezTo>
                  <a:cubicBezTo>
                    <a:pt x="152" y="112"/>
                    <a:pt x="152"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213" y="109"/>
                    <a:pt x="261" y="60"/>
                    <a:pt x="262" y="0"/>
                  </a:cubicBezTo>
                </a:path>
              </a:pathLst>
            </a:custGeom>
            <a:solidFill>
              <a:srgbClr val="1BCCD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15" name="Rectangle 29">
              <a:extLst>
                <a:ext uri="{FF2B5EF4-FFF2-40B4-BE49-F238E27FC236}">
                  <a16:creationId xmlns:a16="http://schemas.microsoft.com/office/drawing/2014/main" id="{2B250779-4B53-C862-5EDE-2A5DBD6AA335}"/>
                </a:ext>
              </a:extLst>
            </p:cNvPr>
            <p:cNvSpPr>
              <a:spLocks noChangeArrowheads="1"/>
            </p:cNvSpPr>
            <p:nvPr/>
          </p:nvSpPr>
          <p:spPr bwMode="auto">
            <a:xfrm>
              <a:off x="6521256" y="4813848"/>
              <a:ext cx="388996"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defRPr/>
              </a:pPr>
              <a:r>
                <a:rPr lang="en-US" sz="2025" dirty="0">
                  <a:solidFill>
                    <a:srgbClr val="FFFFFF"/>
                  </a:solidFill>
                  <a:latin typeface="Roboto" pitchFamily="2" charset="0"/>
                  <a:ea typeface="Roboto" pitchFamily="2" charset="0"/>
                </a:rPr>
                <a:t>03</a:t>
              </a:r>
              <a:endParaRPr lang="en-US" sz="1350" dirty="0">
                <a:solidFill>
                  <a:srgbClr val="7F7F7F"/>
                </a:solidFill>
                <a:latin typeface="Roboto" pitchFamily="2" charset="0"/>
                <a:ea typeface="Roboto" pitchFamily="2" charset="0"/>
              </a:endParaRPr>
            </a:p>
          </p:txBody>
        </p:sp>
      </p:grpSp>
      <p:sp>
        <p:nvSpPr>
          <p:cNvPr id="16" name="Rectangle 15">
            <a:extLst>
              <a:ext uri="{FF2B5EF4-FFF2-40B4-BE49-F238E27FC236}">
                <a16:creationId xmlns:a16="http://schemas.microsoft.com/office/drawing/2014/main" id="{9ACBD0BC-582A-B4D7-3102-52F6D8F20316}"/>
              </a:ext>
            </a:extLst>
          </p:cNvPr>
          <p:cNvSpPr/>
          <p:nvPr/>
        </p:nvSpPr>
        <p:spPr>
          <a:xfrm>
            <a:off x="5636275" y="3445327"/>
            <a:ext cx="3040586" cy="738664"/>
          </a:xfrm>
          <a:prstGeom prst="rect">
            <a:avLst/>
          </a:prstGeom>
        </p:spPr>
        <p:txBody>
          <a:bodyPr wrap="square">
            <a:spAutoFit/>
          </a:bodyPr>
          <a:lstStyle/>
          <a:p>
            <a:pPr defTabSz="685800">
              <a:defRPr/>
            </a:pPr>
            <a:r>
              <a:rPr lang="en-US" sz="1050" dirty="0">
                <a:solidFill>
                  <a:srgbClr val="7F7F7F">
                    <a:lumMod val="75000"/>
                  </a:srgbClr>
                </a:solidFill>
                <a:latin typeface="Calibri" panose="020F0502020204030204"/>
                <a:ea typeface="Lato" charset="0"/>
                <a:cs typeface="Lato" charset="0"/>
              </a:rPr>
              <a:t>Title IV is where you will find the majority of the information that will apply to Velatura information sharing. </a:t>
            </a:r>
            <a:br>
              <a:rPr lang="en-US" sz="1050" dirty="0">
                <a:solidFill>
                  <a:srgbClr val="7F7F7F">
                    <a:lumMod val="75000"/>
                  </a:srgbClr>
                </a:solidFill>
                <a:latin typeface="Calibri" panose="020F0502020204030204"/>
                <a:ea typeface="Lato" charset="0"/>
                <a:cs typeface="Lato" charset="0"/>
              </a:rPr>
            </a:br>
            <a:r>
              <a:rPr lang="en-US" sz="1050" b="1" dirty="0">
                <a:solidFill>
                  <a:srgbClr val="80C568">
                    <a:lumMod val="50000"/>
                  </a:srgbClr>
                </a:solidFill>
                <a:latin typeface="Calibri" panose="020F0502020204030204"/>
                <a:ea typeface="Lato" charset="0"/>
                <a:cs typeface="Lato" charset="0"/>
              </a:rPr>
              <a:t>E.g. Patient Access Rule; Information Blocking </a:t>
            </a:r>
          </a:p>
        </p:txBody>
      </p:sp>
      <p:sp>
        <p:nvSpPr>
          <p:cNvPr id="17" name="Rectangle 16">
            <a:extLst>
              <a:ext uri="{FF2B5EF4-FFF2-40B4-BE49-F238E27FC236}">
                <a16:creationId xmlns:a16="http://schemas.microsoft.com/office/drawing/2014/main" id="{182F6FAF-3956-B7B5-4B56-DDB21DDA0208}"/>
              </a:ext>
            </a:extLst>
          </p:cNvPr>
          <p:cNvSpPr/>
          <p:nvPr/>
        </p:nvSpPr>
        <p:spPr>
          <a:xfrm>
            <a:off x="5636274" y="2494774"/>
            <a:ext cx="3040588" cy="577081"/>
          </a:xfrm>
          <a:prstGeom prst="rect">
            <a:avLst/>
          </a:prstGeom>
        </p:spPr>
        <p:txBody>
          <a:bodyPr wrap="square">
            <a:spAutoFit/>
          </a:bodyPr>
          <a:lstStyle/>
          <a:p>
            <a:pPr defTabSz="685800">
              <a:defRPr/>
            </a:pPr>
            <a:r>
              <a:rPr lang="en-US" sz="1050" dirty="0">
                <a:solidFill>
                  <a:srgbClr val="7F7F7F">
                    <a:lumMod val="75000"/>
                  </a:srgbClr>
                </a:solidFill>
                <a:latin typeface="Calibri" panose="020F0502020204030204"/>
                <a:ea typeface="Lato" charset="0"/>
                <a:cs typeface="Lato" charset="0"/>
              </a:rPr>
              <a:t>Legislation allows Congress to give the authority to HHS (the ONC and CMS) to take action and act on Congress’ directives</a:t>
            </a:r>
          </a:p>
        </p:txBody>
      </p:sp>
      <p:sp>
        <p:nvSpPr>
          <p:cNvPr id="18" name="Rectangle 17">
            <a:extLst>
              <a:ext uri="{FF2B5EF4-FFF2-40B4-BE49-F238E27FC236}">
                <a16:creationId xmlns:a16="http://schemas.microsoft.com/office/drawing/2014/main" id="{4DA19378-F26F-B750-2A25-963BCB639206}"/>
              </a:ext>
            </a:extLst>
          </p:cNvPr>
          <p:cNvSpPr/>
          <p:nvPr/>
        </p:nvSpPr>
        <p:spPr>
          <a:xfrm>
            <a:off x="5543599" y="1744369"/>
            <a:ext cx="3040587" cy="415498"/>
          </a:xfrm>
          <a:prstGeom prst="rect">
            <a:avLst/>
          </a:prstGeom>
        </p:spPr>
        <p:txBody>
          <a:bodyPr wrap="square">
            <a:spAutoFit/>
          </a:bodyPr>
          <a:lstStyle/>
          <a:p>
            <a:pPr defTabSz="685800">
              <a:defRPr/>
            </a:pPr>
            <a:r>
              <a:rPr lang="en-US" sz="1050" dirty="0">
                <a:solidFill>
                  <a:srgbClr val="7F7F7F">
                    <a:lumMod val="75000"/>
                  </a:srgbClr>
                </a:solidFill>
                <a:latin typeface="Calibri" panose="020F0502020204030204"/>
                <a:ea typeface="Lato" charset="0"/>
                <a:cs typeface="Lato" charset="0"/>
              </a:rPr>
              <a:t>Think of this as a “catch-all” healthcare bill, the same way the HITECH Act was</a:t>
            </a:r>
          </a:p>
        </p:txBody>
      </p:sp>
      <p:sp>
        <p:nvSpPr>
          <p:cNvPr id="19" name="Rectangle 18">
            <a:extLst>
              <a:ext uri="{FF2B5EF4-FFF2-40B4-BE49-F238E27FC236}">
                <a16:creationId xmlns:a16="http://schemas.microsoft.com/office/drawing/2014/main" id="{F33D0960-5AEE-7106-7C04-D27E527F34D9}"/>
              </a:ext>
            </a:extLst>
          </p:cNvPr>
          <p:cNvSpPr/>
          <p:nvPr/>
        </p:nvSpPr>
        <p:spPr>
          <a:xfrm>
            <a:off x="795862" y="2298531"/>
            <a:ext cx="3196200" cy="1223412"/>
          </a:xfrm>
          <a:prstGeom prst="rect">
            <a:avLst/>
          </a:prstGeom>
        </p:spPr>
        <p:txBody>
          <a:bodyPr wrap="square">
            <a:spAutoFit/>
          </a:bodyPr>
          <a:lstStyle/>
          <a:p>
            <a:pPr defTabSz="685800">
              <a:defRPr/>
            </a:pPr>
            <a:r>
              <a:rPr lang="en-US" sz="1050" dirty="0">
                <a:solidFill>
                  <a:srgbClr val="7F7F7F">
                    <a:lumMod val="75000"/>
                  </a:srgbClr>
                </a:solidFill>
                <a:latin typeface="Calibri" panose="020F0502020204030204"/>
                <a:ea typeface="Lato" charset="0"/>
                <a:cs typeface="Lato" charset="0"/>
              </a:rPr>
              <a:t>Section 4001: Health IT Usability</a:t>
            </a:r>
          </a:p>
          <a:p>
            <a:pPr defTabSz="685800">
              <a:defRPr/>
            </a:pPr>
            <a:r>
              <a:rPr lang="en-US" sz="1050" dirty="0">
                <a:solidFill>
                  <a:srgbClr val="7F7F7F">
                    <a:lumMod val="75000"/>
                  </a:srgbClr>
                </a:solidFill>
                <a:latin typeface="Calibri" panose="020F0502020204030204"/>
                <a:ea typeface="Lato" charset="0"/>
                <a:cs typeface="Lato" charset="0"/>
              </a:rPr>
              <a:t>Section 4002 (a): Conditions of Certification</a:t>
            </a:r>
          </a:p>
          <a:p>
            <a:pPr defTabSz="685800">
              <a:defRPr/>
            </a:pPr>
            <a:r>
              <a:rPr lang="en-US" sz="1050" dirty="0">
                <a:solidFill>
                  <a:srgbClr val="7F7F7F">
                    <a:lumMod val="75000"/>
                  </a:srgbClr>
                </a:solidFill>
                <a:latin typeface="Calibri" panose="020F0502020204030204"/>
                <a:ea typeface="Lato" charset="0"/>
                <a:cs typeface="Lato" charset="0"/>
              </a:rPr>
              <a:t>Section 4003 (b): Trusted Exchange Framework and Common Agreement</a:t>
            </a:r>
          </a:p>
          <a:p>
            <a:pPr defTabSz="685800">
              <a:defRPr/>
            </a:pPr>
            <a:r>
              <a:rPr lang="en-US" sz="1050" dirty="0">
                <a:solidFill>
                  <a:srgbClr val="7F7F7F">
                    <a:lumMod val="75000"/>
                  </a:srgbClr>
                </a:solidFill>
                <a:latin typeface="Calibri" panose="020F0502020204030204"/>
                <a:ea typeface="Lato" charset="0"/>
                <a:cs typeface="Lato" charset="0"/>
              </a:rPr>
              <a:t>Section 4003 (c): Health Information Technology Advisory Committee</a:t>
            </a:r>
          </a:p>
          <a:p>
            <a:pPr defTabSz="685800">
              <a:defRPr/>
            </a:pPr>
            <a:endParaRPr lang="en-US" sz="1050" dirty="0">
              <a:solidFill>
                <a:srgbClr val="7F7F7F">
                  <a:lumMod val="75000"/>
                </a:srgbClr>
              </a:solidFill>
              <a:latin typeface="Calibri" panose="020F0502020204030204"/>
              <a:ea typeface="Lato" charset="0"/>
              <a:cs typeface="Lato" charset="0"/>
            </a:endParaRPr>
          </a:p>
        </p:txBody>
      </p:sp>
      <p:sp>
        <p:nvSpPr>
          <p:cNvPr id="20" name="Title 5">
            <a:extLst>
              <a:ext uri="{FF2B5EF4-FFF2-40B4-BE49-F238E27FC236}">
                <a16:creationId xmlns:a16="http://schemas.microsoft.com/office/drawing/2014/main" id="{323D4F59-E968-44DD-7E41-81333A09A771}"/>
              </a:ext>
            </a:extLst>
          </p:cNvPr>
          <p:cNvSpPr txBox="1">
            <a:spLocks/>
          </p:cNvSpPr>
          <p:nvPr/>
        </p:nvSpPr>
        <p:spPr>
          <a:xfrm>
            <a:off x="838612" y="1969327"/>
            <a:ext cx="2355113" cy="40724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1500" b="1" dirty="0">
                <a:solidFill>
                  <a:srgbClr val="7F7F7F">
                    <a:lumMod val="75000"/>
                  </a:srgbClr>
                </a:solidFill>
                <a:latin typeface="Calibri" panose="020F0502020204030204"/>
                <a:ea typeface="Roboto" pitchFamily="2" charset="0"/>
              </a:rPr>
              <a:t>Important Provisions</a:t>
            </a:r>
            <a:endParaRPr lang="en-US" sz="1500" dirty="0">
              <a:solidFill>
                <a:srgbClr val="7F7F7F">
                  <a:lumMod val="75000"/>
                </a:srgbClr>
              </a:solidFill>
              <a:latin typeface="Calibri" panose="020F0502020204030204"/>
              <a:ea typeface="Roboto" pitchFamily="2" charset="0"/>
            </a:endParaRPr>
          </a:p>
        </p:txBody>
      </p:sp>
      <p:sp>
        <p:nvSpPr>
          <p:cNvPr id="21" name="Freeform 37">
            <a:extLst>
              <a:ext uri="{FF2B5EF4-FFF2-40B4-BE49-F238E27FC236}">
                <a16:creationId xmlns:a16="http://schemas.microsoft.com/office/drawing/2014/main" id="{B7116B78-76BD-781F-C7D4-82603E5E541E}"/>
              </a:ext>
            </a:extLst>
          </p:cNvPr>
          <p:cNvSpPr>
            <a:spLocks noEditPoints="1"/>
          </p:cNvSpPr>
          <p:nvPr/>
        </p:nvSpPr>
        <p:spPr bwMode="auto">
          <a:xfrm>
            <a:off x="903219" y="1664842"/>
            <a:ext cx="304052" cy="30405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83 w 176"/>
              <a:gd name="T21" fmla="*/ 128 h 176"/>
              <a:gd name="T22" fmla="*/ 94 w 176"/>
              <a:gd name="T23" fmla="*/ 128 h 176"/>
              <a:gd name="T24" fmla="*/ 94 w 176"/>
              <a:gd name="T25" fmla="*/ 115 h 176"/>
              <a:gd name="T26" fmla="*/ 83 w 176"/>
              <a:gd name="T27" fmla="*/ 115 h 176"/>
              <a:gd name="T28" fmla="*/ 83 w 176"/>
              <a:gd name="T29" fmla="*/ 128 h 176"/>
              <a:gd name="T30" fmla="*/ 106 w 176"/>
              <a:gd name="T31" fmla="*/ 53 h 176"/>
              <a:gd name="T32" fmla="*/ 98 w 176"/>
              <a:gd name="T33" fmla="*/ 49 h 176"/>
              <a:gd name="T34" fmla="*/ 89 w 176"/>
              <a:gd name="T35" fmla="*/ 48 h 176"/>
              <a:gd name="T36" fmla="*/ 78 w 176"/>
              <a:gd name="T37" fmla="*/ 50 h 176"/>
              <a:gd name="T38" fmla="*/ 70 w 176"/>
              <a:gd name="T39" fmla="*/ 55 h 176"/>
              <a:gd name="T40" fmla="*/ 65 w 176"/>
              <a:gd name="T41" fmla="*/ 63 h 176"/>
              <a:gd name="T42" fmla="*/ 63 w 176"/>
              <a:gd name="T43" fmla="*/ 74 h 176"/>
              <a:gd name="T44" fmla="*/ 63 w 176"/>
              <a:gd name="T45" fmla="*/ 75 h 176"/>
              <a:gd name="T46" fmla="*/ 72 w 176"/>
              <a:gd name="T47" fmla="*/ 75 h 176"/>
              <a:gd name="T48" fmla="*/ 72 w 176"/>
              <a:gd name="T49" fmla="*/ 74 h 176"/>
              <a:gd name="T50" fmla="*/ 73 w 176"/>
              <a:gd name="T51" fmla="*/ 67 h 176"/>
              <a:gd name="T52" fmla="*/ 76 w 176"/>
              <a:gd name="T53" fmla="*/ 61 h 176"/>
              <a:gd name="T54" fmla="*/ 82 w 176"/>
              <a:gd name="T55" fmla="*/ 57 h 176"/>
              <a:gd name="T56" fmla="*/ 89 w 176"/>
              <a:gd name="T57" fmla="*/ 56 h 176"/>
              <a:gd name="T58" fmla="*/ 95 w 176"/>
              <a:gd name="T59" fmla="*/ 57 h 176"/>
              <a:gd name="T60" fmla="*/ 100 w 176"/>
              <a:gd name="T61" fmla="*/ 59 h 176"/>
              <a:gd name="T62" fmla="*/ 103 w 176"/>
              <a:gd name="T63" fmla="*/ 64 h 176"/>
              <a:gd name="T64" fmla="*/ 104 w 176"/>
              <a:gd name="T65" fmla="*/ 69 h 176"/>
              <a:gd name="T66" fmla="*/ 102 w 176"/>
              <a:gd name="T67" fmla="*/ 76 h 176"/>
              <a:gd name="T68" fmla="*/ 97 w 176"/>
              <a:gd name="T69" fmla="*/ 82 h 176"/>
              <a:gd name="T70" fmla="*/ 91 w 176"/>
              <a:gd name="T71" fmla="*/ 88 h 176"/>
              <a:gd name="T72" fmla="*/ 87 w 176"/>
              <a:gd name="T73" fmla="*/ 93 h 176"/>
              <a:gd name="T74" fmla="*/ 85 w 176"/>
              <a:gd name="T75" fmla="*/ 99 h 176"/>
              <a:gd name="T76" fmla="*/ 84 w 176"/>
              <a:gd name="T77" fmla="*/ 108 h 176"/>
              <a:gd name="T78" fmla="*/ 84 w 176"/>
              <a:gd name="T79" fmla="*/ 109 h 176"/>
              <a:gd name="T80" fmla="*/ 93 w 176"/>
              <a:gd name="T81" fmla="*/ 109 h 176"/>
              <a:gd name="T82" fmla="*/ 93 w 176"/>
              <a:gd name="T83" fmla="*/ 108 h 176"/>
              <a:gd name="T84" fmla="*/ 93 w 176"/>
              <a:gd name="T85" fmla="*/ 100 h 176"/>
              <a:gd name="T86" fmla="*/ 95 w 176"/>
              <a:gd name="T87" fmla="*/ 96 h 176"/>
              <a:gd name="T88" fmla="*/ 97 w 176"/>
              <a:gd name="T89" fmla="*/ 93 h 176"/>
              <a:gd name="T90" fmla="*/ 103 w 176"/>
              <a:gd name="T91" fmla="*/ 88 h 176"/>
              <a:gd name="T92" fmla="*/ 110 w 176"/>
              <a:gd name="T93" fmla="*/ 79 h 176"/>
              <a:gd name="T94" fmla="*/ 113 w 176"/>
              <a:gd name="T95" fmla="*/ 69 h 176"/>
              <a:gd name="T96" fmla="*/ 111 w 176"/>
              <a:gd name="T97" fmla="*/ 60 h 176"/>
              <a:gd name="T98" fmla="*/ 106 w 176"/>
              <a:gd name="T99" fmla="*/ 5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83" y="128"/>
                </a:moveTo>
                <a:cubicBezTo>
                  <a:pt x="94" y="128"/>
                  <a:pt x="94" y="128"/>
                  <a:pt x="94" y="128"/>
                </a:cubicBezTo>
                <a:cubicBezTo>
                  <a:pt x="94" y="115"/>
                  <a:pt x="94" y="115"/>
                  <a:pt x="94" y="115"/>
                </a:cubicBezTo>
                <a:cubicBezTo>
                  <a:pt x="83" y="115"/>
                  <a:pt x="83" y="115"/>
                  <a:pt x="83" y="115"/>
                </a:cubicBezTo>
                <a:lnTo>
                  <a:pt x="83" y="128"/>
                </a:lnTo>
                <a:close/>
                <a:moveTo>
                  <a:pt x="106" y="53"/>
                </a:moveTo>
                <a:cubicBezTo>
                  <a:pt x="104" y="52"/>
                  <a:pt x="101" y="50"/>
                  <a:pt x="98" y="49"/>
                </a:cubicBezTo>
                <a:cubicBezTo>
                  <a:pt x="96" y="48"/>
                  <a:pt x="93" y="48"/>
                  <a:pt x="89" y="48"/>
                </a:cubicBezTo>
                <a:cubicBezTo>
                  <a:pt x="85" y="48"/>
                  <a:pt x="82" y="49"/>
                  <a:pt x="78" y="50"/>
                </a:cubicBezTo>
                <a:cubicBezTo>
                  <a:pt x="75" y="51"/>
                  <a:pt x="73" y="53"/>
                  <a:pt x="70" y="55"/>
                </a:cubicBezTo>
                <a:cubicBezTo>
                  <a:pt x="68" y="57"/>
                  <a:pt x="66" y="60"/>
                  <a:pt x="65" y="63"/>
                </a:cubicBezTo>
                <a:cubicBezTo>
                  <a:pt x="64" y="67"/>
                  <a:pt x="63" y="70"/>
                  <a:pt x="63" y="74"/>
                </a:cubicBezTo>
                <a:cubicBezTo>
                  <a:pt x="63" y="75"/>
                  <a:pt x="63" y="75"/>
                  <a:pt x="63" y="75"/>
                </a:cubicBezTo>
                <a:cubicBezTo>
                  <a:pt x="72" y="75"/>
                  <a:pt x="72" y="75"/>
                  <a:pt x="72" y="75"/>
                </a:cubicBezTo>
                <a:cubicBezTo>
                  <a:pt x="72" y="74"/>
                  <a:pt x="72" y="74"/>
                  <a:pt x="72" y="74"/>
                </a:cubicBezTo>
                <a:cubicBezTo>
                  <a:pt x="72" y="71"/>
                  <a:pt x="73" y="69"/>
                  <a:pt x="73" y="67"/>
                </a:cubicBezTo>
                <a:cubicBezTo>
                  <a:pt x="74" y="64"/>
                  <a:pt x="75" y="63"/>
                  <a:pt x="76" y="61"/>
                </a:cubicBezTo>
                <a:cubicBezTo>
                  <a:pt x="78" y="59"/>
                  <a:pt x="80" y="58"/>
                  <a:pt x="82" y="57"/>
                </a:cubicBezTo>
                <a:cubicBezTo>
                  <a:pt x="84" y="56"/>
                  <a:pt x="86" y="56"/>
                  <a:pt x="89" y="56"/>
                </a:cubicBezTo>
                <a:cubicBezTo>
                  <a:pt x="91" y="56"/>
                  <a:pt x="93" y="56"/>
                  <a:pt x="95" y="57"/>
                </a:cubicBezTo>
                <a:cubicBezTo>
                  <a:pt x="97" y="57"/>
                  <a:pt x="98" y="58"/>
                  <a:pt x="100" y="59"/>
                </a:cubicBezTo>
                <a:cubicBezTo>
                  <a:pt x="101" y="61"/>
                  <a:pt x="102" y="62"/>
                  <a:pt x="103" y="64"/>
                </a:cubicBezTo>
                <a:cubicBezTo>
                  <a:pt x="104" y="65"/>
                  <a:pt x="104" y="67"/>
                  <a:pt x="104" y="69"/>
                </a:cubicBezTo>
                <a:cubicBezTo>
                  <a:pt x="104" y="72"/>
                  <a:pt x="103" y="74"/>
                  <a:pt x="102" y="76"/>
                </a:cubicBezTo>
                <a:cubicBezTo>
                  <a:pt x="101" y="78"/>
                  <a:pt x="99" y="80"/>
                  <a:pt x="97" y="82"/>
                </a:cubicBezTo>
                <a:cubicBezTo>
                  <a:pt x="95" y="84"/>
                  <a:pt x="93" y="86"/>
                  <a:pt x="91" y="88"/>
                </a:cubicBezTo>
                <a:cubicBezTo>
                  <a:pt x="89" y="89"/>
                  <a:pt x="88" y="91"/>
                  <a:pt x="87" y="93"/>
                </a:cubicBezTo>
                <a:cubicBezTo>
                  <a:pt x="86" y="95"/>
                  <a:pt x="85" y="97"/>
                  <a:pt x="85" y="99"/>
                </a:cubicBezTo>
                <a:cubicBezTo>
                  <a:pt x="84" y="102"/>
                  <a:pt x="84" y="105"/>
                  <a:pt x="84" y="108"/>
                </a:cubicBezTo>
                <a:cubicBezTo>
                  <a:pt x="84" y="109"/>
                  <a:pt x="84" y="109"/>
                  <a:pt x="84" y="109"/>
                </a:cubicBezTo>
                <a:cubicBezTo>
                  <a:pt x="93" y="109"/>
                  <a:pt x="93" y="109"/>
                  <a:pt x="93" y="109"/>
                </a:cubicBezTo>
                <a:cubicBezTo>
                  <a:pt x="93" y="108"/>
                  <a:pt x="93" y="108"/>
                  <a:pt x="93" y="108"/>
                </a:cubicBezTo>
                <a:cubicBezTo>
                  <a:pt x="93" y="105"/>
                  <a:pt x="93" y="102"/>
                  <a:pt x="93" y="100"/>
                </a:cubicBezTo>
                <a:cubicBezTo>
                  <a:pt x="94" y="99"/>
                  <a:pt x="94" y="97"/>
                  <a:pt x="95" y="96"/>
                </a:cubicBezTo>
                <a:cubicBezTo>
                  <a:pt x="95" y="95"/>
                  <a:pt x="96" y="94"/>
                  <a:pt x="97" y="93"/>
                </a:cubicBezTo>
                <a:cubicBezTo>
                  <a:pt x="99" y="92"/>
                  <a:pt x="101" y="90"/>
                  <a:pt x="103" y="88"/>
                </a:cubicBezTo>
                <a:cubicBezTo>
                  <a:pt x="106" y="85"/>
                  <a:pt x="108" y="82"/>
                  <a:pt x="110" y="79"/>
                </a:cubicBezTo>
                <a:cubicBezTo>
                  <a:pt x="112" y="77"/>
                  <a:pt x="113" y="73"/>
                  <a:pt x="113" y="69"/>
                </a:cubicBezTo>
                <a:cubicBezTo>
                  <a:pt x="113" y="65"/>
                  <a:pt x="112" y="63"/>
                  <a:pt x="111" y="60"/>
                </a:cubicBezTo>
                <a:cubicBezTo>
                  <a:pt x="110" y="57"/>
                  <a:pt x="108" y="55"/>
                  <a:pt x="106" y="53"/>
                </a:cubicBezTo>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23C89"/>
              </a:solidFill>
              <a:latin typeface="Calibri" panose="020F0502020204030204"/>
            </a:endParaRPr>
          </a:p>
        </p:txBody>
      </p:sp>
      <p:sp>
        <p:nvSpPr>
          <p:cNvPr id="22" name="Rectangle 21">
            <a:extLst>
              <a:ext uri="{FF2B5EF4-FFF2-40B4-BE49-F238E27FC236}">
                <a16:creationId xmlns:a16="http://schemas.microsoft.com/office/drawing/2014/main" id="{A832DB30-B20B-70EA-EB03-61536133AF2E}"/>
              </a:ext>
            </a:extLst>
          </p:cNvPr>
          <p:cNvSpPr/>
          <p:nvPr/>
        </p:nvSpPr>
        <p:spPr>
          <a:xfrm>
            <a:off x="786341" y="3291682"/>
            <a:ext cx="3196200" cy="415498"/>
          </a:xfrm>
          <a:prstGeom prst="rect">
            <a:avLst/>
          </a:prstGeom>
        </p:spPr>
        <p:txBody>
          <a:bodyPr wrap="square">
            <a:spAutoFit/>
          </a:bodyPr>
          <a:lstStyle/>
          <a:p>
            <a:pPr defTabSz="685800">
              <a:defRPr/>
            </a:pPr>
            <a:r>
              <a:rPr lang="en-US" sz="1050" b="1" dirty="0">
                <a:solidFill>
                  <a:srgbClr val="80C568">
                    <a:lumMod val="50000"/>
                  </a:srgbClr>
                </a:solidFill>
                <a:latin typeface="Calibri" panose="020F0502020204030204"/>
                <a:ea typeface="Lato" charset="0"/>
                <a:cs typeface="Lato" charset="0"/>
              </a:rPr>
              <a:t>Section 4004: Identifying reasonable and necessary activities that do not constitute information blocking </a:t>
            </a:r>
          </a:p>
        </p:txBody>
      </p:sp>
      <p:grpSp>
        <p:nvGrpSpPr>
          <p:cNvPr id="23" name="Group 22">
            <a:extLst>
              <a:ext uri="{FF2B5EF4-FFF2-40B4-BE49-F238E27FC236}">
                <a16:creationId xmlns:a16="http://schemas.microsoft.com/office/drawing/2014/main" id="{BDEF4567-2765-5203-C2FF-593991EDCE0D}"/>
              </a:ext>
            </a:extLst>
          </p:cNvPr>
          <p:cNvGrpSpPr/>
          <p:nvPr/>
        </p:nvGrpSpPr>
        <p:grpSpPr>
          <a:xfrm>
            <a:off x="4511844" y="1649864"/>
            <a:ext cx="100127" cy="2668191"/>
            <a:chOff x="6015791" y="2199817"/>
            <a:chExt cx="133502" cy="3557588"/>
          </a:xfrm>
        </p:grpSpPr>
        <p:sp>
          <p:nvSpPr>
            <p:cNvPr id="24" name="Freeform 7">
              <a:extLst>
                <a:ext uri="{FF2B5EF4-FFF2-40B4-BE49-F238E27FC236}">
                  <a16:creationId xmlns:a16="http://schemas.microsoft.com/office/drawing/2014/main" id="{4A34F04F-D0B7-28F8-8F8F-8B020A56A110}"/>
                </a:ext>
              </a:extLst>
            </p:cNvPr>
            <p:cNvSpPr>
              <a:spLocks/>
            </p:cNvSpPr>
            <p:nvPr/>
          </p:nvSpPr>
          <p:spPr bwMode="auto">
            <a:xfrm>
              <a:off x="6039755" y="2199817"/>
              <a:ext cx="15875" cy="349250"/>
            </a:xfrm>
            <a:custGeom>
              <a:avLst/>
              <a:gdLst>
                <a:gd name="T0" fmla="*/ 10 w 10"/>
                <a:gd name="T1" fmla="*/ 220 h 220"/>
                <a:gd name="T2" fmla="*/ 10 w 10"/>
                <a:gd name="T3" fmla="*/ 0 h 220"/>
                <a:gd name="T4" fmla="*/ 0 w 10"/>
                <a:gd name="T5" fmla="*/ 0 h 220"/>
                <a:gd name="T6" fmla="*/ 0 w 10"/>
                <a:gd name="T7" fmla="*/ 220 h 220"/>
              </a:gdLst>
              <a:ahLst/>
              <a:cxnLst>
                <a:cxn ang="0">
                  <a:pos x="T0" y="T1"/>
                </a:cxn>
                <a:cxn ang="0">
                  <a:pos x="T2" y="T3"/>
                </a:cxn>
                <a:cxn ang="0">
                  <a:pos x="T4" y="T5"/>
                </a:cxn>
                <a:cxn ang="0">
                  <a:pos x="T6" y="T7"/>
                </a:cxn>
              </a:cxnLst>
              <a:rect l="0" t="0" r="r" b="b"/>
              <a:pathLst>
                <a:path w="10" h="220">
                  <a:moveTo>
                    <a:pt x="10" y="220"/>
                  </a:moveTo>
                  <a:lnTo>
                    <a:pt x="10" y="0"/>
                  </a:lnTo>
                  <a:lnTo>
                    <a:pt x="0" y="0"/>
                  </a:lnTo>
                  <a:lnTo>
                    <a:pt x="0"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25" name="Freeform 9">
              <a:extLst>
                <a:ext uri="{FF2B5EF4-FFF2-40B4-BE49-F238E27FC236}">
                  <a16:creationId xmlns:a16="http://schemas.microsoft.com/office/drawing/2014/main" id="{75851B65-496C-1888-E764-008A9EEDFB2B}"/>
                </a:ext>
              </a:extLst>
            </p:cNvPr>
            <p:cNvSpPr>
              <a:spLocks/>
            </p:cNvSpPr>
            <p:nvPr/>
          </p:nvSpPr>
          <p:spPr bwMode="auto">
            <a:xfrm>
              <a:off x="6039755" y="2706229"/>
              <a:ext cx="15875" cy="1050925"/>
            </a:xfrm>
            <a:custGeom>
              <a:avLst/>
              <a:gdLst>
                <a:gd name="T0" fmla="*/ 10 w 10"/>
                <a:gd name="T1" fmla="*/ 662 h 662"/>
                <a:gd name="T2" fmla="*/ 10 w 10"/>
                <a:gd name="T3" fmla="*/ 0 h 662"/>
                <a:gd name="T4" fmla="*/ 0 w 10"/>
                <a:gd name="T5" fmla="*/ 0 h 662"/>
                <a:gd name="T6" fmla="*/ 0 w 10"/>
                <a:gd name="T7" fmla="*/ 662 h 662"/>
              </a:gdLst>
              <a:ahLst/>
              <a:cxnLst>
                <a:cxn ang="0">
                  <a:pos x="T0" y="T1"/>
                </a:cxn>
                <a:cxn ang="0">
                  <a:pos x="T2" y="T3"/>
                </a:cxn>
                <a:cxn ang="0">
                  <a:pos x="T4" y="T5"/>
                </a:cxn>
                <a:cxn ang="0">
                  <a:pos x="T6" y="T7"/>
                </a:cxn>
              </a:cxnLst>
              <a:rect l="0" t="0" r="r" b="b"/>
              <a:pathLst>
                <a:path w="10" h="662">
                  <a:moveTo>
                    <a:pt x="10" y="662"/>
                  </a:moveTo>
                  <a:lnTo>
                    <a:pt x="10" y="0"/>
                  </a:lnTo>
                  <a:lnTo>
                    <a:pt x="0" y="0"/>
                  </a:lnTo>
                  <a:lnTo>
                    <a:pt x="0" y="6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26" name="Freeform 11">
              <a:extLst>
                <a:ext uri="{FF2B5EF4-FFF2-40B4-BE49-F238E27FC236}">
                  <a16:creationId xmlns:a16="http://schemas.microsoft.com/office/drawing/2014/main" id="{06AF23CE-7A1D-0E1D-3413-6E577431BB95}"/>
                </a:ext>
              </a:extLst>
            </p:cNvPr>
            <p:cNvSpPr>
              <a:spLocks/>
            </p:cNvSpPr>
            <p:nvPr/>
          </p:nvSpPr>
          <p:spPr bwMode="auto">
            <a:xfrm>
              <a:off x="6039755" y="3911142"/>
              <a:ext cx="15875" cy="1035050"/>
            </a:xfrm>
            <a:custGeom>
              <a:avLst/>
              <a:gdLst>
                <a:gd name="T0" fmla="*/ 10 w 10"/>
                <a:gd name="T1" fmla="*/ 652 h 652"/>
                <a:gd name="T2" fmla="*/ 10 w 10"/>
                <a:gd name="T3" fmla="*/ 0 h 652"/>
                <a:gd name="T4" fmla="*/ 0 w 10"/>
                <a:gd name="T5" fmla="*/ 0 h 652"/>
                <a:gd name="T6" fmla="*/ 0 w 10"/>
                <a:gd name="T7" fmla="*/ 652 h 652"/>
              </a:gdLst>
              <a:ahLst/>
              <a:cxnLst>
                <a:cxn ang="0">
                  <a:pos x="T0" y="T1"/>
                </a:cxn>
                <a:cxn ang="0">
                  <a:pos x="T2" y="T3"/>
                </a:cxn>
                <a:cxn ang="0">
                  <a:pos x="T4" y="T5"/>
                </a:cxn>
                <a:cxn ang="0">
                  <a:pos x="T6" y="T7"/>
                </a:cxn>
              </a:cxnLst>
              <a:rect l="0" t="0" r="r" b="b"/>
              <a:pathLst>
                <a:path w="10" h="652">
                  <a:moveTo>
                    <a:pt x="10" y="652"/>
                  </a:moveTo>
                  <a:lnTo>
                    <a:pt x="10" y="0"/>
                  </a:lnTo>
                  <a:lnTo>
                    <a:pt x="0" y="0"/>
                  </a:lnTo>
                  <a:lnTo>
                    <a:pt x="0" y="6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grpSp>
          <p:nvGrpSpPr>
            <p:cNvPr id="27" name="Group 26">
              <a:extLst>
                <a:ext uri="{FF2B5EF4-FFF2-40B4-BE49-F238E27FC236}">
                  <a16:creationId xmlns:a16="http://schemas.microsoft.com/office/drawing/2014/main" id="{B102DA02-9068-6564-7421-60F629F54A9D}"/>
                </a:ext>
              </a:extLst>
            </p:cNvPr>
            <p:cNvGrpSpPr/>
            <p:nvPr/>
          </p:nvGrpSpPr>
          <p:grpSpPr>
            <a:xfrm>
              <a:off x="6039755" y="2199817"/>
              <a:ext cx="15875" cy="3557588"/>
              <a:chOff x="6039755" y="2199817"/>
              <a:chExt cx="15875" cy="3557588"/>
            </a:xfrm>
          </p:grpSpPr>
          <p:sp>
            <p:nvSpPr>
              <p:cNvPr id="34" name="Rectangle 6">
                <a:extLst>
                  <a:ext uri="{FF2B5EF4-FFF2-40B4-BE49-F238E27FC236}">
                    <a16:creationId xmlns:a16="http://schemas.microsoft.com/office/drawing/2014/main" id="{0B806262-6C28-EBF9-934A-153DE81F3E80}"/>
                  </a:ext>
                </a:extLst>
              </p:cNvPr>
              <p:cNvSpPr>
                <a:spLocks noChangeArrowheads="1"/>
              </p:cNvSpPr>
              <p:nvPr/>
            </p:nvSpPr>
            <p:spPr bwMode="auto">
              <a:xfrm>
                <a:off x="6039755" y="2199817"/>
                <a:ext cx="15875" cy="34925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35" name="Rectangle 8">
                <a:extLst>
                  <a:ext uri="{FF2B5EF4-FFF2-40B4-BE49-F238E27FC236}">
                    <a16:creationId xmlns:a16="http://schemas.microsoft.com/office/drawing/2014/main" id="{EDF77CDA-E447-D7D8-BBF1-BE5662C3A44E}"/>
                  </a:ext>
                </a:extLst>
              </p:cNvPr>
              <p:cNvSpPr>
                <a:spLocks noChangeArrowheads="1"/>
              </p:cNvSpPr>
              <p:nvPr/>
            </p:nvSpPr>
            <p:spPr bwMode="auto">
              <a:xfrm>
                <a:off x="6039755" y="2706229"/>
                <a:ext cx="15875" cy="10509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36" name="Rectangle 10">
                <a:extLst>
                  <a:ext uri="{FF2B5EF4-FFF2-40B4-BE49-F238E27FC236}">
                    <a16:creationId xmlns:a16="http://schemas.microsoft.com/office/drawing/2014/main" id="{EE62993D-6030-625D-92FA-75C28F7F78B2}"/>
                  </a:ext>
                </a:extLst>
              </p:cNvPr>
              <p:cNvSpPr>
                <a:spLocks noChangeArrowheads="1"/>
              </p:cNvSpPr>
              <p:nvPr/>
            </p:nvSpPr>
            <p:spPr bwMode="auto">
              <a:xfrm>
                <a:off x="6039755" y="3911142"/>
                <a:ext cx="15875" cy="103505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37" name="Rectangle 12">
                <a:extLst>
                  <a:ext uri="{FF2B5EF4-FFF2-40B4-BE49-F238E27FC236}">
                    <a16:creationId xmlns:a16="http://schemas.microsoft.com/office/drawing/2014/main" id="{03C94D02-16E6-F014-259D-15468CF7E942}"/>
                  </a:ext>
                </a:extLst>
              </p:cNvPr>
              <p:cNvSpPr>
                <a:spLocks noChangeArrowheads="1"/>
              </p:cNvSpPr>
              <p:nvPr/>
            </p:nvSpPr>
            <p:spPr bwMode="auto">
              <a:xfrm>
                <a:off x="6039755" y="5104942"/>
                <a:ext cx="15875" cy="6524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grpSp>
        <p:sp>
          <p:nvSpPr>
            <p:cNvPr id="28" name="Freeform 13">
              <a:extLst>
                <a:ext uri="{FF2B5EF4-FFF2-40B4-BE49-F238E27FC236}">
                  <a16:creationId xmlns:a16="http://schemas.microsoft.com/office/drawing/2014/main" id="{F9F0E0EF-C507-A978-F5BC-A53C494FCE6F}"/>
                </a:ext>
              </a:extLst>
            </p:cNvPr>
            <p:cNvSpPr>
              <a:spLocks/>
            </p:cNvSpPr>
            <p:nvPr/>
          </p:nvSpPr>
          <p:spPr bwMode="auto">
            <a:xfrm>
              <a:off x="6039755" y="5104942"/>
              <a:ext cx="15875" cy="652463"/>
            </a:xfrm>
            <a:custGeom>
              <a:avLst/>
              <a:gdLst>
                <a:gd name="T0" fmla="*/ 10 w 10"/>
                <a:gd name="T1" fmla="*/ 411 h 411"/>
                <a:gd name="T2" fmla="*/ 10 w 10"/>
                <a:gd name="T3" fmla="*/ 0 h 411"/>
                <a:gd name="T4" fmla="*/ 0 w 10"/>
                <a:gd name="T5" fmla="*/ 0 h 411"/>
                <a:gd name="T6" fmla="*/ 0 w 10"/>
                <a:gd name="T7" fmla="*/ 411 h 411"/>
              </a:gdLst>
              <a:ahLst/>
              <a:cxnLst>
                <a:cxn ang="0">
                  <a:pos x="T0" y="T1"/>
                </a:cxn>
                <a:cxn ang="0">
                  <a:pos x="T2" y="T3"/>
                </a:cxn>
                <a:cxn ang="0">
                  <a:pos x="T4" y="T5"/>
                </a:cxn>
                <a:cxn ang="0">
                  <a:pos x="T6" y="T7"/>
                </a:cxn>
              </a:cxnLst>
              <a:rect l="0" t="0" r="r" b="b"/>
              <a:pathLst>
                <a:path w="10" h="411">
                  <a:moveTo>
                    <a:pt x="10" y="411"/>
                  </a:moveTo>
                  <a:lnTo>
                    <a:pt x="10" y="0"/>
                  </a:lnTo>
                  <a:lnTo>
                    <a:pt x="0" y="0"/>
                  </a:lnTo>
                  <a:lnTo>
                    <a:pt x="0" y="4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29" name="Oval 14">
              <a:extLst>
                <a:ext uri="{FF2B5EF4-FFF2-40B4-BE49-F238E27FC236}">
                  <a16:creationId xmlns:a16="http://schemas.microsoft.com/office/drawing/2014/main" id="{B0C86861-0AFF-3969-499B-D58E600A5DD1}"/>
                </a:ext>
              </a:extLst>
            </p:cNvPr>
            <p:cNvSpPr>
              <a:spLocks noChangeArrowheads="1"/>
            </p:cNvSpPr>
            <p:nvPr/>
          </p:nvSpPr>
          <p:spPr bwMode="auto">
            <a:xfrm>
              <a:off x="6017530" y="4995404"/>
              <a:ext cx="60325" cy="5715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30" name="Oval 16">
              <a:extLst>
                <a:ext uri="{FF2B5EF4-FFF2-40B4-BE49-F238E27FC236}">
                  <a16:creationId xmlns:a16="http://schemas.microsoft.com/office/drawing/2014/main" id="{9BEA93B9-AFCD-0618-2ACB-11C382590DEC}"/>
                </a:ext>
              </a:extLst>
            </p:cNvPr>
            <p:cNvSpPr>
              <a:spLocks noChangeArrowheads="1"/>
            </p:cNvSpPr>
            <p:nvPr/>
          </p:nvSpPr>
          <p:spPr bwMode="auto">
            <a:xfrm>
              <a:off x="6017530" y="2601454"/>
              <a:ext cx="60325" cy="5556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31" name="Freeform 18">
              <a:extLst>
                <a:ext uri="{FF2B5EF4-FFF2-40B4-BE49-F238E27FC236}">
                  <a16:creationId xmlns:a16="http://schemas.microsoft.com/office/drawing/2014/main" id="{43327478-23C7-9081-0C5B-0017B65D5BB3}"/>
                </a:ext>
              </a:extLst>
            </p:cNvPr>
            <p:cNvSpPr>
              <a:spLocks/>
            </p:cNvSpPr>
            <p:nvPr/>
          </p:nvSpPr>
          <p:spPr bwMode="auto">
            <a:xfrm>
              <a:off x="6142943" y="2615742"/>
              <a:ext cx="6350" cy="11113"/>
            </a:xfrm>
            <a:custGeom>
              <a:avLst/>
              <a:gdLst>
                <a:gd name="T0" fmla="*/ 4 w 4"/>
                <a:gd name="T1" fmla="*/ 0 h 7"/>
                <a:gd name="T2" fmla="*/ 4 w 4"/>
                <a:gd name="T3" fmla="*/ 0 h 7"/>
                <a:gd name="T4" fmla="*/ 0 w 4"/>
                <a:gd name="T5" fmla="*/ 7 h 7"/>
                <a:gd name="T6" fmla="*/ 4 w 4"/>
                <a:gd name="T7" fmla="*/ 0 h 7"/>
              </a:gdLst>
              <a:ahLst/>
              <a:cxnLst>
                <a:cxn ang="0">
                  <a:pos x="T0" y="T1"/>
                </a:cxn>
                <a:cxn ang="0">
                  <a:pos x="T2" y="T3"/>
                </a:cxn>
                <a:cxn ang="0">
                  <a:pos x="T4" y="T5"/>
                </a:cxn>
                <a:cxn ang="0">
                  <a:pos x="T6" y="T7"/>
                </a:cxn>
              </a:cxnLst>
              <a:rect l="0" t="0" r="r" b="b"/>
              <a:pathLst>
                <a:path w="4" h="7">
                  <a:moveTo>
                    <a:pt x="4" y="0"/>
                  </a:moveTo>
                  <a:lnTo>
                    <a:pt x="4" y="0"/>
                  </a:lnTo>
                  <a:lnTo>
                    <a:pt x="0" y="7"/>
                  </a:lnTo>
                  <a:lnTo>
                    <a:pt x="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32" name="Freeform 19">
              <a:extLst>
                <a:ext uri="{FF2B5EF4-FFF2-40B4-BE49-F238E27FC236}">
                  <a16:creationId xmlns:a16="http://schemas.microsoft.com/office/drawing/2014/main" id="{77398EF7-2C4D-DF1F-AC8B-97D1DA8D2F20}"/>
                </a:ext>
              </a:extLst>
            </p:cNvPr>
            <p:cNvSpPr>
              <a:spLocks/>
            </p:cNvSpPr>
            <p:nvPr/>
          </p:nvSpPr>
          <p:spPr bwMode="auto">
            <a:xfrm>
              <a:off x="6142943" y="2615742"/>
              <a:ext cx="6350" cy="11113"/>
            </a:xfrm>
            <a:custGeom>
              <a:avLst/>
              <a:gdLst>
                <a:gd name="T0" fmla="*/ 4 w 4"/>
                <a:gd name="T1" fmla="*/ 0 h 7"/>
                <a:gd name="T2" fmla="*/ 4 w 4"/>
                <a:gd name="T3" fmla="*/ 0 h 7"/>
                <a:gd name="T4" fmla="*/ 0 w 4"/>
                <a:gd name="T5" fmla="*/ 7 h 7"/>
                <a:gd name="T6" fmla="*/ 4 w 4"/>
                <a:gd name="T7" fmla="*/ 0 h 7"/>
              </a:gdLst>
              <a:ahLst/>
              <a:cxnLst>
                <a:cxn ang="0">
                  <a:pos x="T0" y="T1"/>
                </a:cxn>
                <a:cxn ang="0">
                  <a:pos x="T2" y="T3"/>
                </a:cxn>
                <a:cxn ang="0">
                  <a:pos x="T4" y="T5"/>
                </a:cxn>
                <a:cxn ang="0">
                  <a:pos x="T6" y="T7"/>
                </a:cxn>
              </a:cxnLst>
              <a:rect l="0" t="0" r="r" b="b"/>
              <a:pathLst>
                <a:path w="4" h="7">
                  <a:moveTo>
                    <a:pt x="4" y="0"/>
                  </a:moveTo>
                  <a:lnTo>
                    <a:pt x="4" y="0"/>
                  </a:lnTo>
                  <a:lnTo>
                    <a:pt x="0" y="7"/>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sp>
          <p:nvSpPr>
            <p:cNvPr id="33" name="Oval 16">
              <a:extLst>
                <a:ext uri="{FF2B5EF4-FFF2-40B4-BE49-F238E27FC236}">
                  <a16:creationId xmlns:a16="http://schemas.microsoft.com/office/drawing/2014/main" id="{8144E011-D215-FB6F-53C9-687754B7368E}"/>
                </a:ext>
              </a:extLst>
            </p:cNvPr>
            <p:cNvSpPr>
              <a:spLocks noChangeArrowheads="1"/>
            </p:cNvSpPr>
            <p:nvPr/>
          </p:nvSpPr>
          <p:spPr bwMode="auto">
            <a:xfrm>
              <a:off x="6015791" y="3798136"/>
              <a:ext cx="60325" cy="5556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949599"/>
                </a:solidFill>
                <a:latin typeface="Calibri" panose="020F0502020204030204"/>
              </a:endParaRPr>
            </a:p>
          </p:txBody>
        </p:sp>
      </p:grpSp>
      <p:sp>
        <p:nvSpPr>
          <p:cNvPr id="38" name="TextBox 37">
            <a:extLst>
              <a:ext uri="{FF2B5EF4-FFF2-40B4-BE49-F238E27FC236}">
                <a16:creationId xmlns:a16="http://schemas.microsoft.com/office/drawing/2014/main" id="{EDEB36F2-25FF-3EA7-4039-ED5D35621EEB}"/>
              </a:ext>
            </a:extLst>
          </p:cNvPr>
          <p:cNvSpPr txBox="1"/>
          <p:nvPr/>
        </p:nvSpPr>
        <p:spPr>
          <a:xfrm>
            <a:off x="903218" y="4465114"/>
            <a:ext cx="7869089" cy="184666"/>
          </a:xfrm>
          <a:prstGeom prst="rect">
            <a:avLst/>
          </a:prstGeom>
          <a:noFill/>
        </p:spPr>
        <p:txBody>
          <a:bodyPr wrap="square" rtlCol="0">
            <a:spAutoFit/>
          </a:bodyPr>
          <a:lstStyle/>
          <a:p>
            <a:pPr defTabSz="685800">
              <a:defRPr/>
            </a:pPr>
            <a:r>
              <a:rPr lang="en-US" sz="600" dirty="0">
                <a:solidFill>
                  <a:srgbClr val="7F7F7F"/>
                </a:solidFill>
                <a:latin typeface="Calibri" panose="020F0502020204030204"/>
              </a:rPr>
              <a:t>Source: H.R.34 - 21st Century Cures Act (2015-2016) </a:t>
            </a:r>
            <a:r>
              <a:rPr lang="en-US" sz="600" dirty="0">
                <a:solidFill>
                  <a:srgbClr val="7F7F7F"/>
                </a:solidFill>
                <a:latin typeface="Calibri" panose="020F0502020204030204"/>
                <a:hlinkClick r:id="rId2"/>
              </a:rPr>
              <a:t>https://www.congress.gov/bill/114th-congress/house-bill/34</a:t>
            </a:r>
            <a:r>
              <a:rPr lang="en-US" sz="600" dirty="0">
                <a:solidFill>
                  <a:srgbClr val="7F7F7F"/>
                </a:solidFill>
                <a:latin typeface="Calibri" panose="020F0502020204030204"/>
              </a:rPr>
              <a:t> </a:t>
            </a:r>
          </a:p>
        </p:txBody>
      </p:sp>
    </p:spTree>
    <p:extLst>
      <p:ext uri="{BB962C8B-B14F-4D97-AF65-F5344CB8AC3E}">
        <p14:creationId xmlns:p14="http://schemas.microsoft.com/office/powerpoint/2010/main" val="1594867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CE952EA-4BA5-95DC-B1F4-413C5BCC3B62}"/>
              </a:ext>
            </a:extLst>
          </p:cNvPr>
          <p:cNvSpPr txBox="1">
            <a:spLocks/>
          </p:cNvSpPr>
          <p:nvPr/>
        </p:nvSpPr>
        <p:spPr>
          <a:xfrm>
            <a:off x="1441460" y="314977"/>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783">
              <a:defRPr/>
            </a:pPr>
            <a:r>
              <a:rPr lang="en-US" sz="2400" b="1" dirty="0">
                <a:solidFill>
                  <a:srgbClr val="7F7F7F"/>
                </a:solidFill>
                <a:latin typeface="Calibri Light" panose="020F0302020204030204"/>
                <a:cs typeface="Arial" panose="020B0604020202020204" pitchFamily="34" charset="0"/>
              </a:rPr>
              <a:t>21st Century Cures Act Interoperability Mandates </a:t>
            </a:r>
          </a:p>
        </p:txBody>
      </p:sp>
      <p:grpSp>
        <p:nvGrpSpPr>
          <p:cNvPr id="3" name="Group 2">
            <a:extLst>
              <a:ext uri="{FF2B5EF4-FFF2-40B4-BE49-F238E27FC236}">
                <a16:creationId xmlns:a16="http://schemas.microsoft.com/office/drawing/2014/main" id="{5A82D87E-AF3F-6B5F-EFB0-3D30C53030BE}"/>
              </a:ext>
            </a:extLst>
          </p:cNvPr>
          <p:cNvGrpSpPr/>
          <p:nvPr/>
        </p:nvGrpSpPr>
        <p:grpSpPr>
          <a:xfrm>
            <a:off x="2156519" y="1845093"/>
            <a:ext cx="53422" cy="768386"/>
            <a:chOff x="2875357" y="2242409"/>
            <a:chExt cx="71229" cy="1024514"/>
          </a:xfrm>
        </p:grpSpPr>
        <p:sp>
          <p:nvSpPr>
            <p:cNvPr id="4" name="Rectangle 11">
              <a:extLst>
                <a:ext uri="{FF2B5EF4-FFF2-40B4-BE49-F238E27FC236}">
                  <a16:creationId xmlns:a16="http://schemas.microsoft.com/office/drawing/2014/main" id="{50231DA4-0FBE-1E55-DE0E-BE9D1949B2AC}"/>
                </a:ext>
              </a:extLst>
            </p:cNvPr>
            <p:cNvSpPr>
              <a:spLocks noChangeArrowheads="1"/>
            </p:cNvSpPr>
            <p:nvPr/>
          </p:nvSpPr>
          <p:spPr bwMode="auto">
            <a:xfrm>
              <a:off x="2903849" y="3244367"/>
              <a:ext cx="11872"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5" name="Freeform 12">
              <a:extLst>
                <a:ext uri="{FF2B5EF4-FFF2-40B4-BE49-F238E27FC236}">
                  <a16:creationId xmlns:a16="http://schemas.microsoft.com/office/drawing/2014/main" id="{0F3B38DF-A599-A85E-76CB-E941E6586844}"/>
                </a:ext>
              </a:extLst>
            </p:cNvPr>
            <p:cNvSpPr>
              <a:spLocks noEditPoints="1"/>
            </p:cNvSpPr>
            <p:nvPr/>
          </p:nvSpPr>
          <p:spPr bwMode="auto">
            <a:xfrm>
              <a:off x="2903849" y="2343317"/>
              <a:ext cx="11872" cy="855938"/>
            </a:xfrm>
            <a:custGeom>
              <a:avLst/>
              <a:gdLst>
                <a:gd name="T0" fmla="*/ 10 w 10"/>
                <a:gd name="T1" fmla="*/ 721 h 721"/>
                <a:gd name="T2" fmla="*/ 0 w 10"/>
                <a:gd name="T3" fmla="*/ 721 h 721"/>
                <a:gd name="T4" fmla="*/ 0 w 10"/>
                <a:gd name="T5" fmla="*/ 683 h 721"/>
                <a:gd name="T6" fmla="*/ 10 w 10"/>
                <a:gd name="T7" fmla="*/ 683 h 721"/>
                <a:gd name="T8" fmla="*/ 10 w 10"/>
                <a:gd name="T9" fmla="*/ 721 h 721"/>
                <a:gd name="T10" fmla="*/ 10 w 10"/>
                <a:gd name="T11" fmla="*/ 645 h 721"/>
                <a:gd name="T12" fmla="*/ 0 w 10"/>
                <a:gd name="T13" fmla="*/ 645 h 721"/>
                <a:gd name="T14" fmla="*/ 0 w 10"/>
                <a:gd name="T15" fmla="*/ 607 h 721"/>
                <a:gd name="T16" fmla="*/ 10 w 10"/>
                <a:gd name="T17" fmla="*/ 607 h 721"/>
                <a:gd name="T18" fmla="*/ 10 w 10"/>
                <a:gd name="T19" fmla="*/ 645 h 721"/>
                <a:gd name="T20" fmla="*/ 10 w 10"/>
                <a:gd name="T21" fmla="*/ 569 h 721"/>
                <a:gd name="T22" fmla="*/ 0 w 10"/>
                <a:gd name="T23" fmla="*/ 569 h 721"/>
                <a:gd name="T24" fmla="*/ 0 w 10"/>
                <a:gd name="T25" fmla="*/ 531 h 721"/>
                <a:gd name="T26" fmla="*/ 10 w 10"/>
                <a:gd name="T27" fmla="*/ 531 h 721"/>
                <a:gd name="T28" fmla="*/ 10 w 10"/>
                <a:gd name="T29" fmla="*/ 569 h 721"/>
                <a:gd name="T30" fmla="*/ 10 w 10"/>
                <a:gd name="T31" fmla="*/ 493 h 721"/>
                <a:gd name="T32" fmla="*/ 0 w 10"/>
                <a:gd name="T33" fmla="*/ 493 h 721"/>
                <a:gd name="T34" fmla="*/ 0 w 10"/>
                <a:gd name="T35" fmla="*/ 455 h 721"/>
                <a:gd name="T36" fmla="*/ 10 w 10"/>
                <a:gd name="T37" fmla="*/ 455 h 721"/>
                <a:gd name="T38" fmla="*/ 10 w 10"/>
                <a:gd name="T39" fmla="*/ 493 h 721"/>
                <a:gd name="T40" fmla="*/ 10 w 10"/>
                <a:gd name="T41" fmla="*/ 417 h 721"/>
                <a:gd name="T42" fmla="*/ 0 w 10"/>
                <a:gd name="T43" fmla="*/ 417 h 721"/>
                <a:gd name="T44" fmla="*/ 0 w 10"/>
                <a:gd name="T45" fmla="*/ 379 h 721"/>
                <a:gd name="T46" fmla="*/ 10 w 10"/>
                <a:gd name="T47" fmla="*/ 379 h 721"/>
                <a:gd name="T48" fmla="*/ 10 w 10"/>
                <a:gd name="T49" fmla="*/ 417 h 721"/>
                <a:gd name="T50" fmla="*/ 10 w 10"/>
                <a:gd name="T51" fmla="*/ 341 h 721"/>
                <a:gd name="T52" fmla="*/ 0 w 10"/>
                <a:gd name="T53" fmla="*/ 341 h 721"/>
                <a:gd name="T54" fmla="*/ 0 w 10"/>
                <a:gd name="T55" fmla="*/ 303 h 721"/>
                <a:gd name="T56" fmla="*/ 10 w 10"/>
                <a:gd name="T57" fmla="*/ 303 h 721"/>
                <a:gd name="T58" fmla="*/ 10 w 10"/>
                <a:gd name="T59" fmla="*/ 341 h 721"/>
                <a:gd name="T60" fmla="*/ 10 w 10"/>
                <a:gd name="T61" fmla="*/ 266 h 721"/>
                <a:gd name="T62" fmla="*/ 0 w 10"/>
                <a:gd name="T63" fmla="*/ 266 h 721"/>
                <a:gd name="T64" fmla="*/ 0 w 10"/>
                <a:gd name="T65" fmla="*/ 228 h 721"/>
                <a:gd name="T66" fmla="*/ 10 w 10"/>
                <a:gd name="T67" fmla="*/ 228 h 721"/>
                <a:gd name="T68" fmla="*/ 10 w 10"/>
                <a:gd name="T69" fmla="*/ 266 h 721"/>
                <a:gd name="T70" fmla="*/ 10 w 10"/>
                <a:gd name="T71" fmla="*/ 190 h 721"/>
                <a:gd name="T72" fmla="*/ 0 w 10"/>
                <a:gd name="T73" fmla="*/ 190 h 721"/>
                <a:gd name="T74" fmla="*/ 0 w 10"/>
                <a:gd name="T75" fmla="*/ 152 h 721"/>
                <a:gd name="T76" fmla="*/ 10 w 10"/>
                <a:gd name="T77" fmla="*/ 152 h 721"/>
                <a:gd name="T78" fmla="*/ 10 w 10"/>
                <a:gd name="T79" fmla="*/ 190 h 721"/>
                <a:gd name="T80" fmla="*/ 10 w 10"/>
                <a:gd name="T81" fmla="*/ 114 h 721"/>
                <a:gd name="T82" fmla="*/ 0 w 10"/>
                <a:gd name="T83" fmla="*/ 114 h 721"/>
                <a:gd name="T84" fmla="*/ 0 w 10"/>
                <a:gd name="T85" fmla="*/ 76 h 721"/>
                <a:gd name="T86" fmla="*/ 10 w 10"/>
                <a:gd name="T87" fmla="*/ 76 h 721"/>
                <a:gd name="T88" fmla="*/ 10 w 10"/>
                <a:gd name="T89" fmla="*/ 114 h 721"/>
                <a:gd name="T90" fmla="*/ 10 w 10"/>
                <a:gd name="T91" fmla="*/ 38 h 721"/>
                <a:gd name="T92" fmla="*/ 0 w 10"/>
                <a:gd name="T93" fmla="*/ 38 h 721"/>
                <a:gd name="T94" fmla="*/ 0 w 10"/>
                <a:gd name="T95" fmla="*/ 0 h 721"/>
                <a:gd name="T96" fmla="*/ 10 w 10"/>
                <a:gd name="T97" fmla="*/ 0 h 721"/>
                <a:gd name="T98" fmla="*/ 10 w 10"/>
                <a:gd name="T99" fmla="*/ 38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 h="721">
                  <a:moveTo>
                    <a:pt x="10" y="721"/>
                  </a:moveTo>
                  <a:lnTo>
                    <a:pt x="0" y="721"/>
                  </a:lnTo>
                  <a:lnTo>
                    <a:pt x="0" y="683"/>
                  </a:lnTo>
                  <a:lnTo>
                    <a:pt x="10" y="683"/>
                  </a:lnTo>
                  <a:lnTo>
                    <a:pt x="10" y="721"/>
                  </a:lnTo>
                  <a:close/>
                  <a:moveTo>
                    <a:pt x="10" y="645"/>
                  </a:moveTo>
                  <a:lnTo>
                    <a:pt x="0" y="645"/>
                  </a:lnTo>
                  <a:lnTo>
                    <a:pt x="0" y="607"/>
                  </a:lnTo>
                  <a:lnTo>
                    <a:pt x="10" y="607"/>
                  </a:lnTo>
                  <a:lnTo>
                    <a:pt x="10" y="645"/>
                  </a:lnTo>
                  <a:close/>
                  <a:moveTo>
                    <a:pt x="10" y="569"/>
                  </a:moveTo>
                  <a:lnTo>
                    <a:pt x="0" y="569"/>
                  </a:lnTo>
                  <a:lnTo>
                    <a:pt x="0" y="531"/>
                  </a:lnTo>
                  <a:lnTo>
                    <a:pt x="10" y="531"/>
                  </a:lnTo>
                  <a:lnTo>
                    <a:pt x="10" y="569"/>
                  </a:lnTo>
                  <a:close/>
                  <a:moveTo>
                    <a:pt x="10" y="493"/>
                  </a:moveTo>
                  <a:lnTo>
                    <a:pt x="0" y="493"/>
                  </a:lnTo>
                  <a:lnTo>
                    <a:pt x="0" y="455"/>
                  </a:lnTo>
                  <a:lnTo>
                    <a:pt x="10" y="455"/>
                  </a:lnTo>
                  <a:lnTo>
                    <a:pt x="10" y="493"/>
                  </a:lnTo>
                  <a:close/>
                  <a:moveTo>
                    <a:pt x="10" y="417"/>
                  </a:moveTo>
                  <a:lnTo>
                    <a:pt x="0" y="417"/>
                  </a:lnTo>
                  <a:lnTo>
                    <a:pt x="0" y="379"/>
                  </a:lnTo>
                  <a:lnTo>
                    <a:pt x="10" y="379"/>
                  </a:lnTo>
                  <a:lnTo>
                    <a:pt x="10" y="417"/>
                  </a:lnTo>
                  <a:close/>
                  <a:moveTo>
                    <a:pt x="10" y="341"/>
                  </a:moveTo>
                  <a:lnTo>
                    <a:pt x="0" y="341"/>
                  </a:lnTo>
                  <a:lnTo>
                    <a:pt x="0" y="303"/>
                  </a:lnTo>
                  <a:lnTo>
                    <a:pt x="10" y="303"/>
                  </a:lnTo>
                  <a:lnTo>
                    <a:pt x="10" y="341"/>
                  </a:lnTo>
                  <a:close/>
                  <a:moveTo>
                    <a:pt x="10" y="266"/>
                  </a:moveTo>
                  <a:lnTo>
                    <a:pt x="0" y="266"/>
                  </a:lnTo>
                  <a:lnTo>
                    <a:pt x="0" y="228"/>
                  </a:lnTo>
                  <a:lnTo>
                    <a:pt x="10" y="228"/>
                  </a:lnTo>
                  <a:lnTo>
                    <a:pt x="10" y="266"/>
                  </a:lnTo>
                  <a:close/>
                  <a:moveTo>
                    <a:pt x="10" y="190"/>
                  </a:moveTo>
                  <a:lnTo>
                    <a:pt x="0" y="190"/>
                  </a:lnTo>
                  <a:lnTo>
                    <a:pt x="0" y="152"/>
                  </a:lnTo>
                  <a:lnTo>
                    <a:pt x="10" y="152"/>
                  </a:lnTo>
                  <a:lnTo>
                    <a:pt x="10" y="190"/>
                  </a:lnTo>
                  <a:close/>
                  <a:moveTo>
                    <a:pt x="10" y="114"/>
                  </a:moveTo>
                  <a:lnTo>
                    <a:pt x="0" y="114"/>
                  </a:lnTo>
                  <a:lnTo>
                    <a:pt x="0" y="76"/>
                  </a:lnTo>
                  <a:lnTo>
                    <a:pt x="10" y="76"/>
                  </a:lnTo>
                  <a:lnTo>
                    <a:pt x="10" y="114"/>
                  </a:lnTo>
                  <a:close/>
                  <a:moveTo>
                    <a:pt x="10" y="38"/>
                  </a:moveTo>
                  <a:lnTo>
                    <a:pt x="0" y="38"/>
                  </a:lnTo>
                  <a:lnTo>
                    <a:pt x="0" y="0"/>
                  </a:lnTo>
                  <a:lnTo>
                    <a:pt x="10" y="0"/>
                  </a:lnTo>
                  <a:lnTo>
                    <a:pt x="10" y="38"/>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6" name="Rectangle 13">
              <a:extLst>
                <a:ext uri="{FF2B5EF4-FFF2-40B4-BE49-F238E27FC236}">
                  <a16:creationId xmlns:a16="http://schemas.microsoft.com/office/drawing/2014/main" id="{6D46DCF1-D121-D59B-A764-A2460034B0E3}"/>
                </a:ext>
              </a:extLst>
            </p:cNvPr>
            <p:cNvSpPr>
              <a:spLocks noChangeArrowheads="1"/>
            </p:cNvSpPr>
            <p:nvPr/>
          </p:nvSpPr>
          <p:spPr bwMode="auto">
            <a:xfrm>
              <a:off x="2903849" y="2275649"/>
              <a:ext cx="11872"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 name="Oval 14">
              <a:extLst>
                <a:ext uri="{FF2B5EF4-FFF2-40B4-BE49-F238E27FC236}">
                  <a16:creationId xmlns:a16="http://schemas.microsoft.com/office/drawing/2014/main" id="{295A13C6-640D-079E-9891-17B3769B24B6}"/>
                </a:ext>
              </a:extLst>
            </p:cNvPr>
            <p:cNvSpPr>
              <a:spLocks noChangeArrowheads="1"/>
            </p:cNvSpPr>
            <p:nvPr/>
          </p:nvSpPr>
          <p:spPr bwMode="auto">
            <a:xfrm>
              <a:off x="2875357" y="2242409"/>
              <a:ext cx="71229" cy="66481"/>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grpSp>
        <p:nvGrpSpPr>
          <p:cNvPr id="8" name="Group 7">
            <a:extLst>
              <a:ext uri="{FF2B5EF4-FFF2-40B4-BE49-F238E27FC236}">
                <a16:creationId xmlns:a16="http://schemas.microsoft.com/office/drawing/2014/main" id="{8979AAFF-2A9B-4508-B904-7D09A3091F24}"/>
              </a:ext>
            </a:extLst>
          </p:cNvPr>
          <p:cNvGrpSpPr/>
          <p:nvPr/>
        </p:nvGrpSpPr>
        <p:grpSpPr>
          <a:xfrm>
            <a:off x="4009368" y="1845093"/>
            <a:ext cx="52532" cy="768386"/>
            <a:chOff x="5345823" y="2242409"/>
            <a:chExt cx="70042" cy="1024514"/>
          </a:xfrm>
        </p:grpSpPr>
        <p:sp>
          <p:nvSpPr>
            <p:cNvPr id="9" name="Rectangle 15">
              <a:extLst>
                <a:ext uri="{FF2B5EF4-FFF2-40B4-BE49-F238E27FC236}">
                  <a16:creationId xmlns:a16="http://schemas.microsoft.com/office/drawing/2014/main" id="{FC1A1790-617E-368A-C515-EFDF28DFF0B2}"/>
                </a:ext>
              </a:extLst>
            </p:cNvPr>
            <p:cNvSpPr>
              <a:spLocks noChangeArrowheads="1"/>
            </p:cNvSpPr>
            <p:nvPr/>
          </p:nvSpPr>
          <p:spPr bwMode="auto">
            <a:xfrm>
              <a:off x="5374315" y="3244367"/>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10" name="Freeform 16">
              <a:extLst>
                <a:ext uri="{FF2B5EF4-FFF2-40B4-BE49-F238E27FC236}">
                  <a16:creationId xmlns:a16="http://schemas.microsoft.com/office/drawing/2014/main" id="{D25BEA81-7965-8182-D6ED-A7605D167536}"/>
                </a:ext>
              </a:extLst>
            </p:cNvPr>
            <p:cNvSpPr>
              <a:spLocks noEditPoints="1"/>
            </p:cNvSpPr>
            <p:nvPr/>
          </p:nvSpPr>
          <p:spPr bwMode="auto">
            <a:xfrm>
              <a:off x="5374315" y="2343317"/>
              <a:ext cx="10685" cy="855938"/>
            </a:xfrm>
            <a:custGeom>
              <a:avLst/>
              <a:gdLst>
                <a:gd name="T0" fmla="*/ 9 w 9"/>
                <a:gd name="T1" fmla="*/ 721 h 721"/>
                <a:gd name="T2" fmla="*/ 0 w 9"/>
                <a:gd name="T3" fmla="*/ 721 h 721"/>
                <a:gd name="T4" fmla="*/ 0 w 9"/>
                <a:gd name="T5" fmla="*/ 683 h 721"/>
                <a:gd name="T6" fmla="*/ 9 w 9"/>
                <a:gd name="T7" fmla="*/ 683 h 721"/>
                <a:gd name="T8" fmla="*/ 9 w 9"/>
                <a:gd name="T9" fmla="*/ 721 h 721"/>
                <a:gd name="T10" fmla="*/ 9 w 9"/>
                <a:gd name="T11" fmla="*/ 645 h 721"/>
                <a:gd name="T12" fmla="*/ 0 w 9"/>
                <a:gd name="T13" fmla="*/ 645 h 721"/>
                <a:gd name="T14" fmla="*/ 0 w 9"/>
                <a:gd name="T15" fmla="*/ 607 h 721"/>
                <a:gd name="T16" fmla="*/ 9 w 9"/>
                <a:gd name="T17" fmla="*/ 607 h 721"/>
                <a:gd name="T18" fmla="*/ 9 w 9"/>
                <a:gd name="T19" fmla="*/ 645 h 721"/>
                <a:gd name="T20" fmla="*/ 9 w 9"/>
                <a:gd name="T21" fmla="*/ 569 h 721"/>
                <a:gd name="T22" fmla="*/ 0 w 9"/>
                <a:gd name="T23" fmla="*/ 569 h 721"/>
                <a:gd name="T24" fmla="*/ 0 w 9"/>
                <a:gd name="T25" fmla="*/ 531 h 721"/>
                <a:gd name="T26" fmla="*/ 9 w 9"/>
                <a:gd name="T27" fmla="*/ 531 h 721"/>
                <a:gd name="T28" fmla="*/ 9 w 9"/>
                <a:gd name="T29" fmla="*/ 569 h 721"/>
                <a:gd name="T30" fmla="*/ 9 w 9"/>
                <a:gd name="T31" fmla="*/ 493 h 721"/>
                <a:gd name="T32" fmla="*/ 0 w 9"/>
                <a:gd name="T33" fmla="*/ 493 h 721"/>
                <a:gd name="T34" fmla="*/ 0 w 9"/>
                <a:gd name="T35" fmla="*/ 455 h 721"/>
                <a:gd name="T36" fmla="*/ 9 w 9"/>
                <a:gd name="T37" fmla="*/ 455 h 721"/>
                <a:gd name="T38" fmla="*/ 9 w 9"/>
                <a:gd name="T39" fmla="*/ 493 h 721"/>
                <a:gd name="T40" fmla="*/ 9 w 9"/>
                <a:gd name="T41" fmla="*/ 417 h 721"/>
                <a:gd name="T42" fmla="*/ 0 w 9"/>
                <a:gd name="T43" fmla="*/ 417 h 721"/>
                <a:gd name="T44" fmla="*/ 0 w 9"/>
                <a:gd name="T45" fmla="*/ 379 h 721"/>
                <a:gd name="T46" fmla="*/ 9 w 9"/>
                <a:gd name="T47" fmla="*/ 379 h 721"/>
                <a:gd name="T48" fmla="*/ 9 w 9"/>
                <a:gd name="T49" fmla="*/ 417 h 721"/>
                <a:gd name="T50" fmla="*/ 9 w 9"/>
                <a:gd name="T51" fmla="*/ 341 h 721"/>
                <a:gd name="T52" fmla="*/ 0 w 9"/>
                <a:gd name="T53" fmla="*/ 341 h 721"/>
                <a:gd name="T54" fmla="*/ 0 w 9"/>
                <a:gd name="T55" fmla="*/ 303 h 721"/>
                <a:gd name="T56" fmla="*/ 9 w 9"/>
                <a:gd name="T57" fmla="*/ 303 h 721"/>
                <a:gd name="T58" fmla="*/ 9 w 9"/>
                <a:gd name="T59" fmla="*/ 341 h 721"/>
                <a:gd name="T60" fmla="*/ 9 w 9"/>
                <a:gd name="T61" fmla="*/ 266 h 721"/>
                <a:gd name="T62" fmla="*/ 0 w 9"/>
                <a:gd name="T63" fmla="*/ 266 h 721"/>
                <a:gd name="T64" fmla="*/ 0 w 9"/>
                <a:gd name="T65" fmla="*/ 228 h 721"/>
                <a:gd name="T66" fmla="*/ 9 w 9"/>
                <a:gd name="T67" fmla="*/ 228 h 721"/>
                <a:gd name="T68" fmla="*/ 9 w 9"/>
                <a:gd name="T69" fmla="*/ 266 h 721"/>
                <a:gd name="T70" fmla="*/ 9 w 9"/>
                <a:gd name="T71" fmla="*/ 190 h 721"/>
                <a:gd name="T72" fmla="*/ 0 w 9"/>
                <a:gd name="T73" fmla="*/ 190 h 721"/>
                <a:gd name="T74" fmla="*/ 0 w 9"/>
                <a:gd name="T75" fmla="*/ 152 h 721"/>
                <a:gd name="T76" fmla="*/ 9 w 9"/>
                <a:gd name="T77" fmla="*/ 152 h 721"/>
                <a:gd name="T78" fmla="*/ 9 w 9"/>
                <a:gd name="T79" fmla="*/ 190 h 721"/>
                <a:gd name="T80" fmla="*/ 9 w 9"/>
                <a:gd name="T81" fmla="*/ 114 h 721"/>
                <a:gd name="T82" fmla="*/ 0 w 9"/>
                <a:gd name="T83" fmla="*/ 114 h 721"/>
                <a:gd name="T84" fmla="*/ 0 w 9"/>
                <a:gd name="T85" fmla="*/ 76 h 721"/>
                <a:gd name="T86" fmla="*/ 9 w 9"/>
                <a:gd name="T87" fmla="*/ 76 h 721"/>
                <a:gd name="T88" fmla="*/ 9 w 9"/>
                <a:gd name="T89" fmla="*/ 114 h 721"/>
                <a:gd name="T90" fmla="*/ 9 w 9"/>
                <a:gd name="T91" fmla="*/ 38 h 721"/>
                <a:gd name="T92" fmla="*/ 0 w 9"/>
                <a:gd name="T93" fmla="*/ 38 h 721"/>
                <a:gd name="T94" fmla="*/ 0 w 9"/>
                <a:gd name="T95" fmla="*/ 0 h 721"/>
                <a:gd name="T96" fmla="*/ 9 w 9"/>
                <a:gd name="T97" fmla="*/ 0 h 721"/>
                <a:gd name="T98" fmla="*/ 9 w 9"/>
                <a:gd name="T99" fmla="*/ 38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721">
                  <a:moveTo>
                    <a:pt x="9" y="721"/>
                  </a:moveTo>
                  <a:lnTo>
                    <a:pt x="0" y="721"/>
                  </a:lnTo>
                  <a:lnTo>
                    <a:pt x="0" y="683"/>
                  </a:lnTo>
                  <a:lnTo>
                    <a:pt x="9" y="683"/>
                  </a:lnTo>
                  <a:lnTo>
                    <a:pt x="9" y="721"/>
                  </a:lnTo>
                  <a:close/>
                  <a:moveTo>
                    <a:pt x="9" y="645"/>
                  </a:moveTo>
                  <a:lnTo>
                    <a:pt x="0" y="645"/>
                  </a:lnTo>
                  <a:lnTo>
                    <a:pt x="0" y="607"/>
                  </a:lnTo>
                  <a:lnTo>
                    <a:pt x="9" y="607"/>
                  </a:lnTo>
                  <a:lnTo>
                    <a:pt x="9" y="645"/>
                  </a:lnTo>
                  <a:close/>
                  <a:moveTo>
                    <a:pt x="9" y="569"/>
                  </a:moveTo>
                  <a:lnTo>
                    <a:pt x="0" y="569"/>
                  </a:lnTo>
                  <a:lnTo>
                    <a:pt x="0" y="531"/>
                  </a:lnTo>
                  <a:lnTo>
                    <a:pt x="9" y="531"/>
                  </a:lnTo>
                  <a:lnTo>
                    <a:pt x="9" y="569"/>
                  </a:lnTo>
                  <a:close/>
                  <a:moveTo>
                    <a:pt x="9" y="493"/>
                  </a:moveTo>
                  <a:lnTo>
                    <a:pt x="0" y="493"/>
                  </a:lnTo>
                  <a:lnTo>
                    <a:pt x="0" y="455"/>
                  </a:lnTo>
                  <a:lnTo>
                    <a:pt x="9" y="455"/>
                  </a:lnTo>
                  <a:lnTo>
                    <a:pt x="9" y="493"/>
                  </a:lnTo>
                  <a:close/>
                  <a:moveTo>
                    <a:pt x="9" y="417"/>
                  </a:moveTo>
                  <a:lnTo>
                    <a:pt x="0" y="417"/>
                  </a:lnTo>
                  <a:lnTo>
                    <a:pt x="0" y="379"/>
                  </a:lnTo>
                  <a:lnTo>
                    <a:pt x="9" y="379"/>
                  </a:lnTo>
                  <a:lnTo>
                    <a:pt x="9" y="417"/>
                  </a:lnTo>
                  <a:close/>
                  <a:moveTo>
                    <a:pt x="9" y="341"/>
                  </a:moveTo>
                  <a:lnTo>
                    <a:pt x="0" y="341"/>
                  </a:lnTo>
                  <a:lnTo>
                    <a:pt x="0" y="303"/>
                  </a:lnTo>
                  <a:lnTo>
                    <a:pt x="9" y="303"/>
                  </a:lnTo>
                  <a:lnTo>
                    <a:pt x="9" y="341"/>
                  </a:lnTo>
                  <a:close/>
                  <a:moveTo>
                    <a:pt x="9" y="266"/>
                  </a:moveTo>
                  <a:lnTo>
                    <a:pt x="0" y="266"/>
                  </a:lnTo>
                  <a:lnTo>
                    <a:pt x="0" y="228"/>
                  </a:lnTo>
                  <a:lnTo>
                    <a:pt x="9" y="228"/>
                  </a:lnTo>
                  <a:lnTo>
                    <a:pt x="9" y="266"/>
                  </a:lnTo>
                  <a:close/>
                  <a:moveTo>
                    <a:pt x="9" y="190"/>
                  </a:moveTo>
                  <a:lnTo>
                    <a:pt x="0" y="190"/>
                  </a:lnTo>
                  <a:lnTo>
                    <a:pt x="0" y="152"/>
                  </a:lnTo>
                  <a:lnTo>
                    <a:pt x="9" y="152"/>
                  </a:lnTo>
                  <a:lnTo>
                    <a:pt x="9" y="190"/>
                  </a:lnTo>
                  <a:close/>
                  <a:moveTo>
                    <a:pt x="9" y="114"/>
                  </a:moveTo>
                  <a:lnTo>
                    <a:pt x="0" y="114"/>
                  </a:lnTo>
                  <a:lnTo>
                    <a:pt x="0" y="76"/>
                  </a:lnTo>
                  <a:lnTo>
                    <a:pt x="9" y="76"/>
                  </a:lnTo>
                  <a:lnTo>
                    <a:pt x="9" y="114"/>
                  </a:lnTo>
                  <a:close/>
                  <a:moveTo>
                    <a:pt x="9" y="38"/>
                  </a:moveTo>
                  <a:lnTo>
                    <a:pt x="0" y="38"/>
                  </a:lnTo>
                  <a:lnTo>
                    <a:pt x="0" y="0"/>
                  </a:lnTo>
                  <a:lnTo>
                    <a:pt x="9" y="0"/>
                  </a:lnTo>
                  <a:lnTo>
                    <a:pt x="9" y="38"/>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11" name="Rectangle 17">
              <a:extLst>
                <a:ext uri="{FF2B5EF4-FFF2-40B4-BE49-F238E27FC236}">
                  <a16:creationId xmlns:a16="http://schemas.microsoft.com/office/drawing/2014/main" id="{1BE753FB-65B9-461C-3F36-290E547240AE}"/>
                </a:ext>
              </a:extLst>
            </p:cNvPr>
            <p:cNvSpPr>
              <a:spLocks noChangeArrowheads="1"/>
            </p:cNvSpPr>
            <p:nvPr/>
          </p:nvSpPr>
          <p:spPr bwMode="auto">
            <a:xfrm>
              <a:off x="5374315" y="2275649"/>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12" name="Oval 18">
              <a:extLst>
                <a:ext uri="{FF2B5EF4-FFF2-40B4-BE49-F238E27FC236}">
                  <a16:creationId xmlns:a16="http://schemas.microsoft.com/office/drawing/2014/main" id="{39E65DF5-F744-4A18-448E-673D3B8A995F}"/>
                </a:ext>
              </a:extLst>
            </p:cNvPr>
            <p:cNvSpPr>
              <a:spLocks noChangeArrowheads="1"/>
            </p:cNvSpPr>
            <p:nvPr/>
          </p:nvSpPr>
          <p:spPr bwMode="auto">
            <a:xfrm>
              <a:off x="5345823" y="2242409"/>
              <a:ext cx="70042" cy="66481"/>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grpSp>
        <p:nvGrpSpPr>
          <p:cNvPr id="13" name="Group 12">
            <a:extLst>
              <a:ext uri="{FF2B5EF4-FFF2-40B4-BE49-F238E27FC236}">
                <a16:creationId xmlns:a16="http://schemas.microsoft.com/office/drawing/2014/main" id="{F91272DF-F73C-0C30-B32E-B86CDFABA9DE}"/>
              </a:ext>
            </a:extLst>
          </p:cNvPr>
          <p:cNvGrpSpPr/>
          <p:nvPr/>
        </p:nvGrpSpPr>
        <p:grpSpPr>
          <a:xfrm>
            <a:off x="5862217" y="1845093"/>
            <a:ext cx="52532" cy="768386"/>
            <a:chOff x="7816290" y="2242409"/>
            <a:chExt cx="70042" cy="1024514"/>
          </a:xfrm>
        </p:grpSpPr>
        <p:sp>
          <p:nvSpPr>
            <p:cNvPr id="14" name="Rectangle 19">
              <a:extLst>
                <a:ext uri="{FF2B5EF4-FFF2-40B4-BE49-F238E27FC236}">
                  <a16:creationId xmlns:a16="http://schemas.microsoft.com/office/drawing/2014/main" id="{E8245C98-0FBA-153C-5F6E-0BCA9475071E}"/>
                </a:ext>
              </a:extLst>
            </p:cNvPr>
            <p:cNvSpPr>
              <a:spLocks noChangeArrowheads="1"/>
            </p:cNvSpPr>
            <p:nvPr/>
          </p:nvSpPr>
          <p:spPr bwMode="auto">
            <a:xfrm>
              <a:off x="7844782" y="3244367"/>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15" name="Freeform 20">
              <a:extLst>
                <a:ext uri="{FF2B5EF4-FFF2-40B4-BE49-F238E27FC236}">
                  <a16:creationId xmlns:a16="http://schemas.microsoft.com/office/drawing/2014/main" id="{0B72551F-23DF-3308-3BD4-82609C783D2A}"/>
                </a:ext>
              </a:extLst>
            </p:cNvPr>
            <p:cNvSpPr>
              <a:spLocks noEditPoints="1"/>
            </p:cNvSpPr>
            <p:nvPr/>
          </p:nvSpPr>
          <p:spPr bwMode="auto">
            <a:xfrm>
              <a:off x="7844782" y="2343317"/>
              <a:ext cx="10685" cy="855938"/>
            </a:xfrm>
            <a:custGeom>
              <a:avLst/>
              <a:gdLst>
                <a:gd name="T0" fmla="*/ 9 w 9"/>
                <a:gd name="T1" fmla="*/ 721 h 721"/>
                <a:gd name="T2" fmla="*/ 0 w 9"/>
                <a:gd name="T3" fmla="*/ 721 h 721"/>
                <a:gd name="T4" fmla="*/ 0 w 9"/>
                <a:gd name="T5" fmla="*/ 683 h 721"/>
                <a:gd name="T6" fmla="*/ 9 w 9"/>
                <a:gd name="T7" fmla="*/ 683 h 721"/>
                <a:gd name="T8" fmla="*/ 9 w 9"/>
                <a:gd name="T9" fmla="*/ 721 h 721"/>
                <a:gd name="T10" fmla="*/ 9 w 9"/>
                <a:gd name="T11" fmla="*/ 645 h 721"/>
                <a:gd name="T12" fmla="*/ 0 w 9"/>
                <a:gd name="T13" fmla="*/ 645 h 721"/>
                <a:gd name="T14" fmla="*/ 0 w 9"/>
                <a:gd name="T15" fmla="*/ 607 h 721"/>
                <a:gd name="T16" fmla="*/ 9 w 9"/>
                <a:gd name="T17" fmla="*/ 607 h 721"/>
                <a:gd name="T18" fmla="*/ 9 w 9"/>
                <a:gd name="T19" fmla="*/ 645 h 721"/>
                <a:gd name="T20" fmla="*/ 9 w 9"/>
                <a:gd name="T21" fmla="*/ 569 h 721"/>
                <a:gd name="T22" fmla="*/ 0 w 9"/>
                <a:gd name="T23" fmla="*/ 569 h 721"/>
                <a:gd name="T24" fmla="*/ 0 w 9"/>
                <a:gd name="T25" fmla="*/ 531 h 721"/>
                <a:gd name="T26" fmla="*/ 9 w 9"/>
                <a:gd name="T27" fmla="*/ 531 h 721"/>
                <a:gd name="T28" fmla="*/ 9 w 9"/>
                <a:gd name="T29" fmla="*/ 569 h 721"/>
                <a:gd name="T30" fmla="*/ 9 w 9"/>
                <a:gd name="T31" fmla="*/ 493 h 721"/>
                <a:gd name="T32" fmla="*/ 0 w 9"/>
                <a:gd name="T33" fmla="*/ 493 h 721"/>
                <a:gd name="T34" fmla="*/ 0 w 9"/>
                <a:gd name="T35" fmla="*/ 455 h 721"/>
                <a:gd name="T36" fmla="*/ 9 w 9"/>
                <a:gd name="T37" fmla="*/ 455 h 721"/>
                <a:gd name="T38" fmla="*/ 9 w 9"/>
                <a:gd name="T39" fmla="*/ 493 h 721"/>
                <a:gd name="T40" fmla="*/ 9 w 9"/>
                <a:gd name="T41" fmla="*/ 417 h 721"/>
                <a:gd name="T42" fmla="*/ 0 w 9"/>
                <a:gd name="T43" fmla="*/ 417 h 721"/>
                <a:gd name="T44" fmla="*/ 0 w 9"/>
                <a:gd name="T45" fmla="*/ 379 h 721"/>
                <a:gd name="T46" fmla="*/ 9 w 9"/>
                <a:gd name="T47" fmla="*/ 379 h 721"/>
                <a:gd name="T48" fmla="*/ 9 w 9"/>
                <a:gd name="T49" fmla="*/ 417 h 721"/>
                <a:gd name="T50" fmla="*/ 9 w 9"/>
                <a:gd name="T51" fmla="*/ 341 h 721"/>
                <a:gd name="T52" fmla="*/ 0 w 9"/>
                <a:gd name="T53" fmla="*/ 341 h 721"/>
                <a:gd name="T54" fmla="*/ 0 w 9"/>
                <a:gd name="T55" fmla="*/ 303 h 721"/>
                <a:gd name="T56" fmla="*/ 9 w 9"/>
                <a:gd name="T57" fmla="*/ 303 h 721"/>
                <a:gd name="T58" fmla="*/ 9 w 9"/>
                <a:gd name="T59" fmla="*/ 341 h 721"/>
                <a:gd name="T60" fmla="*/ 9 w 9"/>
                <a:gd name="T61" fmla="*/ 266 h 721"/>
                <a:gd name="T62" fmla="*/ 0 w 9"/>
                <a:gd name="T63" fmla="*/ 266 h 721"/>
                <a:gd name="T64" fmla="*/ 0 w 9"/>
                <a:gd name="T65" fmla="*/ 228 h 721"/>
                <a:gd name="T66" fmla="*/ 9 w 9"/>
                <a:gd name="T67" fmla="*/ 228 h 721"/>
                <a:gd name="T68" fmla="*/ 9 w 9"/>
                <a:gd name="T69" fmla="*/ 266 h 721"/>
                <a:gd name="T70" fmla="*/ 9 w 9"/>
                <a:gd name="T71" fmla="*/ 190 h 721"/>
                <a:gd name="T72" fmla="*/ 0 w 9"/>
                <a:gd name="T73" fmla="*/ 190 h 721"/>
                <a:gd name="T74" fmla="*/ 0 w 9"/>
                <a:gd name="T75" fmla="*/ 152 h 721"/>
                <a:gd name="T76" fmla="*/ 9 w 9"/>
                <a:gd name="T77" fmla="*/ 152 h 721"/>
                <a:gd name="T78" fmla="*/ 9 w 9"/>
                <a:gd name="T79" fmla="*/ 190 h 721"/>
                <a:gd name="T80" fmla="*/ 9 w 9"/>
                <a:gd name="T81" fmla="*/ 114 h 721"/>
                <a:gd name="T82" fmla="*/ 0 w 9"/>
                <a:gd name="T83" fmla="*/ 114 h 721"/>
                <a:gd name="T84" fmla="*/ 0 w 9"/>
                <a:gd name="T85" fmla="*/ 76 h 721"/>
                <a:gd name="T86" fmla="*/ 9 w 9"/>
                <a:gd name="T87" fmla="*/ 76 h 721"/>
                <a:gd name="T88" fmla="*/ 9 w 9"/>
                <a:gd name="T89" fmla="*/ 114 h 721"/>
                <a:gd name="T90" fmla="*/ 9 w 9"/>
                <a:gd name="T91" fmla="*/ 38 h 721"/>
                <a:gd name="T92" fmla="*/ 0 w 9"/>
                <a:gd name="T93" fmla="*/ 38 h 721"/>
                <a:gd name="T94" fmla="*/ 0 w 9"/>
                <a:gd name="T95" fmla="*/ 0 h 721"/>
                <a:gd name="T96" fmla="*/ 9 w 9"/>
                <a:gd name="T97" fmla="*/ 0 h 721"/>
                <a:gd name="T98" fmla="*/ 9 w 9"/>
                <a:gd name="T99" fmla="*/ 38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721">
                  <a:moveTo>
                    <a:pt x="9" y="721"/>
                  </a:moveTo>
                  <a:lnTo>
                    <a:pt x="0" y="721"/>
                  </a:lnTo>
                  <a:lnTo>
                    <a:pt x="0" y="683"/>
                  </a:lnTo>
                  <a:lnTo>
                    <a:pt x="9" y="683"/>
                  </a:lnTo>
                  <a:lnTo>
                    <a:pt x="9" y="721"/>
                  </a:lnTo>
                  <a:close/>
                  <a:moveTo>
                    <a:pt x="9" y="645"/>
                  </a:moveTo>
                  <a:lnTo>
                    <a:pt x="0" y="645"/>
                  </a:lnTo>
                  <a:lnTo>
                    <a:pt x="0" y="607"/>
                  </a:lnTo>
                  <a:lnTo>
                    <a:pt x="9" y="607"/>
                  </a:lnTo>
                  <a:lnTo>
                    <a:pt x="9" y="645"/>
                  </a:lnTo>
                  <a:close/>
                  <a:moveTo>
                    <a:pt x="9" y="569"/>
                  </a:moveTo>
                  <a:lnTo>
                    <a:pt x="0" y="569"/>
                  </a:lnTo>
                  <a:lnTo>
                    <a:pt x="0" y="531"/>
                  </a:lnTo>
                  <a:lnTo>
                    <a:pt x="9" y="531"/>
                  </a:lnTo>
                  <a:lnTo>
                    <a:pt x="9" y="569"/>
                  </a:lnTo>
                  <a:close/>
                  <a:moveTo>
                    <a:pt x="9" y="493"/>
                  </a:moveTo>
                  <a:lnTo>
                    <a:pt x="0" y="493"/>
                  </a:lnTo>
                  <a:lnTo>
                    <a:pt x="0" y="455"/>
                  </a:lnTo>
                  <a:lnTo>
                    <a:pt x="9" y="455"/>
                  </a:lnTo>
                  <a:lnTo>
                    <a:pt x="9" y="493"/>
                  </a:lnTo>
                  <a:close/>
                  <a:moveTo>
                    <a:pt x="9" y="417"/>
                  </a:moveTo>
                  <a:lnTo>
                    <a:pt x="0" y="417"/>
                  </a:lnTo>
                  <a:lnTo>
                    <a:pt x="0" y="379"/>
                  </a:lnTo>
                  <a:lnTo>
                    <a:pt x="9" y="379"/>
                  </a:lnTo>
                  <a:lnTo>
                    <a:pt x="9" y="417"/>
                  </a:lnTo>
                  <a:close/>
                  <a:moveTo>
                    <a:pt x="9" y="341"/>
                  </a:moveTo>
                  <a:lnTo>
                    <a:pt x="0" y="341"/>
                  </a:lnTo>
                  <a:lnTo>
                    <a:pt x="0" y="303"/>
                  </a:lnTo>
                  <a:lnTo>
                    <a:pt x="9" y="303"/>
                  </a:lnTo>
                  <a:lnTo>
                    <a:pt x="9" y="341"/>
                  </a:lnTo>
                  <a:close/>
                  <a:moveTo>
                    <a:pt x="9" y="266"/>
                  </a:moveTo>
                  <a:lnTo>
                    <a:pt x="0" y="266"/>
                  </a:lnTo>
                  <a:lnTo>
                    <a:pt x="0" y="228"/>
                  </a:lnTo>
                  <a:lnTo>
                    <a:pt x="9" y="228"/>
                  </a:lnTo>
                  <a:lnTo>
                    <a:pt x="9" y="266"/>
                  </a:lnTo>
                  <a:close/>
                  <a:moveTo>
                    <a:pt x="9" y="190"/>
                  </a:moveTo>
                  <a:lnTo>
                    <a:pt x="0" y="190"/>
                  </a:lnTo>
                  <a:lnTo>
                    <a:pt x="0" y="152"/>
                  </a:lnTo>
                  <a:lnTo>
                    <a:pt x="9" y="152"/>
                  </a:lnTo>
                  <a:lnTo>
                    <a:pt x="9" y="190"/>
                  </a:lnTo>
                  <a:close/>
                  <a:moveTo>
                    <a:pt x="9" y="114"/>
                  </a:moveTo>
                  <a:lnTo>
                    <a:pt x="0" y="114"/>
                  </a:lnTo>
                  <a:lnTo>
                    <a:pt x="0" y="76"/>
                  </a:lnTo>
                  <a:lnTo>
                    <a:pt x="9" y="76"/>
                  </a:lnTo>
                  <a:lnTo>
                    <a:pt x="9" y="114"/>
                  </a:lnTo>
                  <a:close/>
                  <a:moveTo>
                    <a:pt x="9" y="38"/>
                  </a:moveTo>
                  <a:lnTo>
                    <a:pt x="0" y="38"/>
                  </a:lnTo>
                  <a:lnTo>
                    <a:pt x="0" y="0"/>
                  </a:lnTo>
                  <a:lnTo>
                    <a:pt x="9" y="0"/>
                  </a:lnTo>
                  <a:lnTo>
                    <a:pt x="9" y="38"/>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16" name="Rectangle 21">
              <a:extLst>
                <a:ext uri="{FF2B5EF4-FFF2-40B4-BE49-F238E27FC236}">
                  <a16:creationId xmlns:a16="http://schemas.microsoft.com/office/drawing/2014/main" id="{C4B392D8-6D09-19CC-15D0-8ED8DE0488B1}"/>
                </a:ext>
              </a:extLst>
            </p:cNvPr>
            <p:cNvSpPr>
              <a:spLocks noChangeArrowheads="1"/>
            </p:cNvSpPr>
            <p:nvPr/>
          </p:nvSpPr>
          <p:spPr bwMode="auto">
            <a:xfrm>
              <a:off x="7844782" y="2275649"/>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17" name="Oval 22">
              <a:extLst>
                <a:ext uri="{FF2B5EF4-FFF2-40B4-BE49-F238E27FC236}">
                  <a16:creationId xmlns:a16="http://schemas.microsoft.com/office/drawing/2014/main" id="{73975D3A-FD3E-8C20-D03B-B2E2F2077662}"/>
                </a:ext>
              </a:extLst>
            </p:cNvPr>
            <p:cNvSpPr>
              <a:spLocks noChangeArrowheads="1"/>
            </p:cNvSpPr>
            <p:nvPr/>
          </p:nvSpPr>
          <p:spPr bwMode="auto">
            <a:xfrm>
              <a:off x="7816290" y="2242409"/>
              <a:ext cx="70042" cy="66481"/>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grpSp>
        <p:nvGrpSpPr>
          <p:cNvPr id="18" name="Group 17">
            <a:extLst>
              <a:ext uri="{FF2B5EF4-FFF2-40B4-BE49-F238E27FC236}">
                <a16:creationId xmlns:a16="http://schemas.microsoft.com/office/drawing/2014/main" id="{3F8B1574-5BA0-05E8-4E67-D0C360040AF6}"/>
              </a:ext>
            </a:extLst>
          </p:cNvPr>
          <p:cNvGrpSpPr/>
          <p:nvPr/>
        </p:nvGrpSpPr>
        <p:grpSpPr>
          <a:xfrm>
            <a:off x="3114550" y="2975858"/>
            <a:ext cx="52532" cy="769275"/>
            <a:chOff x="4152734" y="3750095"/>
            <a:chExt cx="70042" cy="1025700"/>
          </a:xfrm>
        </p:grpSpPr>
        <p:sp>
          <p:nvSpPr>
            <p:cNvPr id="19" name="Rectangle 23">
              <a:extLst>
                <a:ext uri="{FF2B5EF4-FFF2-40B4-BE49-F238E27FC236}">
                  <a16:creationId xmlns:a16="http://schemas.microsoft.com/office/drawing/2014/main" id="{D39B381C-5630-40EB-ED6E-4C2E21701C1F}"/>
                </a:ext>
              </a:extLst>
            </p:cNvPr>
            <p:cNvSpPr>
              <a:spLocks noChangeArrowheads="1"/>
            </p:cNvSpPr>
            <p:nvPr/>
          </p:nvSpPr>
          <p:spPr bwMode="auto">
            <a:xfrm>
              <a:off x="4181226" y="3750095"/>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20" name="Freeform 24">
              <a:extLst>
                <a:ext uri="{FF2B5EF4-FFF2-40B4-BE49-F238E27FC236}">
                  <a16:creationId xmlns:a16="http://schemas.microsoft.com/office/drawing/2014/main" id="{9DAA6966-0D8B-4252-C622-7BED9F896ACB}"/>
                </a:ext>
              </a:extLst>
            </p:cNvPr>
            <p:cNvSpPr>
              <a:spLocks noEditPoints="1"/>
            </p:cNvSpPr>
            <p:nvPr/>
          </p:nvSpPr>
          <p:spPr bwMode="auto">
            <a:xfrm>
              <a:off x="4181226" y="3817763"/>
              <a:ext cx="10685" cy="855938"/>
            </a:xfrm>
            <a:custGeom>
              <a:avLst/>
              <a:gdLst>
                <a:gd name="T0" fmla="*/ 9 w 9"/>
                <a:gd name="T1" fmla="*/ 38 h 721"/>
                <a:gd name="T2" fmla="*/ 0 w 9"/>
                <a:gd name="T3" fmla="*/ 38 h 721"/>
                <a:gd name="T4" fmla="*/ 0 w 9"/>
                <a:gd name="T5" fmla="*/ 0 h 721"/>
                <a:gd name="T6" fmla="*/ 9 w 9"/>
                <a:gd name="T7" fmla="*/ 0 h 721"/>
                <a:gd name="T8" fmla="*/ 9 w 9"/>
                <a:gd name="T9" fmla="*/ 38 h 721"/>
                <a:gd name="T10" fmla="*/ 9 w 9"/>
                <a:gd name="T11" fmla="*/ 114 h 721"/>
                <a:gd name="T12" fmla="*/ 0 w 9"/>
                <a:gd name="T13" fmla="*/ 114 h 721"/>
                <a:gd name="T14" fmla="*/ 0 w 9"/>
                <a:gd name="T15" fmla="*/ 76 h 721"/>
                <a:gd name="T16" fmla="*/ 9 w 9"/>
                <a:gd name="T17" fmla="*/ 76 h 721"/>
                <a:gd name="T18" fmla="*/ 9 w 9"/>
                <a:gd name="T19" fmla="*/ 114 h 721"/>
                <a:gd name="T20" fmla="*/ 9 w 9"/>
                <a:gd name="T21" fmla="*/ 190 h 721"/>
                <a:gd name="T22" fmla="*/ 0 w 9"/>
                <a:gd name="T23" fmla="*/ 190 h 721"/>
                <a:gd name="T24" fmla="*/ 0 w 9"/>
                <a:gd name="T25" fmla="*/ 152 h 721"/>
                <a:gd name="T26" fmla="*/ 9 w 9"/>
                <a:gd name="T27" fmla="*/ 152 h 721"/>
                <a:gd name="T28" fmla="*/ 9 w 9"/>
                <a:gd name="T29" fmla="*/ 190 h 721"/>
                <a:gd name="T30" fmla="*/ 9 w 9"/>
                <a:gd name="T31" fmla="*/ 266 h 721"/>
                <a:gd name="T32" fmla="*/ 0 w 9"/>
                <a:gd name="T33" fmla="*/ 266 h 721"/>
                <a:gd name="T34" fmla="*/ 0 w 9"/>
                <a:gd name="T35" fmla="*/ 228 h 721"/>
                <a:gd name="T36" fmla="*/ 9 w 9"/>
                <a:gd name="T37" fmla="*/ 228 h 721"/>
                <a:gd name="T38" fmla="*/ 9 w 9"/>
                <a:gd name="T39" fmla="*/ 266 h 721"/>
                <a:gd name="T40" fmla="*/ 9 w 9"/>
                <a:gd name="T41" fmla="*/ 342 h 721"/>
                <a:gd name="T42" fmla="*/ 0 w 9"/>
                <a:gd name="T43" fmla="*/ 342 h 721"/>
                <a:gd name="T44" fmla="*/ 0 w 9"/>
                <a:gd name="T45" fmla="*/ 304 h 721"/>
                <a:gd name="T46" fmla="*/ 9 w 9"/>
                <a:gd name="T47" fmla="*/ 304 h 721"/>
                <a:gd name="T48" fmla="*/ 9 w 9"/>
                <a:gd name="T49" fmla="*/ 342 h 721"/>
                <a:gd name="T50" fmla="*/ 9 w 9"/>
                <a:gd name="T51" fmla="*/ 418 h 721"/>
                <a:gd name="T52" fmla="*/ 0 w 9"/>
                <a:gd name="T53" fmla="*/ 418 h 721"/>
                <a:gd name="T54" fmla="*/ 0 w 9"/>
                <a:gd name="T55" fmla="*/ 380 h 721"/>
                <a:gd name="T56" fmla="*/ 9 w 9"/>
                <a:gd name="T57" fmla="*/ 380 h 721"/>
                <a:gd name="T58" fmla="*/ 9 w 9"/>
                <a:gd name="T59" fmla="*/ 418 h 721"/>
                <a:gd name="T60" fmla="*/ 9 w 9"/>
                <a:gd name="T61" fmla="*/ 494 h 721"/>
                <a:gd name="T62" fmla="*/ 0 w 9"/>
                <a:gd name="T63" fmla="*/ 494 h 721"/>
                <a:gd name="T64" fmla="*/ 0 w 9"/>
                <a:gd name="T65" fmla="*/ 456 h 721"/>
                <a:gd name="T66" fmla="*/ 9 w 9"/>
                <a:gd name="T67" fmla="*/ 456 h 721"/>
                <a:gd name="T68" fmla="*/ 9 w 9"/>
                <a:gd name="T69" fmla="*/ 494 h 721"/>
                <a:gd name="T70" fmla="*/ 9 w 9"/>
                <a:gd name="T71" fmla="*/ 569 h 721"/>
                <a:gd name="T72" fmla="*/ 0 w 9"/>
                <a:gd name="T73" fmla="*/ 569 h 721"/>
                <a:gd name="T74" fmla="*/ 0 w 9"/>
                <a:gd name="T75" fmla="*/ 532 h 721"/>
                <a:gd name="T76" fmla="*/ 9 w 9"/>
                <a:gd name="T77" fmla="*/ 532 h 721"/>
                <a:gd name="T78" fmla="*/ 9 w 9"/>
                <a:gd name="T79" fmla="*/ 569 h 721"/>
                <a:gd name="T80" fmla="*/ 9 w 9"/>
                <a:gd name="T81" fmla="*/ 645 h 721"/>
                <a:gd name="T82" fmla="*/ 0 w 9"/>
                <a:gd name="T83" fmla="*/ 645 h 721"/>
                <a:gd name="T84" fmla="*/ 0 w 9"/>
                <a:gd name="T85" fmla="*/ 607 h 721"/>
                <a:gd name="T86" fmla="*/ 9 w 9"/>
                <a:gd name="T87" fmla="*/ 607 h 721"/>
                <a:gd name="T88" fmla="*/ 9 w 9"/>
                <a:gd name="T89" fmla="*/ 645 h 721"/>
                <a:gd name="T90" fmla="*/ 9 w 9"/>
                <a:gd name="T91" fmla="*/ 721 h 721"/>
                <a:gd name="T92" fmla="*/ 0 w 9"/>
                <a:gd name="T93" fmla="*/ 721 h 721"/>
                <a:gd name="T94" fmla="*/ 0 w 9"/>
                <a:gd name="T95" fmla="*/ 683 h 721"/>
                <a:gd name="T96" fmla="*/ 9 w 9"/>
                <a:gd name="T97" fmla="*/ 683 h 721"/>
                <a:gd name="T98" fmla="*/ 9 w 9"/>
                <a:gd name="T99"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721">
                  <a:moveTo>
                    <a:pt x="9" y="38"/>
                  </a:moveTo>
                  <a:lnTo>
                    <a:pt x="0" y="38"/>
                  </a:lnTo>
                  <a:lnTo>
                    <a:pt x="0" y="0"/>
                  </a:lnTo>
                  <a:lnTo>
                    <a:pt x="9" y="0"/>
                  </a:lnTo>
                  <a:lnTo>
                    <a:pt x="9" y="38"/>
                  </a:lnTo>
                  <a:close/>
                  <a:moveTo>
                    <a:pt x="9" y="114"/>
                  </a:moveTo>
                  <a:lnTo>
                    <a:pt x="0" y="114"/>
                  </a:lnTo>
                  <a:lnTo>
                    <a:pt x="0" y="76"/>
                  </a:lnTo>
                  <a:lnTo>
                    <a:pt x="9" y="76"/>
                  </a:lnTo>
                  <a:lnTo>
                    <a:pt x="9" y="114"/>
                  </a:lnTo>
                  <a:close/>
                  <a:moveTo>
                    <a:pt x="9" y="190"/>
                  </a:moveTo>
                  <a:lnTo>
                    <a:pt x="0" y="190"/>
                  </a:lnTo>
                  <a:lnTo>
                    <a:pt x="0" y="152"/>
                  </a:lnTo>
                  <a:lnTo>
                    <a:pt x="9" y="152"/>
                  </a:lnTo>
                  <a:lnTo>
                    <a:pt x="9" y="190"/>
                  </a:lnTo>
                  <a:close/>
                  <a:moveTo>
                    <a:pt x="9" y="266"/>
                  </a:moveTo>
                  <a:lnTo>
                    <a:pt x="0" y="266"/>
                  </a:lnTo>
                  <a:lnTo>
                    <a:pt x="0" y="228"/>
                  </a:lnTo>
                  <a:lnTo>
                    <a:pt x="9" y="228"/>
                  </a:lnTo>
                  <a:lnTo>
                    <a:pt x="9" y="266"/>
                  </a:lnTo>
                  <a:close/>
                  <a:moveTo>
                    <a:pt x="9" y="342"/>
                  </a:moveTo>
                  <a:lnTo>
                    <a:pt x="0" y="342"/>
                  </a:lnTo>
                  <a:lnTo>
                    <a:pt x="0" y="304"/>
                  </a:lnTo>
                  <a:lnTo>
                    <a:pt x="9" y="304"/>
                  </a:lnTo>
                  <a:lnTo>
                    <a:pt x="9" y="342"/>
                  </a:lnTo>
                  <a:close/>
                  <a:moveTo>
                    <a:pt x="9" y="418"/>
                  </a:moveTo>
                  <a:lnTo>
                    <a:pt x="0" y="418"/>
                  </a:lnTo>
                  <a:lnTo>
                    <a:pt x="0" y="380"/>
                  </a:lnTo>
                  <a:lnTo>
                    <a:pt x="9" y="380"/>
                  </a:lnTo>
                  <a:lnTo>
                    <a:pt x="9" y="418"/>
                  </a:lnTo>
                  <a:close/>
                  <a:moveTo>
                    <a:pt x="9" y="494"/>
                  </a:moveTo>
                  <a:lnTo>
                    <a:pt x="0" y="494"/>
                  </a:lnTo>
                  <a:lnTo>
                    <a:pt x="0" y="456"/>
                  </a:lnTo>
                  <a:lnTo>
                    <a:pt x="9" y="456"/>
                  </a:lnTo>
                  <a:lnTo>
                    <a:pt x="9" y="494"/>
                  </a:lnTo>
                  <a:close/>
                  <a:moveTo>
                    <a:pt x="9" y="569"/>
                  </a:moveTo>
                  <a:lnTo>
                    <a:pt x="0" y="569"/>
                  </a:lnTo>
                  <a:lnTo>
                    <a:pt x="0" y="532"/>
                  </a:lnTo>
                  <a:lnTo>
                    <a:pt x="9" y="532"/>
                  </a:lnTo>
                  <a:lnTo>
                    <a:pt x="9" y="569"/>
                  </a:lnTo>
                  <a:close/>
                  <a:moveTo>
                    <a:pt x="9" y="645"/>
                  </a:moveTo>
                  <a:lnTo>
                    <a:pt x="0" y="645"/>
                  </a:lnTo>
                  <a:lnTo>
                    <a:pt x="0" y="607"/>
                  </a:lnTo>
                  <a:lnTo>
                    <a:pt x="9" y="607"/>
                  </a:lnTo>
                  <a:lnTo>
                    <a:pt x="9" y="645"/>
                  </a:lnTo>
                  <a:close/>
                  <a:moveTo>
                    <a:pt x="9" y="721"/>
                  </a:moveTo>
                  <a:lnTo>
                    <a:pt x="0" y="721"/>
                  </a:lnTo>
                  <a:lnTo>
                    <a:pt x="0" y="683"/>
                  </a:lnTo>
                  <a:lnTo>
                    <a:pt x="9" y="683"/>
                  </a:lnTo>
                  <a:lnTo>
                    <a:pt x="9" y="721"/>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21" name="Rectangle 25">
              <a:extLst>
                <a:ext uri="{FF2B5EF4-FFF2-40B4-BE49-F238E27FC236}">
                  <a16:creationId xmlns:a16="http://schemas.microsoft.com/office/drawing/2014/main" id="{29F66485-0CF9-34C3-9AF9-E853580599FE}"/>
                </a:ext>
              </a:extLst>
            </p:cNvPr>
            <p:cNvSpPr>
              <a:spLocks noChangeArrowheads="1"/>
            </p:cNvSpPr>
            <p:nvPr/>
          </p:nvSpPr>
          <p:spPr bwMode="auto">
            <a:xfrm>
              <a:off x="4181226" y="4718812"/>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22" name="Oval 26">
              <a:extLst>
                <a:ext uri="{FF2B5EF4-FFF2-40B4-BE49-F238E27FC236}">
                  <a16:creationId xmlns:a16="http://schemas.microsoft.com/office/drawing/2014/main" id="{D848AE2F-F12B-6014-8B8C-44E37C5603E9}"/>
                </a:ext>
              </a:extLst>
            </p:cNvPr>
            <p:cNvSpPr>
              <a:spLocks noChangeArrowheads="1"/>
            </p:cNvSpPr>
            <p:nvPr/>
          </p:nvSpPr>
          <p:spPr bwMode="auto">
            <a:xfrm>
              <a:off x="4152734" y="4704566"/>
              <a:ext cx="70042" cy="71229"/>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grpSp>
        <p:nvGrpSpPr>
          <p:cNvPr id="23" name="Group 22">
            <a:extLst>
              <a:ext uri="{FF2B5EF4-FFF2-40B4-BE49-F238E27FC236}">
                <a16:creationId xmlns:a16="http://schemas.microsoft.com/office/drawing/2014/main" id="{9399515E-4389-877B-62B8-7A64A1BC3A0C}"/>
              </a:ext>
            </a:extLst>
          </p:cNvPr>
          <p:cNvGrpSpPr/>
          <p:nvPr/>
        </p:nvGrpSpPr>
        <p:grpSpPr>
          <a:xfrm>
            <a:off x="4967401" y="2975858"/>
            <a:ext cx="52532" cy="769275"/>
            <a:chOff x="6623201" y="3750095"/>
            <a:chExt cx="70042" cy="1025700"/>
          </a:xfrm>
        </p:grpSpPr>
        <p:sp>
          <p:nvSpPr>
            <p:cNvPr id="24" name="Rectangle 27">
              <a:extLst>
                <a:ext uri="{FF2B5EF4-FFF2-40B4-BE49-F238E27FC236}">
                  <a16:creationId xmlns:a16="http://schemas.microsoft.com/office/drawing/2014/main" id="{56CBD21A-38E0-6C45-7AC9-33E470685098}"/>
                </a:ext>
              </a:extLst>
            </p:cNvPr>
            <p:cNvSpPr>
              <a:spLocks noChangeArrowheads="1"/>
            </p:cNvSpPr>
            <p:nvPr/>
          </p:nvSpPr>
          <p:spPr bwMode="auto">
            <a:xfrm>
              <a:off x="6651692" y="3750095"/>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25" name="Freeform 28">
              <a:extLst>
                <a:ext uri="{FF2B5EF4-FFF2-40B4-BE49-F238E27FC236}">
                  <a16:creationId xmlns:a16="http://schemas.microsoft.com/office/drawing/2014/main" id="{1D20917B-4BD9-3C39-312A-B517B6CF2259}"/>
                </a:ext>
              </a:extLst>
            </p:cNvPr>
            <p:cNvSpPr>
              <a:spLocks noEditPoints="1"/>
            </p:cNvSpPr>
            <p:nvPr/>
          </p:nvSpPr>
          <p:spPr bwMode="auto">
            <a:xfrm>
              <a:off x="6651692" y="3817763"/>
              <a:ext cx="10685" cy="855938"/>
            </a:xfrm>
            <a:custGeom>
              <a:avLst/>
              <a:gdLst>
                <a:gd name="T0" fmla="*/ 9 w 9"/>
                <a:gd name="T1" fmla="*/ 38 h 721"/>
                <a:gd name="T2" fmla="*/ 0 w 9"/>
                <a:gd name="T3" fmla="*/ 38 h 721"/>
                <a:gd name="T4" fmla="*/ 0 w 9"/>
                <a:gd name="T5" fmla="*/ 0 h 721"/>
                <a:gd name="T6" fmla="*/ 9 w 9"/>
                <a:gd name="T7" fmla="*/ 0 h 721"/>
                <a:gd name="T8" fmla="*/ 9 w 9"/>
                <a:gd name="T9" fmla="*/ 38 h 721"/>
                <a:gd name="T10" fmla="*/ 9 w 9"/>
                <a:gd name="T11" fmla="*/ 114 h 721"/>
                <a:gd name="T12" fmla="*/ 0 w 9"/>
                <a:gd name="T13" fmla="*/ 114 h 721"/>
                <a:gd name="T14" fmla="*/ 0 w 9"/>
                <a:gd name="T15" fmla="*/ 76 h 721"/>
                <a:gd name="T16" fmla="*/ 9 w 9"/>
                <a:gd name="T17" fmla="*/ 76 h 721"/>
                <a:gd name="T18" fmla="*/ 9 w 9"/>
                <a:gd name="T19" fmla="*/ 114 h 721"/>
                <a:gd name="T20" fmla="*/ 9 w 9"/>
                <a:gd name="T21" fmla="*/ 190 h 721"/>
                <a:gd name="T22" fmla="*/ 0 w 9"/>
                <a:gd name="T23" fmla="*/ 190 h 721"/>
                <a:gd name="T24" fmla="*/ 0 w 9"/>
                <a:gd name="T25" fmla="*/ 152 h 721"/>
                <a:gd name="T26" fmla="*/ 9 w 9"/>
                <a:gd name="T27" fmla="*/ 152 h 721"/>
                <a:gd name="T28" fmla="*/ 9 w 9"/>
                <a:gd name="T29" fmla="*/ 190 h 721"/>
                <a:gd name="T30" fmla="*/ 9 w 9"/>
                <a:gd name="T31" fmla="*/ 266 h 721"/>
                <a:gd name="T32" fmla="*/ 0 w 9"/>
                <a:gd name="T33" fmla="*/ 266 h 721"/>
                <a:gd name="T34" fmla="*/ 0 w 9"/>
                <a:gd name="T35" fmla="*/ 228 h 721"/>
                <a:gd name="T36" fmla="*/ 9 w 9"/>
                <a:gd name="T37" fmla="*/ 228 h 721"/>
                <a:gd name="T38" fmla="*/ 9 w 9"/>
                <a:gd name="T39" fmla="*/ 266 h 721"/>
                <a:gd name="T40" fmla="*/ 9 w 9"/>
                <a:gd name="T41" fmla="*/ 342 h 721"/>
                <a:gd name="T42" fmla="*/ 0 w 9"/>
                <a:gd name="T43" fmla="*/ 342 h 721"/>
                <a:gd name="T44" fmla="*/ 0 w 9"/>
                <a:gd name="T45" fmla="*/ 304 h 721"/>
                <a:gd name="T46" fmla="*/ 9 w 9"/>
                <a:gd name="T47" fmla="*/ 304 h 721"/>
                <a:gd name="T48" fmla="*/ 9 w 9"/>
                <a:gd name="T49" fmla="*/ 342 h 721"/>
                <a:gd name="T50" fmla="*/ 9 w 9"/>
                <a:gd name="T51" fmla="*/ 418 h 721"/>
                <a:gd name="T52" fmla="*/ 0 w 9"/>
                <a:gd name="T53" fmla="*/ 418 h 721"/>
                <a:gd name="T54" fmla="*/ 0 w 9"/>
                <a:gd name="T55" fmla="*/ 380 h 721"/>
                <a:gd name="T56" fmla="*/ 9 w 9"/>
                <a:gd name="T57" fmla="*/ 380 h 721"/>
                <a:gd name="T58" fmla="*/ 9 w 9"/>
                <a:gd name="T59" fmla="*/ 418 h 721"/>
                <a:gd name="T60" fmla="*/ 9 w 9"/>
                <a:gd name="T61" fmla="*/ 494 h 721"/>
                <a:gd name="T62" fmla="*/ 0 w 9"/>
                <a:gd name="T63" fmla="*/ 494 h 721"/>
                <a:gd name="T64" fmla="*/ 0 w 9"/>
                <a:gd name="T65" fmla="*/ 456 h 721"/>
                <a:gd name="T66" fmla="*/ 9 w 9"/>
                <a:gd name="T67" fmla="*/ 456 h 721"/>
                <a:gd name="T68" fmla="*/ 9 w 9"/>
                <a:gd name="T69" fmla="*/ 494 h 721"/>
                <a:gd name="T70" fmla="*/ 9 w 9"/>
                <a:gd name="T71" fmla="*/ 569 h 721"/>
                <a:gd name="T72" fmla="*/ 0 w 9"/>
                <a:gd name="T73" fmla="*/ 569 h 721"/>
                <a:gd name="T74" fmla="*/ 0 w 9"/>
                <a:gd name="T75" fmla="*/ 532 h 721"/>
                <a:gd name="T76" fmla="*/ 9 w 9"/>
                <a:gd name="T77" fmla="*/ 532 h 721"/>
                <a:gd name="T78" fmla="*/ 9 w 9"/>
                <a:gd name="T79" fmla="*/ 569 h 721"/>
                <a:gd name="T80" fmla="*/ 9 w 9"/>
                <a:gd name="T81" fmla="*/ 645 h 721"/>
                <a:gd name="T82" fmla="*/ 0 w 9"/>
                <a:gd name="T83" fmla="*/ 645 h 721"/>
                <a:gd name="T84" fmla="*/ 0 w 9"/>
                <a:gd name="T85" fmla="*/ 607 h 721"/>
                <a:gd name="T86" fmla="*/ 9 w 9"/>
                <a:gd name="T87" fmla="*/ 607 h 721"/>
                <a:gd name="T88" fmla="*/ 9 w 9"/>
                <a:gd name="T89" fmla="*/ 645 h 721"/>
                <a:gd name="T90" fmla="*/ 9 w 9"/>
                <a:gd name="T91" fmla="*/ 721 h 721"/>
                <a:gd name="T92" fmla="*/ 0 w 9"/>
                <a:gd name="T93" fmla="*/ 721 h 721"/>
                <a:gd name="T94" fmla="*/ 0 w 9"/>
                <a:gd name="T95" fmla="*/ 683 h 721"/>
                <a:gd name="T96" fmla="*/ 9 w 9"/>
                <a:gd name="T97" fmla="*/ 683 h 721"/>
                <a:gd name="T98" fmla="*/ 9 w 9"/>
                <a:gd name="T99"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721">
                  <a:moveTo>
                    <a:pt x="9" y="38"/>
                  </a:moveTo>
                  <a:lnTo>
                    <a:pt x="0" y="38"/>
                  </a:lnTo>
                  <a:lnTo>
                    <a:pt x="0" y="0"/>
                  </a:lnTo>
                  <a:lnTo>
                    <a:pt x="9" y="0"/>
                  </a:lnTo>
                  <a:lnTo>
                    <a:pt x="9" y="38"/>
                  </a:lnTo>
                  <a:close/>
                  <a:moveTo>
                    <a:pt x="9" y="114"/>
                  </a:moveTo>
                  <a:lnTo>
                    <a:pt x="0" y="114"/>
                  </a:lnTo>
                  <a:lnTo>
                    <a:pt x="0" y="76"/>
                  </a:lnTo>
                  <a:lnTo>
                    <a:pt x="9" y="76"/>
                  </a:lnTo>
                  <a:lnTo>
                    <a:pt x="9" y="114"/>
                  </a:lnTo>
                  <a:close/>
                  <a:moveTo>
                    <a:pt x="9" y="190"/>
                  </a:moveTo>
                  <a:lnTo>
                    <a:pt x="0" y="190"/>
                  </a:lnTo>
                  <a:lnTo>
                    <a:pt x="0" y="152"/>
                  </a:lnTo>
                  <a:lnTo>
                    <a:pt x="9" y="152"/>
                  </a:lnTo>
                  <a:lnTo>
                    <a:pt x="9" y="190"/>
                  </a:lnTo>
                  <a:close/>
                  <a:moveTo>
                    <a:pt x="9" y="266"/>
                  </a:moveTo>
                  <a:lnTo>
                    <a:pt x="0" y="266"/>
                  </a:lnTo>
                  <a:lnTo>
                    <a:pt x="0" y="228"/>
                  </a:lnTo>
                  <a:lnTo>
                    <a:pt x="9" y="228"/>
                  </a:lnTo>
                  <a:lnTo>
                    <a:pt x="9" y="266"/>
                  </a:lnTo>
                  <a:close/>
                  <a:moveTo>
                    <a:pt x="9" y="342"/>
                  </a:moveTo>
                  <a:lnTo>
                    <a:pt x="0" y="342"/>
                  </a:lnTo>
                  <a:lnTo>
                    <a:pt x="0" y="304"/>
                  </a:lnTo>
                  <a:lnTo>
                    <a:pt x="9" y="304"/>
                  </a:lnTo>
                  <a:lnTo>
                    <a:pt x="9" y="342"/>
                  </a:lnTo>
                  <a:close/>
                  <a:moveTo>
                    <a:pt x="9" y="418"/>
                  </a:moveTo>
                  <a:lnTo>
                    <a:pt x="0" y="418"/>
                  </a:lnTo>
                  <a:lnTo>
                    <a:pt x="0" y="380"/>
                  </a:lnTo>
                  <a:lnTo>
                    <a:pt x="9" y="380"/>
                  </a:lnTo>
                  <a:lnTo>
                    <a:pt x="9" y="418"/>
                  </a:lnTo>
                  <a:close/>
                  <a:moveTo>
                    <a:pt x="9" y="494"/>
                  </a:moveTo>
                  <a:lnTo>
                    <a:pt x="0" y="494"/>
                  </a:lnTo>
                  <a:lnTo>
                    <a:pt x="0" y="456"/>
                  </a:lnTo>
                  <a:lnTo>
                    <a:pt x="9" y="456"/>
                  </a:lnTo>
                  <a:lnTo>
                    <a:pt x="9" y="494"/>
                  </a:lnTo>
                  <a:close/>
                  <a:moveTo>
                    <a:pt x="9" y="569"/>
                  </a:moveTo>
                  <a:lnTo>
                    <a:pt x="0" y="569"/>
                  </a:lnTo>
                  <a:lnTo>
                    <a:pt x="0" y="532"/>
                  </a:lnTo>
                  <a:lnTo>
                    <a:pt x="9" y="532"/>
                  </a:lnTo>
                  <a:lnTo>
                    <a:pt x="9" y="569"/>
                  </a:lnTo>
                  <a:close/>
                  <a:moveTo>
                    <a:pt x="9" y="645"/>
                  </a:moveTo>
                  <a:lnTo>
                    <a:pt x="0" y="645"/>
                  </a:lnTo>
                  <a:lnTo>
                    <a:pt x="0" y="607"/>
                  </a:lnTo>
                  <a:lnTo>
                    <a:pt x="9" y="607"/>
                  </a:lnTo>
                  <a:lnTo>
                    <a:pt x="9" y="645"/>
                  </a:lnTo>
                  <a:close/>
                  <a:moveTo>
                    <a:pt x="9" y="721"/>
                  </a:moveTo>
                  <a:lnTo>
                    <a:pt x="0" y="721"/>
                  </a:lnTo>
                  <a:lnTo>
                    <a:pt x="0" y="683"/>
                  </a:lnTo>
                  <a:lnTo>
                    <a:pt x="9" y="683"/>
                  </a:lnTo>
                  <a:lnTo>
                    <a:pt x="9" y="721"/>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26" name="Rectangle 29">
              <a:extLst>
                <a:ext uri="{FF2B5EF4-FFF2-40B4-BE49-F238E27FC236}">
                  <a16:creationId xmlns:a16="http://schemas.microsoft.com/office/drawing/2014/main" id="{9AB6FAAF-AD82-D458-C7B3-D0F74BDD5AC8}"/>
                </a:ext>
              </a:extLst>
            </p:cNvPr>
            <p:cNvSpPr>
              <a:spLocks noChangeArrowheads="1"/>
            </p:cNvSpPr>
            <p:nvPr/>
          </p:nvSpPr>
          <p:spPr bwMode="auto">
            <a:xfrm>
              <a:off x="6651692" y="4718812"/>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27" name="Oval 30">
              <a:extLst>
                <a:ext uri="{FF2B5EF4-FFF2-40B4-BE49-F238E27FC236}">
                  <a16:creationId xmlns:a16="http://schemas.microsoft.com/office/drawing/2014/main" id="{E3324BEB-021B-7186-17F1-D687BBFA9180}"/>
                </a:ext>
              </a:extLst>
            </p:cNvPr>
            <p:cNvSpPr>
              <a:spLocks noChangeArrowheads="1"/>
            </p:cNvSpPr>
            <p:nvPr/>
          </p:nvSpPr>
          <p:spPr bwMode="auto">
            <a:xfrm>
              <a:off x="6623201" y="4704566"/>
              <a:ext cx="70042" cy="71229"/>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grpSp>
        <p:nvGrpSpPr>
          <p:cNvPr id="28" name="Group 27">
            <a:extLst>
              <a:ext uri="{FF2B5EF4-FFF2-40B4-BE49-F238E27FC236}">
                <a16:creationId xmlns:a16="http://schemas.microsoft.com/office/drawing/2014/main" id="{AD12966A-2B5E-1CFB-DB48-5ED608E526D7}"/>
              </a:ext>
            </a:extLst>
          </p:cNvPr>
          <p:cNvGrpSpPr/>
          <p:nvPr/>
        </p:nvGrpSpPr>
        <p:grpSpPr>
          <a:xfrm>
            <a:off x="6820252" y="2975858"/>
            <a:ext cx="52532" cy="769275"/>
            <a:chOff x="9093668" y="3750095"/>
            <a:chExt cx="70042" cy="1025700"/>
          </a:xfrm>
        </p:grpSpPr>
        <p:sp>
          <p:nvSpPr>
            <p:cNvPr id="29" name="Rectangle 31">
              <a:extLst>
                <a:ext uri="{FF2B5EF4-FFF2-40B4-BE49-F238E27FC236}">
                  <a16:creationId xmlns:a16="http://schemas.microsoft.com/office/drawing/2014/main" id="{0E6EE4BE-32C8-EE0A-71BD-26D6AECF38AD}"/>
                </a:ext>
              </a:extLst>
            </p:cNvPr>
            <p:cNvSpPr>
              <a:spLocks noChangeArrowheads="1"/>
            </p:cNvSpPr>
            <p:nvPr/>
          </p:nvSpPr>
          <p:spPr bwMode="auto">
            <a:xfrm>
              <a:off x="9122159" y="3750095"/>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30" name="Freeform 32">
              <a:extLst>
                <a:ext uri="{FF2B5EF4-FFF2-40B4-BE49-F238E27FC236}">
                  <a16:creationId xmlns:a16="http://schemas.microsoft.com/office/drawing/2014/main" id="{60B0F7E5-2AB6-29BD-02FD-0043DA4E341C}"/>
                </a:ext>
              </a:extLst>
            </p:cNvPr>
            <p:cNvSpPr>
              <a:spLocks noEditPoints="1"/>
            </p:cNvSpPr>
            <p:nvPr/>
          </p:nvSpPr>
          <p:spPr bwMode="auto">
            <a:xfrm>
              <a:off x="9122159" y="3817763"/>
              <a:ext cx="10685" cy="855938"/>
            </a:xfrm>
            <a:custGeom>
              <a:avLst/>
              <a:gdLst>
                <a:gd name="T0" fmla="*/ 9 w 9"/>
                <a:gd name="T1" fmla="*/ 38 h 721"/>
                <a:gd name="T2" fmla="*/ 0 w 9"/>
                <a:gd name="T3" fmla="*/ 38 h 721"/>
                <a:gd name="T4" fmla="*/ 0 w 9"/>
                <a:gd name="T5" fmla="*/ 0 h 721"/>
                <a:gd name="T6" fmla="*/ 9 w 9"/>
                <a:gd name="T7" fmla="*/ 0 h 721"/>
                <a:gd name="T8" fmla="*/ 9 w 9"/>
                <a:gd name="T9" fmla="*/ 38 h 721"/>
                <a:gd name="T10" fmla="*/ 9 w 9"/>
                <a:gd name="T11" fmla="*/ 114 h 721"/>
                <a:gd name="T12" fmla="*/ 0 w 9"/>
                <a:gd name="T13" fmla="*/ 114 h 721"/>
                <a:gd name="T14" fmla="*/ 0 w 9"/>
                <a:gd name="T15" fmla="*/ 76 h 721"/>
                <a:gd name="T16" fmla="*/ 9 w 9"/>
                <a:gd name="T17" fmla="*/ 76 h 721"/>
                <a:gd name="T18" fmla="*/ 9 w 9"/>
                <a:gd name="T19" fmla="*/ 114 h 721"/>
                <a:gd name="T20" fmla="*/ 9 w 9"/>
                <a:gd name="T21" fmla="*/ 190 h 721"/>
                <a:gd name="T22" fmla="*/ 0 w 9"/>
                <a:gd name="T23" fmla="*/ 190 h 721"/>
                <a:gd name="T24" fmla="*/ 0 w 9"/>
                <a:gd name="T25" fmla="*/ 152 h 721"/>
                <a:gd name="T26" fmla="*/ 9 w 9"/>
                <a:gd name="T27" fmla="*/ 152 h 721"/>
                <a:gd name="T28" fmla="*/ 9 w 9"/>
                <a:gd name="T29" fmla="*/ 190 h 721"/>
                <a:gd name="T30" fmla="*/ 9 w 9"/>
                <a:gd name="T31" fmla="*/ 266 h 721"/>
                <a:gd name="T32" fmla="*/ 0 w 9"/>
                <a:gd name="T33" fmla="*/ 266 h 721"/>
                <a:gd name="T34" fmla="*/ 0 w 9"/>
                <a:gd name="T35" fmla="*/ 228 h 721"/>
                <a:gd name="T36" fmla="*/ 9 w 9"/>
                <a:gd name="T37" fmla="*/ 228 h 721"/>
                <a:gd name="T38" fmla="*/ 9 w 9"/>
                <a:gd name="T39" fmla="*/ 266 h 721"/>
                <a:gd name="T40" fmla="*/ 9 w 9"/>
                <a:gd name="T41" fmla="*/ 342 h 721"/>
                <a:gd name="T42" fmla="*/ 0 w 9"/>
                <a:gd name="T43" fmla="*/ 342 h 721"/>
                <a:gd name="T44" fmla="*/ 0 w 9"/>
                <a:gd name="T45" fmla="*/ 304 h 721"/>
                <a:gd name="T46" fmla="*/ 9 w 9"/>
                <a:gd name="T47" fmla="*/ 304 h 721"/>
                <a:gd name="T48" fmla="*/ 9 w 9"/>
                <a:gd name="T49" fmla="*/ 342 h 721"/>
                <a:gd name="T50" fmla="*/ 9 w 9"/>
                <a:gd name="T51" fmla="*/ 418 h 721"/>
                <a:gd name="T52" fmla="*/ 0 w 9"/>
                <a:gd name="T53" fmla="*/ 418 h 721"/>
                <a:gd name="T54" fmla="*/ 0 w 9"/>
                <a:gd name="T55" fmla="*/ 380 h 721"/>
                <a:gd name="T56" fmla="*/ 9 w 9"/>
                <a:gd name="T57" fmla="*/ 380 h 721"/>
                <a:gd name="T58" fmla="*/ 9 w 9"/>
                <a:gd name="T59" fmla="*/ 418 h 721"/>
                <a:gd name="T60" fmla="*/ 9 w 9"/>
                <a:gd name="T61" fmla="*/ 494 h 721"/>
                <a:gd name="T62" fmla="*/ 0 w 9"/>
                <a:gd name="T63" fmla="*/ 494 h 721"/>
                <a:gd name="T64" fmla="*/ 0 w 9"/>
                <a:gd name="T65" fmla="*/ 456 h 721"/>
                <a:gd name="T66" fmla="*/ 9 w 9"/>
                <a:gd name="T67" fmla="*/ 456 h 721"/>
                <a:gd name="T68" fmla="*/ 9 w 9"/>
                <a:gd name="T69" fmla="*/ 494 h 721"/>
                <a:gd name="T70" fmla="*/ 9 w 9"/>
                <a:gd name="T71" fmla="*/ 569 h 721"/>
                <a:gd name="T72" fmla="*/ 0 w 9"/>
                <a:gd name="T73" fmla="*/ 569 h 721"/>
                <a:gd name="T74" fmla="*/ 0 w 9"/>
                <a:gd name="T75" fmla="*/ 532 h 721"/>
                <a:gd name="T76" fmla="*/ 9 w 9"/>
                <a:gd name="T77" fmla="*/ 532 h 721"/>
                <a:gd name="T78" fmla="*/ 9 w 9"/>
                <a:gd name="T79" fmla="*/ 569 h 721"/>
                <a:gd name="T80" fmla="*/ 9 w 9"/>
                <a:gd name="T81" fmla="*/ 645 h 721"/>
                <a:gd name="T82" fmla="*/ 0 w 9"/>
                <a:gd name="T83" fmla="*/ 645 h 721"/>
                <a:gd name="T84" fmla="*/ 0 w 9"/>
                <a:gd name="T85" fmla="*/ 607 h 721"/>
                <a:gd name="T86" fmla="*/ 9 w 9"/>
                <a:gd name="T87" fmla="*/ 607 h 721"/>
                <a:gd name="T88" fmla="*/ 9 w 9"/>
                <a:gd name="T89" fmla="*/ 645 h 721"/>
                <a:gd name="T90" fmla="*/ 9 w 9"/>
                <a:gd name="T91" fmla="*/ 721 h 721"/>
                <a:gd name="T92" fmla="*/ 0 w 9"/>
                <a:gd name="T93" fmla="*/ 721 h 721"/>
                <a:gd name="T94" fmla="*/ 0 w 9"/>
                <a:gd name="T95" fmla="*/ 683 h 721"/>
                <a:gd name="T96" fmla="*/ 9 w 9"/>
                <a:gd name="T97" fmla="*/ 683 h 721"/>
                <a:gd name="T98" fmla="*/ 9 w 9"/>
                <a:gd name="T99"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721">
                  <a:moveTo>
                    <a:pt x="9" y="38"/>
                  </a:moveTo>
                  <a:lnTo>
                    <a:pt x="0" y="38"/>
                  </a:lnTo>
                  <a:lnTo>
                    <a:pt x="0" y="0"/>
                  </a:lnTo>
                  <a:lnTo>
                    <a:pt x="9" y="0"/>
                  </a:lnTo>
                  <a:lnTo>
                    <a:pt x="9" y="38"/>
                  </a:lnTo>
                  <a:close/>
                  <a:moveTo>
                    <a:pt x="9" y="114"/>
                  </a:moveTo>
                  <a:lnTo>
                    <a:pt x="0" y="114"/>
                  </a:lnTo>
                  <a:lnTo>
                    <a:pt x="0" y="76"/>
                  </a:lnTo>
                  <a:lnTo>
                    <a:pt x="9" y="76"/>
                  </a:lnTo>
                  <a:lnTo>
                    <a:pt x="9" y="114"/>
                  </a:lnTo>
                  <a:close/>
                  <a:moveTo>
                    <a:pt x="9" y="190"/>
                  </a:moveTo>
                  <a:lnTo>
                    <a:pt x="0" y="190"/>
                  </a:lnTo>
                  <a:lnTo>
                    <a:pt x="0" y="152"/>
                  </a:lnTo>
                  <a:lnTo>
                    <a:pt x="9" y="152"/>
                  </a:lnTo>
                  <a:lnTo>
                    <a:pt x="9" y="190"/>
                  </a:lnTo>
                  <a:close/>
                  <a:moveTo>
                    <a:pt x="9" y="266"/>
                  </a:moveTo>
                  <a:lnTo>
                    <a:pt x="0" y="266"/>
                  </a:lnTo>
                  <a:lnTo>
                    <a:pt x="0" y="228"/>
                  </a:lnTo>
                  <a:lnTo>
                    <a:pt x="9" y="228"/>
                  </a:lnTo>
                  <a:lnTo>
                    <a:pt x="9" y="266"/>
                  </a:lnTo>
                  <a:close/>
                  <a:moveTo>
                    <a:pt x="9" y="342"/>
                  </a:moveTo>
                  <a:lnTo>
                    <a:pt x="0" y="342"/>
                  </a:lnTo>
                  <a:lnTo>
                    <a:pt x="0" y="304"/>
                  </a:lnTo>
                  <a:lnTo>
                    <a:pt x="9" y="304"/>
                  </a:lnTo>
                  <a:lnTo>
                    <a:pt x="9" y="342"/>
                  </a:lnTo>
                  <a:close/>
                  <a:moveTo>
                    <a:pt x="9" y="418"/>
                  </a:moveTo>
                  <a:lnTo>
                    <a:pt x="0" y="418"/>
                  </a:lnTo>
                  <a:lnTo>
                    <a:pt x="0" y="380"/>
                  </a:lnTo>
                  <a:lnTo>
                    <a:pt x="9" y="380"/>
                  </a:lnTo>
                  <a:lnTo>
                    <a:pt x="9" y="418"/>
                  </a:lnTo>
                  <a:close/>
                  <a:moveTo>
                    <a:pt x="9" y="494"/>
                  </a:moveTo>
                  <a:lnTo>
                    <a:pt x="0" y="494"/>
                  </a:lnTo>
                  <a:lnTo>
                    <a:pt x="0" y="456"/>
                  </a:lnTo>
                  <a:lnTo>
                    <a:pt x="9" y="456"/>
                  </a:lnTo>
                  <a:lnTo>
                    <a:pt x="9" y="494"/>
                  </a:lnTo>
                  <a:close/>
                  <a:moveTo>
                    <a:pt x="9" y="569"/>
                  </a:moveTo>
                  <a:lnTo>
                    <a:pt x="0" y="569"/>
                  </a:lnTo>
                  <a:lnTo>
                    <a:pt x="0" y="532"/>
                  </a:lnTo>
                  <a:lnTo>
                    <a:pt x="9" y="532"/>
                  </a:lnTo>
                  <a:lnTo>
                    <a:pt x="9" y="569"/>
                  </a:lnTo>
                  <a:close/>
                  <a:moveTo>
                    <a:pt x="9" y="645"/>
                  </a:moveTo>
                  <a:lnTo>
                    <a:pt x="0" y="645"/>
                  </a:lnTo>
                  <a:lnTo>
                    <a:pt x="0" y="607"/>
                  </a:lnTo>
                  <a:lnTo>
                    <a:pt x="9" y="607"/>
                  </a:lnTo>
                  <a:lnTo>
                    <a:pt x="9" y="645"/>
                  </a:lnTo>
                  <a:close/>
                  <a:moveTo>
                    <a:pt x="9" y="721"/>
                  </a:moveTo>
                  <a:lnTo>
                    <a:pt x="0" y="721"/>
                  </a:lnTo>
                  <a:lnTo>
                    <a:pt x="0" y="683"/>
                  </a:lnTo>
                  <a:lnTo>
                    <a:pt x="9" y="683"/>
                  </a:lnTo>
                  <a:lnTo>
                    <a:pt x="9" y="721"/>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31" name="Rectangle 33">
              <a:extLst>
                <a:ext uri="{FF2B5EF4-FFF2-40B4-BE49-F238E27FC236}">
                  <a16:creationId xmlns:a16="http://schemas.microsoft.com/office/drawing/2014/main" id="{E4D0F5FB-B28B-0674-81D2-64CD2CD5DBD8}"/>
                </a:ext>
              </a:extLst>
            </p:cNvPr>
            <p:cNvSpPr>
              <a:spLocks noChangeArrowheads="1"/>
            </p:cNvSpPr>
            <p:nvPr/>
          </p:nvSpPr>
          <p:spPr bwMode="auto">
            <a:xfrm>
              <a:off x="9122159" y="4718812"/>
              <a:ext cx="10685" cy="22556"/>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32" name="Oval 34">
              <a:extLst>
                <a:ext uri="{FF2B5EF4-FFF2-40B4-BE49-F238E27FC236}">
                  <a16:creationId xmlns:a16="http://schemas.microsoft.com/office/drawing/2014/main" id="{10B8B368-1656-7A04-81F2-14E37373A8B3}"/>
                </a:ext>
              </a:extLst>
            </p:cNvPr>
            <p:cNvSpPr>
              <a:spLocks noChangeArrowheads="1"/>
            </p:cNvSpPr>
            <p:nvPr/>
          </p:nvSpPr>
          <p:spPr bwMode="auto">
            <a:xfrm>
              <a:off x="9093668" y="4704566"/>
              <a:ext cx="70042" cy="71229"/>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sp>
        <p:nvSpPr>
          <p:cNvPr id="33" name="Freeform 41">
            <a:extLst>
              <a:ext uri="{FF2B5EF4-FFF2-40B4-BE49-F238E27FC236}">
                <a16:creationId xmlns:a16="http://schemas.microsoft.com/office/drawing/2014/main" id="{4576FCF6-6B84-0E1A-71AD-FDF96F347194}"/>
              </a:ext>
            </a:extLst>
          </p:cNvPr>
          <p:cNvSpPr>
            <a:spLocks noEditPoints="1"/>
          </p:cNvSpPr>
          <p:nvPr/>
        </p:nvSpPr>
        <p:spPr bwMode="auto">
          <a:xfrm>
            <a:off x="5782086" y="3012363"/>
            <a:ext cx="208346" cy="283136"/>
          </a:xfrm>
          <a:custGeom>
            <a:avLst/>
            <a:gdLst>
              <a:gd name="T0" fmla="*/ 99 w 99"/>
              <a:gd name="T1" fmla="*/ 46 h 134"/>
              <a:gd name="T2" fmla="*/ 49 w 99"/>
              <a:gd name="T3" fmla="*/ 3 h 134"/>
              <a:gd name="T4" fmla="*/ 10 w 99"/>
              <a:gd name="T5" fmla="*/ 34 h 134"/>
              <a:gd name="T6" fmla="*/ 8 w 99"/>
              <a:gd name="T7" fmla="*/ 58 h 134"/>
              <a:gd name="T8" fmla="*/ 12 w 99"/>
              <a:gd name="T9" fmla="*/ 64 h 134"/>
              <a:gd name="T10" fmla="*/ 1 w 99"/>
              <a:gd name="T11" fmla="*/ 86 h 134"/>
              <a:gd name="T12" fmla="*/ 12 w 99"/>
              <a:gd name="T13" fmla="*/ 90 h 134"/>
              <a:gd name="T14" fmla="*/ 12 w 99"/>
              <a:gd name="T15" fmla="*/ 104 h 134"/>
              <a:gd name="T16" fmla="*/ 29 w 99"/>
              <a:gd name="T17" fmla="*/ 117 h 134"/>
              <a:gd name="T18" fmla="*/ 38 w 99"/>
              <a:gd name="T19" fmla="*/ 116 h 134"/>
              <a:gd name="T20" fmla="*/ 40 w 99"/>
              <a:gd name="T21" fmla="*/ 134 h 134"/>
              <a:gd name="T22" fmla="*/ 92 w 99"/>
              <a:gd name="T23" fmla="*/ 134 h 134"/>
              <a:gd name="T24" fmla="*/ 84 w 99"/>
              <a:gd name="T25" fmla="*/ 95 h 134"/>
              <a:gd name="T26" fmla="*/ 99 w 99"/>
              <a:gd name="T27" fmla="*/ 46 h 134"/>
              <a:gd name="T28" fmla="*/ 42 w 99"/>
              <a:gd name="T29" fmla="*/ 62 h 134"/>
              <a:gd name="T30" fmla="*/ 60 w 99"/>
              <a:gd name="T31" fmla="*/ 41 h 134"/>
              <a:gd name="T32" fmla="*/ 23 w 99"/>
              <a:gd name="T33" fmla="*/ 41 h 134"/>
              <a:gd name="T34" fmla="*/ 65 w 99"/>
              <a:gd name="T35" fmla="*/ 14 h 134"/>
              <a:gd name="T36" fmla="*/ 48 w 99"/>
              <a:gd name="T37" fmla="*/ 33 h 134"/>
              <a:gd name="T38" fmla="*/ 84 w 99"/>
              <a:gd name="T39" fmla="*/ 33 h 134"/>
              <a:gd name="T40" fmla="*/ 42 w 99"/>
              <a:gd name="T41" fmla="*/ 62 h 134"/>
              <a:gd name="T42" fmla="*/ 42 w 99"/>
              <a:gd name="T43" fmla="*/ 62 h 134"/>
              <a:gd name="T44" fmla="*/ 42 w 99"/>
              <a:gd name="T45" fmla="*/ 6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134">
                <a:moveTo>
                  <a:pt x="99" y="46"/>
                </a:moveTo>
                <a:cubicBezTo>
                  <a:pt x="99" y="9"/>
                  <a:pt x="70" y="0"/>
                  <a:pt x="49" y="3"/>
                </a:cubicBezTo>
                <a:cubicBezTo>
                  <a:pt x="28" y="5"/>
                  <a:pt x="10" y="15"/>
                  <a:pt x="10" y="34"/>
                </a:cubicBezTo>
                <a:cubicBezTo>
                  <a:pt x="10" y="52"/>
                  <a:pt x="8" y="58"/>
                  <a:pt x="8" y="58"/>
                </a:cubicBezTo>
                <a:cubicBezTo>
                  <a:pt x="12" y="64"/>
                  <a:pt x="12" y="64"/>
                  <a:pt x="12" y="64"/>
                </a:cubicBezTo>
                <a:cubicBezTo>
                  <a:pt x="12" y="64"/>
                  <a:pt x="0" y="83"/>
                  <a:pt x="1" y="86"/>
                </a:cubicBezTo>
                <a:cubicBezTo>
                  <a:pt x="2" y="88"/>
                  <a:pt x="12" y="90"/>
                  <a:pt x="12" y="90"/>
                </a:cubicBezTo>
                <a:cubicBezTo>
                  <a:pt x="12" y="90"/>
                  <a:pt x="13" y="91"/>
                  <a:pt x="12" y="104"/>
                </a:cubicBezTo>
                <a:cubicBezTo>
                  <a:pt x="11" y="118"/>
                  <a:pt x="22" y="119"/>
                  <a:pt x="29" y="117"/>
                </a:cubicBezTo>
                <a:cubicBezTo>
                  <a:pt x="33" y="117"/>
                  <a:pt x="35" y="116"/>
                  <a:pt x="38" y="116"/>
                </a:cubicBezTo>
                <a:cubicBezTo>
                  <a:pt x="40" y="134"/>
                  <a:pt x="40" y="134"/>
                  <a:pt x="40" y="134"/>
                </a:cubicBezTo>
                <a:cubicBezTo>
                  <a:pt x="92" y="134"/>
                  <a:pt x="92" y="134"/>
                  <a:pt x="92" y="134"/>
                </a:cubicBezTo>
                <a:cubicBezTo>
                  <a:pt x="84" y="95"/>
                  <a:pt x="84" y="95"/>
                  <a:pt x="84" y="95"/>
                </a:cubicBezTo>
                <a:cubicBezTo>
                  <a:pt x="87" y="82"/>
                  <a:pt x="99" y="75"/>
                  <a:pt x="99" y="46"/>
                </a:cubicBezTo>
                <a:close/>
                <a:moveTo>
                  <a:pt x="42" y="62"/>
                </a:moveTo>
                <a:cubicBezTo>
                  <a:pt x="60" y="41"/>
                  <a:pt x="60" y="41"/>
                  <a:pt x="60" y="41"/>
                </a:cubicBezTo>
                <a:cubicBezTo>
                  <a:pt x="23" y="41"/>
                  <a:pt x="23" y="41"/>
                  <a:pt x="23" y="41"/>
                </a:cubicBezTo>
                <a:cubicBezTo>
                  <a:pt x="65" y="14"/>
                  <a:pt x="65" y="14"/>
                  <a:pt x="65" y="14"/>
                </a:cubicBezTo>
                <a:cubicBezTo>
                  <a:pt x="48" y="33"/>
                  <a:pt x="48" y="33"/>
                  <a:pt x="48" y="33"/>
                </a:cubicBezTo>
                <a:cubicBezTo>
                  <a:pt x="84" y="33"/>
                  <a:pt x="84" y="33"/>
                  <a:pt x="84" y="33"/>
                </a:cubicBezTo>
                <a:lnTo>
                  <a:pt x="42" y="62"/>
                </a:lnTo>
                <a:close/>
                <a:moveTo>
                  <a:pt x="42" y="62"/>
                </a:moveTo>
                <a:cubicBezTo>
                  <a:pt x="42" y="62"/>
                  <a:pt x="42" y="62"/>
                  <a:pt x="42" y="62"/>
                </a:cubicBezTo>
              </a:path>
            </a:pathLst>
          </a:custGeom>
          <a:solidFill>
            <a:schemeClr val="accent5"/>
          </a:solidFill>
          <a:ln>
            <a:noFill/>
          </a:ln>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nvGrpSpPr>
          <p:cNvPr id="34" name="Group 33">
            <a:extLst>
              <a:ext uri="{FF2B5EF4-FFF2-40B4-BE49-F238E27FC236}">
                <a16:creationId xmlns:a16="http://schemas.microsoft.com/office/drawing/2014/main" id="{09EE41D6-D34A-B3C2-2170-631C420E21E4}"/>
              </a:ext>
            </a:extLst>
          </p:cNvPr>
          <p:cNvGrpSpPr/>
          <p:nvPr/>
        </p:nvGrpSpPr>
        <p:grpSpPr>
          <a:xfrm>
            <a:off x="1691748" y="2657111"/>
            <a:ext cx="982964" cy="276905"/>
            <a:chOff x="2255663" y="3325093"/>
            <a:chExt cx="1310618" cy="369205"/>
          </a:xfrm>
        </p:grpSpPr>
        <p:sp>
          <p:nvSpPr>
            <p:cNvPr id="35" name="Freeform 5">
              <a:extLst>
                <a:ext uri="{FF2B5EF4-FFF2-40B4-BE49-F238E27FC236}">
                  <a16:creationId xmlns:a16="http://schemas.microsoft.com/office/drawing/2014/main" id="{5FF03189-D24F-BF99-24E0-3E0595ACBCB8}"/>
                </a:ext>
              </a:extLst>
            </p:cNvPr>
            <p:cNvSpPr>
              <a:spLocks/>
            </p:cNvSpPr>
            <p:nvPr/>
          </p:nvSpPr>
          <p:spPr bwMode="auto">
            <a:xfrm>
              <a:off x="2255663" y="3325093"/>
              <a:ext cx="1310618" cy="36920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36" name="Rectangle 53">
              <a:extLst>
                <a:ext uri="{FF2B5EF4-FFF2-40B4-BE49-F238E27FC236}">
                  <a16:creationId xmlns:a16="http://schemas.microsoft.com/office/drawing/2014/main" id="{AD1CC87C-4175-7D17-DC5D-AF4CACC511E9}"/>
                </a:ext>
              </a:extLst>
            </p:cNvPr>
            <p:cNvSpPr>
              <a:spLocks noChangeArrowheads="1"/>
            </p:cNvSpPr>
            <p:nvPr/>
          </p:nvSpPr>
          <p:spPr bwMode="auto">
            <a:xfrm>
              <a:off x="2676109" y="3372019"/>
              <a:ext cx="521510"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defRPr/>
              </a:pPr>
              <a:r>
                <a:rPr lang="en-US" sz="1350" dirty="0">
                  <a:solidFill>
                    <a:prstClr val="white"/>
                  </a:solidFill>
                  <a:latin typeface="Roboto" pitchFamily="2" charset="0"/>
                  <a:ea typeface="Roboto" pitchFamily="2" charset="0"/>
                </a:rPr>
                <a:t>2016</a:t>
              </a:r>
            </a:p>
          </p:txBody>
        </p:sp>
      </p:grpSp>
      <p:grpSp>
        <p:nvGrpSpPr>
          <p:cNvPr id="37" name="Group 36">
            <a:extLst>
              <a:ext uri="{FF2B5EF4-FFF2-40B4-BE49-F238E27FC236}">
                <a16:creationId xmlns:a16="http://schemas.microsoft.com/office/drawing/2014/main" id="{89741B87-D2A1-9748-808F-B9E8768DA701}"/>
              </a:ext>
            </a:extLst>
          </p:cNvPr>
          <p:cNvGrpSpPr/>
          <p:nvPr/>
        </p:nvGrpSpPr>
        <p:grpSpPr>
          <a:xfrm>
            <a:off x="2617728" y="2657111"/>
            <a:ext cx="983854" cy="276905"/>
            <a:chOff x="3490303" y="3325093"/>
            <a:chExt cx="1311805" cy="369205"/>
          </a:xfrm>
        </p:grpSpPr>
        <p:sp>
          <p:nvSpPr>
            <p:cNvPr id="38" name="Freeform 6">
              <a:extLst>
                <a:ext uri="{FF2B5EF4-FFF2-40B4-BE49-F238E27FC236}">
                  <a16:creationId xmlns:a16="http://schemas.microsoft.com/office/drawing/2014/main" id="{79E63C94-0AAA-43D9-C3B9-96BF64F05C76}"/>
                </a:ext>
              </a:extLst>
            </p:cNvPr>
            <p:cNvSpPr>
              <a:spLocks/>
            </p:cNvSpPr>
            <p:nvPr/>
          </p:nvSpPr>
          <p:spPr bwMode="auto">
            <a:xfrm>
              <a:off x="3490303" y="3325093"/>
              <a:ext cx="1311805" cy="36920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49599"/>
            </a:solidFill>
            <a:ln>
              <a:noFill/>
            </a:ln>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39" name="Rectangle 54">
              <a:extLst>
                <a:ext uri="{FF2B5EF4-FFF2-40B4-BE49-F238E27FC236}">
                  <a16:creationId xmlns:a16="http://schemas.microsoft.com/office/drawing/2014/main" id="{8D47875D-CE81-C74D-022D-0E433BD97479}"/>
                </a:ext>
              </a:extLst>
            </p:cNvPr>
            <p:cNvSpPr>
              <a:spLocks noChangeArrowheads="1"/>
            </p:cNvSpPr>
            <p:nvPr/>
          </p:nvSpPr>
          <p:spPr bwMode="auto">
            <a:xfrm>
              <a:off x="3911938" y="3372019"/>
              <a:ext cx="52151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defRPr/>
              </a:pPr>
              <a:r>
                <a:rPr lang="en-US" sz="1350" dirty="0">
                  <a:solidFill>
                    <a:prstClr val="white"/>
                  </a:solidFill>
                  <a:latin typeface="Roboto" pitchFamily="2" charset="0"/>
                  <a:ea typeface="Roboto" pitchFamily="2" charset="0"/>
                </a:rPr>
                <a:t>2020</a:t>
              </a:r>
            </a:p>
          </p:txBody>
        </p:sp>
      </p:grpSp>
      <p:grpSp>
        <p:nvGrpSpPr>
          <p:cNvPr id="40" name="Group 39">
            <a:extLst>
              <a:ext uri="{FF2B5EF4-FFF2-40B4-BE49-F238E27FC236}">
                <a16:creationId xmlns:a16="http://schemas.microsoft.com/office/drawing/2014/main" id="{33EA6D8F-60AB-D73F-68C2-CE2BECCD004E}"/>
              </a:ext>
            </a:extLst>
          </p:cNvPr>
          <p:cNvGrpSpPr/>
          <p:nvPr/>
        </p:nvGrpSpPr>
        <p:grpSpPr>
          <a:xfrm>
            <a:off x="3544597" y="2657111"/>
            <a:ext cx="982964" cy="276905"/>
            <a:chOff x="4726129" y="3325093"/>
            <a:chExt cx="1310618" cy="369205"/>
          </a:xfrm>
          <a:solidFill>
            <a:srgbClr val="169ED5"/>
          </a:solidFill>
        </p:grpSpPr>
        <p:sp>
          <p:nvSpPr>
            <p:cNvPr id="41" name="Freeform 7">
              <a:extLst>
                <a:ext uri="{FF2B5EF4-FFF2-40B4-BE49-F238E27FC236}">
                  <a16:creationId xmlns:a16="http://schemas.microsoft.com/office/drawing/2014/main" id="{EA076ACC-4350-72C0-D2B7-B2BB89E6776B}"/>
                </a:ext>
              </a:extLst>
            </p:cNvPr>
            <p:cNvSpPr>
              <a:spLocks/>
            </p:cNvSpPr>
            <p:nvPr/>
          </p:nvSpPr>
          <p:spPr bwMode="auto">
            <a:xfrm>
              <a:off x="4726129" y="3325093"/>
              <a:ext cx="1310618" cy="36920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42" name="Rectangle 55">
              <a:extLst>
                <a:ext uri="{FF2B5EF4-FFF2-40B4-BE49-F238E27FC236}">
                  <a16:creationId xmlns:a16="http://schemas.microsoft.com/office/drawing/2014/main" id="{BEA96784-1F54-396C-C772-5BEAEDF70F83}"/>
                </a:ext>
              </a:extLst>
            </p:cNvPr>
            <p:cNvSpPr>
              <a:spLocks noChangeArrowheads="1"/>
            </p:cNvSpPr>
            <p:nvPr/>
          </p:nvSpPr>
          <p:spPr bwMode="auto">
            <a:xfrm>
              <a:off x="5146577" y="3372019"/>
              <a:ext cx="521510" cy="276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defRPr/>
              </a:pPr>
              <a:r>
                <a:rPr lang="en-US" sz="1350" dirty="0">
                  <a:solidFill>
                    <a:prstClr val="white"/>
                  </a:solidFill>
                  <a:latin typeface="Roboto" pitchFamily="2" charset="0"/>
                  <a:ea typeface="Roboto" pitchFamily="2" charset="0"/>
                </a:rPr>
                <a:t>2021</a:t>
              </a:r>
            </a:p>
          </p:txBody>
        </p:sp>
      </p:grpSp>
      <p:grpSp>
        <p:nvGrpSpPr>
          <p:cNvPr id="43" name="Group 42">
            <a:extLst>
              <a:ext uri="{FF2B5EF4-FFF2-40B4-BE49-F238E27FC236}">
                <a16:creationId xmlns:a16="http://schemas.microsoft.com/office/drawing/2014/main" id="{AD0F0D41-7D92-2CC5-85B8-2A252C8F8869}"/>
              </a:ext>
            </a:extLst>
          </p:cNvPr>
          <p:cNvGrpSpPr/>
          <p:nvPr/>
        </p:nvGrpSpPr>
        <p:grpSpPr>
          <a:xfrm>
            <a:off x="4470577" y="2657111"/>
            <a:ext cx="982964" cy="276905"/>
            <a:chOff x="5960769" y="3325093"/>
            <a:chExt cx="1310618" cy="369205"/>
          </a:xfrm>
          <a:solidFill>
            <a:srgbClr val="40C2CC"/>
          </a:solidFill>
        </p:grpSpPr>
        <p:sp>
          <p:nvSpPr>
            <p:cNvPr id="44" name="Freeform 8">
              <a:extLst>
                <a:ext uri="{FF2B5EF4-FFF2-40B4-BE49-F238E27FC236}">
                  <a16:creationId xmlns:a16="http://schemas.microsoft.com/office/drawing/2014/main" id="{7767AD0E-AE67-562C-A438-37A84A9F920E}"/>
                </a:ext>
              </a:extLst>
            </p:cNvPr>
            <p:cNvSpPr>
              <a:spLocks/>
            </p:cNvSpPr>
            <p:nvPr/>
          </p:nvSpPr>
          <p:spPr bwMode="auto">
            <a:xfrm>
              <a:off x="5960769" y="3325093"/>
              <a:ext cx="1310618" cy="36920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45" name="Rectangle 56">
              <a:extLst>
                <a:ext uri="{FF2B5EF4-FFF2-40B4-BE49-F238E27FC236}">
                  <a16:creationId xmlns:a16="http://schemas.microsoft.com/office/drawing/2014/main" id="{A765646D-ED17-2A4A-CB98-8D8CD8EE907C}"/>
                </a:ext>
              </a:extLst>
            </p:cNvPr>
            <p:cNvSpPr>
              <a:spLocks noChangeArrowheads="1"/>
            </p:cNvSpPr>
            <p:nvPr/>
          </p:nvSpPr>
          <p:spPr bwMode="auto">
            <a:xfrm>
              <a:off x="6382403" y="3372019"/>
              <a:ext cx="521510" cy="276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defRPr/>
              </a:pPr>
              <a:r>
                <a:rPr lang="en-US" sz="1350" dirty="0">
                  <a:solidFill>
                    <a:prstClr val="white"/>
                  </a:solidFill>
                  <a:latin typeface="Roboto" pitchFamily="2" charset="0"/>
                  <a:ea typeface="Roboto" pitchFamily="2" charset="0"/>
                </a:rPr>
                <a:t>2022</a:t>
              </a:r>
            </a:p>
          </p:txBody>
        </p:sp>
      </p:grpSp>
      <p:grpSp>
        <p:nvGrpSpPr>
          <p:cNvPr id="46" name="Group 45">
            <a:extLst>
              <a:ext uri="{FF2B5EF4-FFF2-40B4-BE49-F238E27FC236}">
                <a16:creationId xmlns:a16="http://schemas.microsoft.com/office/drawing/2014/main" id="{06C8D042-6D31-A6E9-F10F-E4409EFB9F6F}"/>
              </a:ext>
            </a:extLst>
          </p:cNvPr>
          <p:cNvGrpSpPr/>
          <p:nvPr/>
        </p:nvGrpSpPr>
        <p:grpSpPr>
          <a:xfrm>
            <a:off x="5397448" y="2657111"/>
            <a:ext cx="982964" cy="276905"/>
            <a:chOff x="7196596" y="3325093"/>
            <a:chExt cx="1310618" cy="369205"/>
          </a:xfrm>
        </p:grpSpPr>
        <p:sp>
          <p:nvSpPr>
            <p:cNvPr id="47" name="Freeform 9">
              <a:extLst>
                <a:ext uri="{FF2B5EF4-FFF2-40B4-BE49-F238E27FC236}">
                  <a16:creationId xmlns:a16="http://schemas.microsoft.com/office/drawing/2014/main" id="{80446E83-3BFF-682E-293D-7C8C8F37D0DC}"/>
                </a:ext>
              </a:extLst>
            </p:cNvPr>
            <p:cNvSpPr>
              <a:spLocks/>
            </p:cNvSpPr>
            <p:nvPr/>
          </p:nvSpPr>
          <p:spPr bwMode="auto">
            <a:xfrm>
              <a:off x="7196596" y="3325093"/>
              <a:ext cx="1310618" cy="36920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48" name="Rectangle 57">
              <a:extLst>
                <a:ext uri="{FF2B5EF4-FFF2-40B4-BE49-F238E27FC236}">
                  <a16:creationId xmlns:a16="http://schemas.microsoft.com/office/drawing/2014/main" id="{6571122F-8654-6C02-F7C1-D869BE64B071}"/>
                </a:ext>
              </a:extLst>
            </p:cNvPr>
            <p:cNvSpPr>
              <a:spLocks noChangeArrowheads="1"/>
            </p:cNvSpPr>
            <p:nvPr/>
          </p:nvSpPr>
          <p:spPr bwMode="auto">
            <a:xfrm>
              <a:off x="7617042" y="3372019"/>
              <a:ext cx="521510"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defRPr/>
              </a:pPr>
              <a:r>
                <a:rPr lang="en-US" sz="1350" dirty="0">
                  <a:solidFill>
                    <a:prstClr val="white"/>
                  </a:solidFill>
                  <a:latin typeface="Roboto" pitchFamily="2" charset="0"/>
                  <a:ea typeface="Roboto" pitchFamily="2" charset="0"/>
                </a:rPr>
                <a:t>2023</a:t>
              </a:r>
            </a:p>
          </p:txBody>
        </p:sp>
      </p:grpSp>
      <p:grpSp>
        <p:nvGrpSpPr>
          <p:cNvPr id="49" name="Group 48">
            <a:extLst>
              <a:ext uri="{FF2B5EF4-FFF2-40B4-BE49-F238E27FC236}">
                <a16:creationId xmlns:a16="http://schemas.microsoft.com/office/drawing/2014/main" id="{3636DAC1-E24A-152C-6EDD-9091A2BA7F33}"/>
              </a:ext>
            </a:extLst>
          </p:cNvPr>
          <p:cNvGrpSpPr/>
          <p:nvPr/>
        </p:nvGrpSpPr>
        <p:grpSpPr>
          <a:xfrm>
            <a:off x="6329661" y="2657111"/>
            <a:ext cx="970498" cy="276905"/>
            <a:chOff x="8439546" y="3325093"/>
            <a:chExt cx="1293997" cy="369205"/>
          </a:xfrm>
        </p:grpSpPr>
        <p:sp>
          <p:nvSpPr>
            <p:cNvPr id="50" name="Freeform 10">
              <a:extLst>
                <a:ext uri="{FF2B5EF4-FFF2-40B4-BE49-F238E27FC236}">
                  <a16:creationId xmlns:a16="http://schemas.microsoft.com/office/drawing/2014/main" id="{C8093E57-0171-CAA7-1B13-ED4E3BF762E3}"/>
                </a:ext>
              </a:extLst>
            </p:cNvPr>
            <p:cNvSpPr>
              <a:spLocks/>
            </p:cNvSpPr>
            <p:nvPr/>
          </p:nvSpPr>
          <p:spPr bwMode="auto">
            <a:xfrm>
              <a:off x="8439546" y="3325093"/>
              <a:ext cx="1293997" cy="369205"/>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51" name="Rectangle 58">
              <a:extLst>
                <a:ext uri="{FF2B5EF4-FFF2-40B4-BE49-F238E27FC236}">
                  <a16:creationId xmlns:a16="http://schemas.microsoft.com/office/drawing/2014/main" id="{AF2D6475-A3E3-C0E9-5788-7C195577A7CA}"/>
                </a:ext>
              </a:extLst>
            </p:cNvPr>
            <p:cNvSpPr>
              <a:spLocks noChangeArrowheads="1"/>
            </p:cNvSpPr>
            <p:nvPr/>
          </p:nvSpPr>
          <p:spPr bwMode="auto">
            <a:xfrm>
              <a:off x="8852870" y="3372019"/>
              <a:ext cx="52151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defRPr/>
              </a:pPr>
              <a:r>
                <a:rPr lang="en-US" sz="1350" dirty="0">
                  <a:solidFill>
                    <a:prstClr val="white"/>
                  </a:solidFill>
                  <a:latin typeface="Roboto" pitchFamily="2" charset="0"/>
                  <a:ea typeface="Roboto" pitchFamily="2" charset="0"/>
                </a:rPr>
                <a:t>2026</a:t>
              </a:r>
            </a:p>
          </p:txBody>
        </p:sp>
      </p:grpSp>
      <p:grpSp>
        <p:nvGrpSpPr>
          <p:cNvPr id="52" name="Group 51">
            <a:extLst>
              <a:ext uri="{FF2B5EF4-FFF2-40B4-BE49-F238E27FC236}">
                <a16:creationId xmlns:a16="http://schemas.microsoft.com/office/drawing/2014/main" id="{64530838-52C4-D9A6-0F5C-21D75ECC1452}"/>
              </a:ext>
            </a:extLst>
          </p:cNvPr>
          <p:cNvGrpSpPr/>
          <p:nvPr/>
        </p:nvGrpSpPr>
        <p:grpSpPr>
          <a:xfrm>
            <a:off x="2068486" y="3052429"/>
            <a:ext cx="229487" cy="257025"/>
            <a:chOff x="409576" y="2767013"/>
            <a:chExt cx="515938" cy="577850"/>
          </a:xfrm>
          <a:solidFill>
            <a:srgbClr val="223C89"/>
          </a:solidFill>
        </p:grpSpPr>
        <p:sp>
          <p:nvSpPr>
            <p:cNvPr id="53" name="Freeform 194">
              <a:extLst>
                <a:ext uri="{FF2B5EF4-FFF2-40B4-BE49-F238E27FC236}">
                  <a16:creationId xmlns:a16="http://schemas.microsoft.com/office/drawing/2014/main" id="{8E27BA91-C48B-DDAB-18DB-FC1800A3F5B6}"/>
                </a:ext>
              </a:extLst>
            </p:cNvPr>
            <p:cNvSpPr>
              <a:spLocks noEditPoints="1"/>
            </p:cNvSpPr>
            <p:nvPr/>
          </p:nvSpPr>
          <p:spPr bwMode="auto">
            <a:xfrm>
              <a:off x="415926" y="2767013"/>
              <a:ext cx="509588" cy="577850"/>
            </a:xfrm>
            <a:custGeom>
              <a:avLst/>
              <a:gdLst>
                <a:gd name="T0" fmla="*/ 133 w 133"/>
                <a:gd name="T1" fmla="*/ 7 h 151"/>
                <a:gd name="T2" fmla="*/ 126 w 133"/>
                <a:gd name="T3" fmla="*/ 0 h 151"/>
                <a:gd name="T4" fmla="*/ 7 w 133"/>
                <a:gd name="T5" fmla="*/ 0 h 151"/>
                <a:gd name="T6" fmla="*/ 0 w 133"/>
                <a:gd name="T7" fmla="*/ 7 h 151"/>
                <a:gd name="T8" fmla="*/ 3 w 133"/>
                <a:gd name="T9" fmla="*/ 13 h 151"/>
                <a:gd name="T10" fmla="*/ 3 w 133"/>
                <a:gd name="T11" fmla="*/ 91 h 151"/>
                <a:gd name="T12" fmla="*/ 10 w 133"/>
                <a:gd name="T13" fmla="*/ 85 h 151"/>
                <a:gd name="T14" fmla="*/ 10 w 133"/>
                <a:gd name="T15" fmla="*/ 14 h 151"/>
                <a:gd name="T16" fmla="*/ 123 w 133"/>
                <a:gd name="T17" fmla="*/ 14 h 151"/>
                <a:gd name="T18" fmla="*/ 123 w 133"/>
                <a:gd name="T19" fmla="*/ 89 h 151"/>
                <a:gd name="T20" fmla="*/ 35 w 133"/>
                <a:gd name="T21" fmla="*/ 89 h 151"/>
                <a:gd name="T22" fmla="*/ 28 w 133"/>
                <a:gd name="T23" fmla="*/ 96 h 151"/>
                <a:gd name="T24" fmla="*/ 34 w 133"/>
                <a:gd name="T25" fmla="*/ 96 h 151"/>
                <a:gd name="T26" fmla="*/ 22 w 133"/>
                <a:gd name="T27" fmla="*/ 142 h 151"/>
                <a:gd name="T28" fmla="*/ 27 w 133"/>
                <a:gd name="T29" fmla="*/ 150 h 151"/>
                <a:gd name="T30" fmla="*/ 35 w 133"/>
                <a:gd name="T31" fmla="*/ 145 h 151"/>
                <a:gd name="T32" fmla="*/ 48 w 133"/>
                <a:gd name="T33" fmla="*/ 99 h 151"/>
                <a:gd name="T34" fmla="*/ 85 w 133"/>
                <a:gd name="T35" fmla="*/ 99 h 151"/>
                <a:gd name="T36" fmla="*/ 97 w 133"/>
                <a:gd name="T37" fmla="*/ 145 h 151"/>
                <a:gd name="T38" fmla="*/ 104 w 133"/>
                <a:gd name="T39" fmla="*/ 150 h 151"/>
                <a:gd name="T40" fmla="*/ 106 w 133"/>
                <a:gd name="T41" fmla="*/ 150 h 151"/>
                <a:gd name="T42" fmla="*/ 111 w 133"/>
                <a:gd name="T43" fmla="*/ 142 h 151"/>
                <a:gd name="T44" fmla="*/ 98 w 133"/>
                <a:gd name="T45" fmla="*/ 96 h 151"/>
                <a:gd name="T46" fmla="*/ 126 w 133"/>
                <a:gd name="T47" fmla="*/ 96 h 151"/>
                <a:gd name="T48" fmla="*/ 130 w 133"/>
                <a:gd name="T49" fmla="*/ 92 h 151"/>
                <a:gd name="T50" fmla="*/ 130 w 133"/>
                <a:gd name="T51" fmla="*/ 13 h 151"/>
                <a:gd name="T52" fmla="*/ 133 w 133"/>
                <a:gd name="T53" fmla="*/ 7 h 151"/>
                <a:gd name="T54" fmla="*/ 133 w 133"/>
                <a:gd name="T55" fmla="*/ 7 h 151"/>
                <a:gd name="T56" fmla="*/ 133 w 133"/>
                <a:gd name="T57" fmla="*/ 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51">
                  <a:moveTo>
                    <a:pt x="133" y="7"/>
                  </a:moveTo>
                  <a:cubicBezTo>
                    <a:pt x="133" y="3"/>
                    <a:pt x="130" y="0"/>
                    <a:pt x="126" y="0"/>
                  </a:cubicBezTo>
                  <a:cubicBezTo>
                    <a:pt x="7" y="0"/>
                    <a:pt x="7" y="0"/>
                    <a:pt x="7" y="0"/>
                  </a:cubicBezTo>
                  <a:cubicBezTo>
                    <a:pt x="3" y="0"/>
                    <a:pt x="0" y="3"/>
                    <a:pt x="0" y="7"/>
                  </a:cubicBezTo>
                  <a:cubicBezTo>
                    <a:pt x="0" y="9"/>
                    <a:pt x="1" y="12"/>
                    <a:pt x="3" y="13"/>
                  </a:cubicBezTo>
                  <a:cubicBezTo>
                    <a:pt x="3" y="91"/>
                    <a:pt x="3" y="91"/>
                    <a:pt x="3" y="91"/>
                  </a:cubicBezTo>
                  <a:cubicBezTo>
                    <a:pt x="5" y="90"/>
                    <a:pt x="7" y="88"/>
                    <a:pt x="10" y="85"/>
                  </a:cubicBezTo>
                  <a:cubicBezTo>
                    <a:pt x="10" y="14"/>
                    <a:pt x="10" y="14"/>
                    <a:pt x="10" y="14"/>
                  </a:cubicBezTo>
                  <a:cubicBezTo>
                    <a:pt x="123" y="14"/>
                    <a:pt x="123" y="14"/>
                    <a:pt x="123" y="14"/>
                  </a:cubicBezTo>
                  <a:cubicBezTo>
                    <a:pt x="123" y="89"/>
                    <a:pt x="123" y="89"/>
                    <a:pt x="123" y="89"/>
                  </a:cubicBezTo>
                  <a:cubicBezTo>
                    <a:pt x="35" y="89"/>
                    <a:pt x="35" y="89"/>
                    <a:pt x="35" y="89"/>
                  </a:cubicBezTo>
                  <a:cubicBezTo>
                    <a:pt x="32" y="91"/>
                    <a:pt x="30" y="94"/>
                    <a:pt x="28" y="96"/>
                  </a:cubicBezTo>
                  <a:cubicBezTo>
                    <a:pt x="34" y="96"/>
                    <a:pt x="34" y="96"/>
                    <a:pt x="34" y="96"/>
                  </a:cubicBezTo>
                  <a:cubicBezTo>
                    <a:pt x="22" y="142"/>
                    <a:pt x="22" y="142"/>
                    <a:pt x="22" y="142"/>
                  </a:cubicBezTo>
                  <a:cubicBezTo>
                    <a:pt x="21" y="145"/>
                    <a:pt x="23" y="149"/>
                    <a:pt x="27" y="150"/>
                  </a:cubicBezTo>
                  <a:cubicBezTo>
                    <a:pt x="31" y="151"/>
                    <a:pt x="34" y="149"/>
                    <a:pt x="35" y="145"/>
                  </a:cubicBezTo>
                  <a:cubicBezTo>
                    <a:pt x="48" y="99"/>
                    <a:pt x="48" y="99"/>
                    <a:pt x="48" y="99"/>
                  </a:cubicBezTo>
                  <a:cubicBezTo>
                    <a:pt x="85" y="99"/>
                    <a:pt x="85" y="99"/>
                    <a:pt x="85" y="99"/>
                  </a:cubicBezTo>
                  <a:cubicBezTo>
                    <a:pt x="97" y="145"/>
                    <a:pt x="97" y="145"/>
                    <a:pt x="97" y="145"/>
                  </a:cubicBezTo>
                  <a:cubicBezTo>
                    <a:pt x="98" y="148"/>
                    <a:pt x="101" y="150"/>
                    <a:pt x="104" y="150"/>
                  </a:cubicBezTo>
                  <a:cubicBezTo>
                    <a:pt x="105" y="150"/>
                    <a:pt x="105" y="150"/>
                    <a:pt x="106" y="150"/>
                  </a:cubicBezTo>
                  <a:cubicBezTo>
                    <a:pt x="109" y="149"/>
                    <a:pt x="112" y="145"/>
                    <a:pt x="111" y="142"/>
                  </a:cubicBezTo>
                  <a:cubicBezTo>
                    <a:pt x="98" y="96"/>
                    <a:pt x="98" y="96"/>
                    <a:pt x="98" y="96"/>
                  </a:cubicBezTo>
                  <a:cubicBezTo>
                    <a:pt x="126" y="96"/>
                    <a:pt x="126" y="96"/>
                    <a:pt x="126" y="96"/>
                  </a:cubicBezTo>
                  <a:cubicBezTo>
                    <a:pt x="128" y="96"/>
                    <a:pt x="130" y="94"/>
                    <a:pt x="130" y="92"/>
                  </a:cubicBezTo>
                  <a:cubicBezTo>
                    <a:pt x="130" y="13"/>
                    <a:pt x="130" y="13"/>
                    <a:pt x="130" y="13"/>
                  </a:cubicBezTo>
                  <a:cubicBezTo>
                    <a:pt x="132" y="12"/>
                    <a:pt x="133" y="9"/>
                    <a:pt x="133" y="7"/>
                  </a:cubicBezTo>
                  <a:close/>
                  <a:moveTo>
                    <a:pt x="133" y="7"/>
                  </a:moveTo>
                  <a:cubicBezTo>
                    <a:pt x="133" y="7"/>
                    <a:pt x="133" y="7"/>
                    <a:pt x="133"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54" name="Freeform 195">
              <a:extLst>
                <a:ext uri="{FF2B5EF4-FFF2-40B4-BE49-F238E27FC236}">
                  <a16:creationId xmlns:a16="http://schemas.microsoft.com/office/drawing/2014/main" id="{BD4BEF55-A425-507D-03A1-6B90D6E97DE2}"/>
                </a:ext>
              </a:extLst>
            </p:cNvPr>
            <p:cNvSpPr>
              <a:spLocks noEditPoints="1"/>
            </p:cNvSpPr>
            <p:nvPr/>
          </p:nvSpPr>
          <p:spPr bwMode="auto">
            <a:xfrm>
              <a:off x="638176" y="2935288"/>
              <a:ext cx="50800" cy="149225"/>
            </a:xfrm>
            <a:custGeom>
              <a:avLst/>
              <a:gdLst>
                <a:gd name="T0" fmla="*/ 13 w 13"/>
                <a:gd name="T1" fmla="*/ 32 h 39"/>
                <a:gd name="T2" fmla="*/ 13 w 13"/>
                <a:gd name="T3" fmla="*/ 6 h 39"/>
                <a:gd name="T4" fmla="*/ 7 w 13"/>
                <a:gd name="T5" fmla="*/ 0 h 39"/>
                <a:gd name="T6" fmla="*/ 0 w 13"/>
                <a:gd name="T7" fmla="*/ 6 h 39"/>
                <a:gd name="T8" fmla="*/ 0 w 13"/>
                <a:gd name="T9" fmla="*/ 32 h 39"/>
                <a:gd name="T10" fmla="*/ 7 w 13"/>
                <a:gd name="T11" fmla="*/ 39 h 39"/>
                <a:gd name="T12" fmla="*/ 13 w 13"/>
                <a:gd name="T13" fmla="*/ 32 h 39"/>
                <a:gd name="T14" fmla="*/ 13 w 13"/>
                <a:gd name="T15" fmla="*/ 32 h 39"/>
                <a:gd name="T16" fmla="*/ 13 w 13"/>
                <a:gd name="T17"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9">
                  <a:moveTo>
                    <a:pt x="13" y="32"/>
                  </a:moveTo>
                  <a:cubicBezTo>
                    <a:pt x="13" y="6"/>
                    <a:pt x="13" y="6"/>
                    <a:pt x="13" y="6"/>
                  </a:cubicBezTo>
                  <a:cubicBezTo>
                    <a:pt x="13" y="3"/>
                    <a:pt x="10" y="0"/>
                    <a:pt x="7" y="0"/>
                  </a:cubicBezTo>
                  <a:cubicBezTo>
                    <a:pt x="3" y="0"/>
                    <a:pt x="0" y="3"/>
                    <a:pt x="0" y="6"/>
                  </a:cubicBezTo>
                  <a:cubicBezTo>
                    <a:pt x="0" y="32"/>
                    <a:pt x="0" y="32"/>
                    <a:pt x="0" y="32"/>
                  </a:cubicBezTo>
                  <a:cubicBezTo>
                    <a:pt x="0" y="36"/>
                    <a:pt x="3" y="39"/>
                    <a:pt x="7" y="39"/>
                  </a:cubicBezTo>
                  <a:cubicBezTo>
                    <a:pt x="10" y="39"/>
                    <a:pt x="13" y="36"/>
                    <a:pt x="13" y="32"/>
                  </a:cubicBezTo>
                  <a:close/>
                  <a:moveTo>
                    <a:pt x="13" y="32"/>
                  </a:moveTo>
                  <a:cubicBezTo>
                    <a:pt x="13" y="32"/>
                    <a:pt x="13" y="32"/>
                    <a:pt x="13"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55" name="Freeform 196">
              <a:extLst>
                <a:ext uri="{FF2B5EF4-FFF2-40B4-BE49-F238E27FC236}">
                  <a16:creationId xmlns:a16="http://schemas.microsoft.com/office/drawing/2014/main" id="{7D077D98-8656-0BE4-5B92-64C80EB6FF5D}"/>
                </a:ext>
              </a:extLst>
            </p:cNvPr>
            <p:cNvSpPr>
              <a:spLocks noEditPoints="1"/>
            </p:cNvSpPr>
            <p:nvPr/>
          </p:nvSpPr>
          <p:spPr bwMode="auto">
            <a:xfrm>
              <a:off x="722313" y="2843213"/>
              <a:ext cx="53975" cy="241300"/>
            </a:xfrm>
            <a:custGeom>
              <a:avLst/>
              <a:gdLst>
                <a:gd name="T0" fmla="*/ 14 w 14"/>
                <a:gd name="T1" fmla="*/ 56 h 63"/>
                <a:gd name="T2" fmla="*/ 14 w 14"/>
                <a:gd name="T3" fmla="*/ 6 h 63"/>
                <a:gd name="T4" fmla="*/ 7 w 14"/>
                <a:gd name="T5" fmla="*/ 0 h 63"/>
                <a:gd name="T6" fmla="*/ 0 w 14"/>
                <a:gd name="T7" fmla="*/ 6 h 63"/>
                <a:gd name="T8" fmla="*/ 0 w 14"/>
                <a:gd name="T9" fmla="*/ 56 h 63"/>
                <a:gd name="T10" fmla="*/ 7 w 14"/>
                <a:gd name="T11" fmla="*/ 63 h 63"/>
                <a:gd name="T12" fmla="*/ 14 w 14"/>
                <a:gd name="T13" fmla="*/ 56 h 63"/>
                <a:gd name="T14" fmla="*/ 14 w 14"/>
                <a:gd name="T15" fmla="*/ 56 h 63"/>
                <a:gd name="T16" fmla="*/ 14 w 14"/>
                <a:gd name="T17"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3">
                  <a:moveTo>
                    <a:pt x="14" y="56"/>
                  </a:moveTo>
                  <a:cubicBezTo>
                    <a:pt x="14" y="6"/>
                    <a:pt x="14" y="6"/>
                    <a:pt x="14" y="6"/>
                  </a:cubicBezTo>
                  <a:cubicBezTo>
                    <a:pt x="14" y="3"/>
                    <a:pt x="11" y="0"/>
                    <a:pt x="7" y="0"/>
                  </a:cubicBezTo>
                  <a:cubicBezTo>
                    <a:pt x="3" y="0"/>
                    <a:pt x="0" y="3"/>
                    <a:pt x="0" y="6"/>
                  </a:cubicBezTo>
                  <a:cubicBezTo>
                    <a:pt x="0" y="56"/>
                    <a:pt x="0" y="56"/>
                    <a:pt x="0" y="56"/>
                  </a:cubicBezTo>
                  <a:cubicBezTo>
                    <a:pt x="0" y="60"/>
                    <a:pt x="3" y="63"/>
                    <a:pt x="7" y="63"/>
                  </a:cubicBezTo>
                  <a:cubicBezTo>
                    <a:pt x="11" y="63"/>
                    <a:pt x="14" y="60"/>
                    <a:pt x="14" y="56"/>
                  </a:cubicBezTo>
                  <a:close/>
                  <a:moveTo>
                    <a:pt x="14" y="56"/>
                  </a:moveTo>
                  <a:cubicBezTo>
                    <a:pt x="14" y="56"/>
                    <a:pt x="14" y="56"/>
                    <a:pt x="14"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56" name="Freeform 197">
              <a:extLst>
                <a:ext uri="{FF2B5EF4-FFF2-40B4-BE49-F238E27FC236}">
                  <a16:creationId xmlns:a16="http://schemas.microsoft.com/office/drawing/2014/main" id="{F573AC12-0F55-4576-27E7-FB02654960F3}"/>
                </a:ext>
              </a:extLst>
            </p:cNvPr>
            <p:cNvSpPr>
              <a:spLocks noEditPoints="1"/>
            </p:cNvSpPr>
            <p:nvPr/>
          </p:nvSpPr>
          <p:spPr bwMode="auto">
            <a:xfrm>
              <a:off x="808038" y="2892426"/>
              <a:ext cx="52388" cy="192088"/>
            </a:xfrm>
            <a:custGeom>
              <a:avLst/>
              <a:gdLst>
                <a:gd name="T0" fmla="*/ 14 w 14"/>
                <a:gd name="T1" fmla="*/ 43 h 50"/>
                <a:gd name="T2" fmla="*/ 14 w 14"/>
                <a:gd name="T3" fmla="*/ 7 h 50"/>
                <a:gd name="T4" fmla="*/ 7 w 14"/>
                <a:gd name="T5" fmla="*/ 0 h 50"/>
                <a:gd name="T6" fmla="*/ 0 w 14"/>
                <a:gd name="T7" fmla="*/ 7 h 50"/>
                <a:gd name="T8" fmla="*/ 0 w 14"/>
                <a:gd name="T9" fmla="*/ 43 h 50"/>
                <a:gd name="T10" fmla="*/ 7 w 14"/>
                <a:gd name="T11" fmla="*/ 50 h 50"/>
                <a:gd name="T12" fmla="*/ 14 w 14"/>
                <a:gd name="T13" fmla="*/ 43 h 50"/>
                <a:gd name="T14" fmla="*/ 14 w 14"/>
                <a:gd name="T15" fmla="*/ 43 h 50"/>
                <a:gd name="T16" fmla="*/ 14 w 14"/>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4" y="43"/>
                  </a:moveTo>
                  <a:cubicBezTo>
                    <a:pt x="14" y="7"/>
                    <a:pt x="14" y="7"/>
                    <a:pt x="14" y="7"/>
                  </a:cubicBezTo>
                  <a:cubicBezTo>
                    <a:pt x="14" y="3"/>
                    <a:pt x="11" y="0"/>
                    <a:pt x="7" y="0"/>
                  </a:cubicBezTo>
                  <a:cubicBezTo>
                    <a:pt x="3" y="0"/>
                    <a:pt x="0" y="3"/>
                    <a:pt x="0" y="7"/>
                  </a:cubicBezTo>
                  <a:cubicBezTo>
                    <a:pt x="0" y="43"/>
                    <a:pt x="0" y="43"/>
                    <a:pt x="0" y="43"/>
                  </a:cubicBezTo>
                  <a:cubicBezTo>
                    <a:pt x="0" y="47"/>
                    <a:pt x="3" y="50"/>
                    <a:pt x="7" y="50"/>
                  </a:cubicBezTo>
                  <a:cubicBezTo>
                    <a:pt x="11" y="50"/>
                    <a:pt x="14" y="47"/>
                    <a:pt x="14" y="43"/>
                  </a:cubicBezTo>
                  <a:close/>
                  <a:moveTo>
                    <a:pt x="14" y="43"/>
                  </a:moveTo>
                  <a:cubicBezTo>
                    <a:pt x="14" y="43"/>
                    <a:pt x="14" y="43"/>
                    <a:pt x="14"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57" name="Freeform 198">
              <a:extLst>
                <a:ext uri="{FF2B5EF4-FFF2-40B4-BE49-F238E27FC236}">
                  <a16:creationId xmlns:a16="http://schemas.microsoft.com/office/drawing/2014/main" id="{AEB39D8A-562B-5CB0-2CD7-8CB051E8EE5F}"/>
                </a:ext>
              </a:extLst>
            </p:cNvPr>
            <p:cNvSpPr>
              <a:spLocks noEditPoints="1"/>
            </p:cNvSpPr>
            <p:nvPr/>
          </p:nvSpPr>
          <p:spPr bwMode="auto">
            <a:xfrm>
              <a:off x="409576" y="3003551"/>
              <a:ext cx="190500" cy="192088"/>
            </a:xfrm>
            <a:custGeom>
              <a:avLst/>
              <a:gdLst>
                <a:gd name="T0" fmla="*/ 50 w 50"/>
                <a:gd name="T1" fmla="*/ 0 h 50"/>
                <a:gd name="T2" fmla="*/ 47 w 50"/>
                <a:gd name="T3" fmla="*/ 0 h 50"/>
                <a:gd name="T4" fmla="*/ 1 w 50"/>
                <a:gd name="T5" fmla="*/ 42 h 50"/>
                <a:gd name="T6" fmla="*/ 1 w 50"/>
                <a:gd name="T7" fmla="*/ 49 h 50"/>
                <a:gd name="T8" fmla="*/ 8 w 50"/>
                <a:gd name="T9" fmla="*/ 49 h 50"/>
                <a:gd name="T10" fmla="*/ 50 w 50"/>
                <a:gd name="T11" fmla="*/ 3 h 50"/>
                <a:gd name="T12" fmla="*/ 50 w 50"/>
                <a:gd name="T13" fmla="*/ 0 h 50"/>
                <a:gd name="T14" fmla="*/ 50 w 50"/>
                <a:gd name="T15" fmla="*/ 0 h 50"/>
                <a:gd name="T16" fmla="*/ 50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50" y="0"/>
                  </a:moveTo>
                  <a:cubicBezTo>
                    <a:pt x="49" y="0"/>
                    <a:pt x="48" y="0"/>
                    <a:pt x="47" y="0"/>
                  </a:cubicBezTo>
                  <a:cubicBezTo>
                    <a:pt x="47" y="0"/>
                    <a:pt x="2" y="42"/>
                    <a:pt x="1" y="42"/>
                  </a:cubicBezTo>
                  <a:cubicBezTo>
                    <a:pt x="0" y="44"/>
                    <a:pt x="0" y="47"/>
                    <a:pt x="1" y="49"/>
                  </a:cubicBezTo>
                  <a:cubicBezTo>
                    <a:pt x="3" y="50"/>
                    <a:pt x="6" y="50"/>
                    <a:pt x="8" y="49"/>
                  </a:cubicBezTo>
                  <a:cubicBezTo>
                    <a:pt x="8" y="48"/>
                    <a:pt x="50" y="3"/>
                    <a:pt x="50" y="3"/>
                  </a:cubicBezTo>
                  <a:cubicBezTo>
                    <a:pt x="50" y="2"/>
                    <a:pt x="50" y="1"/>
                    <a:pt x="50" y="0"/>
                  </a:cubicBezTo>
                  <a:close/>
                  <a:moveTo>
                    <a:pt x="50" y="0"/>
                  </a:moveTo>
                  <a:cubicBezTo>
                    <a:pt x="50" y="0"/>
                    <a:pt x="50"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grpSp>
        <p:nvGrpSpPr>
          <p:cNvPr id="58" name="Group 57">
            <a:extLst>
              <a:ext uri="{FF2B5EF4-FFF2-40B4-BE49-F238E27FC236}">
                <a16:creationId xmlns:a16="http://schemas.microsoft.com/office/drawing/2014/main" id="{7AA573C6-4970-2DF5-778C-B4377A40E109}"/>
              </a:ext>
            </a:extLst>
          </p:cNvPr>
          <p:cNvGrpSpPr/>
          <p:nvPr/>
        </p:nvGrpSpPr>
        <p:grpSpPr>
          <a:xfrm>
            <a:off x="2974972" y="2312966"/>
            <a:ext cx="269365" cy="249329"/>
            <a:chOff x="3686175" y="3917950"/>
            <a:chExt cx="576263" cy="533400"/>
          </a:xfrm>
          <a:solidFill>
            <a:srgbClr val="949599"/>
          </a:solidFill>
        </p:grpSpPr>
        <p:sp>
          <p:nvSpPr>
            <p:cNvPr id="59" name="Freeform 27">
              <a:extLst>
                <a:ext uri="{FF2B5EF4-FFF2-40B4-BE49-F238E27FC236}">
                  <a16:creationId xmlns:a16="http://schemas.microsoft.com/office/drawing/2014/main" id="{3E01D19E-E071-F51B-ACDC-5A9C0A995A1F}"/>
                </a:ext>
              </a:extLst>
            </p:cNvPr>
            <p:cNvSpPr>
              <a:spLocks noEditPoints="1"/>
            </p:cNvSpPr>
            <p:nvPr/>
          </p:nvSpPr>
          <p:spPr bwMode="auto">
            <a:xfrm>
              <a:off x="3686175" y="3917950"/>
              <a:ext cx="576263" cy="533400"/>
            </a:xfrm>
            <a:custGeom>
              <a:avLst/>
              <a:gdLst>
                <a:gd name="T0" fmla="*/ 150 w 151"/>
                <a:gd name="T1" fmla="*/ 59 h 139"/>
                <a:gd name="T2" fmla="*/ 147 w 151"/>
                <a:gd name="T3" fmla="*/ 57 h 139"/>
                <a:gd name="T4" fmla="*/ 138 w 151"/>
                <a:gd name="T5" fmla="*/ 57 h 139"/>
                <a:gd name="T6" fmla="*/ 70 w 151"/>
                <a:gd name="T7" fmla="*/ 0 h 139"/>
                <a:gd name="T8" fmla="*/ 0 w 151"/>
                <a:gd name="T9" fmla="*/ 70 h 139"/>
                <a:gd name="T10" fmla="*/ 70 w 151"/>
                <a:gd name="T11" fmla="*/ 139 h 139"/>
                <a:gd name="T12" fmla="*/ 130 w 151"/>
                <a:gd name="T13" fmla="*/ 104 h 139"/>
                <a:gd name="T14" fmla="*/ 127 w 151"/>
                <a:gd name="T15" fmla="*/ 96 h 139"/>
                <a:gd name="T16" fmla="*/ 119 w 151"/>
                <a:gd name="T17" fmla="*/ 98 h 139"/>
                <a:gd name="T18" fmla="*/ 70 w 151"/>
                <a:gd name="T19" fmla="*/ 126 h 139"/>
                <a:gd name="T20" fmla="*/ 13 w 151"/>
                <a:gd name="T21" fmla="*/ 70 h 139"/>
                <a:gd name="T22" fmla="*/ 70 w 151"/>
                <a:gd name="T23" fmla="*/ 13 h 139"/>
                <a:gd name="T24" fmla="*/ 125 w 151"/>
                <a:gd name="T25" fmla="*/ 57 h 139"/>
                <a:gd name="T26" fmla="*/ 116 w 151"/>
                <a:gd name="T27" fmla="*/ 57 h 139"/>
                <a:gd name="T28" fmla="*/ 113 w 151"/>
                <a:gd name="T29" fmla="*/ 59 h 139"/>
                <a:gd name="T30" fmla="*/ 113 w 151"/>
                <a:gd name="T31" fmla="*/ 62 h 139"/>
                <a:gd name="T32" fmla="*/ 129 w 151"/>
                <a:gd name="T33" fmla="*/ 81 h 139"/>
                <a:gd name="T34" fmla="*/ 131 w 151"/>
                <a:gd name="T35" fmla="*/ 82 h 139"/>
                <a:gd name="T36" fmla="*/ 134 w 151"/>
                <a:gd name="T37" fmla="*/ 81 h 139"/>
                <a:gd name="T38" fmla="*/ 150 w 151"/>
                <a:gd name="T39" fmla="*/ 62 h 139"/>
                <a:gd name="T40" fmla="*/ 150 w 151"/>
                <a:gd name="T41" fmla="*/ 59 h 139"/>
                <a:gd name="T42" fmla="*/ 150 w 151"/>
                <a:gd name="T43" fmla="*/ 59 h 139"/>
                <a:gd name="T44" fmla="*/ 150 w 151"/>
                <a:gd name="T45" fmla="*/ 5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139">
                  <a:moveTo>
                    <a:pt x="150" y="59"/>
                  </a:moveTo>
                  <a:cubicBezTo>
                    <a:pt x="150" y="58"/>
                    <a:pt x="148" y="57"/>
                    <a:pt x="147" y="57"/>
                  </a:cubicBezTo>
                  <a:cubicBezTo>
                    <a:pt x="138" y="57"/>
                    <a:pt x="138" y="57"/>
                    <a:pt x="138" y="57"/>
                  </a:cubicBezTo>
                  <a:cubicBezTo>
                    <a:pt x="132" y="25"/>
                    <a:pt x="104" y="0"/>
                    <a:pt x="70" y="0"/>
                  </a:cubicBezTo>
                  <a:cubicBezTo>
                    <a:pt x="31" y="0"/>
                    <a:pt x="0" y="31"/>
                    <a:pt x="0" y="70"/>
                  </a:cubicBezTo>
                  <a:cubicBezTo>
                    <a:pt x="0" y="108"/>
                    <a:pt x="31" y="139"/>
                    <a:pt x="70" y="139"/>
                  </a:cubicBezTo>
                  <a:cubicBezTo>
                    <a:pt x="94" y="139"/>
                    <a:pt x="117" y="126"/>
                    <a:pt x="130" y="104"/>
                  </a:cubicBezTo>
                  <a:cubicBezTo>
                    <a:pt x="131" y="101"/>
                    <a:pt x="130" y="97"/>
                    <a:pt x="127" y="96"/>
                  </a:cubicBezTo>
                  <a:cubicBezTo>
                    <a:pt x="124" y="94"/>
                    <a:pt x="121" y="95"/>
                    <a:pt x="119" y="98"/>
                  </a:cubicBezTo>
                  <a:cubicBezTo>
                    <a:pt x="109" y="115"/>
                    <a:pt x="90" y="126"/>
                    <a:pt x="70" y="126"/>
                  </a:cubicBezTo>
                  <a:cubicBezTo>
                    <a:pt x="38" y="126"/>
                    <a:pt x="13" y="101"/>
                    <a:pt x="13" y="70"/>
                  </a:cubicBezTo>
                  <a:cubicBezTo>
                    <a:pt x="13" y="38"/>
                    <a:pt x="38" y="13"/>
                    <a:pt x="70" y="13"/>
                  </a:cubicBezTo>
                  <a:cubicBezTo>
                    <a:pt x="97" y="13"/>
                    <a:pt x="119" y="32"/>
                    <a:pt x="125" y="57"/>
                  </a:cubicBezTo>
                  <a:cubicBezTo>
                    <a:pt x="116" y="57"/>
                    <a:pt x="116" y="57"/>
                    <a:pt x="116" y="57"/>
                  </a:cubicBezTo>
                  <a:cubicBezTo>
                    <a:pt x="114" y="57"/>
                    <a:pt x="113" y="58"/>
                    <a:pt x="113" y="59"/>
                  </a:cubicBezTo>
                  <a:cubicBezTo>
                    <a:pt x="112" y="60"/>
                    <a:pt x="112" y="61"/>
                    <a:pt x="113" y="62"/>
                  </a:cubicBezTo>
                  <a:cubicBezTo>
                    <a:pt x="129" y="81"/>
                    <a:pt x="129" y="81"/>
                    <a:pt x="129" y="81"/>
                  </a:cubicBezTo>
                  <a:cubicBezTo>
                    <a:pt x="130" y="82"/>
                    <a:pt x="131" y="82"/>
                    <a:pt x="131" y="82"/>
                  </a:cubicBezTo>
                  <a:cubicBezTo>
                    <a:pt x="132" y="82"/>
                    <a:pt x="133" y="82"/>
                    <a:pt x="134" y="81"/>
                  </a:cubicBezTo>
                  <a:cubicBezTo>
                    <a:pt x="150" y="62"/>
                    <a:pt x="150" y="62"/>
                    <a:pt x="150" y="62"/>
                  </a:cubicBezTo>
                  <a:cubicBezTo>
                    <a:pt x="150" y="61"/>
                    <a:pt x="151" y="60"/>
                    <a:pt x="150" y="59"/>
                  </a:cubicBezTo>
                  <a:close/>
                  <a:moveTo>
                    <a:pt x="150" y="59"/>
                  </a:moveTo>
                  <a:cubicBezTo>
                    <a:pt x="150" y="59"/>
                    <a:pt x="150" y="59"/>
                    <a:pt x="150"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60" name="Freeform 28">
              <a:extLst>
                <a:ext uri="{FF2B5EF4-FFF2-40B4-BE49-F238E27FC236}">
                  <a16:creationId xmlns:a16="http://schemas.microsoft.com/office/drawing/2014/main" id="{3F5AF4DA-F2CC-2F28-25BB-76E65B453746}"/>
                </a:ext>
              </a:extLst>
            </p:cNvPr>
            <p:cNvSpPr>
              <a:spLocks noEditPoints="1"/>
            </p:cNvSpPr>
            <p:nvPr/>
          </p:nvSpPr>
          <p:spPr bwMode="auto">
            <a:xfrm>
              <a:off x="3906838" y="3979863"/>
              <a:ext cx="187325" cy="295275"/>
            </a:xfrm>
            <a:custGeom>
              <a:avLst/>
              <a:gdLst>
                <a:gd name="T0" fmla="*/ 12 w 49"/>
                <a:gd name="T1" fmla="*/ 0 h 77"/>
                <a:gd name="T2" fmla="*/ 5 w 49"/>
                <a:gd name="T3" fmla="*/ 6 h 77"/>
                <a:gd name="T4" fmla="*/ 5 w 49"/>
                <a:gd name="T5" fmla="*/ 44 h 77"/>
                <a:gd name="T6" fmla="*/ 0 w 49"/>
                <a:gd name="T7" fmla="*/ 54 h 77"/>
                <a:gd name="T8" fmla="*/ 12 w 49"/>
                <a:gd name="T9" fmla="*/ 65 h 77"/>
                <a:gd name="T10" fmla="*/ 16 w 49"/>
                <a:gd name="T11" fmla="*/ 64 h 77"/>
                <a:gd name="T12" fmla="*/ 38 w 49"/>
                <a:gd name="T13" fmla="*/ 76 h 77"/>
                <a:gd name="T14" fmla="*/ 41 w 49"/>
                <a:gd name="T15" fmla="*/ 77 h 77"/>
                <a:gd name="T16" fmla="*/ 47 w 49"/>
                <a:gd name="T17" fmla="*/ 74 h 77"/>
                <a:gd name="T18" fmla="*/ 45 w 49"/>
                <a:gd name="T19" fmla="*/ 65 h 77"/>
                <a:gd name="T20" fmla="*/ 22 w 49"/>
                <a:gd name="T21" fmla="*/ 53 h 77"/>
                <a:gd name="T22" fmla="*/ 18 w 49"/>
                <a:gd name="T23" fmla="*/ 44 h 77"/>
                <a:gd name="T24" fmla="*/ 18 w 49"/>
                <a:gd name="T25" fmla="*/ 6 h 77"/>
                <a:gd name="T26" fmla="*/ 12 w 49"/>
                <a:gd name="T27" fmla="*/ 0 h 77"/>
                <a:gd name="T28" fmla="*/ 12 w 49"/>
                <a:gd name="T29" fmla="*/ 58 h 77"/>
                <a:gd name="T30" fmla="*/ 7 w 49"/>
                <a:gd name="T31" fmla="*/ 54 h 77"/>
                <a:gd name="T32" fmla="*/ 12 w 49"/>
                <a:gd name="T33" fmla="*/ 49 h 77"/>
                <a:gd name="T34" fmla="*/ 16 w 49"/>
                <a:gd name="T35" fmla="*/ 54 h 77"/>
                <a:gd name="T36" fmla="*/ 12 w 49"/>
                <a:gd name="T37" fmla="*/ 58 h 77"/>
                <a:gd name="T38" fmla="*/ 12 w 49"/>
                <a:gd name="T39" fmla="*/ 58 h 77"/>
                <a:gd name="T40" fmla="*/ 12 w 49"/>
                <a:gd name="T41"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77">
                  <a:moveTo>
                    <a:pt x="12" y="0"/>
                  </a:moveTo>
                  <a:cubicBezTo>
                    <a:pt x="8" y="0"/>
                    <a:pt x="5" y="3"/>
                    <a:pt x="5" y="6"/>
                  </a:cubicBezTo>
                  <a:cubicBezTo>
                    <a:pt x="5" y="44"/>
                    <a:pt x="5" y="44"/>
                    <a:pt x="5" y="44"/>
                  </a:cubicBezTo>
                  <a:cubicBezTo>
                    <a:pt x="2" y="46"/>
                    <a:pt x="0" y="50"/>
                    <a:pt x="0" y="54"/>
                  </a:cubicBezTo>
                  <a:cubicBezTo>
                    <a:pt x="0" y="60"/>
                    <a:pt x="5" y="65"/>
                    <a:pt x="12" y="65"/>
                  </a:cubicBezTo>
                  <a:cubicBezTo>
                    <a:pt x="13" y="65"/>
                    <a:pt x="15" y="64"/>
                    <a:pt x="16" y="64"/>
                  </a:cubicBezTo>
                  <a:cubicBezTo>
                    <a:pt x="38" y="76"/>
                    <a:pt x="38" y="76"/>
                    <a:pt x="38" y="76"/>
                  </a:cubicBezTo>
                  <a:cubicBezTo>
                    <a:pt x="39" y="77"/>
                    <a:pt x="40" y="77"/>
                    <a:pt x="41" y="77"/>
                  </a:cubicBezTo>
                  <a:cubicBezTo>
                    <a:pt x="44" y="77"/>
                    <a:pt x="46" y="76"/>
                    <a:pt x="47" y="74"/>
                  </a:cubicBezTo>
                  <a:cubicBezTo>
                    <a:pt x="49" y="71"/>
                    <a:pt x="48" y="67"/>
                    <a:pt x="45" y="65"/>
                  </a:cubicBezTo>
                  <a:cubicBezTo>
                    <a:pt x="22" y="53"/>
                    <a:pt x="22" y="53"/>
                    <a:pt x="22" y="53"/>
                  </a:cubicBezTo>
                  <a:cubicBezTo>
                    <a:pt x="22" y="49"/>
                    <a:pt x="20" y="46"/>
                    <a:pt x="18" y="44"/>
                  </a:cubicBezTo>
                  <a:cubicBezTo>
                    <a:pt x="18" y="6"/>
                    <a:pt x="18" y="6"/>
                    <a:pt x="18" y="6"/>
                  </a:cubicBezTo>
                  <a:cubicBezTo>
                    <a:pt x="18" y="3"/>
                    <a:pt x="15" y="0"/>
                    <a:pt x="12" y="0"/>
                  </a:cubicBezTo>
                  <a:close/>
                  <a:moveTo>
                    <a:pt x="12" y="58"/>
                  </a:moveTo>
                  <a:cubicBezTo>
                    <a:pt x="9" y="58"/>
                    <a:pt x="7" y="56"/>
                    <a:pt x="7" y="54"/>
                  </a:cubicBezTo>
                  <a:cubicBezTo>
                    <a:pt x="7" y="51"/>
                    <a:pt x="9" y="49"/>
                    <a:pt x="12" y="49"/>
                  </a:cubicBezTo>
                  <a:cubicBezTo>
                    <a:pt x="14" y="49"/>
                    <a:pt x="16" y="51"/>
                    <a:pt x="16" y="54"/>
                  </a:cubicBezTo>
                  <a:cubicBezTo>
                    <a:pt x="16" y="56"/>
                    <a:pt x="14" y="58"/>
                    <a:pt x="12" y="58"/>
                  </a:cubicBezTo>
                  <a:close/>
                  <a:moveTo>
                    <a:pt x="12" y="58"/>
                  </a:moveTo>
                  <a:cubicBezTo>
                    <a:pt x="12" y="58"/>
                    <a:pt x="12" y="58"/>
                    <a:pt x="12"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grpSp>
        <p:nvGrpSpPr>
          <p:cNvPr id="61" name="Group 60">
            <a:extLst>
              <a:ext uri="{FF2B5EF4-FFF2-40B4-BE49-F238E27FC236}">
                <a16:creationId xmlns:a16="http://schemas.microsoft.com/office/drawing/2014/main" id="{84B1A988-F0A9-6108-D5D6-8C3AC229BDC9}"/>
              </a:ext>
            </a:extLst>
          </p:cNvPr>
          <p:cNvGrpSpPr/>
          <p:nvPr/>
        </p:nvGrpSpPr>
        <p:grpSpPr>
          <a:xfrm>
            <a:off x="3929237" y="3034370"/>
            <a:ext cx="258497" cy="235191"/>
            <a:chOff x="5337176" y="1455738"/>
            <a:chExt cx="581024" cy="528638"/>
          </a:xfrm>
          <a:solidFill>
            <a:srgbClr val="169ED5"/>
          </a:solidFill>
        </p:grpSpPr>
        <p:sp>
          <p:nvSpPr>
            <p:cNvPr id="62" name="Freeform 256">
              <a:extLst>
                <a:ext uri="{FF2B5EF4-FFF2-40B4-BE49-F238E27FC236}">
                  <a16:creationId xmlns:a16="http://schemas.microsoft.com/office/drawing/2014/main" id="{F7833147-C61C-776B-0E1C-5519DBE75861}"/>
                </a:ext>
              </a:extLst>
            </p:cNvPr>
            <p:cNvSpPr>
              <a:spLocks noEditPoints="1"/>
            </p:cNvSpPr>
            <p:nvPr/>
          </p:nvSpPr>
          <p:spPr bwMode="auto">
            <a:xfrm>
              <a:off x="5413375" y="1498601"/>
              <a:ext cx="84137" cy="84138"/>
            </a:xfrm>
            <a:custGeom>
              <a:avLst/>
              <a:gdLst>
                <a:gd name="T0" fmla="*/ 22 w 22"/>
                <a:gd name="T1" fmla="*/ 11 h 22"/>
                <a:gd name="T2" fmla="*/ 11 w 22"/>
                <a:gd name="T3" fmla="*/ 22 h 22"/>
                <a:gd name="T4" fmla="*/ 0 w 22"/>
                <a:gd name="T5" fmla="*/ 11 h 22"/>
                <a:gd name="T6" fmla="*/ 11 w 22"/>
                <a:gd name="T7" fmla="*/ 0 h 22"/>
                <a:gd name="T8" fmla="*/ 22 w 22"/>
                <a:gd name="T9" fmla="*/ 11 h 22"/>
                <a:gd name="T10" fmla="*/ 22 w 22"/>
                <a:gd name="T11" fmla="*/ 11 h 22"/>
                <a:gd name="T12" fmla="*/ 22 w 22"/>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1"/>
                  </a:moveTo>
                  <a:cubicBezTo>
                    <a:pt x="22" y="17"/>
                    <a:pt x="17" y="22"/>
                    <a:pt x="11" y="22"/>
                  </a:cubicBezTo>
                  <a:cubicBezTo>
                    <a:pt x="5" y="22"/>
                    <a:pt x="0" y="17"/>
                    <a:pt x="0" y="11"/>
                  </a:cubicBezTo>
                  <a:cubicBezTo>
                    <a:pt x="0" y="5"/>
                    <a:pt x="5" y="0"/>
                    <a:pt x="11" y="0"/>
                  </a:cubicBezTo>
                  <a:cubicBezTo>
                    <a:pt x="17" y="0"/>
                    <a:pt x="22" y="5"/>
                    <a:pt x="22" y="11"/>
                  </a:cubicBezTo>
                  <a:close/>
                  <a:moveTo>
                    <a:pt x="22" y="11"/>
                  </a:moveTo>
                  <a:cubicBezTo>
                    <a:pt x="22" y="11"/>
                    <a:pt x="22" y="11"/>
                    <a:pt x="22"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63" name="Freeform 257">
              <a:extLst>
                <a:ext uri="{FF2B5EF4-FFF2-40B4-BE49-F238E27FC236}">
                  <a16:creationId xmlns:a16="http://schemas.microsoft.com/office/drawing/2014/main" id="{738D8CB9-AE4F-90F0-CA44-1F9299239E44}"/>
                </a:ext>
              </a:extLst>
            </p:cNvPr>
            <p:cNvSpPr>
              <a:spLocks noEditPoints="1"/>
            </p:cNvSpPr>
            <p:nvPr/>
          </p:nvSpPr>
          <p:spPr bwMode="auto">
            <a:xfrm>
              <a:off x="5337176" y="1598613"/>
              <a:ext cx="187325" cy="344488"/>
            </a:xfrm>
            <a:custGeom>
              <a:avLst/>
              <a:gdLst>
                <a:gd name="T0" fmla="*/ 47 w 49"/>
                <a:gd name="T1" fmla="*/ 52 h 90"/>
                <a:gd name="T2" fmla="*/ 43 w 49"/>
                <a:gd name="T3" fmla="*/ 51 h 90"/>
                <a:gd name="T4" fmla="*/ 34 w 49"/>
                <a:gd name="T5" fmla="*/ 43 h 90"/>
                <a:gd name="T6" fmla="*/ 34 w 49"/>
                <a:gd name="T7" fmla="*/ 31 h 90"/>
                <a:gd name="T8" fmla="*/ 46 w 49"/>
                <a:gd name="T9" fmla="*/ 0 h 90"/>
                <a:gd name="T10" fmla="*/ 43 w 49"/>
                <a:gd name="T11" fmla="*/ 0 h 90"/>
                <a:gd name="T12" fmla="*/ 37 w 49"/>
                <a:gd name="T13" fmla="*/ 0 h 90"/>
                <a:gd name="T14" fmla="*/ 33 w 49"/>
                <a:gd name="T15" fmla="*/ 1 h 90"/>
                <a:gd name="T16" fmla="*/ 30 w 49"/>
                <a:gd name="T17" fmla="*/ 1 h 90"/>
                <a:gd name="T18" fmla="*/ 25 w 49"/>
                <a:gd name="T19" fmla="*/ 0 h 90"/>
                <a:gd name="T20" fmla="*/ 19 w 49"/>
                <a:gd name="T21" fmla="*/ 0 h 90"/>
                <a:gd name="T22" fmla="*/ 13 w 49"/>
                <a:gd name="T23" fmla="*/ 4 h 90"/>
                <a:gd name="T24" fmla="*/ 1 w 49"/>
                <a:gd name="T25" fmla="*/ 34 h 90"/>
                <a:gd name="T26" fmla="*/ 5 w 49"/>
                <a:gd name="T27" fmla="*/ 42 h 90"/>
                <a:gd name="T28" fmla="*/ 13 w 49"/>
                <a:gd name="T29" fmla="*/ 38 h 90"/>
                <a:gd name="T30" fmla="*/ 19 w 49"/>
                <a:gd name="T31" fmla="*/ 24 h 90"/>
                <a:gd name="T32" fmla="*/ 19 w 49"/>
                <a:gd name="T33" fmla="*/ 41 h 90"/>
                <a:gd name="T34" fmla="*/ 7 w 49"/>
                <a:gd name="T35" fmla="*/ 82 h 90"/>
                <a:gd name="T36" fmla="*/ 11 w 49"/>
                <a:gd name="T37" fmla="*/ 90 h 90"/>
                <a:gd name="T38" fmla="*/ 13 w 49"/>
                <a:gd name="T39" fmla="*/ 90 h 90"/>
                <a:gd name="T40" fmla="*/ 19 w 49"/>
                <a:gd name="T41" fmla="*/ 85 h 90"/>
                <a:gd name="T42" fmla="*/ 31 w 49"/>
                <a:gd name="T43" fmla="*/ 44 h 90"/>
                <a:gd name="T44" fmla="*/ 42 w 49"/>
                <a:gd name="T45" fmla="*/ 83 h 90"/>
                <a:gd name="T46" fmla="*/ 49 w 49"/>
                <a:gd name="T47" fmla="*/ 60 h 90"/>
                <a:gd name="T48" fmla="*/ 47 w 49"/>
                <a:gd name="T49" fmla="*/ 52 h 90"/>
                <a:gd name="T50" fmla="*/ 47 w 49"/>
                <a:gd name="T51" fmla="*/ 52 h 90"/>
                <a:gd name="T52" fmla="*/ 47 w 49"/>
                <a:gd name="T53"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90">
                  <a:moveTo>
                    <a:pt x="47" y="52"/>
                  </a:moveTo>
                  <a:cubicBezTo>
                    <a:pt x="45" y="52"/>
                    <a:pt x="44" y="51"/>
                    <a:pt x="43" y="51"/>
                  </a:cubicBezTo>
                  <a:cubicBezTo>
                    <a:pt x="39" y="49"/>
                    <a:pt x="36" y="47"/>
                    <a:pt x="34" y="43"/>
                  </a:cubicBezTo>
                  <a:cubicBezTo>
                    <a:pt x="33" y="39"/>
                    <a:pt x="32" y="35"/>
                    <a:pt x="34" y="31"/>
                  </a:cubicBezTo>
                  <a:cubicBezTo>
                    <a:pt x="46" y="0"/>
                    <a:pt x="46" y="0"/>
                    <a:pt x="46" y="0"/>
                  </a:cubicBezTo>
                  <a:cubicBezTo>
                    <a:pt x="45" y="0"/>
                    <a:pt x="44" y="0"/>
                    <a:pt x="43" y="0"/>
                  </a:cubicBezTo>
                  <a:cubicBezTo>
                    <a:pt x="37" y="0"/>
                    <a:pt x="37" y="0"/>
                    <a:pt x="37" y="0"/>
                  </a:cubicBezTo>
                  <a:cubicBezTo>
                    <a:pt x="35" y="0"/>
                    <a:pt x="34" y="0"/>
                    <a:pt x="33" y="1"/>
                  </a:cubicBezTo>
                  <a:cubicBezTo>
                    <a:pt x="30" y="1"/>
                    <a:pt x="30" y="1"/>
                    <a:pt x="30" y="1"/>
                  </a:cubicBezTo>
                  <a:cubicBezTo>
                    <a:pt x="28" y="0"/>
                    <a:pt x="27" y="0"/>
                    <a:pt x="25" y="0"/>
                  </a:cubicBezTo>
                  <a:cubicBezTo>
                    <a:pt x="19" y="0"/>
                    <a:pt x="19" y="0"/>
                    <a:pt x="19" y="0"/>
                  </a:cubicBezTo>
                  <a:cubicBezTo>
                    <a:pt x="16" y="0"/>
                    <a:pt x="14" y="1"/>
                    <a:pt x="13" y="4"/>
                  </a:cubicBezTo>
                  <a:cubicBezTo>
                    <a:pt x="1" y="34"/>
                    <a:pt x="1" y="34"/>
                    <a:pt x="1" y="34"/>
                  </a:cubicBezTo>
                  <a:cubicBezTo>
                    <a:pt x="0" y="37"/>
                    <a:pt x="2" y="41"/>
                    <a:pt x="5" y="42"/>
                  </a:cubicBezTo>
                  <a:cubicBezTo>
                    <a:pt x="8" y="43"/>
                    <a:pt x="12" y="42"/>
                    <a:pt x="13" y="38"/>
                  </a:cubicBezTo>
                  <a:cubicBezTo>
                    <a:pt x="19" y="24"/>
                    <a:pt x="19" y="24"/>
                    <a:pt x="19" y="24"/>
                  </a:cubicBezTo>
                  <a:cubicBezTo>
                    <a:pt x="19" y="41"/>
                    <a:pt x="19" y="41"/>
                    <a:pt x="19" y="41"/>
                  </a:cubicBezTo>
                  <a:cubicBezTo>
                    <a:pt x="7" y="82"/>
                    <a:pt x="7" y="82"/>
                    <a:pt x="7" y="82"/>
                  </a:cubicBezTo>
                  <a:cubicBezTo>
                    <a:pt x="6" y="85"/>
                    <a:pt x="8" y="89"/>
                    <a:pt x="11" y="90"/>
                  </a:cubicBezTo>
                  <a:cubicBezTo>
                    <a:pt x="12" y="90"/>
                    <a:pt x="13" y="90"/>
                    <a:pt x="13" y="90"/>
                  </a:cubicBezTo>
                  <a:cubicBezTo>
                    <a:pt x="16" y="90"/>
                    <a:pt x="19" y="88"/>
                    <a:pt x="19" y="85"/>
                  </a:cubicBezTo>
                  <a:cubicBezTo>
                    <a:pt x="31" y="44"/>
                    <a:pt x="31" y="44"/>
                    <a:pt x="31" y="44"/>
                  </a:cubicBezTo>
                  <a:cubicBezTo>
                    <a:pt x="42" y="83"/>
                    <a:pt x="42" y="83"/>
                    <a:pt x="42" y="83"/>
                  </a:cubicBezTo>
                  <a:cubicBezTo>
                    <a:pt x="49" y="60"/>
                    <a:pt x="49" y="60"/>
                    <a:pt x="49" y="60"/>
                  </a:cubicBezTo>
                  <a:lnTo>
                    <a:pt x="47" y="52"/>
                  </a:lnTo>
                  <a:close/>
                  <a:moveTo>
                    <a:pt x="47" y="52"/>
                  </a:moveTo>
                  <a:cubicBezTo>
                    <a:pt x="47" y="52"/>
                    <a:pt x="47" y="52"/>
                    <a:pt x="47"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64" name="Freeform 258">
              <a:extLst>
                <a:ext uri="{FF2B5EF4-FFF2-40B4-BE49-F238E27FC236}">
                  <a16:creationId xmlns:a16="http://schemas.microsoft.com/office/drawing/2014/main" id="{D1169D2A-AB4E-1CD4-4C29-BB950BA29830}"/>
                </a:ext>
              </a:extLst>
            </p:cNvPr>
            <p:cNvSpPr>
              <a:spLocks noEditPoints="1"/>
            </p:cNvSpPr>
            <p:nvPr/>
          </p:nvSpPr>
          <p:spPr bwMode="auto">
            <a:xfrm>
              <a:off x="5757863" y="1498601"/>
              <a:ext cx="87312" cy="84138"/>
            </a:xfrm>
            <a:custGeom>
              <a:avLst/>
              <a:gdLst>
                <a:gd name="T0" fmla="*/ 11 w 23"/>
                <a:gd name="T1" fmla="*/ 22 h 22"/>
                <a:gd name="T2" fmla="*/ 23 w 23"/>
                <a:gd name="T3" fmla="*/ 11 h 22"/>
                <a:gd name="T4" fmla="*/ 11 w 23"/>
                <a:gd name="T5" fmla="*/ 0 h 22"/>
                <a:gd name="T6" fmla="*/ 0 w 23"/>
                <a:gd name="T7" fmla="*/ 11 h 22"/>
                <a:gd name="T8" fmla="*/ 11 w 23"/>
                <a:gd name="T9" fmla="*/ 22 h 22"/>
                <a:gd name="T10" fmla="*/ 11 w 23"/>
                <a:gd name="T11" fmla="*/ 22 h 22"/>
                <a:gd name="T12" fmla="*/ 11 w 2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11" y="22"/>
                  </a:moveTo>
                  <a:cubicBezTo>
                    <a:pt x="17" y="22"/>
                    <a:pt x="23" y="17"/>
                    <a:pt x="23" y="11"/>
                  </a:cubicBezTo>
                  <a:cubicBezTo>
                    <a:pt x="23" y="5"/>
                    <a:pt x="17" y="0"/>
                    <a:pt x="11" y="0"/>
                  </a:cubicBezTo>
                  <a:cubicBezTo>
                    <a:pt x="5" y="0"/>
                    <a:pt x="0" y="5"/>
                    <a:pt x="0" y="11"/>
                  </a:cubicBezTo>
                  <a:cubicBezTo>
                    <a:pt x="0" y="17"/>
                    <a:pt x="5" y="22"/>
                    <a:pt x="11" y="22"/>
                  </a:cubicBezTo>
                  <a:close/>
                  <a:moveTo>
                    <a:pt x="11" y="22"/>
                  </a:moveTo>
                  <a:cubicBezTo>
                    <a:pt x="11" y="22"/>
                    <a:pt x="11" y="22"/>
                    <a:pt x="11"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65" name="Freeform 259">
              <a:extLst>
                <a:ext uri="{FF2B5EF4-FFF2-40B4-BE49-F238E27FC236}">
                  <a16:creationId xmlns:a16="http://schemas.microsoft.com/office/drawing/2014/main" id="{1C6A21F6-4871-992C-9CAF-D82CC2310409}"/>
                </a:ext>
              </a:extLst>
            </p:cNvPr>
            <p:cNvSpPr>
              <a:spLocks noEditPoints="1"/>
            </p:cNvSpPr>
            <p:nvPr/>
          </p:nvSpPr>
          <p:spPr bwMode="auto">
            <a:xfrm>
              <a:off x="5735638" y="1598613"/>
              <a:ext cx="182562" cy="344488"/>
            </a:xfrm>
            <a:custGeom>
              <a:avLst/>
              <a:gdLst>
                <a:gd name="T0" fmla="*/ 47 w 48"/>
                <a:gd name="T1" fmla="*/ 34 h 90"/>
                <a:gd name="T2" fmla="*/ 35 w 48"/>
                <a:gd name="T3" fmla="*/ 4 h 90"/>
                <a:gd name="T4" fmla="*/ 29 w 48"/>
                <a:gd name="T5" fmla="*/ 0 h 90"/>
                <a:gd name="T6" fmla="*/ 23 w 48"/>
                <a:gd name="T7" fmla="*/ 0 h 90"/>
                <a:gd name="T8" fmla="*/ 19 w 48"/>
                <a:gd name="T9" fmla="*/ 1 h 90"/>
                <a:gd name="T10" fmla="*/ 16 w 48"/>
                <a:gd name="T11" fmla="*/ 1 h 90"/>
                <a:gd name="T12" fmla="*/ 11 w 48"/>
                <a:gd name="T13" fmla="*/ 0 h 90"/>
                <a:gd name="T14" fmla="*/ 5 w 48"/>
                <a:gd name="T15" fmla="*/ 0 h 90"/>
                <a:gd name="T16" fmla="*/ 2 w 48"/>
                <a:gd name="T17" fmla="*/ 0 h 90"/>
                <a:gd name="T18" fmla="*/ 15 w 48"/>
                <a:gd name="T19" fmla="*/ 31 h 90"/>
                <a:gd name="T20" fmla="*/ 14 w 48"/>
                <a:gd name="T21" fmla="*/ 43 h 90"/>
                <a:gd name="T22" fmla="*/ 6 w 48"/>
                <a:gd name="T23" fmla="*/ 51 h 90"/>
                <a:gd name="T24" fmla="*/ 2 w 48"/>
                <a:gd name="T25" fmla="*/ 52 h 90"/>
                <a:gd name="T26" fmla="*/ 0 w 48"/>
                <a:gd name="T27" fmla="*/ 60 h 90"/>
                <a:gd name="T28" fmla="*/ 6 w 48"/>
                <a:gd name="T29" fmla="*/ 83 h 90"/>
                <a:gd name="T30" fmla="*/ 17 w 48"/>
                <a:gd name="T31" fmla="*/ 44 h 90"/>
                <a:gd name="T32" fmla="*/ 29 w 48"/>
                <a:gd name="T33" fmla="*/ 85 h 90"/>
                <a:gd name="T34" fmla="*/ 35 w 48"/>
                <a:gd name="T35" fmla="*/ 90 h 90"/>
                <a:gd name="T36" fmla="*/ 37 w 48"/>
                <a:gd name="T37" fmla="*/ 90 h 90"/>
                <a:gd name="T38" fmla="*/ 41 w 48"/>
                <a:gd name="T39" fmla="*/ 82 h 90"/>
                <a:gd name="T40" fmla="*/ 30 w 48"/>
                <a:gd name="T41" fmla="*/ 41 h 90"/>
                <a:gd name="T42" fmla="*/ 30 w 48"/>
                <a:gd name="T43" fmla="*/ 24 h 90"/>
                <a:gd name="T44" fmla="*/ 35 w 48"/>
                <a:gd name="T45" fmla="*/ 38 h 90"/>
                <a:gd name="T46" fmla="*/ 43 w 48"/>
                <a:gd name="T47" fmla="*/ 42 h 90"/>
                <a:gd name="T48" fmla="*/ 47 w 48"/>
                <a:gd name="T49" fmla="*/ 34 h 90"/>
                <a:gd name="T50" fmla="*/ 47 w 48"/>
                <a:gd name="T51" fmla="*/ 34 h 90"/>
                <a:gd name="T52" fmla="*/ 47 w 48"/>
                <a:gd name="T53"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90">
                  <a:moveTo>
                    <a:pt x="47" y="34"/>
                  </a:moveTo>
                  <a:cubicBezTo>
                    <a:pt x="35" y="4"/>
                    <a:pt x="35" y="4"/>
                    <a:pt x="35" y="4"/>
                  </a:cubicBezTo>
                  <a:cubicBezTo>
                    <a:pt x="34" y="1"/>
                    <a:pt x="32" y="0"/>
                    <a:pt x="29" y="0"/>
                  </a:cubicBezTo>
                  <a:cubicBezTo>
                    <a:pt x="23" y="0"/>
                    <a:pt x="23" y="0"/>
                    <a:pt x="23" y="0"/>
                  </a:cubicBezTo>
                  <a:cubicBezTo>
                    <a:pt x="22" y="0"/>
                    <a:pt x="20" y="0"/>
                    <a:pt x="19" y="1"/>
                  </a:cubicBezTo>
                  <a:cubicBezTo>
                    <a:pt x="16" y="1"/>
                    <a:pt x="16" y="1"/>
                    <a:pt x="16" y="1"/>
                  </a:cubicBezTo>
                  <a:cubicBezTo>
                    <a:pt x="15" y="0"/>
                    <a:pt x="13" y="0"/>
                    <a:pt x="11" y="0"/>
                  </a:cubicBezTo>
                  <a:cubicBezTo>
                    <a:pt x="5" y="0"/>
                    <a:pt x="5" y="0"/>
                    <a:pt x="5" y="0"/>
                  </a:cubicBezTo>
                  <a:cubicBezTo>
                    <a:pt x="4" y="0"/>
                    <a:pt x="3" y="0"/>
                    <a:pt x="2" y="0"/>
                  </a:cubicBezTo>
                  <a:cubicBezTo>
                    <a:pt x="15" y="31"/>
                    <a:pt x="15" y="31"/>
                    <a:pt x="15" y="31"/>
                  </a:cubicBezTo>
                  <a:cubicBezTo>
                    <a:pt x="16" y="35"/>
                    <a:pt x="16" y="39"/>
                    <a:pt x="14" y="43"/>
                  </a:cubicBezTo>
                  <a:cubicBezTo>
                    <a:pt x="13" y="47"/>
                    <a:pt x="10" y="49"/>
                    <a:pt x="6" y="51"/>
                  </a:cubicBezTo>
                  <a:cubicBezTo>
                    <a:pt x="5" y="51"/>
                    <a:pt x="3" y="52"/>
                    <a:pt x="2" y="52"/>
                  </a:cubicBezTo>
                  <a:cubicBezTo>
                    <a:pt x="0" y="60"/>
                    <a:pt x="0" y="60"/>
                    <a:pt x="0" y="60"/>
                  </a:cubicBezTo>
                  <a:cubicBezTo>
                    <a:pt x="6" y="83"/>
                    <a:pt x="6" y="83"/>
                    <a:pt x="6" y="83"/>
                  </a:cubicBezTo>
                  <a:cubicBezTo>
                    <a:pt x="17" y="44"/>
                    <a:pt x="17" y="44"/>
                    <a:pt x="17" y="44"/>
                  </a:cubicBezTo>
                  <a:cubicBezTo>
                    <a:pt x="29" y="85"/>
                    <a:pt x="29" y="85"/>
                    <a:pt x="29" y="85"/>
                  </a:cubicBezTo>
                  <a:cubicBezTo>
                    <a:pt x="30" y="88"/>
                    <a:pt x="32" y="90"/>
                    <a:pt x="35" y="90"/>
                  </a:cubicBezTo>
                  <a:cubicBezTo>
                    <a:pt x="36" y="90"/>
                    <a:pt x="36" y="90"/>
                    <a:pt x="37" y="90"/>
                  </a:cubicBezTo>
                  <a:cubicBezTo>
                    <a:pt x="40" y="89"/>
                    <a:pt x="42" y="85"/>
                    <a:pt x="41" y="82"/>
                  </a:cubicBezTo>
                  <a:cubicBezTo>
                    <a:pt x="30" y="41"/>
                    <a:pt x="30" y="41"/>
                    <a:pt x="30" y="41"/>
                  </a:cubicBezTo>
                  <a:cubicBezTo>
                    <a:pt x="30" y="24"/>
                    <a:pt x="30" y="24"/>
                    <a:pt x="30" y="24"/>
                  </a:cubicBezTo>
                  <a:cubicBezTo>
                    <a:pt x="35" y="38"/>
                    <a:pt x="35" y="38"/>
                    <a:pt x="35" y="38"/>
                  </a:cubicBezTo>
                  <a:cubicBezTo>
                    <a:pt x="36" y="42"/>
                    <a:pt x="40" y="43"/>
                    <a:pt x="43" y="42"/>
                  </a:cubicBezTo>
                  <a:cubicBezTo>
                    <a:pt x="47" y="41"/>
                    <a:pt x="48" y="37"/>
                    <a:pt x="47" y="34"/>
                  </a:cubicBezTo>
                  <a:close/>
                  <a:moveTo>
                    <a:pt x="47" y="34"/>
                  </a:moveTo>
                  <a:cubicBezTo>
                    <a:pt x="47" y="34"/>
                    <a:pt x="47" y="34"/>
                    <a:pt x="47"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66" name="Freeform 260">
              <a:extLst>
                <a:ext uri="{FF2B5EF4-FFF2-40B4-BE49-F238E27FC236}">
                  <a16:creationId xmlns:a16="http://schemas.microsoft.com/office/drawing/2014/main" id="{24E14DE7-9AB0-0B8A-2E48-69BC34C2204E}"/>
                </a:ext>
              </a:extLst>
            </p:cNvPr>
            <p:cNvSpPr>
              <a:spLocks noEditPoints="1"/>
            </p:cNvSpPr>
            <p:nvPr/>
          </p:nvSpPr>
          <p:spPr bwMode="auto">
            <a:xfrm>
              <a:off x="5578475" y="1455738"/>
              <a:ext cx="103187" cy="104775"/>
            </a:xfrm>
            <a:custGeom>
              <a:avLst/>
              <a:gdLst>
                <a:gd name="T0" fmla="*/ 13 w 27"/>
                <a:gd name="T1" fmla="*/ 27 h 27"/>
                <a:gd name="T2" fmla="*/ 27 w 27"/>
                <a:gd name="T3" fmla="*/ 13 h 27"/>
                <a:gd name="T4" fmla="*/ 13 w 27"/>
                <a:gd name="T5" fmla="*/ 0 h 27"/>
                <a:gd name="T6" fmla="*/ 0 w 27"/>
                <a:gd name="T7" fmla="*/ 13 h 27"/>
                <a:gd name="T8" fmla="*/ 13 w 27"/>
                <a:gd name="T9" fmla="*/ 27 h 27"/>
                <a:gd name="T10" fmla="*/ 13 w 27"/>
                <a:gd name="T11" fmla="*/ 27 h 27"/>
                <a:gd name="T12" fmla="*/ 13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13" y="27"/>
                  </a:moveTo>
                  <a:cubicBezTo>
                    <a:pt x="21" y="27"/>
                    <a:pt x="27" y="21"/>
                    <a:pt x="27" y="13"/>
                  </a:cubicBezTo>
                  <a:cubicBezTo>
                    <a:pt x="27" y="6"/>
                    <a:pt x="21" y="0"/>
                    <a:pt x="13" y="0"/>
                  </a:cubicBezTo>
                  <a:cubicBezTo>
                    <a:pt x="6" y="0"/>
                    <a:pt x="0" y="6"/>
                    <a:pt x="0" y="13"/>
                  </a:cubicBezTo>
                  <a:cubicBezTo>
                    <a:pt x="0" y="21"/>
                    <a:pt x="6" y="27"/>
                    <a:pt x="13" y="27"/>
                  </a:cubicBezTo>
                  <a:close/>
                  <a:moveTo>
                    <a:pt x="13" y="27"/>
                  </a:moveTo>
                  <a:cubicBezTo>
                    <a:pt x="13" y="27"/>
                    <a:pt x="13" y="27"/>
                    <a:pt x="1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67" name="Freeform 261">
              <a:extLst>
                <a:ext uri="{FF2B5EF4-FFF2-40B4-BE49-F238E27FC236}">
                  <a16:creationId xmlns:a16="http://schemas.microsoft.com/office/drawing/2014/main" id="{5013CF88-00B2-AD75-C474-FB0FE0195411}"/>
                </a:ext>
              </a:extLst>
            </p:cNvPr>
            <p:cNvSpPr>
              <a:spLocks noEditPoints="1"/>
            </p:cNvSpPr>
            <p:nvPr/>
          </p:nvSpPr>
          <p:spPr bwMode="auto">
            <a:xfrm>
              <a:off x="5486400" y="1571626"/>
              <a:ext cx="282575" cy="412750"/>
            </a:xfrm>
            <a:custGeom>
              <a:avLst/>
              <a:gdLst>
                <a:gd name="T0" fmla="*/ 52 w 74"/>
                <a:gd name="T1" fmla="*/ 50 h 108"/>
                <a:gd name="T2" fmla="*/ 52 w 74"/>
                <a:gd name="T3" fmla="*/ 29 h 108"/>
                <a:gd name="T4" fmla="*/ 58 w 74"/>
                <a:gd name="T5" fmla="*/ 46 h 108"/>
                <a:gd name="T6" fmla="*/ 68 w 74"/>
                <a:gd name="T7" fmla="*/ 51 h 108"/>
                <a:gd name="T8" fmla="*/ 72 w 74"/>
                <a:gd name="T9" fmla="*/ 41 h 108"/>
                <a:gd name="T10" fmla="*/ 59 w 74"/>
                <a:gd name="T11" fmla="*/ 5 h 108"/>
                <a:gd name="T12" fmla="*/ 52 w 74"/>
                <a:gd name="T13" fmla="*/ 0 h 108"/>
                <a:gd name="T14" fmla="*/ 44 w 74"/>
                <a:gd name="T15" fmla="*/ 0 h 108"/>
                <a:gd name="T16" fmla="*/ 39 w 74"/>
                <a:gd name="T17" fmla="*/ 3 h 108"/>
                <a:gd name="T18" fmla="*/ 43 w 74"/>
                <a:gd name="T19" fmla="*/ 28 h 108"/>
                <a:gd name="T20" fmla="*/ 37 w 74"/>
                <a:gd name="T21" fmla="*/ 33 h 108"/>
                <a:gd name="T22" fmla="*/ 32 w 74"/>
                <a:gd name="T23" fmla="*/ 28 h 108"/>
                <a:gd name="T24" fmla="*/ 35 w 74"/>
                <a:gd name="T25" fmla="*/ 3 h 108"/>
                <a:gd name="T26" fmla="*/ 30 w 74"/>
                <a:gd name="T27" fmla="*/ 0 h 108"/>
                <a:gd name="T28" fmla="*/ 23 w 74"/>
                <a:gd name="T29" fmla="*/ 0 h 108"/>
                <a:gd name="T30" fmla="*/ 16 w 74"/>
                <a:gd name="T31" fmla="*/ 5 h 108"/>
                <a:gd name="T32" fmla="*/ 2 w 74"/>
                <a:gd name="T33" fmla="*/ 41 h 108"/>
                <a:gd name="T34" fmla="*/ 6 w 74"/>
                <a:gd name="T35" fmla="*/ 51 h 108"/>
                <a:gd name="T36" fmla="*/ 16 w 74"/>
                <a:gd name="T37" fmla="*/ 46 h 108"/>
                <a:gd name="T38" fmla="*/ 23 w 74"/>
                <a:gd name="T39" fmla="*/ 29 h 108"/>
                <a:gd name="T40" fmla="*/ 23 w 74"/>
                <a:gd name="T41" fmla="*/ 50 h 108"/>
                <a:gd name="T42" fmla="*/ 9 w 74"/>
                <a:gd name="T43" fmla="*/ 98 h 108"/>
                <a:gd name="T44" fmla="*/ 14 w 74"/>
                <a:gd name="T45" fmla="*/ 107 h 108"/>
                <a:gd name="T46" fmla="*/ 16 w 74"/>
                <a:gd name="T47" fmla="*/ 108 h 108"/>
                <a:gd name="T48" fmla="*/ 23 w 74"/>
                <a:gd name="T49" fmla="*/ 102 h 108"/>
                <a:gd name="T50" fmla="*/ 37 w 74"/>
                <a:gd name="T51" fmla="*/ 53 h 108"/>
                <a:gd name="T52" fmla="*/ 51 w 74"/>
                <a:gd name="T53" fmla="*/ 102 h 108"/>
                <a:gd name="T54" fmla="*/ 58 w 74"/>
                <a:gd name="T55" fmla="*/ 108 h 108"/>
                <a:gd name="T56" fmla="*/ 61 w 74"/>
                <a:gd name="T57" fmla="*/ 107 h 108"/>
                <a:gd name="T58" fmla="*/ 66 w 74"/>
                <a:gd name="T59" fmla="*/ 98 h 108"/>
                <a:gd name="T60" fmla="*/ 52 w 74"/>
                <a:gd name="T61" fmla="*/ 50 h 108"/>
                <a:gd name="T62" fmla="*/ 52 w 74"/>
                <a:gd name="T63" fmla="*/ 50 h 108"/>
                <a:gd name="T64" fmla="*/ 52 w 74"/>
                <a:gd name="T65"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08">
                  <a:moveTo>
                    <a:pt x="52" y="50"/>
                  </a:moveTo>
                  <a:cubicBezTo>
                    <a:pt x="52" y="29"/>
                    <a:pt x="52" y="29"/>
                    <a:pt x="52" y="29"/>
                  </a:cubicBezTo>
                  <a:cubicBezTo>
                    <a:pt x="58" y="46"/>
                    <a:pt x="58" y="46"/>
                    <a:pt x="58" y="46"/>
                  </a:cubicBezTo>
                  <a:cubicBezTo>
                    <a:pt x="60" y="50"/>
                    <a:pt x="64" y="52"/>
                    <a:pt x="68" y="51"/>
                  </a:cubicBezTo>
                  <a:cubicBezTo>
                    <a:pt x="72" y="49"/>
                    <a:pt x="74" y="45"/>
                    <a:pt x="72" y="41"/>
                  </a:cubicBezTo>
                  <a:cubicBezTo>
                    <a:pt x="59" y="5"/>
                    <a:pt x="59" y="5"/>
                    <a:pt x="59" y="5"/>
                  </a:cubicBezTo>
                  <a:cubicBezTo>
                    <a:pt x="58" y="2"/>
                    <a:pt x="55" y="0"/>
                    <a:pt x="52" y="0"/>
                  </a:cubicBezTo>
                  <a:cubicBezTo>
                    <a:pt x="44" y="0"/>
                    <a:pt x="44" y="0"/>
                    <a:pt x="44" y="0"/>
                  </a:cubicBezTo>
                  <a:cubicBezTo>
                    <a:pt x="42" y="0"/>
                    <a:pt x="40" y="1"/>
                    <a:pt x="39" y="3"/>
                  </a:cubicBezTo>
                  <a:cubicBezTo>
                    <a:pt x="43" y="28"/>
                    <a:pt x="43" y="28"/>
                    <a:pt x="43" y="28"/>
                  </a:cubicBezTo>
                  <a:cubicBezTo>
                    <a:pt x="37" y="33"/>
                    <a:pt x="37" y="33"/>
                    <a:pt x="37" y="33"/>
                  </a:cubicBezTo>
                  <a:cubicBezTo>
                    <a:pt x="32" y="28"/>
                    <a:pt x="32" y="28"/>
                    <a:pt x="32" y="28"/>
                  </a:cubicBezTo>
                  <a:cubicBezTo>
                    <a:pt x="35" y="3"/>
                    <a:pt x="35" y="3"/>
                    <a:pt x="35" y="3"/>
                  </a:cubicBezTo>
                  <a:cubicBezTo>
                    <a:pt x="34" y="1"/>
                    <a:pt x="32" y="0"/>
                    <a:pt x="30" y="0"/>
                  </a:cubicBezTo>
                  <a:cubicBezTo>
                    <a:pt x="23" y="0"/>
                    <a:pt x="23" y="0"/>
                    <a:pt x="23" y="0"/>
                  </a:cubicBezTo>
                  <a:cubicBezTo>
                    <a:pt x="20" y="0"/>
                    <a:pt x="17" y="2"/>
                    <a:pt x="16" y="5"/>
                  </a:cubicBezTo>
                  <a:cubicBezTo>
                    <a:pt x="2" y="41"/>
                    <a:pt x="2" y="41"/>
                    <a:pt x="2" y="41"/>
                  </a:cubicBezTo>
                  <a:cubicBezTo>
                    <a:pt x="0" y="45"/>
                    <a:pt x="2" y="49"/>
                    <a:pt x="6" y="51"/>
                  </a:cubicBezTo>
                  <a:cubicBezTo>
                    <a:pt x="10" y="52"/>
                    <a:pt x="14" y="50"/>
                    <a:pt x="16" y="46"/>
                  </a:cubicBezTo>
                  <a:cubicBezTo>
                    <a:pt x="23" y="29"/>
                    <a:pt x="23" y="29"/>
                    <a:pt x="23" y="29"/>
                  </a:cubicBezTo>
                  <a:cubicBezTo>
                    <a:pt x="23" y="50"/>
                    <a:pt x="23" y="50"/>
                    <a:pt x="23" y="50"/>
                  </a:cubicBezTo>
                  <a:cubicBezTo>
                    <a:pt x="9" y="98"/>
                    <a:pt x="9" y="98"/>
                    <a:pt x="9" y="98"/>
                  </a:cubicBezTo>
                  <a:cubicBezTo>
                    <a:pt x="8" y="102"/>
                    <a:pt x="10" y="106"/>
                    <a:pt x="14" y="107"/>
                  </a:cubicBezTo>
                  <a:cubicBezTo>
                    <a:pt x="15" y="108"/>
                    <a:pt x="15" y="108"/>
                    <a:pt x="16" y="108"/>
                  </a:cubicBezTo>
                  <a:cubicBezTo>
                    <a:pt x="19" y="108"/>
                    <a:pt x="22" y="106"/>
                    <a:pt x="23" y="102"/>
                  </a:cubicBezTo>
                  <a:cubicBezTo>
                    <a:pt x="37" y="53"/>
                    <a:pt x="37" y="53"/>
                    <a:pt x="37" y="53"/>
                  </a:cubicBezTo>
                  <a:cubicBezTo>
                    <a:pt x="51" y="102"/>
                    <a:pt x="51" y="102"/>
                    <a:pt x="51" y="102"/>
                  </a:cubicBezTo>
                  <a:cubicBezTo>
                    <a:pt x="52" y="106"/>
                    <a:pt x="55" y="108"/>
                    <a:pt x="58" y="108"/>
                  </a:cubicBezTo>
                  <a:cubicBezTo>
                    <a:pt x="59" y="108"/>
                    <a:pt x="60" y="108"/>
                    <a:pt x="61" y="107"/>
                  </a:cubicBezTo>
                  <a:cubicBezTo>
                    <a:pt x="65" y="106"/>
                    <a:pt x="67" y="102"/>
                    <a:pt x="66" y="98"/>
                  </a:cubicBezTo>
                  <a:lnTo>
                    <a:pt x="52" y="50"/>
                  </a:lnTo>
                  <a:close/>
                  <a:moveTo>
                    <a:pt x="52" y="50"/>
                  </a:moveTo>
                  <a:cubicBezTo>
                    <a:pt x="52" y="50"/>
                    <a:pt x="52" y="50"/>
                    <a:pt x="5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grpSp>
        <p:nvGrpSpPr>
          <p:cNvPr id="68" name="Group 67">
            <a:extLst>
              <a:ext uri="{FF2B5EF4-FFF2-40B4-BE49-F238E27FC236}">
                <a16:creationId xmlns:a16="http://schemas.microsoft.com/office/drawing/2014/main" id="{72C8701E-E29C-B7E3-A5C6-3AF3D0F85266}"/>
              </a:ext>
            </a:extLst>
          </p:cNvPr>
          <p:cNvGrpSpPr/>
          <p:nvPr/>
        </p:nvGrpSpPr>
        <p:grpSpPr>
          <a:xfrm>
            <a:off x="4825152" y="2237204"/>
            <a:ext cx="295375" cy="325091"/>
            <a:chOff x="2089150" y="1071563"/>
            <a:chExt cx="520701" cy="573087"/>
          </a:xfrm>
          <a:solidFill>
            <a:srgbClr val="40C2CC"/>
          </a:solidFill>
        </p:grpSpPr>
        <p:sp>
          <p:nvSpPr>
            <p:cNvPr id="69" name="Freeform 116">
              <a:extLst>
                <a:ext uri="{FF2B5EF4-FFF2-40B4-BE49-F238E27FC236}">
                  <a16:creationId xmlns:a16="http://schemas.microsoft.com/office/drawing/2014/main" id="{E9E49E40-F310-D3C9-971E-197A12BCDC7C}"/>
                </a:ext>
              </a:extLst>
            </p:cNvPr>
            <p:cNvSpPr>
              <a:spLocks noEditPoints="1"/>
            </p:cNvSpPr>
            <p:nvPr/>
          </p:nvSpPr>
          <p:spPr bwMode="auto">
            <a:xfrm>
              <a:off x="2173288" y="1158875"/>
              <a:ext cx="352425" cy="485775"/>
            </a:xfrm>
            <a:custGeom>
              <a:avLst/>
              <a:gdLst>
                <a:gd name="T0" fmla="*/ 46 w 92"/>
                <a:gd name="T1" fmla="*/ 0 h 127"/>
                <a:gd name="T2" fmla="*/ 0 w 92"/>
                <a:gd name="T3" fmla="*/ 44 h 127"/>
                <a:gd name="T4" fmla="*/ 11 w 92"/>
                <a:gd name="T5" fmla="*/ 77 h 127"/>
                <a:gd name="T6" fmla="*/ 16 w 92"/>
                <a:gd name="T7" fmla="*/ 86 h 127"/>
                <a:gd name="T8" fmla="*/ 25 w 92"/>
                <a:gd name="T9" fmla="*/ 101 h 127"/>
                <a:gd name="T10" fmla="*/ 25 w 92"/>
                <a:gd name="T11" fmla="*/ 113 h 127"/>
                <a:gd name="T12" fmla="*/ 25 w 92"/>
                <a:gd name="T13" fmla="*/ 113 h 127"/>
                <a:gd name="T14" fmla="*/ 35 w 92"/>
                <a:gd name="T15" fmla="*/ 123 h 127"/>
                <a:gd name="T16" fmla="*/ 38 w 92"/>
                <a:gd name="T17" fmla="*/ 126 h 127"/>
                <a:gd name="T18" fmla="*/ 42 w 92"/>
                <a:gd name="T19" fmla="*/ 127 h 127"/>
                <a:gd name="T20" fmla="*/ 50 w 92"/>
                <a:gd name="T21" fmla="*/ 127 h 127"/>
                <a:gd name="T22" fmla="*/ 54 w 92"/>
                <a:gd name="T23" fmla="*/ 126 h 127"/>
                <a:gd name="T24" fmla="*/ 57 w 92"/>
                <a:gd name="T25" fmla="*/ 123 h 127"/>
                <a:gd name="T26" fmla="*/ 67 w 92"/>
                <a:gd name="T27" fmla="*/ 113 h 127"/>
                <a:gd name="T28" fmla="*/ 68 w 92"/>
                <a:gd name="T29" fmla="*/ 101 h 127"/>
                <a:gd name="T30" fmla="*/ 76 w 92"/>
                <a:gd name="T31" fmla="*/ 86 h 127"/>
                <a:gd name="T32" fmla="*/ 81 w 92"/>
                <a:gd name="T33" fmla="*/ 77 h 127"/>
                <a:gd name="T34" fmla="*/ 92 w 92"/>
                <a:gd name="T35" fmla="*/ 44 h 127"/>
                <a:gd name="T36" fmla="*/ 46 w 92"/>
                <a:gd name="T37" fmla="*/ 0 h 127"/>
                <a:gd name="T38" fmla="*/ 71 w 92"/>
                <a:gd name="T39" fmla="*/ 70 h 127"/>
                <a:gd name="T40" fmla="*/ 64 w 92"/>
                <a:gd name="T41" fmla="*/ 86 h 127"/>
                <a:gd name="T42" fmla="*/ 60 w 92"/>
                <a:gd name="T43" fmla="*/ 92 h 127"/>
                <a:gd name="T44" fmla="*/ 32 w 92"/>
                <a:gd name="T45" fmla="*/ 92 h 127"/>
                <a:gd name="T46" fmla="*/ 28 w 92"/>
                <a:gd name="T47" fmla="*/ 86 h 127"/>
                <a:gd name="T48" fmla="*/ 21 w 92"/>
                <a:gd name="T49" fmla="*/ 70 h 127"/>
                <a:gd name="T50" fmla="*/ 12 w 92"/>
                <a:gd name="T51" fmla="*/ 44 h 127"/>
                <a:gd name="T52" fmla="*/ 46 w 92"/>
                <a:gd name="T53" fmla="*/ 12 h 127"/>
                <a:gd name="T54" fmla="*/ 80 w 92"/>
                <a:gd name="T55" fmla="*/ 44 h 127"/>
                <a:gd name="T56" fmla="*/ 71 w 92"/>
                <a:gd name="T57" fmla="*/ 70 h 127"/>
                <a:gd name="T58" fmla="*/ 71 w 92"/>
                <a:gd name="T59" fmla="*/ 70 h 127"/>
                <a:gd name="T60" fmla="*/ 71 w 92"/>
                <a:gd name="T61" fmla="*/ 7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127">
                  <a:moveTo>
                    <a:pt x="46" y="0"/>
                  </a:moveTo>
                  <a:cubicBezTo>
                    <a:pt x="21" y="0"/>
                    <a:pt x="0" y="20"/>
                    <a:pt x="0" y="44"/>
                  </a:cubicBezTo>
                  <a:cubicBezTo>
                    <a:pt x="0" y="60"/>
                    <a:pt x="7" y="70"/>
                    <a:pt x="11" y="77"/>
                  </a:cubicBezTo>
                  <a:cubicBezTo>
                    <a:pt x="14" y="81"/>
                    <a:pt x="16" y="83"/>
                    <a:pt x="16" y="86"/>
                  </a:cubicBezTo>
                  <a:cubicBezTo>
                    <a:pt x="16" y="92"/>
                    <a:pt x="19" y="97"/>
                    <a:pt x="25" y="101"/>
                  </a:cubicBezTo>
                  <a:cubicBezTo>
                    <a:pt x="25" y="105"/>
                    <a:pt x="25" y="113"/>
                    <a:pt x="25" y="113"/>
                  </a:cubicBezTo>
                  <a:cubicBezTo>
                    <a:pt x="25" y="113"/>
                    <a:pt x="25" y="113"/>
                    <a:pt x="25" y="113"/>
                  </a:cubicBezTo>
                  <a:cubicBezTo>
                    <a:pt x="25" y="115"/>
                    <a:pt x="26" y="120"/>
                    <a:pt x="35" y="123"/>
                  </a:cubicBezTo>
                  <a:cubicBezTo>
                    <a:pt x="36" y="124"/>
                    <a:pt x="37" y="125"/>
                    <a:pt x="38" y="126"/>
                  </a:cubicBezTo>
                  <a:cubicBezTo>
                    <a:pt x="39" y="127"/>
                    <a:pt x="40" y="127"/>
                    <a:pt x="42" y="127"/>
                  </a:cubicBezTo>
                  <a:cubicBezTo>
                    <a:pt x="50" y="127"/>
                    <a:pt x="50" y="127"/>
                    <a:pt x="50" y="127"/>
                  </a:cubicBezTo>
                  <a:cubicBezTo>
                    <a:pt x="52" y="127"/>
                    <a:pt x="53" y="127"/>
                    <a:pt x="54" y="126"/>
                  </a:cubicBezTo>
                  <a:cubicBezTo>
                    <a:pt x="55" y="125"/>
                    <a:pt x="56" y="124"/>
                    <a:pt x="57" y="123"/>
                  </a:cubicBezTo>
                  <a:cubicBezTo>
                    <a:pt x="66" y="120"/>
                    <a:pt x="67" y="115"/>
                    <a:pt x="67" y="113"/>
                  </a:cubicBezTo>
                  <a:cubicBezTo>
                    <a:pt x="67" y="113"/>
                    <a:pt x="67" y="105"/>
                    <a:pt x="68" y="101"/>
                  </a:cubicBezTo>
                  <a:cubicBezTo>
                    <a:pt x="73" y="97"/>
                    <a:pt x="76" y="92"/>
                    <a:pt x="76" y="86"/>
                  </a:cubicBezTo>
                  <a:cubicBezTo>
                    <a:pt x="76" y="83"/>
                    <a:pt x="78" y="81"/>
                    <a:pt x="81" y="77"/>
                  </a:cubicBezTo>
                  <a:cubicBezTo>
                    <a:pt x="85" y="70"/>
                    <a:pt x="92" y="60"/>
                    <a:pt x="92" y="44"/>
                  </a:cubicBezTo>
                  <a:cubicBezTo>
                    <a:pt x="92" y="20"/>
                    <a:pt x="71" y="0"/>
                    <a:pt x="46" y="0"/>
                  </a:cubicBezTo>
                  <a:close/>
                  <a:moveTo>
                    <a:pt x="71" y="70"/>
                  </a:moveTo>
                  <a:cubicBezTo>
                    <a:pt x="68" y="75"/>
                    <a:pt x="64" y="80"/>
                    <a:pt x="64" y="86"/>
                  </a:cubicBezTo>
                  <a:cubicBezTo>
                    <a:pt x="64" y="89"/>
                    <a:pt x="62" y="91"/>
                    <a:pt x="60" y="92"/>
                  </a:cubicBezTo>
                  <a:cubicBezTo>
                    <a:pt x="32" y="92"/>
                    <a:pt x="32" y="92"/>
                    <a:pt x="32" y="92"/>
                  </a:cubicBezTo>
                  <a:cubicBezTo>
                    <a:pt x="30" y="91"/>
                    <a:pt x="28" y="89"/>
                    <a:pt x="28" y="86"/>
                  </a:cubicBezTo>
                  <a:cubicBezTo>
                    <a:pt x="28" y="80"/>
                    <a:pt x="24" y="75"/>
                    <a:pt x="21" y="70"/>
                  </a:cubicBezTo>
                  <a:cubicBezTo>
                    <a:pt x="17" y="64"/>
                    <a:pt x="12" y="57"/>
                    <a:pt x="12" y="44"/>
                  </a:cubicBezTo>
                  <a:cubicBezTo>
                    <a:pt x="12" y="26"/>
                    <a:pt x="27" y="12"/>
                    <a:pt x="46" y="12"/>
                  </a:cubicBezTo>
                  <a:cubicBezTo>
                    <a:pt x="65" y="12"/>
                    <a:pt x="80" y="26"/>
                    <a:pt x="80" y="44"/>
                  </a:cubicBezTo>
                  <a:cubicBezTo>
                    <a:pt x="80" y="57"/>
                    <a:pt x="75" y="64"/>
                    <a:pt x="71" y="70"/>
                  </a:cubicBezTo>
                  <a:close/>
                  <a:moveTo>
                    <a:pt x="71" y="70"/>
                  </a:moveTo>
                  <a:cubicBezTo>
                    <a:pt x="71" y="70"/>
                    <a:pt x="71" y="70"/>
                    <a:pt x="71"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0" name="Freeform 117">
              <a:extLst>
                <a:ext uri="{FF2B5EF4-FFF2-40B4-BE49-F238E27FC236}">
                  <a16:creationId xmlns:a16="http://schemas.microsoft.com/office/drawing/2014/main" id="{4B000887-2EFD-E9F0-AA6D-4F5387580F69}"/>
                </a:ext>
              </a:extLst>
            </p:cNvPr>
            <p:cNvSpPr>
              <a:spLocks noEditPoints="1"/>
            </p:cNvSpPr>
            <p:nvPr/>
          </p:nvSpPr>
          <p:spPr bwMode="auto">
            <a:xfrm>
              <a:off x="2338388" y="1071563"/>
              <a:ext cx="22225" cy="52387"/>
            </a:xfrm>
            <a:custGeom>
              <a:avLst/>
              <a:gdLst>
                <a:gd name="T0" fmla="*/ 3 w 6"/>
                <a:gd name="T1" fmla="*/ 14 h 14"/>
                <a:gd name="T2" fmla="*/ 6 w 6"/>
                <a:gd name="T3" fmla="*/ 12 h 14"/>
                <a:gd name="T4" fmla="*/ 6 w 6"/>
                <a:gd name="T5" fmla="*/ 3 h 14"/>
                <a:gd name="T6" fmla="*/ 3 w 6"/>
                <a:gd name="T7" fmla="*/ 0 h 14"/>
                <a:gd name="T8" fmla="*/ 0 w 6"/>
                <a:gd name="T9" fmla="*/ 3 h 14"/>
                <a:gd name="T10" fmla="*/ 0 w 6"/>
                <a:gd name="T11" fmla="*/ 12 h 14"/>
                <a:gd name="T12" fmla="*/ 3 w 6"/>
                <a:gd name="T13" fmla="*/ 14 h 14"/>
                <a:gd name="T14" fmla="*/ 3 w 6"/>
                <a:gd name="T15" fmla="*/ 14 h 14"/>
                <a:gd name="T16" fmla="*/ 3 w 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3" y="14"/>
                  </a:moveTo>
                  <a:cubicBezTo>
                    <a:pt x="5" y="14"/>
                    <a:pt x="6" y="13"/>
                    <a:pt x="6" y="12"/>
                  </a:cubicBezTo>
                  <a:cubicBezTo>
                    <a:pt x="6" y="3"/>
                    <a:pt x="6" y="3"/>
                    <a:pt x="6" y="3"/>
                  </a:cubicBezTo>
                  <a:cubicBezTo>
                    <a:pt x="6" y="1"/>
                    <a:pt x="5" y="0"/>
                    <a:pt x="3" y="0"/>
                  </a:cubicBezTo>
                  <a:cubicBezTo>
                    <a:pt x="1" y="0"/>
                    <a:pt x="0" y="1"/>
                    <a:pt x="0" y="3"/>
                  </a:cubicBezTo>
                  <a:cubicBezTo>
                    <a:pt x="0" y="12"/>
                    <a:pt x="0" y="12"/>
                    <a:pt x="0" y="12"/>
                  </a:cubicBezTo>
                  <a:cubicBezTo>
                    <a:pt x="0" y="13"/>
                    <a:pt x="1" y="14"/>
                    <a:pt x="3" y="14"/>
                  </a:cubicBezTo>
                  <a:close/>
                  <a:moveTo>
                    <a:pt x="3" y="14"/>
                  </a:moveTo>
                  <a:cubicBezTo>
                    <a:pt x="3" y="14"/>
                    <a:pt x="3" y="14"/>
                    <a:pt x="3"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1" name="Freeform 118">
              <a:extLst>
                <a:ext uri="{FF2B5EF4-FFF2-40B4-BE49-F238E27FC236}">
                  <a16:creationId xmlns:a16="http://schemas.microsoft.com/office/drawing/2014/main" id="{A3E8E78C-DFEF-8974-BD64-C8D665E0B6EC}"/>
                </a:ext>
              </a:extLst>
            </p:cNvPr>
            <p:cNvSpPr>
              <a:spLocks noEditPoints="1"/>
            </p:cNvSpPr>
            <p:nvPr/>
          </p:nvSpPr>
          <p:spPr bwMode="auto">
            <a:xfrm>
              <a:off x="2211388" y="1101725"/>
              <a:ext cx="42863" cy="53975"/>
            </a:xfrm>
            <a:custGeom>
              <a:avLst/>
              <a:gdLst>
                <a:gd name="T0" fmla="*/ 5 w 11"/>
                <a:gd name="T1" fmla="*/ 13 h 14"/>
                <a:gd name="T2" fmla="*/ 8 w 11"/>
                <a:gd name="T3" fmla="*/ 14 h 14"/>
                <a:gd name="T4" fmla="*/ 9 w 11"/>
                <a:gd name="T5" fmla="*/ 14 h 14"/>
                <a:gd name="T6" fmla="*/ 10 w 11"/>
                <a:gd name="T7" fmla="*/ 10 h 14"/>
                <a:gd name="T8" fmla="*/ 6 w 11"/>
                <a:gd name="T9" fmla="*/ 2 h 14"/>
                <a:gd name="T10" fmla="*/ 2 w 11"/>
                <a:gd name="T11" fmla="*/ 1 h 14"/>
                <a:gd name="T12" fmla="*/ 1 w 11"/>
                <a:gd name="T13" fmla="*/ 5 h 14"/>
                <a:gd name="T14" fmla="*/ 5 w 11"/>
                <a:gd name="T15" fmla="*/ 13 h 14"/>
                <a:gd name="T16" fmla="*/ 5 w 11"/>
                <a:gd name="T17" fmla="*/ 13 h 14"/>
                <a:gd name="T18" fmla="*/ 5 w 11"/>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5" y="13"/>
                  </a:moveTo>
                  <a:cubicBezTo>
                    <a:pt x="6" y="13"/>
                    <a:pt x="7" y="14"/>
                    <a:pt x="8" y="14"/>
                  </a:cubicBezTo>
                  <a:cubicBezTo>
                    <a:pt x="8" y="14"/>
                    <a:pt x="9" y="14"/>
                    <a:pt x="9" y="14"/>
                  </a:cubicBezTo>
                  <a:cubicBezTo>
                    <a:pt x="11" y="13"/>
                    <a:pt x="11" y="11"/>
                    <a:pt x="10" y="10"/>
                  </a:cubicBezTo>
                  <a:cubicBezTo>
                    <a:pt x="6" y="2"/>
                    <a:pt x="6" y="2"/>
                    <a:pt x="6" y="2"/>
                  </a:cubicBezTo>
                  <a:cubicBezTo>
                    <a:pt x="5" y="1"/>
                    <a:pt x="3" y="0"/>
                    <a:pt x="2" y="1"/>
                  </a:cubicBezTo>
                  <a:cubicBezTo>
                    <a:pt x="1" y="2"/>
                    <a:pt x="0" y="4"/>
                    <a:pt x="1" y="5"/>
                  </a:cubicBezTo>
                  <a:lnTo>
                    <a:pt x="5" y="13"/>
                  </a:lnTo>
                  <a:close/>
                  <a:moveTo>
                    <a:pt x="5" y="13"/>
                  </a:moveTo>
                  <a:cubicBezTo>
                    <a:pt x="5" y="13"/>
                    <a:pt x="5" y="13"/>
                    <a:pt x="5"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2" name="Freeform 119">
              <a:extLst>
                <a:ext uri="{FF2B5EF4-FFF2-40B4-BE49-F238E27FC236}">
                  <a16:creationId xmlns:a16="http://schemas.microsoft.com/office/drawing/2014/main" id="{BB22B7E7-B2EE-D9EF-9727-E7EA75DD10CA}"/>
                </a:ext>
              </a:extLst>
            </p:cNvPr>
            <p:cNvSpPr>
              <a:spLocks noEditPoints="1"/>
            </p:cNvSpPr>
            <p:nvPr/>
          </p:nvSpPr>
          <p:spPr bwMode="auto">
            <a:xfrm>
              <a:off x="2119313" y="1193800"/>
              <a:ext cx="53975" cy="41275"/>
            </a:xfrm>
            <a:custGeom>
              <a:avLst/>
              <a:gdLst>
                <a:gd name="T0" fmla="*/ 13 w 14"/>
                <a:gd name="T1" fmla="*/ 5 h 11"/>
                <a:gd name="T2" fmla="*/ 5 w 14"/>
                <a:gd name="T3" fmla="*/ 1 h 11"/>
                <a:gd name="T4" fmla="*/ 1 w 14"/>
                <a:gd name="T5" fmla="*/ 2 h 11"/>
                <a:gd name="T6" fmla="*/ 2 w 14"/>
                <a:gd name="T7" fmla="*/ 6 h 11"/>
                <a:gd name="T8" fmla="*/ 10 w 14"/>
                <a:gd name="T9" fmla="*/ 10 h 11"/>
                <a:gd name="T10" fmla="*/ 11 w 14"/>
                <a:gd name="T11" fmla="*/ 11 h 11"/>
                <a:gd name="T12" fmla="*/ 14 w 14"/>
                <a:gd name="T13" fmla="*/ 9 h 11"/>
                <a:gd name="T14" fmla="*/ 13 w 14"/>
                <a:gd name="T15" fmla="*/ 5 h 11"/>
                <a:gd name="T16" fmla="*/ 13 w 14"/>
                <a:gd name="T17" fmla="*/ 5 h 11"/>
                <a:gd name="T18" fmla="*/ 13 w 14"/>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13" y="5"/>
                  </a:moveTo>
                  <a:cubicBezTo>
                    <a:pt x="5" y="1"/>
                    <a:pt x="5" y="1"/>
                    <a:pt x="5" y="1"/>
                  </a:cubicBezTo>
                  <a:cubicBezTo>
                    <a:pt x="4" y="0"/>
                    <a:pt x="2" y="1"/>
                    <a:pt x="1" y="2"/>
                  </a:cubicBezTo>
                  <a:cubicBezTo>
                    <a:pt x="0" y="3"/>
                    <a:pt x="1" y="5"/>
                    <a:pt x="2" y="6"/>
                  </a:cubicBezTo>
                  <a:cubicBezTo>
                    <a:pt x="10" y="10"/>
                    <a:pt x="10" y="10"/>
                    <a:pt x="10" y="10"/>
                  </a:cubicBezTo>
                  <a:cubicBezTo>
                    <a:pt x="10" y="11"/>
                    <a:pt x="11" y="11"/>
                    <a:pt x="11" y="11"/>
                  </a:cubicBezTo>
                  <a:cubicBezTo>
                    <a:pt x="12" y="11"/>
                    <a:pt x="13" y="10"/>
                    <a:pt x="14" y="9"/>
                  </a:cubicBezTo>
                  <a:cubicBezTo>
                    <a:pt x="14" y="8"/>
                    <a:pt x="14" y="6"/>
                    <a:pt x="13" y="5"/>
                  </a:cubicBezTo>
                  <a:close/>
                  <a:moveTo>
                    <a:pt x="13" y="5"/>
                  </a:moveTo>
                  <a:cubicBezTo>
                    <a:pt x="13" y="5"/>
                    <a:pt x="13" y="5"/>
                    <a:pt x="1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3" name="Freeform 120">
              <a:extLst>
                <a:ext uri="{FF2B5EF4-FFF2-40B4-BE49-F238E27FC236}">
                  <a16:creationId xmlns:a16="http://schemas.microsoft.com/office/drawing/2014/main" id="{3A37E2DE-6629-0B50-4E53-B2476AA57BE1}"/>
                </a:ext>
              </a:extLst>
            </p:cNvPr>
            <p:cNvSpPr>
              <a:spLocks noEditPoints="1"/>
            </p:cNvSpPr>
            <p:nvPr/>
          </p:nvSpPr>
          <p:spPr bwMode="auto">
            <a:xfrm>
              <a:off x="2089150" y="1319213"/>
              <a:ext cx="53975" cy="22225"/>
            </a:xfrm>
            <a:custGeom>
              <a:avLst/>
              <a:gdLst>
                <a:gd name="T0" fmla="*/ 14 w 14"/>
                <a:gd name="T1" fmla="*/ 3 h 6"/>
                <a:gd name="T2" fmla="*/ 12 w 14"/>
                <a:gd name="T3" fmla="*/ 0 h 6"/>
                <a:gd name="T4" fmla="*/ 3 w 14"/>
                <a:gd name="T5" fmla="*/ 0 h 6"/>
                <a:gd name="T6" fmla="*/ 0 w 14"/>
                <a:gd name="T7" fmla="*/ 3 h 6"/>
                <a:gd name="T8" fmla="*/ 3 w 14"/>
                <a:gd name="T9" fmla="*/ 6 h 6"/>
                <a:gd name="T10" fmla="*/ 12 w 14"/>
                <a:gd name="T11" fmla="*/ 6 h 6"/>
                <a:gd name="T12" fmla="*/ 14 w 14"/>
                <a:gd name="T13" fmla="*/ 3 h 6"/>
                <a:gd name="T14" fmla="*/ 14 w 14"/>
                <a:gd name="T15" fmla="*/ 3 h 6"/>
                <a:gd name="T16" fmla="*/ 14 w 14"/>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14" y="3"/>
                  </a:moveTo>
                  <a:cubicBezTo>
                    <a:pt x="14" y="1"/>
                    <a:pt x="13" y="0"/>
                    <a:pt x="12" y="0"/>
                  </a:cubicBezTo>
                  <a:cubicBezTo>
                    <a:pt x="3" y="0"/>
                    <a:pt x="3" y="0"/>
                    <a:pt x="3" y="0"/>
                  </a:cubicBezTo>
                  <a:cubicBezTo>
                    <a:pt x="1" y="0"/>
                    <a:pt x="0" y="1"/>
                    <a:pt x="0" y="3"/>
                  </a:cubicBezTo>
                  <a:cubicBezTo>
                    <a:pt x="0" y="5"/>
                    <a:pt x="1" y="6"/>
                    <a:pt x="3" y="6"/>
                  </a:cubicBezTo>
                  <a:cubicBezTo>
                    <a:pt x="12" y="6"/>
                    <a:pt x="12" y="6"/>
                    <a:pt x="12" y="6"/>
                  </a:cubicBezTo>
                  <a:cubicBezTo>
                    <a:pt x="13" y="6"/>
                    <a:pt x="14" y="5"/>
                    <a:pt x="14" y="3"/>
                  </a:cubicBezTo>
                  <a:close/>
                  <a:moveTo>
                    <a:pt x="14" y="3"/>
                  </a:moveTo>
                  <a:cubicBezTo>
                    <a:pt x="14" y="3"/>
                    <a:pt x="14" y="3"/>
                    <a:pt x="14"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4" name="Freeform 121">
              <a:extLst>
                <a:ext uri="{FF2B5EF4-FFF2-40B4-BE49-F238E27FC236}">
                  <a16:creationId xmlns:a16="http://schemas.microsoft.com/office/drawing/2014/main" id="{B465EDA7-FE7F-9566-F0AA-692F63104C80}"/>
                </a:ext>
              </a:extLst>
            </p:cNvPr>
            <p:cNvSpPr>
              <a:spLocks noEditPoints="1"/>
            </p:cNvSpPr>
            <p:nvPr/>
          </p:nvSpPr>
          <p:spPr bwMode="auto">
            <a:xfrm>
              <a:off x="2119313" y="1425575"/>
              <a:ext cx="53975" cy="39687"/>
            </a:xfrm>
            <a:custGeom>
              <a:avLst/>
              <a:gdLst>
                <a:gd name="T0" fmla="*/ 10 w 14"/>
                <a:gd name="T1" fmla="*/ 1 h 10"/>
                <a:gd name="T2" fmla="*/ 2 w 14"/>
                <a:gd name="T3" fmla="*/ 5 h 10"/>
                <a:gd name="T4" fmla="*/ 1 w 14"/>
                <a:gd name="T5" fmla="*/ 9 h 10"/>
                <a:gd name="T6" fmla="*/ 4 w 14"/>
                <a:gd name="T7" fmla="*/ 10 h 10"/>
                <a:gd name="T8" fmla="*/ 5 w 14"/>
                <a:gd name="T9" fmla="*/ 10 h 10"/>
                <a:gd name="T10" fmla="*/ 13 w 14"/>
                <a:gd name="T11" fmla="*/ 6 h 10"/>
                <a:gd name="T12" fmla="*/ 14 w 14"/>
                <a:gd name="T13" fmla="*/ 2 h 10"/>
                <a:gd name="T14" fmla="*/ 10 w 14"/>
                <a:gd name="T15" fmla="*/ 1 h 10"/>
                <a:gd name="T16" fmla="*/ 10 w 14"/>
                <a:gd name="T17" fmla="*/ 1 h 10"/>
                <a:gd name="T18" fmla="*/ 10 w 14"/>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
                  <a:moveTo>
                    <a:pt x="10" y="1"/>
                  </a:moveTo>
                  <a:cubicBezTo>
                    <a:pt x="2" y="5"/>
                    <a:pt x="2" y="5"/>
                    <a:pt x="2" y="5"/>
                  </a:cubicBezTo>
                  <a:cubicBezTo>
                    <a:pt x="1" y="6"/>
                    <a:pt x="0" y="8"/>
                    <a:pt x="1" y="9"/>
                  </a:cubicBezTo>
                  <a:cubicBezTo>
                    <a:pt x="2" y="10"/>
                    <a:pt x="3" y="10"/>
                    <a:pt x="4" y="10"/>
                  </a:cubicBezTo>
                  <a:cubicBezTo>
                    <a:pt x="4" y="10"/>
                    <a:pt x="5" y="10"/>
                    <a:pt x="5" y="10"/>
                  </a:cubicBezTo>
                  <a:cubicBezTo>
                    <a:pt x="13" y="6"/>
                    <a:pt x="13" y="6"/>
                    <a:pt x="13" y="6"/>
                  </a:cubicBezTo>
                  <a:cubicBezTo>
                    <a:pt x="14" y="5"/>
                    <a:pt x="14" y="3"/>
                    <a:pt x="14" y="2"/>
                  </a:cubicBezTo>
                  <a:cubicBezTo>
                    <a:pt x="13" y="0"/>
                    <a:pt x="11" y="0"/>
                    <a:pt x="10" y="1"/>
                  </a:cubicBezTo>
                  <a:close/>
                  <a:moveTo>
                    <a:pt x="10" y="1"/>
                  </a:moveTo>
                  <a:cubicBezTo>
                    <a:pt x="10" y="1"/>
                    <a:pt x="10" y="1"/>
                    <a:pt x="1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5" name="Freeform 122">
              <a:extLst>
                <a:ext uri="{FF2B5EF4-FFF2-40B4-BE49-F238E27FC236}">
                  <a16:creationId xmlns:a16="http://schemas.microsoft.com/office/drawing/2014/main" id="{DB813506-9630-6A5A-B5DF-C5BABDE2C958}"/>
                </a:ext>
              </a:extLst>
            </p:cNvPr>
            <p:cNvSpPr>
              <a:spLocks noEditPoints="1"/>
            </p:cNvSpPr>
            <p:nvPr/>
          </p:nvSpPr>
          <p:spPr bwMode="auto">
            <a:xfrm>
              <a:off x="2525713" y="1425575"/>
              <a:ext cx="53975" cy="39687"/>
            </a:xfrm>
            <a:custGeom>
              <a:avLst/>
              <a:gdLst>
                <a:gd name="T0" fmla="*/ 12 w 14"/>
                <a:gd name="T1" fmla="*/ 5 h 10"/>
                <a:gd name="T2" fmla="*/ 4 w 14"/>
                <a:gd name="T3" fmla="*/ 1 h 10"/>
                <a:gd name="T4" fmla="*/ 0 w 14"/>
                <a:gd name="T5" fmla="*/ 2 h 10"/>
                <a:gd name="T6" fmla="*/ 1 w 14"/>
                <a:gd name="T7" fmla="*/ 6 h 10"/>
                <a:gd name="T8" fmla="*/ 9 w 14"/>
                <a:gd name="T9" fmla="*/ 10 h 10"/>
                <a:gd name="T10" fmla="*/ 10 w 14"/>
                <a:gd name="T11" fmla="*/ 10 h 10"/>
                <a:gd name="T12" fmla="*/ 13 w 14"/>
                <a:gd name="T13" fmla="*/ 9 h 10"/>
                <a:gd name="T14" fmla="*/ 12 w 14"/>
                <a:gd name="T15" fmla="*/ 5 h 10"/>
                <a:gd name="T16" fmla="*/ 12 w 14"/>
                <a:gd name="T17" fmla="*/ 5 h 10"/>
                <a:gd name="T18" fmla="*/ 12 w 14"/>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
                  <a:moveTo>
                    <a:pt x="12" y="5"/>
                  </a:moveTo>
                  <a:cubicBezTo>
                    <a:pt x="4" y="1"/>
                    <a:pt x="4" y="1"/>
                    <a:pt x="4" y="1"/>
                  </a:cubicBezTo>
                  <a:cubicBezTo>
                    <a:pt x="3" y="0"/>
                    <a:pt x="1" y="0"/>
                    <a:pt x="0" y="2"/>
                  </a:cubicBezTo>
                  <a:cubicBezTo>
                    <a:pt x="0" y="3"/>
                    <a:pt x="0" y="5"/>
                    <a:pt x="1" y="6"/>
                  </a:cubicBezTo>
                  <a:cubicBezTo>
                    <a:pt x="9" y="10"/>
                    <a:pt x="9" y="10"/>
                    <a:pt x="9" y="10"/>
                  </a:cubicBezTo>
                  <a:cubicBezTo>
                    <a:pt x="9" y="10"/>
                    <a:pt x="10" y="10"/>
                    <a:pt x="10" y="10"/>
                  </a:cubicBezTo>
                  <a:cubicBezTo>
                    <a:pt x="11" y="10"/>
                    <a:pt x="12" y="10"/>
                    <a:pt x="13" y="9"/>
                  </a:cubicBezTo>
                  <a:cubicBezTo>
                    <a:pt x="14" y="8"/>
                    <a:pt x="13" y="6"/>
                    <a:pt x="12" y="5"/>
                  </a:cubicBezTo>
                  <a:close/>
                  <a:moveTo>
                    <a:pt x="12" y="5"/>
                  </a:moveTo>
                  <a:cubicBezTo>
                    <a:pt x="12" y="5"/>
                    <a:pt x="12" y="5"/>
                    <a:pt x="1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6" name="Freeform 123">
              <a:extLst>
                <a:ext uri="{FF2B5EF4-FFF2-40B4-BE49-F238E27FC236}">
                  <a16:creationId xmlns:a16="http://schemas.microsoft.com/office/drawing/2014/main" id="{C8FD05EE-83B5-DDC0-E49A-3EDD77D785DB}"/>
                </a:ext>
              </a:extLst>
            </p:cNvPr>
            <p:cNvSpPr>
              <a:spLocks noEditPoints="1"/>
            </p:cNvSpPr>
            <p:nvPr/>
          </p:nvSpPr>
          <p:spPr bwMode="auto">
            <a:xfrm>
              <a:off x="2557463" y="1319213"/>
              <a:ext cx="52388" cy="22225"/>
            </a:xfrm>
            <a:custGeom>
              <a:avLst/>
              <a:gdLst>
                <a:gd name="T0" fmla="*/ 11 w 14"/>
                <a:gd name="T1" fmla="*/ 0 h 6"/>
                <a:gd name="T2" fmla="*/ 2 w 14"/>
                <a:gd name="T3" fmla="*/ 0 h 6"/>
                <a:gd name="T4" fmla="*/ 0 w 14"/>
                <a:gd name="T5" fmla="*/ 3 h 6"/>
                <a:gd name="T6" fmla="*/ 2 w 14"/>
                <a:gd name="T7" fmla="*/ 6 h 6"/>
                <a:gd name="T8" fmla="*/ 11 w 14"/>
                <a:gd name="T9" fmla="*/ 6 h 6"/>
                <a:gd name="T10" fmla="*/ 14 w 14"/>
                <a:gd name="T11" fmla="*/ 3 h 6"/>
                <a:gd name="T12" fmla="*/ 11 w 14"/>
                <a:gd name="T13" fmla="*/ 0 h 6"/>
                <a:gd name="T14" fmla="*/ 11 w 14"/>
                <a:gd name="T15" fmla="*/ 0 h 6"/>
                <a:gd name="T16" fmla="*/ 11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11" y="0"/>
                  </a:moveTo>
                  <a:cubicBezTo>
                    <a:pt x="2" y="0"/>
                    <a:pt x="2" y="0"/>
                    <a:pt x="2" y="0"/>
                  </a:cubicBezTo>
                  <a:cubicBezTo>
                    <a:pt x="1" y="0"/>
                    <a:pt x="0" y="1"/>
                    <a:pt x="0" y="3"/>
                  </a:cubicBezTo>
                  <a:cubicBezTo>
                    <a:pt x="0" y="5"/>
                    <a:pt x="1" y="6"/>
                    <a:pt x="2" y="6"/>
                  </a:cubicBezTo>
                  <a:cubicBezTo>
                    <a:pt x="11" y="6"/>
                    <a:pt x="11" y="6"/>
                    <a:pt x="11" y="6"/>
                  </a:cubicBezTo>
                  <a:cubicBezTo>
                    <a:pt x="13" y="6"/>
                    <a:pt x="14" y="5"/>
                    <a:pt x="14" y="3"/>
                  </a:cubicBezTo>
                  <a:cubicBezTo>
                    <a:pt x="14" y="1"/>
                    <a:pt x="13" y="0"/>
                    <a:pt x="11" y="0"/>
                  </a:cubicBezTo>
                  <a:close/>
                  <a:moveTo>
                    <a:pt x="11" y="0"/>
                  </a:move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7" name="Freeform 124">
              <a:extLst>
                <a:ext uri="{FF2B5EF4-FFF2-40B4-BE49-F238E27FC236}">
                  <a16:creationId xmlns:a16="http://schemas.microsoft.com/office/drawing/2014/main" id="{56DDF64A-7012-E021-4F35-1CAB0B558E02}"/>
                </a:ext>
              </a:extLst>
            </p:cNvPr>
            <p:cNvSpPr>
              <a:spLocks noEditPoints="1"/>
            </p:cNvSpPr>
            <p:nvPr/>
          </p:nvSpPr>
          <p:spPr bwMode="auto">
            <a:xfrm>
              <a:off x="2525713" y="1193800"/>
              <a:ext cx="53975" cy="41275"/>
            </a:xfrm>
            <a:custGeom>
              <a:avLst/>
              <a:gdLst>
                <a:gd name="T0" fmla="*/ 3 w 14"/>
                <a:gd name="T1" fmla="*/ 11 h 11"/>
                <a:gd name="T2" fmla="*/ 4 w 14"/>
                <a:gd name="T3" fmla="*/ 10 h 11"/>
                <a:gd name="T4" fmla="*/ 12 w 14"/>
                <a:gd name="T5" fmla="*/ 6 h 11"/>
                <a:gd name="T6" fmla="*/ 13 w 14"/>
                <a:gd name="T7" fmla="*/ 2 h 11"/>
                <a:gd name="T8" fmla="*/ 9 w 14"/>
                <a:gd name="T9" fmla="*/ 1 h 11"/>
                <a:gd name="T10" fmla="*/ 1 w 14"/>
                <a:gd name="T11" fmla="*/ 5 h 11"/>
                <a:gd name="T12" fmla="*/ 0 w 14"/>
                <a:gd name="T13" fmla="*/ 9 h 11"/>
                <a:gd name="T14" fmla="*/ 3 w 14"/>
                <a:gd name="T15" fmla="*/ 11 h 11"/>
                <a:gd name="T16" fmla="*/ 3 w 14"/>
                <a:gd name="T17" fmla="*/ 11 h 11"/>
                <a:gd name="T18" fmla="*/ 3 w 14"/>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3" y="11"/>
                  </a:moveTo>
                  <a:cubicBezTo>
                    <a:pt x="3" y="11"/>
                    <a:pt x="4" y="11"/>
                    <a:pt x="4" y="10"/>
                  </a:cubicBezTo>
                  <a:cubicBezTo>
                    <a:pt x="12" y="6"/>
                    <a:pt x="12" y="6"/>
                    <a:pt x="12" y="6"/>
                  </a:cubicBezTo>
                  <a:cubicBezTo>
                    <a:pt x="13" y="5"/>
                    <a:pt x="14" y="3"/>
                    <a:pt x="13" y="2"/>
                  </a:cubicBezTo>
                  <a:cubicBezTo>
                    <a:pt x="12" y="1"/>
                    <a:pt x="10" y="0"/>
                    <a:pt x="9" y="1"/>
                  </a:cubicBezTo>
                  <a:cubicBezTo>
                    <a:pt x="1" y="5"/>
                    <a:pt x="1" y="5"/>
                    <a:pt x="1" y="5"/>
                  </a:cubicBezTo>
                  <a:cubicBezTo>
                    <a:pt x="0" y="6"/>
                    <a:pt x="0" y="8"/>
                    <a:pt x="0" y="9"/>
                  </a:cubicBezTo>
                  <a:cubicBezTo>
                    <a:pt x="1" y="10"/>
                    <a:pt x="2" y="11"/>
                    <a:pt x="3" y="11"/>
                  </a:cubicBezTo>
                  <a:close/>
                  <a:moveTo>
                    <a:pt x="3" y="11"/>
                  </a:moveTo>
                  <a:cubicBezTo>
                    <a:pt x="3" y="11"/>
                    <a:pt x="3" y="11"/>
                    <a:pt x="3"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8" name="Freeform 125">
              <a:extLst>
                <a:ext uri="{FF2B5EF4-FFF2-40B4-BE49-F238E27FC236}">
                  <a16:creationId xmlns:a16="http://schemas.microsoft.com/office/drawing/2014/main" id="{A03FC5E4-4687-E792-A85A-84BCD7E81C80}"/>
                </a:ext>
              </a:extLst>
            </p:cNvPr>
            <p:cNvSpPr>
              <a:spLocks noEditPoints="1"/>
            </p:cNvSpPr>
            <p:nvPr/>
          </p:nvSpPr>
          <p:spPr bwMode="auto">
            <a:xfrm>
              <a:off x="2446338" y="1101725"/>
              <a:ext cx="41275" cy="53975"/>
            </a:xfrm>
            <a:custGeom>
              <a:avLst/>
              <a:gdLst>
                <a:gd name="T0" fmla="*/ 2 w 11"/>
                <a:gd name="T1" fmla="*/ 14 h 14"/>
                <a:gd name="T2" fmla="*/ 3 w 11"/>
                <a:gd name="T3" fmla="*/ 14 h 14"/>
                <a:gd name="T4" fmla="*/ 6 w 11"/>
                <a:gd name="T5" fmla="*/ 13 h 14"/>
                <a:gd name="T6" fmla="*/ 10 w 11"/>
                <a:gd name="T7" fmla="*/ 5 h 14"/>
                <a:gd name="T8" fmla="*/ 9 w 11"/>
                <a:gd name="T9" fmla="*/ 1 h 14"/>
                <a:gd name="T10" fmla="*/ 5 w 11"/>
                <a:gd name="T11" fmla="*/ 2 h 14"/>
                <a:gd name="T12" fmla="*/ 1 w 11"/>
                <a:gd name="T13" fmla="*/ 10 h 14"/>
                <a:gd name="T14" fmla="*/ 2 w 11"/>
                <a:gd name="T15" fmla="*/ 14 h 14"/>
                <a:gd name="T16" fmla="*/ 2 w 11"/>
                <a:gd name="T17" fmla="*/ 14 h 14"/>
                <a:gd name="T18" fmla="*/ 2 w 11"/>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2" y="14"/>
                  </a:moveTo>
                  <a:cubicBezTo>
                    <a:pt x="2" y="14"/>
                    <a:pt x="3" y="14"/>
                    <a:pt x="3" y="14"/>
                  </a:cubicBezTo>
                  <a:cubicBezTo>
                    <a:pt x="4" y="14"/>
                    <a:pt x="5" y="13"/>
                    <a:pt x="6" y="13"/>
                  </a:cubicBezTo>
                  <a:cubicBezTo>
                    <a:pt x="10" y="5"/>
                    <a:pt x="10" y="5"/>
                    <a:pt x="10" y="5"/>
                  </a:cubicBezTo>
                  <a:cubicBezTo>
                    <a:pt x="11" y="4"/>
                    <a:pt x="10" y="2"/>
                    <a:pt x="9" y="1"/>
                  </a:cubicBezTo>
                  <a:cubicBezTo>
                    <a:pt x="8" y="0"/>
                    <a:pt x="6" y="1"/>
                    <a:pt x="5" y="2"/>
                  </a:cubicBezTo>
                  <a:cubicBezTo>
                    <a:pt x="1" y="10"/>
                    <a:pt x="1" y="10"/>
                    <a:pt x="1" y="10"/>
                  </a:cubicBezTo>
                  <a:cubicBezTo>
                    <a:pt x="0" y="11"/>
                    <a:pt x="0" y="13"/>
                    <a:pt x="2" y="14"/>
                  </a:cubicBezTo>
                  <a:close/>
                  <a:moveTo>
                    <a:pt x="2" y="14"/>
                  </a:moveTo>
                  <a:cubicBezTo>
                    <a:pt x="2" y="14"/>
                    <a:pt x="2" y="14"/>
                    <a:pt x="2"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79" name="Freeform 126">
              <a:extLst>
                <a:ext uri="{FF2B5EF4-FFF2-40B4-BE49-F238E27FC236}">
                  <a16:creationId xmlns:a16="http://schemas.microsoft.com/office/drawing/2014/main" id="{6E0B8FC6-9F59-CCED-E3DE-3385A8FF4920}"/>
                </a:ext>
              </a:extLst>
            </p:cNvPr>
            <p:cNvSpPr>
              <a:spLocks noEditPoints="1"/>
            </p:cNvSpPr>
            <p:nvPr/>
          </p:nvSpPr>
          <p:spPr bwMode="auto">
            <a:xfrm>
              <a:off x="2322513" y="1238250"/>
              <a:ext cx="53975" cy="173037"/>
            </a:xfrm>
            <a:custGeom>
              <a:avLst/>
              <a:gdLst>
                <a:gd name="T0" fmla="*/ 3 w 14"/>
                <a:gd name="T1" fmla="*/ 41 h 45"/>
                <a:gd name="T2" fmla="*/ 7 w 14"/>
                <a:gd name="T3" fmla="*/ 45 h 45"/>
                <a:gd name="T4" fmla="*/ 11 w 14"/>
                <a:gd name="T5" fmla="*/ 41 h 45"/>
                <a:gd name="T6" fmla="*/ 14 w 14"/>
                <a:gd name="T7" fmla="*/ 21 h 45"/>
                <a:gd name="T8" fmla="*/ 14 w 14"/>
                <a:gd name="T9" fmla="*/ 17 h 45"/>
                <a:gd name="T10" fmla="*/ 14 w 14"/>
                <a:gd name="T11" fmla="*/ 6 h 45"/>
                <a:gd name="T12" fmla="*/ 7 w 14"/>
                <a:gd name="T13" fmla="*/ 0 h 45"/>
                <a:gd name="T14" fmla="*/ 0 w 14"/>
                <a:gd name="T15" fmla="*/ 6 h 45"/>
                <a:gd name="T16" fmla="*/ 0 w 14"/>
                <a:gd name="T17" fmla="*/ 17 h 45"/>
                <a:gd name="T18" fmla="*/ 0 w 14"/>
                <a:gd name="T19" fmla="*/ 21 h 45"/>
                <a:gd name="T20" fmla="*/ 3 w 14"/>
                <a:gd name="T21" fmla="*/ 41 h 45"/>
                <a:gd name="T22" fmla="*/ 3 w 14"/>
                <a:gd name="T23" fmla="*/ 41 h 45"/>
                <a:gd name="T24" fmla="*/ 3 w 14"/>
                <a:gd name="T2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45">
                  <a:moveTo>
                    <a:pt x="3" y="41"/>
                  </a:moveTo>
                  <a:cubicBezTo>
                    <a:pt x="3" y="44"/>
                    <a:pt x="5" y="45"/>
                    <a:pt x="7" y="45"/>
                  </a:cubicBezTo>
                  <a:cubicBezTo>
                    <a:pt x="9" y="45"/>
                    <a:pt x="11" y="44"/>
                    <a:pt x="11" y="41"/>
                  </a:cubicBezTo>
                  <a:cubicBezTo>
                    <a:pt x="14" y="21"/>
                    <a:pt x="14" y="21"/>
                    <a:pt x="14" y="21"/>
                  </a:cubicBezTo>
                  <a:cubicBezTo>
                    <a:pt x="14" y="19"/>
                    <a:pt x="14" y="18"/>
                    <a:pt x="14" y="17"/>
                  </a:cubicBezTo>
                  <a:cubicBezTo>
                    <a:pt x="14" y="6"/>
                    <a:pt x="14" y="6"/>
                    <a:pt x="14" y="6"/>
                  </a:cubicBezTo>
                  <a:cubicBezTo>
                    <a:pt x="14" y="2"/>
                    <a:pt x="11" y="0"/>
                    <a:pt x="7" y="0"/>
                  </a:cubicBezTo>
                  <a:cubicBezTo>
                    <a:pt x="3" y="0"/>
                    <a:pt x="0" y="2"/>
                    <a:pt x="0" y="6"/>
                  </a:cubicBezTo>
                  <a:cubicBezTo>
                    <a:pt x="0" y="17"/>
                    <a:pt x="0" y="17"/>
                    <a:pt x="0" y="17"/>
                  </a:cubicBezTo>
                  <a:cubicBezTo>
                    <a:pt x="0" y="18"/>
                    <a:pt x="0" y="19"/>
                    <a:pt x="0" y="21"/>
                  </a:cubicBezTo>
                  <a:lnTo>
                    <a:pt x="3" y="41"/>
                  </a:lnTo>
                  <a:close/>
                  <a:moveTo>
                    <a:pt x="3" y="41"/>
                  </a:moveTo>
                  <a:cubicBezTo>
                    <a:pt x="3" y="41"/>
                    <a:pt x="3" y="41"/>
                    <a:pt x="3"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80" name="Freeform 127">
              <a:extLst>
                <a:ext uri="{FF2B5EF4-FFF2-40B4-BE49-F238E27FC236}">
                  <a16:creationId xmlns:a16="http://schemas.microsoft.com/office/drawing/2014/main" id="{462289A6-0317-FBB7-844E-12565FAE9B29}"/>
                </a:ext>
              </a:extLst>
            </p:cNvPr>
            <p:cNvSpPr>
              <a:spLocks noEditPoints="1"/>
            </p:cNvSpPr>
            <p:nvPr/>
          </p:nvSpPr>
          <p:spPr bwMode="auto">
            <a:xfrm>
              <a:off x="2322513" y="1430338"/>
              <a:ext cx="53975" cy="57150"/>
            </a:xfrm>
            <a:custGeom>
              <a:avLst/>
              <a:gdLst>
                <a:gd name="T0" fmla="*/ 7 w 14"/>
                <a:gd name="T1" fmla="*/ 0 h 15"/>
                <a:gd name="T2" fmla="*/ 0 w 14"/>
                <a:gd name="T3" fmla="*/ 8 h 15"/>
                <a:gd name="T4" fmla="*/ 7 w 14"/>
                <a:gd name="T5" fmla="*/ 15 h 15"/>
                <a:gd name="T6" fmla="*/ 14 w 14"/>
                <a:gd name="T7" fmla="*/ 8 h 15"/>
                <a:gd name="T8" fmla="*/ 7 w 14"/>
                <a:gd name="T9" fmla="*/ 0 h 15"/>
                <a:gd name="T10" fmla="*/ 7 w 14"/>
                <a:gd name="T11" fmla="*/ 0 h 15"/>
                <a:gd name="T12" fmla="*/ 7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7" y="0"/>
                  </a:moveTo>
                  <a:cubicBezTo>
                    <a:pt x="3" y="0"/>
                    <a:pt x="0" y="4"/>
                    <a:pt x="0" y="8"/>
                  </a:cubicBezTo>
                  <a:cubicBezTo>
                    <a:pt x="0" y="12"/>
                    <a:pt x="3" y="15"/>
                    <a:pt x="7" y="15"/>
                  </a:cubicBezTo>
                  <a:cubicBezTo>
                    <a:pt x="11" y="15"/>
                    <a:pt x="14" y="12"/>
                    <a:pt x="14" y="8"/>
                  </a:cubicBezTo>
                  <a:cubicBezTo>
                    <a:pt x="14" y="4"/>
                    <a:pt x="11" y="0"/>
                    <a:pt x="7" y="0"/>
                  </a:cubicBezTo>
                  <a:close/>
                  <a:moveTo>
                    <a:pt x="7" y="0"/>
                  </a:moveTo>
                  <a:cubicBezTo>
                    <a:pt x="7"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grpSp>
        <p:nvGrpSpPr>
          <p:cNvPr id="81" name="Group 80">
            <a:extLst>
              <a:ext uri="{FF2B5EF4-FFF2-40B4-BE49-F238E27FC236}">
                <a16:creationId xmlns:a16="http://schemas.microsoft.com/office/drawing/2014/main" id="{BC1084E4-979E-A91E-EABE-00473CFC0FD0}"/>
              </a:ext>
            </a:extLst>
          </p:cNvPr>
          <p:cNvGrpSpPr/>
          <p:nvPr/>
        </p:nvGrpSpPr>
        <p:grpSpPr>
          <a:xfrm>
            <a:off x="6613736" y="2358651"/>
            <a:ext cx="259048" cy="208240"/>
            <a:chOff x="5607050" y="544513"/>
            <a:chExt cx="574675" cy="461962"/>
          </a:xfrm>
          <a:solidFill>
            <a:srgbClr val="223C89"/>
          </a:solidFill>
        </p:grpSpPr>
        <p:sp>
          <p:nvSpPr>
            <p:cNvPr id="82" name="Freeform 202">
              <a:extLst>
                <a:ext uri="{FF2B5EF4-FFF2-40B4-BE49-F238E27FC236}">
                  <a16:creationId xmlns:a16="http://schemas.microsoft.com/office/drawing/2014/main" id="{7EEA34EA-46B1-14B3-150D-AFAD790CCB90}"/>
                </a:ext>
              </a:extLst>
            </p:cNvPr>
            <p:cNvSpPr>
              <a:spLocks noEditPoints="1"/>
            </p:cNvSpPr>
            <p:nvPr/>
          </p:nvSpPr>
          <p:spPr bwMode="auto">
            <a:xfrm>
              <a:off x="5705475" y="952500"/>
              <a:ext cx="379413" cy="53975"/>
            </a:xfrm>
            <a:custGeom>
              <a:avLst/>
              <a:gdLst>
                <a:gd name="T0" fmla="*/ 92 w 99"/>
                <a:gd name="T1" fmla="*/ 0 h 14"/>
                <a:gd name="T2" fmla="*/ 6 w 99"/>
                <a:gd name="T3" fmla="*/ 0 h 14"/>
                <a:gd name="T4" fmla="*/ 0 w 99"/>
                <a:gd name="T5" fmla="*/ 7 h 14"/>
                <a:gd name="T6" fmla="*/ 6 w 99"/>
                <a:gd name="T7" fmla="*/ 14 h 14"/>
                <a:gd name="T8" fmla="*/ 92 w 99"/>
                <a:gd name="T9" fmla="*/ 14 h 14"/>
                <a:gd name="T10" fmla="*/ 99 w 99"/>
                <a:gd name="T11" fmla="*/ 7 h 14"/>
                <a:gd name="T12" fmla="*/ 92 w 99"/>
                <a:gd name="T13" fmla="*/ 0 h 14"/>
                <a:gd name="T14" fmla="*/ 92 w 99"/>
                <a:gd name="T15" fmla="*/ 0 h 14"/>
                <a:gd name="T16" fmla="*/ 92 w 9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4">
                  <a:moveTo>
                    <a:pt x="92" y="0"/>
                  </a:moveTo>
                  <a:cubicBezTo>
                    <a:pt x="6" y="0"/>
                    <a:pt x="6" y="0"/>
                    <a:pt x="6" y="0"/>
                  </a:cubicBezTo>
                  <a:cubicBezTo>
                    <a:pt x="3" y="0"/>
                    <a:pt x="0" y="3"/>
                    <a:pt x="0" y="7"/>
                  </a:cubicBezTo>
                  <a:cubicBezTo>
                    <a:pt x="0" y="11"/>
                    <a:pt x="3" y="14"/>
                    <a:pt x="6" y="14"/>
                  </a:cubicBezTo>
                  <a:cubicBezTo>
                    <a:pt x="92" y="14"/>
                    <a:pt x="92" y="14"/>
                    <a:pt x="92" y="14"/>
                  </a:cubicBezTo>
                  <a:cubicBezTo>
                    <a:pt x="96" y="14"/>
                    <a:pt x="99" y="11"/>
                    <a:pt x="99" y="7"/>
                  </a:cubicBezTo>
                  <a:cubicBezTo>
                    <a:pt x="99" y="3"/>
                    <a:pt x="96" y="0"/>
                    <a:pt x="92" y="0"/>
                  </a:cubicBezTo>
                  <a:close/>
                  <a:moveTo>
                    <a:pt x="92" y="0"/>
                  </a:moveTo>
                  <a:cubicBezTo>
                    <a:pt x="92" y="0"/>
                    <a:pt x="92" y="0"/>
                    <a:pt x="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83" name="Freeform 203">
              <a:extLst>
                <a:ext uri="{FF2B5EF4-FFF2-40B4-BE49-F238E27FC236}">
                  <a16:creationId xmlns:a16="http://schemas.microsoft.com/office/drawing/2014/main" id="{0D961AB8-97B5-AA06-8DBA-8031A464F4D6}"/>
                </a:ext>
              </a:extLst>
            </p:cNvPr>
            <p:cNvSpPr>
              <a:spLocks noEditPoints="1"/>
            </p:cNvSpPr>
            <p:nvPr/>
          </p:nvSpPr>
          <p:spPr bwMode="auto">
            <a:xfrm>
              <a:off x="5697538" y="736600"/>
              <a:ext cx="39688" cy="103187"/>
            </a:xfrm>
            <a:custGeom>
              <a:avLst/>
              <a:gdLst>
                <a:gd name="T0" fmla="*/ 0 w 10"/>
                <a:gd name="T1" fmla="*/ 5 h 27"/>
                <a:gd name="T2" fmla="*/ 0 w 10"/>
                <a:gd name="T3" fmla="*/ 22 h 27"/>
                <a:gd name="T4" fmla="*/ 5 w 10"/>
                <a:gd name="T5" fmla="*/ 27 h 27"/>
                <a:gd name="T6" fmla="*/ 10 w 10"/>
                <a:gd name="T7" fmla="*/ 22 h 27"/>
                <a:gd name="T8" fmla="*/ 10 w 10"/>
                <a:gd name="T9" fmla="*/ 5 h 27"/>
                <a:gd name="T10" fmla="*/ 5 w 10"/>
                <a:gd name="T11" fmla="*/ 0 h 27"/>
                <a:gd name="T12" fmla="*/ 0 w 10"/>
                <a:gd name="T13" fmla="*/ 5 h 27"/>
                <a:gd name="T14" fmla="*/ 0 w 10"/>
                <a:gd name="T15" fmla="*/ 5 h 27"/>
                <a:gd name="T16" fmla="*/ 0 w 10"/>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0" y="5"/>
                  </a:moveTo>
                  <a:cubicBezTo>
                    <a:pt x="0" y="22"/>
                    <a:pt x="0" y="22"/>
                    <a:pt x="0" y="22"/>
                  </a:cubicBezTo>
                  <a:cubicBezTo>
                    <a:pt x="0" y="25"/>
                    <a:pt x="2" y="27"/>
                    <a:pt x="5" y="27"/>
                  </a:cubicBezTo>
                  <a:cubicBezTo>
                    <a:pt x="8" y="27"/>
                    <a:pt x="10" y="25"/>
                    <a:pt x="10" y="22"/>
                  </a:cubicBezTo>
                  <a:cubicBezTo>
                    <a:pt x="10" y="5"/>
                    <a:pt x="10" y="5"/>
                    <a:pt x="10" y="5"/>
                  </a:cubicBezTo>
                  <a:cubicBezTo>
                    <a:pt x="10" y="2"/>
                    <a:pt x="8" y="0"/>
                    <a:pt x="5" y="0"/>
                  </a:cubicBezTo>
                  <a:cubicBezTo>
                    <a:pt x="2" y="0"/>
                    <a:pt x="0" y="2"/>
                    <a:pt x="0" y="5"/>
                  </a:cubicBezTo>
                  <a:close/>
                  <a:moveTo>
                    <a:pt x="0" y="5"/>
                  </a:moveTo>
                  <a:cubicBezTo>
                    <a:pt x="0" y="5"/>
                    <a:pt x="0" y="5"/>
                    <a:pt x="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84" name="Freeform 204">
              <a:extLst>
                <a:ext uri="{FF2B5EF4-FFF2-40B4-BE49-F238E27FC236}">
                  <a16:creationId xmlns:a16="http://schemas.microsoft.com/office/drawing/2014/main" id="{6230753D-19A5-0DF3-4A50-336DBA5D4FD2}"/>
                </a:ext>
              </a:extLst>
            </p:cNvPr>
            <p:cNvSpPr>
              <a:spLocks noEditPoints="1"/>
            </p:cNvSpPr>
            <p:nvPr/>
          </p:nvSpPr>
          <p:spPr bwMode="auto">
            <a:xfrm>
              <a:off x="5764213" y="709613"/>
              <a:ext cx="38100" cy="130175"/>
            </a:xfrm>
            <a:custGeom>
              <a:avLst/>
              <a:gdLst>
                <a:gd name="T0" fmla="*/ 0 w 10"/>
                <a:gd name="T1" fmla="*/ 5 h 34"/>
                <a:gd name="T2" fmla="*/ 0 w 10"/>
                <a:gd name="T3" fmla="*/ 29 h 34"/>
                <a:gd name="T4" fmla="*/ 5 w 10"/>
                <a:gd name="T5" fmla="*/ 34 h 34"/>
                <a:gd name="T6" fmla="*/ 10 w 10"/>
                <a:gd name="T7" fmla="*/ 29 h 34"/>
                <a:gd name="T8" fmla="*/ 10 w 10"/>
                <a:gd name="T9" fmla="*/ 5 h 34"/>
                <a:gd name="T10" fmla="*/ 5 w 10"/>
                <a:gd name="T11" fmla="*/ 0 h 34"/>
                <a:gd name="T12" fmla="*/ 0 w 10"/>
                <a:gd name="T13" fmla="*/ 5 h 34"/>
                <a:gd name="T14" fmla="*/ 0 w 10"/>
                <a:gd name="T15" fmla="*/ 5 h 34"/>
                <a:gd name="T16" fmla="*/ 0 w 10"/>
                <a:gd name="T1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4">
                  <a:moveTo>
                    <a:pt x="0" y="5"/>
                  </a:moveTo>
                  <a:cubicBezTo>
                    <a:pt x="0" y="29"/>
                    <a:pt x="0" y="29"/>
                    <a:pt x="0" y="29"/>
                  </a:cubicBezTo>
                  <a:cubicBezTo>
                    <a:pt x="0" y="32"/>
                    <a:pt x="2" y="34"/>
                    <a:pt x="5" y="34"/>
                  </a:cubicBezTo>
                  <a:cubicBezTo>
                    <a:pt x="8" y="34"/>
                    <a:pt x="10" y="32"/>
                    <a:pt x="10" y="29"/>
                  </a:cubicBezTo>
                  <a:cubicBezTo>
                    <a:pt x="10" y="5"/>
                    <a:pt x="10" y="5"/>
                    <a:pt x="10" y="5"/>
                  </a:cubicBezTo>
                  <a:cubicBezTo>
                    <a:pt x="10" y="2"/>
                    <a:pt x="8" y="0"/>
                    <a:pt x="5" y="0"/>
                  </a:cubicBezTo>
                  <a:cubicBezTo>
                    <a:pt x="2" y="0"/>
                    <a:pt x="0" y="2"/>
                    <a:pt x="0" y="5"/>
                  </a:cubicBezTo>
                  <a:close/>
                  <a:moveTo>
                    <a:pt x="0" y="5"/>
                  </a:moveTo>
                  <a:cubicBezTo>
                    <a:pt x="0" y="5"/>
                    <a:pt x="0" y="5"/>
                    <a:pt x="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85" name="Freeform 205">
              <a:extLst>
                <a:ext uri="{FF2B5EF4-FFF2-40B4-BE49-F238E27FC236}">
                  <a16:creationId xmlns:a16="http://schemas.microsoft.com/office/drawing/2014/main" id="{12C87652-C190-FEFD-D1E6-FF3AE680BC17}"/>
                </a:ext>
              </a:extLst>
            </p:cNvPr>
            <p:cNvSpPr>
              <a:spLocks noEditPoints="1"/>
            </p:cNvSpPr>
            <p:nvPr/>
          </p:nvSpPr>
          <p:spPr bwMode="auto">
            <a:xfrm>
              <a:off x="5829300" y="682625"/>
              <a:ext cx="38100" cy="157162"/>
            </a:xfrm>
            <a:custGeom>
              <a:avLst/>
              <a:gdLst>
                <a:gd name="T0" fmla="*/ 0 w 10"/>
                <a:gd name="T1" fmla="*/ 5 h 41"/>
                <a:gd name="T2" fmla="*/ 0 w 10"/>
                <a:gd name="T3" fmla="*/ 36 h 41"/>
                <a:gd name="T4" fmla="*/ 5 w 10"/>
                <a:gd name="T5" fmla="*/ 41 h 41"/>
                <a:gd name="T6" fmla="*/ 10 w 10"/>
                <a:gd name="T7" fmla="*/ 36 h 41"/>
                <a:gd name="T8" fmla="*/ 10 w 10"/>
                <a:gd name="T9" fmla="*/ 5 h 41"/>
                <a:gd name="T10" fmla="*/ 5 w 10"/>
                <a:gd name="T11" fmla="*/ 0 h 41"/>
                <a:gd name="T12" fmla="*/ 0 w 10"/>
                <a:gd name="T13" fmla="*/ 5 h 41"/>
                <a:gd name="T14" fmla="*/ 0 w 10"/>
                <a:gd name="T15" fmla="*/ 5 h 41"/>
                <a:gd name="T16" fmla="*/ 0 w 10"/>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1">
                  <a:moveTo>
                    <a:pt x="0" y="5"/>
                  </a:moveTo>
                  <a:cubicBezTo>
                    <a:pt x="0" y="36"/>
                    <a:pt x="0" y="36"/>
                    <a:pt x="0" y="36"/>
                  </a:cubicBezTo>
                  <a:cubicBezTo>
                    <a:pt x="0" y="39"/>
                    <a:pt x="2" y="41"/>
                    <a:pt x="5" y="41"/>
                  </a:cubicBezTo>
                  <a:cubicBezTo>
                    <a:pt x="8" y="41"/>
                    <a:pt x="10" y="39"/>
                    <a:pt x="10" y="36"/>
                  </a:cubicBezTo>
                  <a:cubicBezTo>
                    <a:pt x="10" y="5"/>
                    <a:pt x="10" y="5"/>
                    <a:pt x="10" y="5"/>
                  </a:cubicBezTo>
                  <a:cubicBezTo>
                    <a:pt x="10" y="3"/>
                    <a:pt x="8" y="0"/>
                    <a:pt x="5" y="0"/>
                  </a:cubicBezTo>
                  <a:cubicBezTo>
                    <a:pt x="2" y="0"/>
                    <a:pt x="0" y="3"/>
                    <a:pt x="0" y="5"/>
                  </a:cubicBezTo>
                  <a:close/>
                  <a:moveTo>
                    <a:pt x="0" y="5"/>
                  </a:moveTo>
                  <a:cubicBezTo>
                    <a:pt x="0" y="5"/>
                    <a:pt x="0" y="5"/>
                    <a:pt x="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86" name="Freeform 206">
              <a:extLst>
                <a:ext uri="{FF2B5EF4-FFF2-40B4-BE49-F238E27FC236}">
                  <a16:creationId xmlns:a16="http://schemas.microsoft.com/office/drawing/2014/main" id="{3A13B2CC-1F46-2EC9-366E-E864455C40DF}"/>
                </a:ext>
              </a:extLst>
            </p:cNvPr>
            <p:cNvSpPr>
              <a:spLocks noEditPoints="1"/>
            </p:cNvSpPr>
            <p:nvPr/>
          </p:nvSpPr>
          <p:spPr bwMode="auto">
            <a:xfrm>
              <a:off x="5607050" y="544513"/>
              <a:ext cx="574675" cy="384175"/>
            </a:xfrm>
            <a:custGeom>
              <a:avLst/>
              <a:gdLst>
                <a:gd name="T0" fmla="*/ 144 w 150"/>
                <a:gd name="T1" fmla="*/ 0 h 100"/>
                <a:gd name="T2" fmla="*/ 7 w 150"/>
                <a:gd name="T3" fmla="*/ 0 h 100"/>
                <a:gd name="T4" fmla="*/ 0 w 150"/>
                <a:gd name="T5" fmla="*/ 7 h 100"/>
                <a:gd name="T6" fmla="*/ 0 w 150"/>
                <a:gd name="T7" fmla="*/ 93 h 100"/>
                <a:gd name="T8" fmla="*/ 7 w 150"/>
                <a:gd name="T9" fmla="*/ 100 h 100"/>
                <a:gd name="T10" fmla="*/ 137 w 150"/>
                <a:gd name="T11" fmla="*/ 100 h 100"/>
                <a:gd name="T12" fmla="*/ 137 w 150"/>
                <a:gd name="T13" fmla="*/ 99 h 100"/>
                <a:gd name="T14" fmla="*/ 127 w 150"/>
                <a:gd name="T15" fmla="*/ 90 h 100"/>
                <a:gd name="T16" fmla="*/ 109 w 150"/>
                <a:gd name="T17" fmla="*/ 94 h 100"/>
                <a:gd name="T18" fmla="*/ 86 w 150"/>
                <a:gd name="T19" fmla="*/ 86 h 100"/>
                <a:gd name="T20" fmla="*/ 14 w 150"/>
                <a:gd name="T21" fmla="*/ 86 h 100"/>
                <a:gd name="T22" fmla="*/ 14 w 150"/>
                <a:gd name="T23" fmla="*/ 14 h 100"/>
                <a:gd name="T24" fmla="*/ 137 w 150"/>
                <a:gd name="T25" fmla="*/ 14 h 100"/>
                <a:gd name="T26" fmla="*/ 137 w 150"/>
                <a:gd name="T27" fmla="*/ 33 h 100"/>
                <a:gd name="T28" fmla="*/ 146 w 150"/>
                <a:gd name="T29" fmla="*/ 58 h 100"/>
                <a:gd name="T30" fmla="*/ 141 w 150"/>
                <a:gd name="T31" fmla="*/ 76 h 100"/>
                <a:gd name="T32" fmla="*/ 150 w 150"/>
                <a:gd name="T33" fmla="*/ 85 h 100"/>
                <a:gd name="T34" fmla="*/ 150 w 150"/>
                <a:gd name="T35" fmla="*/ 7 h 100"/>
                <a:gd name="T36" fmla="*/ 144 w 150"/>
                <a:gd name="T37" fmla="*/ 0 h 100"/>
                <a:gd name="T38" fmla="*/ 144 w 150"/>
                <a:gd name="T39" fmla="*/ 0 h 100"/>
                <a:gd name="T40" fmla="*/ 144 w 150"/>
                <a:gd name="T4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00">
                  <a:moveTo>
                    <a:pt x="144" y="0"/>
                  </a:moveTo>
                  <a:cubicBezTo>
                    <a:pt x="7" y="0"/>
                    <a:pt x="7" y="0"/>
                    <a:pt x="7" y="0"/>
                  </a:cubicBezTo>
                  <a:cubicBezTo>
                    <a:pt x="3" y="0"/>
                    <a:pt x="0" y="3"/>
                    <a:pt x="0" y="7"/>
                  </a:cubicBezTo>
                  <a:cubicBezTo>
                    <a:pt x="0" y="93"/>
                    <a:pt x="0" y="93"/>
                    <a:pt x="0" y="93"/>
                  </a:cubicBezTo>
                  <a:cubicBezTo>
                    <a:pt x="0" y="96"/>
                    <a:pt x="3" y="100"/>
                    <a:pt x="7" y="100"/>
                  </a:cubicBezTo>
                  <a:cubicBezTo>
                    <a:pt x="137" y="100"/>
                    <a:pt x="137" y="100"/>
                    <a:pt x="137" y="100"/>
                  </a:cubicBezTo>
                  <a:cubicBezTo>
                    <a:pt x="137" y="99"/>
                    <a:pt x="137" y="99"/>
                    <a:pt x="137" y="99"/>
                  </a:cubicBezTo>
                  <a:cubicBezTo>
                    <a:pt x="127" y="90"/>
                    <a:pt x="127" y="90"/>
                    <a:pt x="127" y="90"/>
                  </a:cubicBezTo>
                  <a:cubicBezTo>
                    <a:pt x="122" y="93"/>
                    <a:pt x="116" y="94"/>
                    <a:pt x="109" y="94"/>
                  </a:cubicBezTo>
                  <a:cubicBezTo>
                    <a:pt x="101" y="94"/>
                    <a:pt x="92" y="91"/>
                    <a:pt x="86" y="86"/>
                  </a:cubicBezTo>
                  <a:cubicBezTo>
                    <a:pt x="14" y="86"/>
                    <a:pt x="14" y="86"/>
                    <a:pt x="14" y="86"/>
                  </a:cubicBezTo>
                  <a:cubicBezTo>
                    <a:pt x="14" y="14"/>
                    <a:pt x="14" y="14"/>
                    <a:pt x="14" y="14"/>
                  </a:cubicBezTo>
                  <a:cubicBezTo>
                    <a:pt x="137" y="14"/>
                    <a:pt x="137" y="14"/>
                    <a:pt x="137" y="14"/>
                  </a:cubicBezTo>
                  <a:cubicBezTo>
                    <a:pt x="137" y="33"/>
                    <a:pt x="137" y="33"/>
                    <a:pt x="137" y="33"/>
                  </a:cubicBezTo>
                  <a:cubicBezTo>
                    <a:pt x="143" y="40"/>
                    <a:pt x="146" y="49"/>
                    <a:pt x="146" y="58"/>
                  </a:cubicBezTo>
                  <a:cubicBezTo>
                    <a:pt x="146" y="64"/>
                    <a:pt x="144" y="70"/>
                    <a:pt x="141" y="76"/>
                  </a:cubicBezTo>
                  <a:cubicBezTo>
                    <a:pt x="150" y="85"/>
                    <a:pt x="150" y="85"/>
                    <a:pt x="150" y="85"/>
                  </a:cubicBezTo>
                  <a:cubicBezTo>
                    <a:pt x="150" y="7"/>
                    <a:pt x="150" y="7"/>
                    <a:pt x="150" y="7"/>
                  </a:cubicBezTo>
                  <a:cubicBezTo>
                    <a:pt x="150" y="3"/>
                    <a:pt x="147" y="0"/>
                    <a:pt x="144" y="0"/>
                  </a:cubicBezTo>
                  <a:close/>
                  <a:moveTo>
                    <a:pt x="144" y="0"/>
                  </a:moveTo>
                  <a:cubicBezTo>
                    <a:pt x="144" y="0"/>
                    <a:pt x="144" y="0"/>
                    <a:pt x="1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sp>
          <p:nvSpPr>
            <p:cNvPr id="87" name="Freeform 207">
              <a:extLst>
                <a:ext uri="{FF2B5EF4-FFF2-40B4-BE49-F238E27FC236}">
                  <a16:creationId xmlns:a16="http://schemas.microsoft.com/office/drawing/2014/main" id="{E99D1464-4B19-0F2E-690F-B0F69D7E78C1}"/>
                </a:ext>
              </a:extLst>
            </p:cNvPr>
            <p:cNvSpPr>
              <a:spLocks noEditPoints="1"/>
            </p:cNvSpPr>
            <p:nvPr/>
          </p:nvSpPr>
          <p:spPr bwMode="auto">
            <a:xfrm>
              <a:off x="5908675" y="650875"/>
              <a:ext cx="260350" cy="258762"/>
            </a:xfrm>
            <a:custGeom>
              <a:avLst/>
              <a:gdLst>
                <a:gd name="T0" fmla="*/ 57 w 68"/>
                <a:gd name="T1" fmla="*/ 52 h 67"/>
                <a:gd name="T2" fmla="*/ 54 w 68"/>
                <a:gd name="T3" fmla="*/ 51 h 67"/>
                <a:gd name="T4" fmla="*/ 53 w 68"/>
                <a:gd name="T5" fmla="*/ 49 h 67"/>
                <a:gd name="T6" fmla="*/ 60 w 68"/>
                <a:gd name="T7" fmla="*/ 30 h 67"/>
                <a:gd name="T8" fmla="*/ 51 w 68"/>
                <a:gd name="T9" fmla="*/ 9 h 67"/>
                <a:gd name="T10" fmla="*/ 30 w 68"/>
                <a:gd name="T11" fmla="*/ 0 h 67"/>
                <a:gd name="T12" fmla="*/ 9 w 68"/>
                <a:gd name="T13" fmla="*/ 9 h 67"/>
                <a:gd name="T14" fmla="*/ 0 w 68"/>
                <a:gd name="T15" fmla="*/ 30 h 67"/>
                <a:gd name="T16" fmla="*/ 9 w 68"/>
                <a:gd name="T17" fmla="*/ 51 h 67"/>
                <a:gd name="T18" fmla="*/ 30 w 68"/>
                <a:gd name="T19" fmla="*/ 59 h 67"/>
                <a:gd name="T20" fmla="*/ 50 w 68"/>
                <a:gd name="T21" fmla="*/ 52 h 67"/>
                <a:gd name="T22" fmla="*/ 51 w 68"/>
                <a:gd name="T23" fmla="*/ 53 h 67"/>
                <a:gd name="T24" fmla="*/ 52 w 68"/>
                <a:gd name="T25" fmla="*/ 56 h 67"/>
                <a:gd name="T26" fmla="*/ 63 w 68"/>
                <a:gd name="T27" fmla="*/ 66 h 67"/>
                <a:gd name="T28" fmla="*/ 65 w 68"/>
                <a:gd name="T29" fmla="*/ 67 h 67"/>
                <a:gd name="T30" fmla="*/ 67 w 68"/>
                <a:gd name="T31" fmla="*/ 66 h 67"/>
                <a:gd name="T32" fmla="*/ 67 w 68"/>
                <a:gd name="T33" fmla="*/ 62 h 67"/>
                <a:gd name="T34" fmla="*/ 57 w 68"/>
                <a:gd name="T35" fmla="*/ 52 h 67"/>
                <a:gd name="T36" fmla="*/ 47 w 68"/>
                <a:gd name="T37" fmla="*/ 46 h 67"/>
                <a:gd name="T38" fmla="*/ 30 w 68"/>
                <a:gd name="T39" fmla="*/ 53 h 67"/>
                <a:gd name="T40" fmla="*/ 14 w 68"/>
                <a:gd name="T41" fmla="*/ 46 h 67"/>
                <a:gd name="T42" fmla="*/ 7 w 68"/>
                <a:gd name="T43" fmla="*/ 30 h 67"/>
                <a:gd name="T44" fmla="*/ 14 w 68"/>
                <a:gd name="T45" fmla="*/ 13 h 67"/>
                <a:gd name="T46" fmla="*/ 30 w 68"/>
                <a:gd name="T47" fmla="*/ 6 h 67"/>
                <a:gd name="T48" fmla="*/ 47 w 68"/>
                <a:gd name="T49" fmla="*/ 13 h 67"/>
                <a:gd name="T50" fmla="*/ 54 w 68"/>
                <a:gd name="T51" fmla="*/ 30 h 67"/>
                <a:gd name="T52" fmla="*/ 47 w 68"/>
                <a:gd name="T53" fmla="*/ 46 h 67"/>
                <a:gd name="T54" fmla="*/ 47 w 68"/>
                <a:gd name="T55" fmla="*/ 46 h 67"/>
                <a:gd name="T56" fmla="*/ 47 w 68"/>
                <a:gd name="T57"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57" y="52"/>
                  </a:moveTo>
                  <a:cubicBezTo>
                    <a:pt x="56" y="51"/>
                    <a:pt x="55" y="51"/>
                    <a:pt x="54" y="51"/>
                  </a:cubicBezTo>
                  <a:cubicBezTo>
                    <a:pt x="53" y="49"/>
                    <a:pt x="53" y="49"/>
                    <a:pt x="53" y="49"/>
                  </a:cubicBezTo>
                  <a:cubicBezTo>
                    <a:pt x="57" y="44"/>
                    <a:pt x="60" y="37"/>
                    <a:pt x="60" y="30"/>
                  </a:cubicBezTo>
                  <a:cubicBezTo>
                    <a:pt x="60" y="22"/>
                    <a:pt x="57" y="14"/>
                    <a:pt x="51" y="9"/>
                  </a:cubicBezTo>
                  <a:cubicBezTo>
                    <a:pt x="46" y="3"/>
                    <a:pt x="38" y="0"/>
                    <a:pt x="30" y="0"/>
                  </a:cubicBezTo>
                  <a:cubicBezTo>
                    <a:pt x="22" y="0"/>
                    <a:pt x="15" y="3"/>
                    <a:pt x="9" y="9"/>
                  </a:cubicBezTo>
                  <a:cubicBezTo>
                    <a:pt x="4" y="14"/>
                    <a:pt x="0" y="22"/>
                    <a:pt x="0" y="30"/>
                  </a:cubicBezTo>
                  <a:cubicBezTo>
                    <a:pt x="0" y="38"/>
                    <a:pt x="4" y="45"/>
                    <a:pt x="9" y="51"/>
                  </a:cubicBezTo>
                  <a:cubicBezTo>
                    <a:pt x="15" y="56"/>
                    <a:pt x="22" y="59"/>
                    <a:pt x="30" y="59"/>
                  </a:cubicBezTo>
                  <a:cubicBezTo>
                    <a:pt x="38" y="59"/>
                    <a:pt x="45" y="57"/>
                    <a:pt x="50" y="52"/>
                  </a:cubicBezTo>
                  <a:cubicBezTo>
                    <a:pt x="51" y="53"/>
                    <a:pt x="51" y="53"/>
                    <a:pt x="51" y="53"/>
                  </a:cubicBezTo>
                  <a:cubicBezTo>
                    <a:pt x="51" y="54"/>
                    <a:pt x="52" y="55"/>
                    <a:pt x="52" y="56"/>
                  </a:cubicBezTo>
                  <a:cubicBezTo>
                    <a:pt x="63" y="66"/>
                    <a:pt x="63" y="66"/>
                    <a:pt x="63" y="66"/>
                  </a:cubicBezTo>
                  <a:cubicBezTo>
                    <a:pt x="63" y="67"/>
                    <a:pt x="64" y="67"/>
                    <a:pt x="65" y="67"/>
                  </a:cubicBezTo>
                  <a:cubicBezTo>
                    <a:pt x="65" y="67"/>
                    <a:pt x="66" y="67"/>
                    <a:pt x="67" y="66"/>
                  </a:cubicBezTo>
                  <a:cubicBezTo>
                    <a:pt x="68" y="65"/>
                    <a:pt x="68" y="63"/>
                    <a:pt x="67" y="62"/>
                  </a:cubicBezTo>
                  <a:lnTo>
                    <a:pt x="57" y="52"/>
                  </a:lnTo>
                  <a:close/>
                  <a:moveTo>
                    <a:pt x="47" y="46"/>
                  </a:moveTo>
                  <a:cubicBezTo>
                    <a:pt x="43" y="51"/>
                    <a:pt x="37" y="53"/>
                    <a:pt x="30" y="53"/>
                  </a:cubicBezTo>
                  <a:cubicBezTo>
                    <a:pt x="24" y="53"/>
                    <a:pt x="18" y="51"/>
                    <a:pt x="14" y="46"/>
                  </a:cubicBezTo>
                  <a:cubicBezTo>
                    <a:pt x="9" y="42"/>
                    <a:pt x="7" y="36"/>
                    <a:pt x="7" y="30"/>
                  </a:cubicBezTo>
                  <a:cubicBezTo>
                    <a:pt x="7" y="23"/>
                    <a:pt x="9" y="17"/>
                    <a:pt x="14" y="13"/>
                  </a:cubicBezTo>
                  <a:cubicBezTo>
                    <a:pt x="18" y="8"/>
                    <a:pt x="24" y="6"/>
                    <a:pt x="30" y="6"/>
                  </a:cubicBezTo>
                  <a:cubicBezTo>
                    <a:pt x="37" y="6"/>
                    <a:pt x="43" y="8"/>
                    <a:pt x="47" y="13"/>
                  </a:cubicBezTo>
                  <a:cubicBezTo>
                    <a:pt x="52" y="17"/>
                    <a:pt x="54" y="23"/>
                    <a:pt x="54" y="30"/>
                  </a:cubicBezTo>
                  <a:cubicBezTo>
                    <a:pt x="54" y="36"/>
                    <a:pt x="52" y="42"/>
                    <a:pt x="47" y="46"/>
                  </a:cubicBezTo>
                  <a:close/>
                  <a:moveTo>
                    <a:pt x="47" y="46"/>
                  </a:moveTo>
                  <a:cubicBezTo>
                    <a:pt x="47" y="46"/>
                    <a:pt x="47" y="46"/>
                    <a:pt x="4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a:solidFill>
                  <a:srgbClr val="7F7F7F"/>
                </a:solidFill>
                <a:latin typeface="Calibri" panose="020F0502020204030204"/>
              </a:endParaRPr>
            </a:p>
          </p:txBody>
        </p:sp>
      </p:grpSp>
      <p:sp>
        <p:nvSpPr>
          <p:cNvPr id="88" name="TextBox 87">
            <a:extLst>
              <a:ext uri="{FF2B5EF4-FFF2-40B4-BE49-F238E27FC236}">
                <a16:creationId xmlns:a16="http://schemas.microsoft.com/office/drawing/2014/main" id="{D19EB7D5-22B0-37B9-D78A-9CC8F89DB69C}"/>
              </a:ext>
            </a:extLst>
          </p:cNvPr>
          <p:cNvSpPr txBox="1"/>
          <p:nvPr/>
        </p:nvSpPr>
        <p:spPr>
          <a:xfrm>
            <a:off x="2164351" y="1253641"/>
            <a:ext cx="1764626" cy="1204509"/>
          </a:xfrm>
          <a:prstGeom prst="rect">
            <a:avLst/>
          </a:prstGeom>
          <a:noFill/>
        </p:spPr>
        <p:txBody>
          <a:bodyPr wrap="square" rIns="108000" bIns="27000" numCol="1" spcCol="360000" rtlCol="0">
            <a:spAutoFit/>
          </a:bodyPr>
          <a:lstStyle/>
          <a:p>
            <a:pPr algn="ctr" defTabSz="685783">
              <a:defRPr/>
            </a:pPr>
            <a:r>
              <a:rPr lang="en-US" sz="1050" dirty="0">
                <a:solidFill>
                  <a:srgbClr val="7F7F7F">
                    <a:lumMod val="75000"/>
                  </a:srgbClr>
                </a:solidFill>
                <a:latin typeface="Calibri" panose="020F0502020204030204"/>
              </a:rPr>
              <a:t>CMS Patient Access Rule</a:t>
            </a:r>
            <a:br>
              <a:rPr lang="en-US" sz="1050" dirty="0">
                <a:solidFill>
                  <a:srgbClr val="7F7F7F">
                    <a:lumMod val="75000"/>
                  </a:srgbClr>
                </a:solidFill>
                <a:latin typeface="Calibri" panose="020F0502020204030204"/>
              </a:rPr>
            </a:br>
            <a:br>
              <a:rPr lang="en-US" sz="1050" dirty="0">
                <a:solidFill>
                  <a:srgbClr val="7F7F7F">
                    <a:lumMod val="75000"/>
                  </a:srgbClr>
                </a:solidFill>
                <a:latin typeface="Calibri" panose="020F0502020204030204"/>
              </a:rPr>
            </a:br>
            <a:r>
              <a:rPr lang="en-US" sz="1050" dirty="0">
                <a:solidFill>
                  <a:srgbClr val="7F7F7F">
                    <a:lumMod val="75000"/>
                  </a:srgbClr>
                </a:solidFill>
                <a:latin typeface="Calibri" panose="020F0502020204030204"/>
              </a:rPr>
              <a:t>ONC Information Blocking Rule</a:t>
            </a:r>
          </a:p>
          <a:p>
            <a:pPr algn="ctr" defTabSz="685783">
              <a:defRPr/>
            </a:pPr>
            <a:endParaRPr lang="en-US" sz="1050" dirty="0">
              <a:solidFill>
                <a:srgbClr val="7F7F7F">
                  <a:lumMod val="75000"/>
                </a:srgbClr>
              </a:solidFill>
              <a:latin typeface="Calibri" panose="020F0502020204030204"/>
            </a:endParaRPr>
          </a:p>
          <a:p>
            <a:pPr algn="ctr" defTabSz="685783">
              <a:defRPr/>
            </a:pPr>
            <a:r>
              <a:rPr lang="en-US" sz="1050" dirty="0">
                <a:solidFill>
                  <a:srgbClr val="7F7F7F">
                    <a:lumMod val="75000"/>
                  </a:srgbClr>
                </a:solidFill>
                <a:latin typeface="Calibri" panose="020F0502020204030204"/>
              </a:rPr>
              <a:t>ONC USCDI v1</a:t>
            </a:r>
          </a:p>
          <a:p>
            <a:pPr algn="ctr" defTabSz="685783">
              <a:defRPr/>
            </a:pPr>
            <a:endParaRPr lang="en-US" sz="1050" dirty="0">
              <a:solidFill>
                <a:srgbClr val="7F7F7F">
                  <a:lumMod val="75000"/>
                </a:srgbClr>
              </a:solidFill>
              <a:latin typeface="Calibri" panose="020F0502020204030204"/>
            </a:endParaRPr>
          </a:p>
        </p:txBody>
      </p:sp>
      <p:sp>
        <p:nvSpPr>
          <p:cNvPr id="89" name="TextBox 88">
            <a:extLst>
              <a:ext uri="{FF2B5EF4-FFF2-40B4-BE49-F238E27FC236}">
                <a16:creationId xmlns:a16="http://schemas.microsoft.com/office/drawing/2014/main" id="{83F32C18-D3F3-8B0F-56EF-83CF29505406}"/>
              </a:ext>
            </a:extLst>
          </p:cNvPr>
          <p:cNvSpPr txBox="1"/>
          <p:nvPr/>
        </p:nvSpPr>
        <p:spPr>
          <a:xfrm>
            <a:off x="4227235" y="897961"/>
            <a:ext cx="1550871" cy="1366092"/>
          </a:xfrm>
          <a:prstGeom prst="rect">
            <a:avLst/>
          </a:prstGeom>
          <a:noFill/>
        </p:spPr>
        <p:txBody>
          <a:bodyPr wrap="square" rIns="108000" bIns="27000" numCol="1" spcCol="360000" rtlCol="0">
            <a:spAutoFit/>
          </a:bodyPr>
          <a:lstStyle/>
          <a:p>
            <a:pPr algn="ctr" defTabSz="685783">
              <a:defRPr/>
            </a:pPr>
            <a:r>
              <a:rPr lang="en-US" sz="1050" dirty="0">
                <a:solidFill>
                  <a:srgbClr val="7F7F7F">
                    <a:lumMod val="75000"/>
                  </a:srgbClr>
                </a:solidFill>
                <a:latin typeface="Calibri" panose="020F0502020204030204"/>
              </a:rPr>
              <a:t>ONC Trusted Exchange Framework and Common Agreement</a:t>
            </a:r>
            <a:br>
              <a:rPr lang="en-US" sz="1050" dirty="0">
                <a:solidFill>
                  <a:srgbClr val="7F7F7F">
                    <a:lumMod val="75000"/>
                  </a:srgbClr>
                </a:solidFill>
                <a:latin typeface="Calibri" panose="020F0502020204030204"/>
              </a:rPr>
            </a:br>
            <a:br>
              <a:rPr lang="en-US" sz="1050" dirty="0">
                <a:solidFill>
                  <a:srgbClr val="7F7F7F">
                    <a:lumMod val="75000"/>
                  </a:srgbClr>
                </a:solidFill>
                <a:latin typeface="Calibri" panose="020F0502020204030204"/>
              </a:rPr>
            </a:br>
            <a:r>
              <a:rPr lang="en-US" sz="1050" dirty="0">
                <a:solidFill>
                  <a:srgbClr val="7F7F7F">
                    <a:lumMod val="75000"/>
                  </a:srgbClr>
                </a:solidFill>
                <a:latin typeface="Calibri" panose="020F0502020204030204"/>
              </a:rPr>
              <a:t>USCDI v3 </a:t>
            </a:r>
            <a:br>
              <a:rPr lang="en-US" sz="1050" dirty="0">
                <a:solidFill>
                  <a:srgbClr val="7F7F7F">
                    <a:lumMod val="75000"/>
                  </a:srgbClr>
                </a:solidFill>
                <a:latin typeface="Calibri" panose="020F0502020204030204"/>
              </a:rPr>
            </a:br>
            <a:br>
              <a:rPr lang="en-US" sz="1050" dirty="0">
                <a:solidFill>
                  <a:srgbClr val="7F7F7F">
                    <a:lumMod val="75000"/>
                  </a:srgbClr>
                </a:solidFill>
                <a:latin typeface="Calibri" panose="020F0502020204030204"/>
              </a:rPr>
            </a:br>
            <a:r>
              <a:rPr lang="en-US" sz="1050" dirty="0">
                <a:solidFill>
                  <a:srgbClr val="7F7F7F">
                    <a:lumMod val="75000"/>
                  </a:srgbClr>
                </a:solidFill>
                <a:latin typeface="Calibri" panose="020F0502020204030204"/>
              </a:rPr>
              <a:t>Inpatient Prospective Payment Systems Rule</a:t>
            </a:r>
          </a:p>
        </p:txBody>
      </p:sp>
      <p:sp>
        <p:nvSpPr>
          <p:cNvPr id="90" name="TextBox 89">
            <a:extLst>
              <a:ext uri="{FF2B5EF4-FFF2-40B4-BE49-F238E27FC236}">
                <a16:creationId xmlns:a16="http://schemas.microsoft.com/office/drawing/2014/main" id="{5A904F9A-9E8A-619A-D462-63C260245746}"/>
              </a:ext>
            </a:extLst>
          </p:cNvPr>
          <p:cNvSpPr txBox="1"/>
          <p:nvPr/>
        </p:nvSpPr>
        <p:spPr>
          <a:xfrm>
            <a:off x="3322009" y="3370384"/>
            <a:ext cx="1550871" cy="719761"/>
          </a:xfrm>
          <a:prstGeom prst="rect">
            <a:avLst/>
          </a:prstGeom>
          <a:noFill/>
        </p:spPr>
        <p:txBody>
          <a:bodyPr wrap="square" rIns="108000" bIns="27000" numCol="1" spcCol="360000" rtlCol="0">
            <a:spAutoFit/>
          </a:bodyPr>
          <a:lstStyle/>
          <a:p>
            <a:pPr algn="ctr" defTabSz="685783">
              <a:defRPr/>
            </a:pPr>
            <a:r>
              <a:rPr lang="en-US" sz="1050" dirty="0">
                <a:solidFill>
                  <a:srgbClr val="7F7F7F">
                    <a:lumMod val="75000"/>
                  </a:srgbClr>
                </a:solidFill>
                <a:latin typeface="Calibri" panose="020F0502020204030204"/>
              </a:rPr>
              <a:t>CMS Conditions of Participation</a:t>
            </a:r>
            <a:br>
              <a:rPr lang="en-US" sz="1050" dirty="0">
                <a:solidFill>
                  <a:srgbClr val="7F7F7F">
                    <a:lumMod val="75000"/>
                  </a:srgbClr>
                </a:solidFill>
                <a:latin typeface="Calibri" panose="020F0502020204030204"/>
              </a:rPr>
            </a:br>
            <a:br>
              <a:rPr lang="en-US" sz="1050" dirty="0">
                <a:solidFill>
                  <a:srgbClr val="7F7F7F">
                    <a:lumMod val="75000"/>
                  </a:srgbClr>
                </a:solidFill>
                <a:latin typeface="Calibri" panose="020F0502020204030204"/>
              </a:rPr>
            </a:br>
            <a:r>
              <a:rPr lang="en-US" sz="1050" dirty="0">
                <a:solidFill>
                  <a:srgbClr val="7F7F7F">
                    <a:lumMod val="75000"/>
                  </a:srgbClr>
                </a:solidFill>
                <a:latin typeface="Calibri" panose="020F0502020204030204"/>
              </a:rPr>
              <a:t>USCDI v2</a:t>
            </a:r>
          </a:p>
        </p:txBody>
      </p:sp>
      <p:sp>
        <p:nvSpPr>
          <p:cNvPr id="91" name="TextBox 90">
            <a:extLst>
              <a:ext uri="{FF2B5EF4-FFF2-40B4-BE49-F238E27FC236}">
                <a16:creationId xmlns:a16="http://schemas.microsoft.com/office/drawing/2014/main" id="{4557C398-4468-669C-1C3A-89333CEE3B95}"/>
              </a:ext>
            </a:extLst>
          </p:cNvPr>
          <p:cNvSpPr txBox="1"/>
          <p:nvPr/>
        </p:nvSpPr>
        <p:spPr>
          <a:xfrm>
            <a:off x="5142332" y="3322576"/>
            <a:ext cx="1550871" cy="1042926"/>
          </a:xfrm>
          <a:prstGeom prst="rect">
            <a:avLst/>
          </a:prstGeom>
          <a:noFill/>
        </p:spPr>
        <p:txBody>
          <a:bodyPr wrap="square" rIns="108000" bIns="27000" numCol="1" spcCol="360000" rtlCol="0">
            <a:spAutoFit/>
          </a:bodyPr>
          <a:lstStyle/>
          <a:p>
            <a:pPr algn="ctr" defTabSz="685783">
              <a:defRPr/>
            </a:pPr>
            <a:r>
              <a:rPr lang="en-US" sz="1050" dirty="0">
                <a:solidFill>
                  <a:srgbClr val="80C568">
                    <a:lumMod val="50000"/>
                  </a:srgbClr>
                </a:solidFill>
                <a:latin typeface="Calibri" panose="020F0502020204030204"/>
                <a:ea typeface="Lato" charset="0"/>
                <a:cs typeface="Lato" charset="0"/>
              </a:rPr>
              <a:t>CMS Proposed Rule:</a:t>
            </a:r>
            <a:br>
              <a:rPr lang="en-US" sz="1050" dirty="0">
                <a:solidFill>
                  <a:srgbClr val="80C568">
                    <a:lumMod val="50000"/>
                  </a:srgbClr>
                </a:solidFill>
                <a:latin typeface="Calibri" panose="020F0502020204030204"/>
                <a:ea typeface="Lato" charset="0"/>
                <a:cs typeface="Lato" charset="0"/>
              </a:rPr>
            </a:br>
            <a:r>
              <a:rPr lang="en-US" sz="1050" dirty="0">
                <a:solidFill>
                  <a:srgbClr val="80C568">
                    <a:lumMod val="50000"/>
                  </a:srgbClr>
                </a:solidFill>
                <a:latin typeface="Calibri" panose="020F0502020204030204"/>
                <a:ea typeface="Lato" charset="0"/>
                <a:cs typeface="Lato" charset="0"/>
              </a:rPr>
              <a:t> Prior Authorization API</a:t>
            </a:r>
          </a:p>
          <a:p>
            <a:pPr algn="ctr" defTabSz="685783">
              <a:defRPr/>
            </a:pPr>
            <a:r>
              <a:rPr lang="en-US" sz="1050" dirty="0">
                <a:solidFill>
                  <a:srgbClr val="80C568">
                    <a:lumMod val="50000"/>
                  </a:srgbClr>
                </a:solidFill>
                <a:latin typeface="Calibri" panose="020F0502020204030204"/>
                <a:ea typeface="Lato" charset="0"/>
                <a:cs typeface="Lato" charset="0"/>
              </a:rPr>
              <a:t>Payer to Payer API</a:t>
            </a:r>
          </a:p>
          <a:p>
            <a:pPr algn="ctr" defTabSz="685783">
              <a:defRPr/>
            </a:pPr>
            <a:r>
              <a:rPr lang="en-US" sz="1050" dirty="0">
                <a:solidFill>
                  <a:srgbClr val="80C568">
                    <a:lumMod val="50000"/>
                  </a:srgbClr>
                </a:solidFill>
                <a:latin typeface="Calibri" panose="020F0502020204030204"/>
                <a:ea typeface="Lato" charset="0"/>
                <a:cs typeface="Lato" charset="0"/>
              </a:rPr>
              <a:t>Provider Access API</a:t>
            </a:r>
            <a:br>
              <a:rPr lang="en-US" sz="1050" dirty="0">
                <a:solidFill>
                  <a:srgbClr val="80C568">
                    <a:lumMod val="75000"/>
                  </a:srgbClr>
                </a:solidFill>
                <a:latin typeface="Calibri" panose="020F0502020204030204"/>
                <a:ea typeface="Lato" charset="0"/>
                <a:cs typeface="Lato" charset="0"/>
              </a:rPr>
            </a:br>
            <a:br>
              <a:rPr lang="en-US" sz="1050" dirty="0">
                <a:solidFill>
                  <a:srgbClr val="7F7F7F">
                    <a:lumMod val="75000"/>
                  </a:srgbClr>
                </a:solidFill>
                <a:latin typeface="Calibri" panose="020F0502020204030204"/>
                <a:ea typeface="Lato" charset="0"/>
                <a:cs typeface="Lato" charset="0"/>
              </a:rPr>
            </a:br>
            <a:r>
              <a:rPr lang="en-US" sz="1050" dirty="0">
                <a:solidFill>
                  <a:srgbClr val="7F7F7F">
                    <a:lumMod val="75000"/>
                  </a:srgbClr>
                </a:solidFill>
                <a:latin typeface="Calibri" panose="020F0502020204030204"/>
                <a:ea typeface="Lato" charset="0"/>
                <a:cs typeface="Lato" charset="0"/>
              </a:rPr>
              <a:t>USCDI v4</a:t>
            </a:r>
          </a:p>
        </p:txBody>
      </p:sp>
      <p:sp>
        <p:nvSpPr>
          <p:cNvPr id="92" name="TextBox 91">
            <a:extLst>
              <a:ext uri="{FF2B5EF4-FFF2-40B4-BE49-F238E27FC236}">
                <a16:creationId xmlns:a16="http://schemas.microsoft.com/office/drawing/2014/main" id="{7FAD163B-0D1E-A06B-5AB7-440151E45D13}"/>
              </a:ext>
            </a:extLst>
          </p:cNvPr>
          <p:cNvSpPr txBox="1"/>
          <p:nvPr/>
        </p:nvSpPr>
        <p:spPr>
          <a:xfrm>
            <a:off x="5990432" y="1830724"/>
            <a:ext cx="1550871" cy="396596"/>
          </a:xfrm>
          <a:prstGeom prst="rect">
            <a:avLst/>
          </a:prstGeom>
          <a:noFill/>
        </p:spPr>
        <p:txBody>
          <a:bodyPr wrap="square" rIns="108000" bIns="27000" numCol="1" spcCol="360000" rtlCol="0">
            <a:spAutoFit/>
          </a:bodyPr>
          <a:lstStyle/>
          <a:p>
            <a:pPr algn="ctr" defTabSz="685783">
              <a:defRPr/>
            </a:pPr>
            <a:r>
              <a:rPr lang="en-US" sz="1050" dirty="0">
                <a:solidFill>
                  <a:srgbClr val="7F7F7F">
                    <a:lumMod val="75000"/>
                  </a:srgbClr>
                </a:solidFill>
                <a:latin typeface="Calibri" panose="020F0502020204030204"/>
              </a:rPr>
              <a:t>Compliance for 2023 CMS Mandates</a:t>
            </a:r>
          </a:p>
        </p:txBody>
      </p:sp>
      <p:sp>
        <p:nvSpPr>
          <p:cNvPr id="93" name="TextBox 92">
            <a:extLst>
              <a:ext uri="{FF2B5EF4-FFF2-40B4-BE49-F238E27FC236}">
                <a16:creationId xmlns:a16="http://schemas.microsoft.com/office/drawing/2014/main" id="{AD33046A-6357-DEAB-08A1-67C499C7B7E1}"/>
              </a:ext>
            </a:extLst>
          </p:cNvPr>
          <p:cNvSpPr txBox="1"/>
          <p:nvPr/>
        </p:nvSpPr>
        <p:spPr>
          <a:xfrm>
            <a:off x="1315598" y="3377891"/>
            <a:ext cx="1550871" cy="235013"/>
          </a:xfrm>
          <a:prstGeom prst="rect">
            <a:avLst/>
          </a:prstGeom>
          <a:noFill/>
        </p:spPr>
        <p:txBody>
          <a:bodyPr wrap="square" rIns="108000" bIns="27000" numCol="1" spcCol="360000" rtlCol="0">
            <a:spAutoFit/>
          </a:bodyPr>
          <a:lstStyle/>
          <a:p>
            <a:pPr algn="ctr" defTabSz="685783">
              <a:defRPr/>
            </a:pPr>
            <a:r>
              <a:rPr lang="en-US" sz="1050" dirty="0">
                <a:solidFill>
                  <a:srgbClr val="7F7F7F">
                    <a:lumMod val="75000"/>
                  </a:srgbClr>
                </a:solidFill>
                <a:latin typeface="Calibri" panose="020F0502020204030204"/>
                <a:ea typeface="Lato" charset="0"/>
                <a:cs typeface="Lato" charset="0"/>
              </a:rPr>
              <a:t>21</a:t>
            </a:r>
            <a:r>
              <a:rPr lang="en-US" sz="1050" baseline="30000" dirty="0">
                <a:solidFill>
                  <a:srgbClr val="7F7F7F">
                    <a:lumMod val="75000"/>
                  </a:srgbClr>
                </a:solidFill>
                <a:latin typeface="Calibri" panose="020F0502020204030204"/>
                <a:ea typeface="Lato" charset="0"/>
                <a:cs typeface="Lato" charset="0"/>
              </a:rPr>
              <a:t>st</a:t>
            </a:r>
            <a:r>
              <a:rPr lang="en-US" sz="1050" dirty="0">
                <a:solidFill>
                  <a:srgbClr val="7F7F7F">
                    <a:lumMod val="75000"/>
                  </a:srgbClr>
                </a:solidFill>
                <a:latin typeface="Calibri" panose="020F0502020204030204"/>
                <a:ea typeface="Lato" charset="0"/>
                <a:cs typeface="Lato" charset="0"/>
              </a:rPr>
              <a:t> Century Cures Act</a:t>
            </a:r>
            <a:endParaRPr lang="en-US" sz="1050" dirty="0">
              <a:solidFill>
                <a:srgbClr val="7F7F7F">
                  <a:lumMod val="75000"/>
                </a:srgbClr>
              </a:solidFill>
              <a:latin typeface="Calibri" panose="020F0502020204030204"/>
            </a:endParaRPr>
          </a:p>
        </p:txBody>
      </p:sp>
    </p:spTree>
    <p:extLst>
      <p:ext uri="{BB962C8B-B14F-4D97-AF65-F5344CB8AC3E}">
        <p14:creationId xmlns:p14="http://schemas.microsoft.com/office/powerpoint/2010/main" val="3921917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EBA590-6B8B-2BE6-94BB-B217C203F587}"/>
              </a:ext>
            </a:extLst>
          </p:cNvPr>
          <p:cNvSpPr/>
          <p:nvPr/>
        </p:nvSpPr>
        <p:spPr>
          <a:xfrm>
            <a:off x="-4515" y="342900"/>
            <a:ext cx="9153029" cy="4337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 name="Oval 4">
            <a:extLst>
              <a:ext uri="{FF2B5EF4-FFF2-40B4-BE49-F238E27FC236}">
                <a16:creationId xmlns:a16="http://schemas.microsoft.com/office/drawing/2014/main" id="{365B9CB1-8D34-7FF5-DBAD-E5E6055FFC0B}"/>
              </a:ext>
            </a:extLst>
          </p:cNvPr>
          <p:cNvSpPr/>
          <p:nvPr/>
        </p:nvSpPr>
        <p:spPr>
          <a:xfrm>
            <a:off x="3152607" y="1383502"/>
            <a:ext cx="2625626" cy="254943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28">
            <a:extLst>
              <a:ext uri="{FF2B5EF4-FFF2-40B4-BE49-F238E27FC236}">
                <a16:creationId xmlns:a16="http://schemas.microsoft.com/office/drawing/2014/main" id="{403A77FC-BA35-93D4-1B25-1EC96C1A9B14}"/>
              </a:ext>
            </a:extLst>
          </p:cNvPr>
          <p:cNvSpPr txBox="1"/>
          <p:nvPr/>
        </p:nvSpPr>
        <p:spPr>
          <a:xfrm>
            <a:off x="3152607" y="2152649"/>
            <a:ext cx="2625626" cy="690662"/>
          </a:xfrm>
          <a:prstGeom prst="rect">
            <a:avLst/>
          </a:prstGeom>
        </p:spPr>
        <p:txBody>
          <a:bodyPr vert="horz" lIns="68580" tIns="34290" rIns="68580" bIns="3429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lnSpc>
                <a:spcPct val="90000"/>
              </a:lnSpc>
              <a:spcBef>
                <a:spcPct val="0"/>
              </a:spcBef>
              <a:spcAft>
                <a:spcPts val="450"/>
              </a:spcAft>
              <a:defRPr/>
            </a:pPr>
            <a:r>
              <a:rPr lang="en-US" sz="3300" b="1" dirty="0">
                <a:solidFill>
                  <a:srgbClr val="FFFFFF"/>
                </a:solidFill>
                <a:latin typeface="Calibri Light" panose="020F0302020204030204"/>
              </a:rPr>
              <a:t>What is FHIR?</a:t>
            </a:r>
          </a:p>
        </p:txBody>
      </p:sp>
      <p:sp>
        <p:nvSpPr>
          <p:cNvPr id="7" name="Rectangle 6">
            <a:extLst>
              <a:ext uri="{FF2B5EF4-FFF2-40B4-BE49-F238E27FC236}">
                <a16:creationId xmlns:a16="http://schemas.microsoft.com/office/drawing/2014/main" id="{DA14F180-DF51-3AB3-33AA-E9F8EF18215F}"/>
              </a:ext>
            </a:extLst>
          </p:cNvPr>
          <p:cNvSpPr/>
          <p:nvPr/>
        </p:nvSpPr>
        <p:spPr>
          <a:xfrm>
            <a:off x="413871" y="536354"/>
            <a:ext cx="2703328" cy="2549436"/>
          </a:xfrm>
          <a:prstGeom prst="rect">
            <a:avLst/>
          </a:prstGeom>
        </p:spPr>
        <p:txBody>
          <a:bodyPr vert="horz" lIns="68580" tIns="34290" rIns="68580" bIns="3429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lnSpc>
                <a:spcPct val="90000"/>
              </a:lnSpc>
              <a:spcBef>
                <a:spcPts val="450"/>
              </a:spcBef>
              <a:spcAft>
                <a:spcPts val="450"/>
              </a:spcAft>
              <a:defRPr/>
            </a:pPr>
            <a:r>
              <a:rPr lang="en-US" sz="1350" b="1" dirty="0">
                <a:solidFill>
                  <a:srgbClr val="119ED4">
                    <a:lumMod val="75000"/>
                    <a:alpha val="80000"/>
                  </a:srgbClr>
                </a:solidFill>
                <a:latin typeface="Calibri" panose="020F0502020204030204"/>
              </a:rPr>
              <a:t>Fast Healthcare Interoperability Resources (FHIR)</a:t>
            </a:r>
            <a:br>
              <a:rPr lang="en-US" sz="1350" b="1" dirty="0">
                <a:solidFill>
                  <a:srgbClr val="119ED4">
                    <a:lumMod val="75000"/>
                    <a:alpha val="80000"/>
                  </a:srgbClr>
                </a:solidFill>
                <a:latin typeface="Calibri" panose="020F0502020204030204"/>
              </a:rPr>
            </a:br>
            <a:endParaRPr lang="en-US" sz="1350" b="1" dirty="0">
              <a:solidFill>
                <a:srgbClr val="119ED4">
                  <a:lumMod val="75000"/>
                  <a:alpha val="80000"/>
                </a:srgbClr>
              </a:solidFill>
              <a:latin typeface="Calibri" panose="020F0502020204030204"/>
            </a:endParaRPr>
          </a:p>
          <a:p>
            <a:pPr marL="2381" defTabSz="685800">
              <a:lnSpc>
                <a:spcPct val="90000"/>
              </a:lnSpc>
              <a:spcBef>
                <a:spcPts val="450"/>
              </a:spcBef>
              <a:spcAft>
                <a:spcPts val="450"/>
              </a:spcAft>
              <a:defRPr/>
            </a:pPr>
            <a:r>
              <a:rPr lang="en-US" sz="1350" dirty="0">
                <a:solidFill>
                  <a:srgbClr val="7F7F7F">
                    <a:alpha val="80000"/>
                  </a:srgbClr>
                </a:solidFill>
                <a:latin typeface="Calibri" panose="020F0502020204030204"/>
              </a:rPr>
              <a:t>Standard which defines data formats, elements, and an application programming interface (API). </a:t>
            </a:r>
            <a:br>
              <a:rPr lang="en-US" sz="1350" dirty="0">
                <a:solidFill>
                  <a:srgbClr val="7F7F7F">
                    <a:alpha val="80000"/>
                  </a:srgbClr>
                </a:solidFill>
                <a:latin typeface="Calibri" panose="020F0502020204030204"/>
              </a:rPr>
            </a:br>
            <a:endParaRPr lang="en-US" sz="1350" dirty="0">
              <a:solidFill>
                <a:srgbClr val="7F7F7F">
                  <a:alpha val="80000"/>
                </a:srgbClr>
              </a:solidFill>
              <a:latin typeface="Calibri" panose="020F0502020204030204"/>
              <a:cs typeface="Calibri"/>
            </a:endParaRPr>
          </a:p>
          <a:p>
            <a:pPr marL="2381" defTabSz="685800">
              <a:lnSpc>
                <a:spcPct val="90000"/>
              </a:lnSpc>
              <a:spcBef>
                <a:spcPts val="450"/>
              </a:spcBef>
              <a:spcAft>
                <a:spcPts val="450"/>
              </a:spcAft>
              <a:defRPr/>
            </a:pPr>
            <a:r>
              <a:rPr lang="en-US" sz="1350" dirty="0">
                <a:solidFill>
                  <a:srgbClr val="7F7F7F">
                    <a:alpha val="80000"/>
                  </a:srgbClr>
                </a:solidFill>
                <a:latin typeface="Calibri" panose="020F0502020204030204"/>
              </a:rPr>
              <a:t>Eases the complex barriers for healthcare interoperability. </a:t>
            </a:r>
            <a:endParaRPr lang="en-US" sz="1350" dirty="0">
              <a:solidFill>
                <a:srgbClr val="7F7F7F">
                  <a:alpha val="80000"/>
                </a:srgbClr>
              </a:solidFill>
              <a:latin typeface="Calibri" panose="020F0502020204030204"/>
              <a:cs typeface="Calibri"/>
            </a:endParaRPr>
          </a:p>
        </p:txBody>
      </p:sp>
      <p:pic>
        <p:nvPicPr>
          <p:cNvPr id="8" name="Picture 2" descr="Logo&#10;&#10;Description automatically generated">
            <a:extLst>
              <a:ext uri="{FF2B5EF4-FFF2-40B4-BE49-F238E27FC236}">
                <a16:creationId xmlns:a16="http://schemas.microsoft.com/office/drawing/2014/main" id="{693E1B3C-042B-E27D-19C2-E9C9A99A6E93}"/>
              </a:ext>
            </a:extLst>
          </p:cNvPr>
          <p:cNvPicPr>
            <a:picLocks noChangeAspect="1"/>
          </p:cNvPicPr>
          <p:nvPr/>
        </p:nvPicPr>
        <p:blipFill>
          <a:blip r:embed="rId3"/>
          <a:stretch>
            <a:fillRect/>
          </a:stretch>
        </p:blipFill>
        <p:spPr>
          <a:xfrm>
            <a:off x="4079370" y="2843311"/>
            <a:ext cx="778381" cy="856581"/>
          </a:xfrm>
          <a:prstGeom prst="rect">
            <a:avLst/>
          </a:prstGeom>
        </p:spPr>
      </p:pic>
      <p:sp>
        <p:nvSpPr>
          <p:cNvPr id="10" name="Rectangle 9">
            <a:extLst>
              <a:ext uri="{FF2B5EF4-FFF2-40B4-BE49-F238E27FC236}">
                <a16:creationId xmlns:a16="http://schemas.microsoft.com/office/drawing/2014/main" id="{5251089F-6F50-5654-A280-5B9C0B403C26}"/>
              </a:ext>
            </a:extLst>
          </p:cNvPr>
          <p:cNvSpPr/>
          <p:nvPr/>
        </p:nvSpPr>
        <p:spPr>
          <a:xfrm>
            <a:off x="5877536" y="536354"/>
            <a:ext cx="2999622" cy="3644979"/>
          </a:xfrm>
          <a:prstGeom prst="rect">
            <a:avLst/>
          </a:prstGeom>
        </p:spPr>
        <p:txBody>
          <a:bodyPr vert="horz" lIns="68580" tIns="34290" rIns="68580" bIns="3429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381" algn="ctr" defTabSz="685800">
              <a:lnSpc>
                <a:spcPct val="90000"/>
              </a:lnSpc>
              <a:spcBef>
                <a:spcPts val="450"/>
              </a:spcBef>
              <a:spcAft>
                <a:spcPts val="450"/>
              </a:spcAft>
              <a:defRPr/>
            </a:pPr>
            <a:r>
              <a:rPr lang="en-US" sz="1350" b="1" dirty="0">
                <a:solidFill>
                  <a:srgbClr val="119ED4">
                    <a:lumMod val="75000"/>
                    <a:alpha val="80000"/>
                  </a:srgbClr>
                </a:solidFill>
                <a:latin typeface="Calibri" panose="020F0502020204030204"/>
              </a:rPr>
              <a:t>Advantages of FHIR include:</a:t>
            </a:r>
            <a:br>
              <a:rPr lang="en-US" sz="1350" b="1" dirty="0">
                <a:solidFill>
                  <a:srgbClr val="119ED4">
                    <a:lumMod val="75000"/>
                    <a:alpha val="80000"/>
                  </a:srgbClr>
                </a:solidFill>
                <a:latin typeface="Calibri" panose="020F0502020204030204"/>
              </a:rPr>
            </a:br>
            <a:endParaRPr lang="en-US" sz="1350" b="1" dirty="0">
              <a:solidFill>
                <a:srgbClr val="119ED4">
                  <a:lumMod val="75000"/>
                  <a:alpha val="80000"/>
                </a:srgbClr>
              </a:solidFill>
              <a:latin typeface="Calibri" panose="020F0502020204030204"/>
              <a:cs typeface="Calibri"/>
            </a:endParaRPr>
          </a:p>
          <a:p>
            <a:pPr marL="516731" lvl="1" indent="-171450" defTabSz="685800">
              <a:lnSpc>
                <a:spcPct val="90000"/>
              </a:lnSpc>
              <a:spcBef>
                <a:spcPts val="450"/>
              </a:spcBef>
              <a:spcAft>
                <a:spcPts val="450"/>
              </a:spcAft>
              <a:buFont typeface="Arial" panose="020B0604020202020204" pitchFamily="34" charset="0"/>
              <a:buChar char="•"/>
              <a:defRPr/>
            </a:pPr>
            <a:r>
              <a:rPr lang="en-US" sz="1350" dirty="0">
                <a:solidFill>
                  <a:srgbClr val="333333"/>
                </a:solidFill>
                <a:latin typeface="Calibri" panose="020F0502020204030204"/>
              </a:rPr>
              <a:t>Standard for data querying</a:t>
            </a:r>
          </a:p>
          <a:p>
            <a:pPr marL="516731" lvl="1" indent="-171450" defTabSz="685800">
              <a:lnSpc>
                <a:spcPct val="90000"/>
              </a:lnSpc>
              <a:spcBef>
                <a:spcPts val="450"/>
              </a:spcBef>
              <a:spcAft>
                <a:spcPts val="450"/>
              </a:spcAft>
              <a:buFont typeface="Arial" panose="020B0604020202020204" pitchFamily="34" charset="0"/>
              <a:buChar char="•"/>
              <a:defRPr/>
            </a:pPr>
            <a:r>
              <a:rPr lang="en-US" sz="1350" dirty="0">
                <a:solidFill>
                  <a:srgbClr val="333333"/>
                </a:solidFill>
                <a:latin typeface="Calibri" panose="020F0502020204030204"/>
              </a:rPr>
              <a:t>Support from major vendors and government entities.</a:t>
            </a:r>
            <a:endParaRPr lang="en-US" sz="1350" dirty="0">
              <a:solidFill>
                <a:srgbClr val="333333"/>
              </a:solidFill>
              <a:latin typeface="Calibri" panose="020F0502020204030204"/>
              <a:cs typeface="Calibri"/>
            </a:endParaRPr>
          </a:p>
          <a:p>
            <a:pPr marL="516731" lvl="1" indent="-171450" defTabSz="685800">
              <a:lnSpc>
                <a:spcPct val="90000"/>
              </a:lnSpc>
              <a:spcBef>
                <a:spcPts val="450"/>
              </a:spcBef>
              <a:spcAft>
                <a:spcPts val="450"/>
              </a:spcAft>
              <a:buFont typeface="Arial" panose="020B0604020202020204" pitchFamily="34" charset="0"/>
              <a:buChar char="•"/>
              <a:defRPr/>
            </a:pPr>
            <a:r>
              <a:rPr lang="en-US" sz="1350" dirty="0">
                <a:solidFill>
                  <a:srgbClr val="333333"/>
                </a:solidFill>
                <a:latin typeface="Calibri" panose="020F0502020204030204"/>
              </a:rPr>
              <a:t>FHIR Resources that provide building blocks for a modular framework.</a:t>
            </a:r>
            <a:endParaRPr lang="en-US" sz="1350" dirty="0">
              <a:solidFill>
                <a:srgbClr val="333333"/>
              </a:solidFill>
              <a:latin typeface="Calibri" panose="020F0502020204030204"/>
              <a:cs typeface="Calibri"/>
            </a:endParaRPr>
          </a:p>
          <a:p>
            <a:pPr marL="516731" lvl="1" indent="-171450" defTabSz="685800">
              <a:lnSpc>
                <a:spcPct val="90000"/>
              </a:lnSpc>
              <a:spcBef>
                <a:spcPts val="450"/>
              </a:spcBef>
              <a:spcAft>
                <a:spcPts val="450"/>
              </a:spcAft>
              <a:buFont typeface="Arial" panose="020B0604020202020204" pitchFamily="34" charset="0"/>
              <a:buChar char="•"/>
              <a:defRPr/>
            </a:pPr>
            <a:r>
              <a:rPr lang="en-US" sz="1350" dirty="0">
                <a:solidFill>
                  <a:srgbClr val="333333"/>
                </a:solidFill>
                <a:latin typeface="Calibri" panose="020F0502020204030204"/>
              </a:rPr>
              <a:t>Using </a:t>
            </a:r>
            <a:r>
              <a:rPr lang="en-US" sz="1350" dirty="0">
                <a:solidFill>
                  <a:srgbClr val="7F7F7F"/>
                </a:solidFill>
                <a:latin typeface="Calibri" panose="020F0502020204030204"/>
                <a:ea typeface="+mn-lt"/>
                <a:cs typeface="Calibri" panose="020F0502020204030204"/>
              </a:rPr>
              <a:t>modern internet technologies and protocols.</a:t>
            </a:r>
            <a:endParaRPr lang="en-US" sz="1350" dirty="0">
              <a:solidFill>
                <a:srgbClr val="333333"/>
              </a:solidFill>
              <a:latin typeface="Calibri" panose="020F0502020204030204"/>
              <a:cs typeface="Calibri"/>
            </a:endParaRPr>
          </a:p>
          <a:p>
            <a:pPr marL="516731" lvl="1" indent="-171450" defTabSz="685800">
              <a:lnSpc>
                <a:spcPct val="90000"/>
              </a:lnSpc>
              <a:spcBef>
                <a:spcPts val="450"/>
              </a:spcBef>
              <a:spcAft>
                <a:spcPts val="450"/>
              </a:spcAft>
              <a:buFont typeface="Arial" panose="020B0604020202020204" pitchFamily="34" charset="0"/>
              <a:buChar char="•"/>
              <a:defRPr/>
            </a:pPr>
            <a:r>
              <a:rPr lang="en-US" sz="1350" dirty="0">
                <a:solidFill>
                  <a:srgbClr val="333333"/>
                </a:solidFill>
                <a:latin typeface="Calibri" panose="020F0502020204030204"/>
              </a:rPr>
              <a:t>Linking FHIR Resources together to tell a story.</a:t>
            </a:r>
            <a:endParaRPr lang="en-US" sz="1350" dirty="0">
              <a:solidFill>
                <a:srgbClr val="333333"/>
              </a:solidFill>
              <a:latin typeface="Calibri" panose="020F0502020204030204"/>
              <a:cs typeface="Calibri"/>
            </a:endParaRPr>
          </a:p>
          <a:p>
            <a:pPr marL="516731" lvl="1" indent="-171450" defTabSz="685800">
              <a:lnSpc>
                <a:spcPct val="90000"/>
              </a:lnSpc>
              <a:spcBef>
                <a:spcPts val="450"/>
              </a:spcBef>
              <a:spcAft>
                <a:spcPts val="450"/>
              </a:spcAft>
              <a:buFont typeface="Arial" panose="020B0604020202020204" pitchFamily="34" charset="0"/>
              <a:buChar char="•"/>
              <a:defRPr/>
            </a:pPr>
            <a:r>
              <a:rPr lang="en-US" sz="1350" dirty="0">
                <a:solidFill>
                  <a:srgbClr val="333333"/>
                </a:solidFill>
                <a:latin typeface="Calibri" panose="020F0502020204030204"/>
                <a:cs typeface="Calibri"/>
              </a:rPr>
              <a:t>Authorization and authentication for data access. </a:t>
            </a:r>
          </a:p>
        </p:txBody>
      </p:sp>
    </p:spTree>
    <p:extLst>
      <p:ext uri="{BB962C8B-B14F-4D97-AF65-F5344CB8AC3E}">
        <p14:creationId xmlns:p14="http://schemas.microsoft.com/office/powerpoint/2010/main" val="331188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F02DFC-42B2-5339-90B1-BA948A8EDD06}"/>
              </a:ext>
            </a:extLst>
          </p:cNvPr>
          <p:cNvSpPr/>
          <p:nvPr/>
        </p:nvSpPr>
        <p:spPr>
          <a:xfrm>
            <a:off x="0" y="555075"/>
            <a:ext cx="9144000" cy="417060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1"/>
              </a:solidFill>
              <a:latin typeface="Rubik" pitchFamily="2" charset="-79"/>
              <a:cs typeface="Rubik" pitchFamily="2" charset="-79"/>
            </a:endParaRPr>
          </a:p>
          <a:p>
            <a:endParaRPr lang="en-US" sz="1350" dirty="0">
              <a:solidFill>
                <a:schemeClr val="bg1"/>
              </a:solidFill>
              <a:latin typeface="Rubik" pitchFamily="2" charset="-79"/>
              <a:cs typeface="Rubik" pitchFamily="2" charset="-79"/>
            </a:endParaRPr>
          </a:p>
          <a:p>
            <a:endParaRPr lang="en-US" sz="1350" dirty="0">
              <a:solidFill>
                <a:schemeClr val="accent1"/>
              </a:solidFill>
              <a:latin typeface="Rubik" pitchFamily="2" charset="-79"/>
              <a:cs typeface="Rubik" pitchFamily="2" charset="-79"/>
            </a:endParaRPr>
          </a:p>
          <a:p>
            <a:endParaRPr lang="en-US" sz="1350" dirty="0">
              <a:solidFill>
                <a:schemeClr val="accent1"/>
              </a:solidFill>
              <a:latin typeface="Rubik" pitchFamily="2" charset="-79"/>
              <a:cs typeface="Rubik" pitchFamily="2" charset="-79"/>
            </a:endParaRPr>
          </a:p>
          <a:p>
            <a:endParaRPr lang="en-US" sz="1350" dirty="0">
              <a:solidFill>
                <a:schemeClr val="accent1"/>
              </a:solidFill>
              <a:latin typeface="Rubik" pitchFamily="2" charset="-79"/>
              <a:cs typeface="Rubik" pitchFamily="2" charset="-79"/>
            </a:endParaRPr>
          </a:p>
        </p:txBody>
      </p:sp>
      <p:sp>
        <p:nvSpPr>
          <p:cNvPr id="3" name="Title 5"/>
          <p:cNvSpPr txBox="1">
            <a:spLocks/>
          </p:cNvSpPr>
          <p:nvPr/>
        </p:nvSpPr>
        <p:spPr>
          <a:xfrm>
            <a:off x="1485900" y="10973"/>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223C89"/>
                </a:solidFill>
                <a:ea typeface="Roboto" pitchFamily="2" charset="0"/>
                <a:cs typeface="Rubik" pitchFamily="2" charset="-79"/>
              </a:rPr>
              <a:t>Data for Health; Data for Public Good  </a:t>
            </a:r>
            <a:endParaRPr lang="en-US" sz="1350" dirty="0">
              <a:solidFill>
                <a:srgbClr val="223C89"/>
              </a:solidFill>
              <a:ea typeface="Roboto" pitchFamily="2" charset="0"/>
              <a:cs typeface="Rubik" pitchFamily="2" charset="-79"/>
            </a:endParaRPr>
          </a:p>
        </p:txBody>
      </p:sp>
      <p:pic>
        <p:nvPicPr>
          <p:cNvPr id="2050" name="Picture 2">
            <a:extLst>
              <a:ext uri="{FF2B5EF4-FFF2-40B4-BE49-F238E27FC236}">
                <a16:creationId xmlns:a16="http://schemas.microsoft.com/office/drawing/2014/main" id="{02FE4BAA-F2B8-0E8C-1BCA-DB91FE5B5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62" y="752930"/>
            <a:ext cx="2110934" cy="2122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D9381A4-4022-40C9-CC36-C22F38FA017C}"/>
              </a:ext>
            </a:extLst>
          </p:cNvPr>
          <p:cNvPicPr>
            <a:picLocks noChangeAspect="1"/>
          </p:cNvPicPr>
          <p:nvPr/>
        </p:nvPicPr>
        <p:blipFill>
          <a:blip r:embed="rId4"/>
          <a:stretch>
            <a:fillRect/>
          </a:stretch>
        </p:blipFill>
        <p:spPr>
          <a:xfrm>
            <a:off x="3063023" y="848231"/>
            <a:ext cx="5783361" cy="1678146"/>
          </a:xfrm>
          <a:prstGeom prst="rect">
            <a:avLst/>
          </a:prstGeom>
        </p:spPr>
      </p:pic>
      <p:sp>
        <p:nvSpPr>
          <p:cNvPr id="4" name="Title 5">
            <a:extLst>
              <a:ext uri="{FF2B5EF4-FFF2-40B4-BE49-F238E27FC236}">
                <a16:creationId xmlns:a16="http://schemas.microsoft.com/office/drawing/2014/main" id="{3A353F6E-5FF6-2812-6B84-2223688AD362}"/>
              </a:ext>
            </a:extLst>
          </p:cNvPr>
          <p:cNvSpPr txBox="1">
            <a:spLocks/>
          </p:cNvSpPr>
          <p:nvPr/>
        </p:nvSpPr>
        <p:spPr>
          <a:xfrm>
            <a:off x="242862" y="3747632"/>
            <a:ext cx="9066628"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i="1" dirty="0">
                <a:solidFill>
                  <a:schemeClr val="bg1"/>
                </a:solidFill>
                <a:ea typeface="Roboto" pitchFamily="2" charset="0"/>
                <a:cs typeface="Rubik" pitchFamily="2" charset="-79"/>
              </a:rPr>
              <a:t>How can we support as you enhance patient safety and prevent medical errors?</a:t>
            </a:r>
          </a:p>
          <a:p>
            <a:endParaRPr lang="en-US" sz="1200" i="1" dirty="0">
              <a:solidFill>
                <a:schemeClr val="bg1"/>
              </a:solidFill>
              <a:ea typeface="Roboto" pitchFamily="2" charset="0"/>
              <a:cs typeface="Rubik" pitchFamily="2" charset="-79"/>
            </a:endParaRPr>
          </a:p>
          <a:p>
            <a:r>
              <a:rPr lang="en-US" sz="1200" i="1" dirty="0">
                <a:solidFill>
                  <a:schemeClr val="bg1"/>
                </a:solidFill>
                <a:ea typeface="Roboto" pitchFamily="2" charset="0"/>
                <a:cs typeface="Rubik" pitchFamily="2" charset="-79"/>
              </a:rPr>
              <a:t>How can we help you stay ahead of technological advancements and leverage our tech stack to improve healthcare delivery?</a:t>
            </a:r>
          </a:p>
          <a:p>
            <a:endParaRPr lang="en-US" sz="1200" i="1" dirty="0">
              <a:solidFill>
                <a:schemeClr val="bg1"/>
              </a:solidFill>
              <a:ea typeface="Roboto" pitchFamily="2" charset="0"/>
              <a:cs typeface="Rubik" pitchFamily="2" charset="-79"/>
            </a:endParaRPr>
          </a:p>
          <a:p>
            <a:r>
              <a:rPr lang="en-US" sz="1200" i="1" dirty="0">
                <a:solidFill>
                  <a:schemeClr val="bg1"/>
                </a:solidFill>
                <a:ea typeface="Roboto" pitchFamily="2" charset="0"/>
                <a:cs typeface="Rubik" pitchFamily="2" charset="-79"/>
              </a:rPr>
              <a:t>How can we help you effectively navigate and adapt to changing healthcare regulations and policies?</a:t>
            </a:r>
          </a:p>
          <a:p>
            <a:endParaRPr lang="en-US" sz="1200" i="1" dirty="0">
              <a:solidFill>
                <a:schemeClr val="bg1"/>
              </a:solidFill>
              <a:ea typeface="Roboto" pitchFamily="2" charset="0"/>
              <a:cs typeface="Rubik" pitchFamily="2" charset="-79"/>
            </a:endParaRPr>
          </a:p>
          <a:p>
            <a:endParaRPr lang="en-US" sz="1200" i="1" dirty="0">
              <a:solidFill>
                <a:schemeClr val="bg1"/>
              </a:solidFill>
              <a:ea typeface="Roboto" pitchFamily="2" charset="0"/>
              <a:cs typeface="Rubik" pitchFamily="2" charset="-79"/>
            </a:endParaRPr>
          </a:p>
          <a:p>
            <a:r>
              <a:rPr lang="en-US" sz="1200" i="1" dirty="0">
                <a:solidFill>
                  <a:schemeClr val="bg1"/>
                </a:solidFill>
                <a:ea typeface="Roboto" pitchFamily="2" charset="0"/>
                <a:cs typeface="Rubik" pitchFamily="2" charset="-79"/>
              </a:rPr>
              <a:t>How can we help you manage and optimize healthcare data for better decision-making? 	</a:t>
            </a:r>
          </a:p>
          <a:p>
            <a:endParaRPr lang="en-US" sz="1200" i="1" dirty="0">
              <a:solidFill>
                <a:schemeClr val="bg1"/>
              </a:solidFill>
              <a:ea typeface="Roboto" pitchFamily="2" charset="0"/>
              <a:cs typeface="Rubik" pitchFamily="2" charset="-79"/>
            </a:endParaRPr>
          </a:p>
          <a:p>
            <a:endParaRPr lang="en-US" sz="1200" i="1" dirty="0">
              <a:solidFill>
                <a:schemeClr val="bg1"/>
              </a:solidFill>
              <a:ea typeface="Roboto" pitchFamily="2" charset="0"/>
              <a:cs typeface="Rubik" pitchFamily="2" charset="-79"/>
            </a:endParaRPr>
          </a:p>
          <a:p>
            <a:endParaRPr lang="en-US" sz="1200" i="1" dirty="0">
              <a:solidFill>
                <a:schemeClr val="bg1"/>
              </a:solidFill>
              <a:ea typeface="Roboto" pitchFamily="2" charset="0"/>
              <a:cs typeface="Rubik" pitchFamily="2" charset="-79"/>
            </a:endParaRPr>
          </a:p>
          <a:p>
            <a:r>
              <a:rPr lang="en-US" sz="1400" dirty="0">
                <a:solidFill>
                  <a:schemeClr val="bg1"/>
                </a:solidFill>
                <a:ea typeface="Roboto" pitchFamily="2" charset="0"/>
                <a:cs typeface="Rubik" pitchFamily="2" charset="-79"/>
              </a:rPr>
              <a:t> </a:t>
            </a:r>
          </a:p>
        </p:txBody>
      </p:sp>
    </p:spTree>
    <p:extLst>
      <p:ext uri="{BB962C8B-B14F-4D97-AF65-F5344CB8AC3E}">
        <p14:creationId xmlns:p14="http://schemas.microsoft.com/office/powerpoint/2010/main" val="3240792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752666B-A222-F327-C2D2-F7D0C09147F4}"/>
              </a:ext>
            </a:extLst>
          </p:cNvPr>
          <p:cNvSpPr txBox="1">
            <a:spLocks/>
          </p:cNvSpPr>
          <p:nvPr/>
        </p:nvSpPr>
        <p:spPr>
          <a:xfrm>
            <a:off x="454544" y="1092452"/>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1500">
                <a:solidFill>
                  <a:srgbClr val="7F7F7F"/>
                </a:solidFill>
                <a:latin typeface="Calibri" panose="020F0502020204030204"/>
              </a:rPr>
              <a:t>Prior Authorization</a:t>
            </a:r>
          </a:p>
          <a:p>
            <a:pPr marL="514350" lvl="1" indent="-171450" defTabSz="685800">
              <a:spcBef>
                <a:spcPts val="375"/>
              </a:spcBef>
              <a:defRPr/>
            </a:pPr>
            <a:r>
              <a:rPr lang="en-US" sz="1500">
                <a:solidFill>
                  <a:srgbClr val="7F7F7F"/>
                </a:solidFill>
                <a:latin typeface="Calibri" panose="020F0502020204030204"/>
              </a:rPr>
              <a:t>Prior Authorization Requirements, Documentation, and Decision FHIR API</a:t>
            </a:r>
          </a:p>
          <a:p>
            <a:pPr marL="514350" lvl="1" indent="-171450" defTabSz="685800">
              <a:spcBef>
                <a:spcPts val="375"/>
              </a:spcBef>
              <a:defRPr/>
            </a:pPr>
            <a:r>
              <a:rPr lang="en-US" sz="1500">
                <a:solidFill>
                  <a:srgbClr val="7F7F7F"/>
                </a:solidFill>
                <a:latin typeface="Calibri" panose="020F0502020204030204"/>
              </a:rPr>
              <a:t>Fully integrated API which can automate process of pulling Prior Authorization elements from medical record</a:t>
            </a:r>
            <a:br>
              <a:rPr lang="en-US" sz="1500">
                <a:solidFill>
                  <a:srgbClr val="7F7F7F"/>
                </a:solidFill>
                <a:latin typeface="Calibri" panose="020F0502020204030204"/>
              </a:rPr>
            </a:br>
            <a:endParaRPr lang="en-US" sz="1500">
              <a:solidFill>
                <a:srgbClr val="7F7F7F"/>
              </a:solidFill>
              <a:latin typeface="Calibri" panose="020F0502020204030204"/>
            </a:endParaRPr>
          </a:p>
          <a:p>
            <a:pPr marL="171450" indent="-171450" defTabSz="685800">
              <a:spcBef>
                <a:spcPts val="750"/>
              </a:spcBef>
              <a:defRPr/>
            </a:pPr>
            <a:r>
              <a:rPr lang="en-US" sz="1500">
                <a:solidFill>
                  <a:srgbClr val="7F7F7F"/>
                </a:solidFill>
                <a:latin typeface="Calibri" panose="020F0502020204030204"/>
              </a:rPr>
              <a:t>Payer to Payer Exchange</a:t>
            </a:r>
          </a:p>
          <a:p>
            <a:pPr marL="514350" lvl="1" indent="-171450" defTabSz="685800">
              <a:spcBef>
                <a:spcPts val="375"/>
              </a:spcBef>
              <a:defRPr/>
            </a:pPr>
            <a:r>
              <a:rPr lang="en-US" sz="1500">
                <a:solidFill>
                  <a:srgbClr val="7F7F7F"/>
                </a:solidFill>
                <a:latin typeface="Calibri" panose="020F0502020204030204"/>
              </a:rPr>
              <a:t>Share information with existing and concurrent payers through FHIR API</a:t>
            </a:r>
            <a:br>
              <a:rPr lang="en-US" sz="1500">
                <a:solidFill>
                  <a:srgbClr val="7F7F7F"/>
                </a:solidFill>
                <a:latin typeface="Calibri" panose="020F0502020204030204"/>
              </a:rPr>
            </a:br>
            <a:endParaRPr lang="en-US" sz="1500">
              <a:solidFill>
                <a:srgbClr val="7F7F7F"/>
              </a:solidFill>
              <a:latin typeface="Calibri" panose="020F0502020204030204"/>
            </a:endParaRPr>
          </a:p>
          <a:p>
            <a:pPr marL="171450" indent="-171450" defTabSz="685800">
              <a:spcBef>
                <a:spcPts val="750"/>
              </a:spcBef>
              <a:defRPr/>
            </a:pPr>
            <a:r>
              <a:rPr lang="en-US" sz="1500">
                <a:solidFill>
                  <a:srgbClr val="7F7F7F"/>
                </a:solidFill>
                <a:latin typeface="Calibri" panose="020F0502020204030204"/>
              </a:rPr>
              <a:t>Provider Access API</a:t>
            </a:r>
          </a:p>
          <a:p>
            <a:pPr marL="514350" lvl="1" indent="-171450" defTabSz="685800">
              <a:spcBef>
                <a:spcPts val="375"/>
              </a:spcBef>
              <a:defRPr/>
            </a:pPr>
            <a:r>
              <a:rPr lang="en-US" sz="1500">
                <a:solidFill>
                  <a:srgbClr val="7F7F7F"/>
                </a:solidFill>
                <a:latin typeface="Calibri" panose="020F0502020204030204"/>
              </a:rPr>
              <a:t>Create FHIR API for providers to access information on their patients</a:t>
            </a:r>
          </a:p>
          <a:p>
            <a:pPr marL="514350" lvl="1" indent="-171450" defTabSz="685800">
              <a:spcBef>
                <a:spcPts val="375"/>
              </a:spcBef>
              <a:defRPr/>
            </a:pPr>
            <a:r>
              <a:rPr lang="en-US" sz="1500">
                <a:solidFill>
                  <a:srgbClr val="7F7F7F"/>
                </a:solidFill>
                <a:latin typeface="Calibri" panose="020F0502020204030204"/>
              </a:rPr>
              <a:t>Leverage </a:t>
            </a:r>
            <a:r>
              <a:rPr lang="en-US" sz="1500" b="1">
                <a:solidFill>
                  <a:srgbClr val="80C568">
                    <a:lumMod val="50000"/>
                  </a:srgbClr>
                </a:solidFill>
                <a:latin typeface="Calibri" panose="020F0502020204030204"/>
              </a:rPr>
              <a:t>Health Information Networks </a:t>
            </a:r>
            <a:r>
              <a:rPr lang="en-US" sz="1500">
                <a:solidFill>
                  <a:srgbClr val="7F7F7F"/>
                </a:solidFill>
                <a:latin typeface="Calibri" panose="020F0502020204030204"/>
              </a:rPr>
              <a:t>for provider patient attribution </a:t>
            </a:r>
            <a:endParaRPr lang="en-US" sz="1500" dirty="0">
              <a:solidFill>
                <a:srgbClr val="7F7F7F"/>
              </a:solidFill>
              <a:latin typeface="Calibri" panose="020F0502020204030204"/>
            </a:endParaRPr>
          </a:p>
        </p:txBody>
      </p:sp>
      <p:sp>
        <p:nvSpPr>
          <p:cNvPr id="6" name="Title 2">
            <a:extLst>
              <a:ext uri="{FF2B5EF4-FFF2-40B4-BE49-F238E27FC236}">
                <a16:creationId xmlns:a16="http://schemas.microsoft.com/office/drawing/2014/main" id="{F0B4C846-45BE-40D0-3441-D03BF1BA06BB}"/>
              </a:ext>
            </a:extLst>
          </p:cNvPr>
          <p:cNvSpPr txBox="1">
            <a:spLocks/>
          </p:cNvSpPr>
          <p:nvPr/>
        </p:nvSpPr>
        <p:spPr>
          <a:xfrm>
            <a:off x="292608" y="98280"/>
            <a:ext cx="8668512"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chemeClr val="tx1">
                    <a:lumMod val="50000"/>
                  </a:schemeClr>
                </a:solidFill>
                <a:latin typeface="+mn-lt"/>
                <a:ea typeface="+mj-ea"/>
                <a:cs typeface="+mj-cs"/>
              </a:defRPr>
            </a:lvl1pPr>
          </a:lstStyle>
          <a:p>
            <a:pPr defTabSz="685800">
              <a:defRPr/>
            </a:pPr>
            <a:r>
              <a:rPr lang="en-US" sz="2100">
                <a:solidFill>
                  <a:srgbClr val="253E8E"/>
                </a:solidFill>
                <a:latin typeface="Calibri" panose="020F0502020204030204"/>
              </a:rPr>
              <a:t>2023 Mandates from 21</a:t>
            </a:r>
            <a:r>
              <a:rPr lang="en-US" sz="2100" baseline="30000">
                <a:solidFill>
                  <a:srgbClr val="253E8E"/>
                </a:solidFill>
                <a:latin typeface="Calibri" panose="020F0502020204030204"/>
              </a:rPr>
              <a:t>st</a:t>
            </a:r>
            <a:r>
              <a:rPr lang="en-US" sz="2100">
                <a:solidFill>
                  <a:srgbClr val="253E8E"/>
                </a:solidFill>
                <a:latin typeface="Calibri" panose="020F0502020204030204"/>
              </a:rPr>
              <a:t> Century Cures: FHIR Based Exchange</a:t>
            </a:r>
            <a:endParaRPr lang="en-US" sz="2100" dirty="0">
              <a:solidFill>
                <a:srgbClr val="253E8E"/>
              </a:solidFill>
              <a:latin typeface="Calibri" panose="020F0502020204030204"/>
            </a:endParaRPr>
          </a:p>
        </p:txBody>
      </p:sp>
      <p:sp>
        <p:nvSpPr>
          <p:cNvPr id="7" name="TextBox 6">
            <a:extLst>
              <a:ext uri="{FF2B5EF4-FFF2-40B4-BE49-F238E27FC236}">
                <a16:creationId xmlns:a16="http://schemas.microsoft.com/office/drawing/2014/main" id="{731F1A4E-9121-2F50-AAFF-4C5CADA2CF9B}"/>
              </a:ext>
            </a:extLst>
          </p:cNvPr>
          <p:cNvSpPr txBox="1"/>
          <p:nvPr/>
        </p:nvSpPr>
        <p:spPr>
          <a:xfrm>
            <a:off x="683514" y="4051048"/>
            <a:ext cx="7886700" cy="646331"/>
          </a:xfrm>
          <a:prstGeom prst="rect">
            <a:avLst/>
          </a:prstGeom>
          <a:noFill/>
        </p:spPr>
        <p:txBody>
          <a:bodyPr wrap="square" rtlCol="0">
            <a:spAutoFit/>
          </a:bodyPr>
          <a:lstStyle/>
          <a:p>
            <a:pPr defTabSz="685800">
              <a:defRPr/>
            </a:pPr>
            <a:r>
              <a:rPr lang="en-US" sz="600" kern="0" dirty="0">
                <a:solidFill>
                  <a:srgbClr val="7F7F7F"/>
                </a:solidFill>
              </a:rPr>
              <a:t>Source: Advancing Interoperability and Improving Prior Authorization Processes for MA Organizations and Medicaid Managed Care Plans, State Medicaid Agencies, State CHIP Agencies, CHIP Managed Care Entities, and Issuers of QHPs in the Federally-Facilitated Exchanges </a:t>
            </a:r>
            <a:r>
              <a:rPr lang="en-US" sz="600" kern="0" dirty="0">
                <a:solidFill>
                  <a:srgbClr val="7F7F7F"/>
                </a:solidFill>
                <a:hlinkClick r:id="rId2"/>
              </a:rPr>
              <a:t>(CMS-0057-P)CMS-2022-0190)</a:t>
            </a:r>
            <a:r>
              <a:rPr lang="en-US" sz="600" kern="0" dirty="0">
                <a:solidFill>
                  <a:srgbClr val="7F7F7F"/>
                </a:solidFill>
              </a:rPr>
              <a:t>, released in 2023. </a:t>
            </a:r>
            <a:br>
              <a:rPr lang="en-US" sz="600" kern="0" dirty="0">
                <a:solidFill>
                  <a:srgbClr val="7F7F7F"/>
                </a:solidFill>
              </a:rPr>
            </a:br>
            <a:r>
              <a:rPr lang="en-US" sz="600" kern="0" dirty="0">
                <a:solidFill>
                  <a:srgbClr val="7F7F7F"/>
                </a:solidFill>
              </a:rPr>
              <a:t>Prior Authorization: </a:t>
            </a:r>
            <a:r>
              <a:rPr lang="en-US" sz="600" kern="0" dirty="0">
                <a:solidFill>
                  <a:srgbClr val="333333"/>
                </a:solidFill>
                <a:latin typeface="Helvetica Neue"/>
                <a:hlinkClick r:id="rId3"/>
              </a:rPr>
              <a:t>https://www.federalregister.gov/d/2022-26479/p-78</a:t>
            </a:r>
            <a:r>
              <a:rPr lang="en-US" sz="600" kern="0" dirty="0">
                <a:solidFill>
                  <a:srgbClr val="333333"/>
                </a:solidFill>
                <a:latin typeface="Helvetica Neue"/>
              </a:rPr>
              <a:t> </a:t>
            </a:r>
            <a:br>
              <a:rPr lang="en-US" sz="600" kern="0" dirty="0">
                <a:solidFill>
                  <a:srgbClr val="7F7F7F"/>
                </a:solidFill>
              </a:rPr>
            </a:br>
            <a:r>
              <a:rPr lang="en-US" sz="600" kern="0" dirty="0">
                <a:solidFill>
                  <a:srgbClr val="7F7F7F"/>
                </a:solidFill>
              </a:rPr>
              <a:t>Payer to Payer: </a:t>
            </a:r>
            <a:r>
              <a:rPr lang="en-US" sz="600" kern="0" dirty="0">
                <a:solidFill>
                  <a:srgbClr val="333333"/>
                </a:solidFill>
                <a:latin typeface="Helvetica Neue"/>
                <a:hlinkClick r:id="rId4"/>
              </a:rPr>
              <a:t>https://www.federalregister.gov/d/2022-26479/p-396</a:t>
            </a:r>
            <a:r>
              <a:rPr lang="en-US" sz="600" kern="0" dirty="0">
                <a:solidFill>
                  <a:srgbClr val="333333"/>
                </a:solidFill>
                <a:latin typeface="Helvetica Neue"/>
              </a:rPr>
              <a:t> </a:t>
            </a:r>
            <a:endParaRPr lang="en-US" sz="600" kern="0" dirty="0">
              <a:solidFill>
                <a:srgbClr val="7F7F7F"/>
              </a:solidFill>
            </a:endParaRPr>
          </a:p>
          <a:p>
            <a:pPr defTabSz="685800">
              <a:defRPr/>
            </a:pPr>
            <a:r>
              <a:rPr lang="en-US" sz="600" kern="0" dirty="0">
                <a:solidFill>
                  <a:srgbClr val="7F7F7F"/>
                </a:solidFill>
              </a:rPr>
              <a:t>Provider Access API: </a:t>
            </a:r>
            <a:r>
              <a:rPr lang="en-US" sz="600" kern="0" dirty="0">
                <a:solidFill>
                  <a:srgbClr val="333333"/>
                </a:solidFill>
                <a:latin typeface="Helvetica Neue"/>
                <a:hlinkClick r:id="rId5"/>
              </a:rPr>
              <a:t>https://www.federalregister.gov/d/2022-26479/p-277</a:t>
            </a:r>
            <a:r>
              <a:rPr lang="en-US" sz="600" kern="0" dirty="0">
                <a:solidFill>
                  <a:srgbClr val="333333"/>
                </a:solidFill>
                <a:latin typeface="Helvetica Neue"/>
              </a:rPr>
              <a:t> </a:t>
            </a:r>
            <a:br>
              <a:rPr lang="en-US" sz="600" kern="0" dirty="0">
                <a:solidFill>
                  <a:srgbClr val="7F7F7F"/>
                </a:solidFill>
              </a:rPr>
            </a:br>
            <a:endParaRPr lang="en-US" sz="600" kern="0" dirty="0">
              <a:solidFill>
                <a:srgbClr val="7F7F7F"/>
              </a:solidFill>
            </a:endParaRPr>
          </a:p>
        </p:txBody>
      </p:sp>
    </p:spTree>
    <p:extLst>
      <p:ext uri="{BB962C8B-B14F-4D97-AF65-F5344CB8AC3E}">
        <p14:creationId xmlns:p14="http://schemas.microsoft.com/office/powerpoint/2010/main" val="1927823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29B861-8B5C-C009-17D2-737185299BCB}"/>
              </a:ext>
            </a:extLst>
          </p:cNvPr>
          <p:cNvSpPr txBox="1">
            <a:spLocks/>
          </p:cNvSpPr>
          <p:nvPr/>
        </p:nvSpPr>
        <p:spPr>
          <a:xfrm>
            <a:off x="526707" y="1092452"/>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1500">
                <a:solidFill>
                  <a:srgbClr val="7F7F7F"/>
                </a:solidFill>
                <a:latin typeface="Calibri" panose="020F0502020204030204"/>
              </a:rPr>
              <a:t>Current Offering</a:t>
            </a:r>
          </a:p>
          <a:p>
            <a:pPr marL="514350" lvl="1" indent="-171450" defTabSz="685800">
              <a:spcBef>
                <a:spcPts val="375"/>
              </a:spcBef>
              <a:defRPr/>
            </a:pPr>
            <a:r>
              <a:rPr lang="en-US" sz="1500">
                <a:solidFill>
                  <a:srgbClr val="7F7F7F"/>
                </a:solidFill>
                <a:latin typeface="Calibri" panose="020F0502020204030204"/>
              </a:rPr>
              <a:t>InterOp Station helps affected payers fulfill the Patient Access API requirement</a:t>
            </a:r>
          </a:p>
          <a:p>
            <a:pPr marL="514350" lvl="1" indent="-171450" defTabSz="685800">
              <a:spcBef>
                <a:spcPts val="375"/>
              </a:spcBef>
              <a:defRPr/>
            </a:pPr>
            <a:r>
              <a:rPr lang="en-US" sz="1500">
                <a:solidFill>
                  <a:srgbClr val="7F7F7F"/>
                </a:solidFill>
                <a:latin typeface="Calibri" panose="020F0502020204030204"/>
              </a:rPr>
              <a:t>This allows individuals to exercise their Right of Access through third party applications</a:t>
            </a:r>
          </a:p>
          <a:p>
            <a:pPr marL="171450" indent="-171450" defTabSz="685800">
              <a:spcBef>
                <a:spcPts val="750"/>
              </a:spcBef>
              <a:defRPr/>
            </a:pPr>
            <a:r>
              <a:rPr lang="en-US" sz="1500">
                <a:solidFill>
                  <a:srgbClr val="7F7F7F"/>
                </a:solidFill>
                <a:latin typeface="Calibri" panose="020F0502020204030204"/>
              </a:rPr>
              <a:t>To continue to support payer community, it will require:</a:t>
            </a:r>
          </a:p>
          <a:p>
            <a:pPr marL="514350" lvl="1" indent="-171450" defTabSz="685800">
              <a:spcBef>
                <a:spcPts val="375"/>
              </a:spcBef>
              <a:defRPr/>
            </a:pPr>
            <a:r>
              <a:rPr lang="en-US" sz="1500">
                <a:solidFill>
                  <a:srgbClr val="7F7F7F"/>
                </a:solidFill>
                <a:latin typeface="Calibri" panose="020F0502020204030204"/>
              </a:rPr>
              <a:t>Building a fully integrated FHIR API for PARDD</a:t>
            </a:r>
          </a:p>
          <a:p>
            <a:pPr marL="514350" lvl="1" indent="-171450" defTabSz="685800">
              <a:spcBef>
                <a:spcPts val="375"/>
              </a:spcBef>
              <a:defRPr/>
            </a:pPr>
            <a:r>
              <a:rPr lang="en-US" sz="1500">
                <a:solidFill>
                  <a:srgbClr val="7F7F7F"/>
                </a:solidFill>
                <a:latin typeface="Calibri" panose="020F0502020204030204"/>
              </a:rPr>
              <a:t>Outlining provider and patient attribution process</a:t>
            </a:r>
          </a:p>
          <a:p>
            <a:pPr marL="514350" lvl="1" indent="-171450" defTabSz="685800">
              <a:spcBef>
                <a:spcPts val="375"/>
              </a:spcBef>
              <a:defRPr/>
            </a:pPr>
            <a:r>
              <a:rPr lang="en-US" sz="1500">
                <a:solidFill>
                  <a:srgbClr val="7F7F7F"/>
                </a:solidFill>
                <a:latin typeface="Calibri" panose="020F0502020204030204"/>
              </a:rPr>
              <a:t>Providing provider education on new Provider Access API</a:t>
            </a:r>
          </a:p>
          <a:p>
            <a:pPr marL="514350" lvl="1" indent="-171450" defTabSz="685800">
              <a:spcBef>
                <a:spcPts val="375"/>
              </a:spcBef>
              <a:defRPr/>
            </a:pPr>
            <a:r>
              <a:rPr lang="en-US" sz="1500">
                <a:solidFill>
                  <a:srgbClr val="7F7F7F"/>
                </a:solidFill>
                <a:latin typeface="Calibri" panose="020F0502020204030204"/>
              </a:rPr>
              <a:t>Beginning payer to payer exchange utilizing FHIR Bulk </a:t>
            </a:r>
          </a:p>
          <a:p>
            <a:pPr marL="514350" lvl="1" indent="-171450" defTabSz="685800">
              <a:spcBef>
                <a:spcPts val="375"/>
              </a:spcBef>
              <a:defRPr/>
            </a:pPr>
            <a:endParaRPr lang="en-US" sz="1500">
              <a:solidFill>
                <a:srgbClr val="7F7F7F"/>
              </a:solidFill>
              <a:latin typeface="Calibri" panose="020F0502020204030204"/>
            </a:endParaRPr>
          </a:p>
          <a:p>
            <a:pPr marL="514350" lvl="1" indent="-171450" defTabSz="685800">
              <a:spcBef>
                <a:spcPts val="375"/>
              </a:spcBef>
              <a:defRPr/>
            </a:pPr>
            <a:endParaRPr lang="en-US" sz="1500">
              <a:solidFill>
                <a:srgbClr val="7F7F7F"/>
              </a:solidFill>
              <a:latin typeface="Calibri" panose="020F0502020204030204"/>
            </a:endParaRPr>
          </a:p>
          <a:p>
            <a:pPr marL="342900" lvl="1" indent="0" defTabSz="685800">
              <a:spcBef>
                <a:spcPts val="375"/>
              </a:spcBef>
              <a:buNone/>
              <a:defRPr/>
            </a:pPr>
            <a:r>
              <a:rPr lang="en-US" sz="1500" b="1">
                <a:solidFill>
                  <a:srgbClr val="80C568">
                    <a:lumMod val="50000"/>
                  </a:srgbClr>
                </a:solidFill>
                <a:latin typeface="Calibri" panose="020F0502020204030204"/>
              </a:rPr>
              <a:t>Compliance date is TBD, but it will begin in 2026</a:t>
            </a:r>
            <a:endParaRPr lang="en-US" sz="1500" b="1" dirty="0">
              <a:solidFill>
                <a:srgbClr val="80C568">
                  <a:lumMod val="50000"/>
                </a:srgbClr>
              </a:solidFill>
              <a:latin typeface="Calibri" panose="020F0502020204030204"/>
            </a:endParaRPr>
          </a:p>
        </p:txBody>
      </p:sp>
      <p:sp>
        <p:nvSpPr>
          <p:cNvPr id="3" name="Title 2">
            <a:extLst>
              <a:ext uri="{FF2B5EF4-FFF2-40B4-BE49-F238E27FC236}">
                <a16:creationId xmlns:a16="http://schemas.microsoft.com/office/drawing/2014/main" id="{9E68BAB8-AE6B-5B35-B259-1A2B9AD08ABA}"/>
              </a:ext>
            </a:extLst>
          </p:cNvPr>
          <p:cNvSpPr txBox="1">
            <a:spLocks/>
          </p:cNvSpPr>
          <p:nvPr/>
        </p:nvSpPr>
        <p:spPr>
          <a:xfrm>
            <a:off x="292608" y="98280"/>
            <a:ext cx="8668512"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chemeClr val="tx1">
                    <a:lumMod val="50000"/>
                  </a:schemeClr>
                </a:solidFill>
                <a:latin typeface="+mn-lt"/>
                <a:ea typeface="+mj-ea"/>
                <a:cs typeface="+mj-cs"/>
              </a:defRPr>
            </a:lvl1pPr>
          </a:lstStyle>
          <a:p>
            <a:pPr defTabSz="685800">
              <a:defRPr/>
            </a:pPr>
            <a:r>
              <a:rPr lang="en-US" sz="2100" dirty="0">
                <a:solidFill>
                  <a:srgbClr val="253E8E"/>
                </a:solidFill>
                <a:latin typeface="Calibri" panose="020F0502020204030204"/>
              </a:rPr>
              <a:t>How Does this Affect Us?</a:t>
            </a:r>
          </a:p>
        </p:txBody>
      </p:sp>
    </p:spTree>
    <p:extLst>
      <p:ext uri="{BB962C8B-B14F-4D97-AF65-F5344CB8AC3E}">
        <p14:creationId xmlns:p14="http://schemas.microsoft.com/office/powerpoint/2010/main" val="3945735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6AFB2FD-65B6-9D84-60D7-85710F965726}"/>
              </a:ext>
            </a:extLst>
          </p:cNvPr>
          <p:cNvSpPr txBox="1">
            <a:spLocks/>
          </p:cNvSpPr>
          <p:nvPr/>
        </p:nvSpPr>
        <p:spPr>
          <a:xfrm>
            <a:off x="526707" y="1092452"/>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1800">
                <a:solidFill>
                  <a:srgbClr val="7F7F7F"/>
                </a:solidFill>
                <a:latin typeface="Calibri" panose="020F0502020204030204"/>
              </a:rPr>
              <a:t>PARDD</a:t>
            </a:r>
          </a:p>
          <a:p>
            <a:pPr marL="514350" lvl="1" indent="-171450" defTabSz="685800">
              <a:spcBef>
                <a:spcPts val="375"/>
              </a:spcBef>
              <a:defRPr/>
            </a:pPr>
            <a:r>
              <a:rPr lang="en-US" sz="1800">
                <a:solidFill>
                  <a:srgbClr val="7F7F7F"/>
                </a:solidFill>
                <a:latin typeface="Calibri" panose="020F0502020204030204"/>
              </a:rPr>
              <a:t>Prior authorization requirement transparency</a:t>
            </a:r>
          </a:p>
          <a:p>
            <a:pPr marL="514350" lvl="1" indent="-171450" defTabSz="685800">
              <a:spcBef>
                <a:spcPts val="375"/>
              </a:spcBef>
              <a:defRPr/>
            </a:pPr>
            <a:r>
              <a:rPr lang="en-US" sz="1800">
                <a:solidFill>
                  <a:srgbClr val="7F7F7F"/>
                </a:solidFill>
                <a:latin typeface="Calibri" panose="020F0502020204030204"/>
              </a:rPr>
              <a:t>Ability to automate information sharing</a:t>
            </a:r>
            <a:br>
              <a:rPr lang="en-US" sz="1800">
                <a:solidFill>
                  <a:srgbClr val="7F7F7F"/>
                </a:solidFill>
                <a:latin typeface="Calibri" panose="020F0502020204030204"/>
              </a:rPr>
            </a:br>
            <a:endParaRPr lang="en-US" sz="1800">
              <a:solidFill>
                <a:srgbClr val="7F7F7F"/>
              </a:solidFill>
              <a:latin typeface="Calibri" panose="020F0502020204030204"/>
            </a:endParaRPr>
          </a:p>
          <a:p>
            <a:pPr marL="171450" indent="-171450" defTabSz="685800">
              <a:spcBef>
                <a:spcPts val="750"/>
              </a:spcBef>
              <a:defRPr/>
            </a:pPr>
            <a:r>
              <a:rPr lang="en-US" sz="1800">
                <a:solidFill>
                  <a:srgbClr val="7F7F7F"/>
                </a:solidFill>
                <a:latin typeface="Calibri" panose="020F0502020204030204"/>
              </a:rPr>
              <a:t>Provider Access API</a:t>
            </a:r>
          </a:p>
          <a:p>
            <a:pPr marL="514350" lvl="1" indent="-171450" defTabSz="685800">
              <a:spcBef>
                <a:spcPts val="375"/>
              </a:spcBef>
              <a:defRPr/>
            </a:pPr>
            <a:r>
              <a:rPr lang="en-US" sz="1800">
                <a:solidFill>
                  <a:srgbClr val="7F7F7F"/>
                </a:solidFill>
                <a:latin typeface="Calibri" panose="020F0502020204030204"/>
              </a:rPr>
              <a:t>Ability to view patient information</a:t>
            </a:r>
          </a:p>
          <a:p>
            <a:pPr marL="514350" lvl="1" indent="-171450" defTabSz="685800">
              <a:spcBef>
                <a:spcPts val="375"/>
              </a:spcBef>
              <a:defRPr/>
            </a:pPr>
            <a:r>
              <a:rPr lang="en-US" sz="1800">
                <a:solidFill>
                  <a:srgbClr val="7F7F7F"/>
                </a:solidFill>
                <a:latin typeface="Calibri" panose="020F0502020204030204"/>
              </a:rPr>
              <a:t>Ability to view past approvals and denials</a:t>
            </a:r>
          </a:p>
          <a:p>
            <a:pPr marL="514350" lvl="1" indent="-171450" defTabSz="685800">
              <a:spcBef>
                <a:spcPts val="375"/>
              </a:spcBef>
              <a:defRPr/>
            </a:pPr>
            <a:endParaRPr lang="en-US" sz="1800">
              <a:solidFill>
                <a:srgbClr val="7F7F7F"/>
              </a:solidFill>
              <a:latin typeface="Calibri" panose="020F0502020204030204"/>
            </a:endParaRPr>
          </a:p>
          <a:p>
            <a:pPr marL="514350" lvl="1" indent="-171450" defTabSz="685800">
              <a:spcBef>
                <a:spcPts val="375"/>
              </a:spcBef>
              <a:defRPr/>
            </a:pPr>
            <a:endParaRPr lang="en-US" sz="1800" dirty="0">
              <a:solidFill>
                <a:srgbClr val="7F7F7F"/>
              </a:solidFill>
              <a:latin typeface="Calibri" panose="020F0502020204030204"/>
            </a:endParaRPr>
          </a:p>
        </p:txBody>
      </p:sp>
      <p:sp>
        <p:nvSpPr>
          <p:cNvPr id="5" name="Title 2">
            <a:extLst>
              <a:ext uri="{FF2B5EF4-FFF2-40B4-BE49-F238E27FC236}">
                <a16:creationId xmlns:a16="http://schemas.microsoft.com/office/drawing/2014/main" id="{C66AF08E-B928-1851-7BDF-C56792F4EAB2}"/>
              </a:ext>
            </a:extLst>
          </p:cNvPr>
          <p:cNvSpPr txBox="1">
            <a:spLocks/>
          </p:cNvSpPr>
          <p:nvPr/>
        </p:nvSpPr>
        <p:spPr>
          <a:xfrm>
            <a:off x="292608" y="98280"/>
            <a:ext cx="8668512"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chemeClr val="tx1">
                    <a:lumMod val="50000"/>
                  </a:schemeClr>
                </a:solidFill>
                <a:latin typeface="+mn-lt"/>
                <a:ea typeface="+mj-ea"/>
                <a:cs typeface="+mj-cs"/>
              </a:defRPr>
            </a:lvl1pPr>
          </a:lstStyle>
          <a:p>
            <a:pPr defTabSz="685800">
              <a:defRPr/>
            </a:pPr>
            <a:r>
              <a:rPr lang="en-US" sz="2100">
                <a:solidFill>
                  <a:srgbClr val="253E8E"/>
                </a:solidFill>
                <a:latin typeface="Calibri" panose="020F0502020204030204"/>
              </a:rPr>
              <a:t>Provider Impact for Prior Authorization </a:t>
            </a:r>
            <a:endParaRPr lang="en-US" sz="2100" dirty="0">
              <a:solidFill>
                <a:srgbClr val="253E8E"/>
              </a:solidFill>
              <a:latin typeface="Calibri" panose="020F0502020204030204"/>
            </a:endParaRPr>
          </a:p>
        </p:txBody>
      </p:sp>
    </p:spTree>
    <p:extLst>
      <p:ext uri="{BB962C8B-B14F-4D97-AF65-F5344CB8AC3E}">
        <p14:creationId xmlns:p14="http://schemas.microsoft.com/office/powerpoint/2010/main" val="3445680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54243"/>
            <a:ext cx="9144000" cy="4734732"/>
          </a:xfrm>
        </p:spPr>
      </p:pic>
      <p:sp>
        <p:nvSpPr>
          <p:cNvPr id="4" name="Rectangle 3"/>
          <p:cNvSpPr/>
          <p:nvPr/>
        </p:nvSpPr>
        <p:spPr>
          <a:xfrm>
            <a:off x="0" y="-30996"/>
            <a:ext cx="9144000" cy="4734732"/>
          </a:xfrm>
          <a:prstGeom prst="rect">
            <a:avLst/>
          </a:prstGeom>
          <a:gradFill flip="none" rotWithShape="1">
            <a:gsLst>
              <a:gs pos="0">
                <a:srgbClr val="141F26">
                  <a:alpha val="64706"/>
                </a:srgb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itle 5"/>
          <p:cNvSpPr txBox="1">
            <a:spLocks/>
          </p:cNvSpPr>
          <p:nvPr/>
        </p:nvSpPr>
        <p:spPr>
          <a:xfrm>
            <a:off x="-411415" y="2250281"/>
            <a:ext cx="9669715"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b="1" dirty="0">
                <a:solidFill>
                  <a:schemeClr val="bg1"/>
                </a:solidFill>
                <a:latin typeface="+mn-lt"/>
                <a:ea typeface="Roboto" pitchFamily="2" charset="0"/>
              </a:rPr>
              <a:t>What Else?</a:t>
            </a:r>
          </a:p>
        </p:txBody>
      </p:sp>
    </p:spTree>
    <p:extLst>
      <p:ext uri="{BB962C8B-B14F-4D97-AF65-F5344CB8AC3E}">
        <p14:creationId xmlns:p14="http://schemas.microsoft.com/office/powerpoint/2010/main" val="7386228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6AFB2FD-65B6-9D84-60D7-85710F965726}"/>
              </a:ext>
            </a:extLst>
          </p:cNvPr>
          <p:cNvSpPr txBox="1">
            <a:spLocks/>
          </p:cNvSpPr>
          <p:nvPr/>
        </p:nvSpPr>
        <p:spPr>
          <a:xfrm>
            <a:off x="526707" y="1092452"/>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1800" dirty="0">
                <a:solidFill>
                  <a:srgbClr val="7F7F7F"/>
                </a:solidFill>
                <a:latin typeface="Calibri" panose="020F0502020204030204"/>
              </a:rPr>
              <a:t>Maternal Health</a:t>
            </a:r>
          </a:p>
          <a:p>
            <a:pPr marL="171450" indent="-171450" defTabSz="685800">
              <a:spcBef>
                <a:spcPts val="750"/>
              </a:spcBef>
              <a:defRPr/>
            </a:pPr>
            <a:r>
              <a:rPr lang="en-US" sz="1800" dirty="0">
                <a:solidFill>
                  <a:srgbClr val="7F7F7F"/>
                </a:solidFill>
                <a:latin typeface="Calibri" panose="020F0502020204030204"/>
              </a:rPr>
              <a:t>Reproductive Health</a:t>
            </a:r>
          </a:p>
          <a:p>
            <a:pPr marL="171450" indent="-171450" defTabSz="685800">
              <a:spcBef>
                <a:spcPts val="750"/>
              </a:spcBef>
              <a:defRPr/>
            </a:pPr>
            <a:r>
              <a:rPr lang="en-US" sz="1800" dirty="0">
                <a:solidFill>
                  <a:srgbClr val="7F7F7F"/>
                </a:solidFill>
                <a:latin typeface="Calibri" panose="020F0502020204030204"/>
              </a:rPr>
              <a:t>Patient privacy </a:t>
            </a:r>
          </a:p>
          <a:p>
            <a:pPr marL="171450" indent="-171450" defTabSz="685800">
              <a:spcBef>
                <a:spcPts val="750"/>
              </a:spcBef>
              <a:defRPr/>
            </a:pPr>
            <a:r>
              <a:rPr lang="en-US" sz="1800" dirty="0">
                <a:solidFill>
                  <a:srgbClr val="7F7F7F"/>
                </a:solidFill>
                <a:latin typeface="Calibri" panose="020F0502020204030204"/>
              </a:rPr>
              <a:t>Tribal Health</a:t>
            </a:r>
          </a:p>
          <a:p>
            <a:pPr marL="514350" lvl="1" indent="-171450" defTabSz="685800">
              <a:spcBef>
                <a:spcPts val="375"/>
              </a:spcBef>
              <a:defRPr/>
            </a:pPr>
            <a:endParaRPr lang="en-US" sz="1800" dirty="0">
              <a:solidFill>
                <a:srgbClr val="7F7F7F"/>
              </a:solidFill>
              <a:latin typeface="Calibri" panose="020F0502020204030204"/>
            </a:endParaRPr>
          </a:p>
          <a:p>
            <a:pPr marL="514350" lvl="1" indent="-171450" defTabSz="685800">
              <a:spcBef>
                <a:spcPts val="375"/>
              </a:spcBef>
              <a:defRPr/>
            </a:pPr>
            <a:endParaRPr lang="en-US" sz="1800" dirty="0">
              <a:solidFill>
                <a:srgbClr val="7F7F7F"/>
              </a:solidFill>
              <a:latin typeface="Calibri" panose="020F0502020204030204"/>
            </a:endParaRPr>
          </a:p>
        </p:txBody>
      </p:sp>
      <p:sp>
        <p:nvSpPr>
          <p:cNvPr id="5" name="Title 2">
            <a:extLst>
              <a:ext uri="{FF2B5EF4-FFF2-40B4-BE49-F238E27FC236}">
                <a16:creationId xmlns:a16="http://schemas.microsoft.com/office/drawing/2014/main" id="{C66AF08E-B928-1851-7BDF-C56792F4EAB2}"/>
              </a:ext>
            </a:extLst>
          </p:cNvPr>
          <p:cNvSpPr txBox="1">
            <a:spLocks/>
          </p:cNvSpPr>
          <p:nvPr/>
        </p:nvSpPr>
        <p:spPr>
          <a:xfrm>
            <a:off x="292608" y="98280"/>
            <a:ext cx="8668512"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chemeClr val="tx1">
                    <a:lumMod val="50000"/>
                  </a:schemeClr>
                </a:solidFill>
                <a:latin typeface="+mn-lt"/>
                <a:ea typeface="+mj-ea"/>
                <a:cs typeface="+mj-cs"/>
              </a:defRPr>
            </a:lvl1pPr>
          </a:lstStyle>
          <a:p>
            <a:pPr defTabSz="685800">
              <a:defRPr/>
            </a:pPr>
            <a:r>
              <a:rPr lang="en-US" sz="2100" dirty="0">
                <a:solidFill>
                  <a:srgbClr val="253E8E"/>
                </a:solidFill>
                <a:latin typeface="Calibri" panose="020F0502020204030204"/>
              </a:rPr>
              <a:t>Other Priorities We Have Seen</a:t>
            </a:r>
          </a:p>
        </p:txBody>
      </p:sp>
    </p:spTree>
    <p:extLst>
      <p:ext uri="{BB962C8B-B14F-4D97-AF65-F5344CB8AC3E}">
        <p14:creationId xmlns:p14="http://schemas.microsoft.com/office/powerpoint/2010/main" val="2224628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8E1D6F-717D-B676-18C1-194C357804B1}"/>
              </a:ext>
            </a:extLst>
          </p:cNvPr>
          <p:cNvSpPr txBox="1">
            <a:spLocks/>
          </p:cNvSpPr>
          <p:nvPr/>
        </p:nvSpPr>
        <p:spPr>
          <a:xfrm>
            <a:off x="628650" y="2074664"/>
            <a:ext cx="7886700"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rgbClr val="2A4CAC"/>
                </a:solidFill>
                <a:latin typeface="Oswald Light" panose="02000506000000020004"/>
                <a:ea typeface="+mj-ea"/>
                <a:cs typeface="+mj-cs"/>
              </a:defRPr>
            </a:lvl1pPr>
          </a:lstStyle>
          <a:p>
            <a:pPr defTabSz="685800">
              <a:defRPr/>
            </a:pPr>
            <a:r>
              <a:rPr lang="en-US" sz="2400" dirty="0"/>
              <a:t>Questions?</a:t>
            </a:r>
          </a:p>
        </p:txBody>
      </p:sp>
    </p:spTree>
    <p:extLst>
      <p:ext uri="{BB962C8B-B14F-4D97-AF65-F5344CB8AC3E}">
        <p14:creationId xmlns:p14="http://schemas.microsoft.com/office/powerpoint/2010/main" val="1963790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C0AC4-CF95-4A4C-BECC-03B28DBD4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045"/>
          <a:stretch/>
        </p:blipFill>
        <p:spPr>
          <a:xfrm>
            <a:off x="-12985" y="0"/>
            <a:ext cx="9189720" cy="4734732"/>
          </a:xfrm>
          <a:prstGeom prst="rect">
            <a:avLst/>
          </a:prstGeom>
        </p:spPr>
      </p:pic>
      <p:sp>
        <p:nvSpPr>
          <p:cNvPr id="17" name="Rectangle 16">
            <a:extLst>
              <a:ext uri="{FF2B5EF4-FFF2-40B4-BE49-F238E27FC236}">
                <a16:creationId xmlns:a16="http://schemas.microsoft.com/office/drawing/2014/main" id="{C9E757D6-7E42-4841-8177-020DFA3999EA}"/>
              </a:ext>
            </a:extLst>
          </p:cNvPr>
          <p:cNvSpPr/>
          <p:nvPr/>
        </p:nvSpPr>
        <p:spPr>
          <a:xfrm>
            <a:off x="-12985" y="1"/>
            <a:ext cx="9189719" cy="4734732"/>
          </a:xfrm>
          <a:prstGeom prst="rect">
            <a:avLst/>
          </a:prstGeom>
          <a:gradFill flip="none" rotWithShape="1">
            <a:gsLst>
              <a:gs pos="38000">
                <a:schemeClr val="bg1">
                  <a:lumMod val="95000"/>
                  <a:alpha val="6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568585F-5361-440A-8B87-DC5AB0FAB78E}"/>
              </a:ext>
            </a:extLst>
          </p:cNvPr>
          <p:cNvSpPr/>
          <p:nvPr/>
        </p:nvSpPr>
        <p:spPr>
          <a:xfrm>
            <a:off x="5488069" y="1067794"/>
            <a:ext cx="2837762" cy="165185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00C08E8D-A9EE-415F-ADED-F9A063F7CD3D}"/>
              </a:ext>
            </a:extLst>
          </p:cNvPr>
          <p:cNvSpPr/>
          <p:nvPr/>
        </p:nvSpPr>
        <p:spPr>
          <a:xfrm>
            <a:off x="5491806" y="1841396"/>
            <a:ext cx="2845456" cy="738664"/>
          </a:xfrm>
          <a:prstGeom prst="rect">
            <a:avLst/>
          </a:prstGeom>
        </p:spPr>
        <p:txBody>
          <a:bodyPr wrap="square">
            <a:spAutoFit/>
          </a:bodyPr>
          <a:lstStyle/>
          <a:p>
            <a:pPr algn="ctr" defTabSz="685800">
              <a:defRPr/>
            </a:pPr>
            <a:r>
              <a:rPr lang="en-US" b="1" dirty="0">
                <a:solidFill>
                  <a:srgbClr val="7F7F7F">
                    <a:lumMod val="50000"/>
                  </a:srgbClr>
                </a:solidFill>
                <a:latin typeface="Calibri" panose="020F0502020204030204"/>
              </a:rPr>
              <a:t>Shreya Patel</a:t>
            </a:r>
          </a:p>
          <a:p>
            <a:pPr algn="ctr" defTabSz="685800">
              <a:defRPr/>
            </a:pPr>
            <a:r>
              <a:rPr lang="en-US" sz="1200" dirty="0">
                <a:solidFill>
                  <a:srgbClr val="7F7F7F">
                    <a:lumMod val="50000"/>
                  </a:srgbClr>
                </a:solidFill>
                <a:latin typeface="Calibri" panose="020F0502020204030204"/>
              </a:rPr>
              <a:t>Chief Privacy and Policy Officer</a:t>
            </a:r>
          </a:p>
          <a:p>
            <a:pPr algn="ctr" defTabSz="685800">
              <a:defRPr/>
            </a:pPr>
            <a:r>
              <a:rPr lang="en-US" sz="1200" dirty="0">
                <a:solidFill>
                  <a:srgbClr val="7F7F7F">
                    <a:lumMod val="50000"/>
                  </a:srgbClr>
                </a:solidFill>
                <a:latin typeface="Calibri" panose="020F0502020204030204"/>
              </a:rPr>
              <a:t>shreya.patel@mihin.org</a:t>
            </a:r>
          </a:p>
        </p:txBody>
      </p:sp>
      <p:sp>
        <p:nvSpPr>
          <p:cNvPr id="7" name="Title 5"/>
          <p:cNvSpPr txBox="1">
            <a:spLocks/>
          </p:cNvSpPr>
          <p:nvPr/>
        </p:nvSpPr>
        <p:spPr>
          <a:xfrm>
            <a:off x="5491804" y="1270705"/>
            <a:ext cx="2845457"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400" dirty="0">
                <a:solidFill>
                  <a:srgbClr val="223C89"/>
                </a:solidFill>
                <a:latin typeface="Calibri" panose="020F0502020204030204"/>
                <a:ea typeface="Roboto" pitchFamily="2" charset="0"/>
              </a:rPr>
              <a:t>Thank you!</a:t>
            </a:r>
            <a:endParaRPr lang="en-US" sz="1350" dirty="0">
              <a:solidFill>
                <a:srgbClr val="223C89"/>
              </a:solidFill>
              <a:latin typeface="Calibri" panose="020F0502020204030204"/>
              <a:ea typeface="Roboto" pitchFamily="2" charset="0"/>
            </a:endParaRPr>
          </a:p>
        </p:txBody>
      </p:sp>
      <p:grpSp>
        <p:nvGrpSpPr>
          <p:cNvPr id="16" name="Group 15">
            <a:extLst>
              <a:ext uri="{FF2B5EF4-FFF2-40B4-BE49-F238E27FC236}">
                <a16:creationId xmlns:a16="http://schemas.microsoft.com/office/drawing/2014/main" id="{E0FBC62C-A45B-4214-86C3-88CA4B7F5483}"/>
              </a:ext>
            </a:extLst>
          </p:cNvPr>
          <p:cNvGrpSpPr/>
          <p:nvPr/>
        </p:nvGrpSpPr>
        <p:grpSpPr>
          <a:xfrm>
            <a:off x="6537450" y="595911"/>
            <a:ext cx="728663" cy="728663"/>
            <a:chOff x="5610225" y="1926626"/>
            <a:chExt cx="971550" cy="971550"/>
          </a:xfrm>
        </p:grpSpPr>
        <p:sp>
          <p:nvSpPr>
            <p:cNvPr id="20" name="Oval 235">
              <a:extLst>
                <a:ext uri="{FF2B5EF4-FFF2-40B4-BE49-F238E27FC236}">
                  <a16:creationId xmlns:a16="http://schemas.microsoft.com/office/drawing/2014/main" id="{B4277C38-96B8-4849-971E-262324C60DA9}"/>
                </a:ext>
              </a:extLst>
            </p:cNvPr>
            <p:cNvSpPr>
              <a:spLocks noChangeArrowheads="1"/>
            </p:cNvSpPr>
            <p:nvPr/>
          </p:nvSpPr>
          <p:spPr bwMode="auto">
            <a:xfrm>
              <a:off x="5610225" y="1926626"/>
              <a:ext cx="971550" cy="971550"/>
            </a:xfrm>
            <a:prstGeom prst="ellipse">
              <a:avLst/>
            </a:pr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21" name="Freeform 236">
              <a:extLst>
                <a:ext uri="{FF2B5EF4-FFF2-40B4-BE49-F238E27FC236}">
                  <a16:creationId xmlns:a16="http://schemas.microsoft.com/office/drawing/2014/main" id="{01E5C458-4452-4F6E-8F40-E8A81CC17D69}"/>
                </a:ext>
              </a:extLst>
            </p:cNvPr>
            <p:cNvSpPr>
              <a:spLocks/>
            </p:cNvSpPr>
            <p:nvPr/>
          </p:nvSpPr>
          <p:spPr bwMode="auto">
            <a:xfrm>
              <a:off x="5921375" y="2233014"/>
              <a:ext cx="349250" cy="395288"/>
            </a:xfrm>
            <a:custGeom>
              <a:avLst/>
              <a:gdLst>
                <a:gd name="T0" fmla="*/ 46 w 92"/>
                <a:gd name="T1" fmla="*/ 0 h 104"/>
                <a:gd name="T2" fmla="*/ 0 w 92"/>
                <a:gd name="T3" fmla="*/ 104 h 104"/>
                <a:gd name="T4" fmla="*/ 44 w 92"/>
                <a:gd name="T5" fmla="*/ 82 h 104"/>
                <a:gd name="T6" fmla="*/ 46 w 92"/>
                <a:gd name="T7" fmla="*/ 82 h 104"/>
                <a:gd name="T8" fmla="*/ 48 w 92"/>
                <a:gd name="T9" fmla="*/ 82 h 104"/>
                <a:gd name="T10" fmla="*/ 92 w 92"/>
                <a:gd name="T11" fmla="*/ 104 h 104"/>
                <a:gd name="T12" fmla="*/ 46 w 92"/>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92" h="104">
                  <a:moveTo>
                    <a:pt x="46" y="0"/>
                  </a:moveTo>
                  <a:cubicBezTo>
                    <a:pt x="0" y="104"/>
                    <a:pt x="0" y="104"/>
                    <a:pt x="0" y="104"/>
                  </a:cubicBezTo>
                  <a:cubicBezTo>
                    <a:pt x="44" y="82"/>
                    <a:pt x="44" y="82"/>
                    <a:pt x="44" y="82"/>
                  </a:cubicBezTo>
                  <a:cubicBezTo>
                    <a:pt x="44" y="82"/>
                    <a:pt x="45" y="82"/>
                    <a:pt x="46" y="82"/>
                  </a:cubicBezTo>
                  <a:cubicBezTo>
                    <a:pt x="47" y="82"/>
                    <a:pt x="48" y="82"/>
                    <a:pt x="48" y="82"/>
                  </a:cubicBezTo>
                  <a:cubicBezTo>
                    <a:pt x="92" y="104"/>
                    <a:pt x="92" y="104"/>
                    <a:pt x="92" y="104"/>
                  </a:cubicBezTo>
                  <a:cubicBezTo>
                    <a:pt x="46" y="0"/>
                    <a:pt x="46" y="0"/>
                    <a:pt x="46" y="0"/>
                  </a:cubicBezTo>
                </a:path>
              </a:pathLst>
            </a:custGeom>
            <a:solidFill>
              <a:srgbClr val="A6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22" name="Freeform 237">
              <a:extLst>
                <a:ext uri="{FF2B5EF4-FFF2-40B4-BE49-F238E27FC236}">
                  <a16:creationId xmlns:a16="http://schemas.microsoft.com/office/drawing/2014/main" id="{89276748-D957-443A-9040-C077996DFFB0}"/>
                </a:ext>
              </a:extLst>
            </p:cNvPr>
            <p:cNvSpPr>
              <a:spLocks noEditPoints="1"/>
            </p:cNvSpPr>
            <p:nvPr/>
          </p:nvSpPr>
          <p:spPr bwMode="auto">
            <a:xfrm>
              <a:off x="5857875" y="2161576"/>
              <a:ext cx="477838" cy="531813"/>
            </a:xfrm>
            <a:custGeom>
              <a:avLst/>
              <a:gdLst>
                <a:gd name="T0" fmla="*/ 17 w 126"/>
                <a:gd name="T1" fmla="*/ 123 h 140"/>
                <a:gd name="T2" fmla="*/ 63 w 126"/>
                <a:gd name="T3" fmla="*/ 19 h 140"/>
                <a:gd name="T4" fmla="*/ 109 w 126"/>
                <a:gd name="T5" fmla="*/ 123 h 140"/>
                <a:gd name="T6" fmla="*/ 65 w 126"/>
                <a:gd name="T7" fmla="*/ 101 h 140"/>
                <a:gd name="T8" fmla="*/ 63 w 126"/>
                <a:gd name="T9" fmla="*/ 101 h 140"/>
                <a:gd name="T10" fmla="*/ 61 w 126"/>
                <a:gd name="T11" fmla="*/ 101 h 140"/>
                <a:gd name="T12" fmla="*/ 17 w 126"/>
                <a:gd name="T13" fmla="*/ 123 h 140"/>
                <a:gd name="T14" fmla="*/ 63 w 126"/>
                <a:gd name="T15" fmla="*/ 0 h 140"/>
                <a:gd name="T16" fmla="*/ 58 w 126"/>
                <a:gd name="T17" fmla="*/ 3 h 140"/>
                <a:gd name="T18" fmla="*/ 1 w 126"/>
                <a:gd name="T19" fmla="*/ 132 h 140"/>
                <a:gd name="T20" fmla="*/ 2 w 126"/>
                <a:gd name="T21" fmla="*/ 139 h 140"/>
                <a:gd name="T22" fmla="*/ 6 w 126"/>
                <a:gd name="T23" fmla="*/ 140 h 140"/>
                <a:gd name="T24" fmla="*/ 8 w 126"/>
                <a:gd name="T25" fmla="*/ 139 h 140"/>
                <a:gd name="T26" fmla="*/ 63 w 126"/>
                <a:gd name="T27" fmla="*/ 112 h 140"/>
                <a:gd name="T28" fmla="*/ 118 w 126"/>
                <a:gd name="T29" fmla="*/ 139 h 140"/>
                <a:gd name="T30" fmla="*/ 120 w 126"/>
                <a:gd name="T31" fmla="*/ 140 h 140"/>
                <a:gd name="T32" fmla="*/ 124 w 126"/>
                <a:gd name="T33" fmla="*/ 139 h 140"/>
                <a:gd name="T34" fmla="*/ 126 w 126"/>
                <a:gd name="T35" fmla="*/ 135 h 140"/>
                <a:gd name="T36" fmla="*/ 126 w 126"/>
                <a:gd name="T37" fmla="*/ 134 h 140"/>
                <a:gd name="T38" fmla="*/ 125 w 126"/>
                <a:gd name="T39" fmla="*/ 132 h 140"/>
                <a:gd name="T40" fmla="*/ 68 w 126"/>
                <a:gd name="T41" fmla="*/ 3 h 140"/>
                <a:gd name="T42" fmla="*/ 63 w 126"/>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40">
                  <a:moveTo>
                    <a:pt x="17" y="123"/>
                  </a:moveTo>
                  <a:cubicBezTo>
                    <a:pt x="63" y="19"/>
                    <a:pt x="63" y="19"/>
                    <a:pt x="63" y="19"/>
                  </a:cubicBezTo>
                  <a:cubicBezTo>
                    <a:pt x="109" y="123"/>
                    <a:pt x="109" y="123"/>
                    <a:pt x="109" y="123"/>
                  </a:cubicBezTo>
                  <a:cubicBezTo>
                    <a:pt x="65" y="101"/>
                    <a:pt x="65" y="101"/>
                    <a:pt x="65" y="101"/>
                  </a:cubicBezTo>
                  <a:cubicBezTo>
                    <a:pt x="65" y="101"/>
                    <a:pt x="64" y="101"/>
                    <a:pt x="63" y="101"/>
                  </a:cubicBezTo>
                  <a:cubicBezTo>
                    <a:pt x="62" y="101"/>
                    <a:pt x="61" y="101"/>
                    <a:pt x="61" y="101"/>
                  </a:cubicBezTo>
                  <a:cubicBezTo>
                    <a:pt x="17" y="123"/>
                    <a:pt x="17" y="123"/>
                    <a:pt x="17" y="123"/>
                  </a:cubicBezTo>
                  <a:moveTo>
                    <a:pt x="63" y="0"/>
                  </a:moveTo>
                  <a:cubicBezTo>
                    <a:pt x="61" y="0"/>
                    <a:pt x="59" y="1"/>
                    <a:pt x="58" y="3"/>
                  </a:cubicBezTo>
                  <a:cubicBezTo>
                    <a:pt x="1" y="132"/>
                    <a:pt x="1" y="132"/>
                    <a:pt x="1" y="132"/>
                  </a:cubicBezTo>
                  <a:cubicBezTo>
                    <a:pt x="0" y="135"/>
                    <a:pt x="0" y="137"/>
                    <a:pt x="2" y="139"/>
                  </a:cubicBezTo>
                  <a:cubicBezTo>
                    <a:pt x="3" y="139"/>
                    <a:pt x="4" y="140"/>
                    <a:pt x="6" y="140"/>
                  </a:cubicBezTo>
                  <a:cubicBezTo>
                    <a:pt x="6" y="140"/>
                    <a:pt x="7" y="140"/>
                    <a:pt x="8" y="139"/>
                  </a:cubicBezTo>
                  <a:cubicBezTo>
                    <a:pt x="63" y="112"/>
                    <a:pt x="63" y="112"/>
                    <a:pt x="63" y="112"/>
                  </a:cubicBezTo>
                  <a:cubicBezTo>
                    <a:pt x="118" y="139"/>
                    <a:pt x="118" y="139"/>
                    <a:pt x="118" y="139"/>
                  </a:cubicBezTo>
                  <a:cubicBezTo>
                    <a:pt x="119" y="140"/>
                    <a:pt x="120" y="140"/>
                    <a:pt x="120" y="140"/>
                  </a:cubicBezTo>
                  <a:cubicBezTo>
                    <a:pt x="122" y="140"/>
                    <a:pt x="123" y="139"/>
                    <a:pt x="124" y="139"/>
                  </a:cubicBezTo>
                  <a:cubicBezTo>
                    <a:pt x="125" y="137"/>
                    <a:pt x="126" y="136"/>
                    <a:pt x="126" y="135"/>
                  </a:cubicBezTo>
                  <a:cubicBezTo>
                    <a:pt x="126" y="134"/>
                    <a:pt x="126" y="134"/>
                    <a:pt x="126" y="134"/>
                  </a:cubicBezTo>
                  <a:cubicBezTo>
                    <a:pt x="126" y="134"/>
                    <a:pt x="126" y="133"/>
                    <a:pt x="125" y="132"/>
                  </a:cubicBezTo>
                  <a:cubicBezTo>
                    <a:pt x="68" y="3"/>
                    <a:pt x="68" y="3"/>
                    <a:pt x="68" y="3"/>
                  </a:cubicBezTo>
                  <a:cubicBezTo>
                    <a:pt x="67" y="1"/>
                    <a:pt x="65" y="0"/>
                    <a:pt x="63" y="0"/>
                  </a:cubicBezTo>
                </a:path>
              </a:pathLst>
            </a:custGeom>
            <a:solidFill>
              <a:srgbClr val="223C8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sp>
          <p:nvSpPr>
            <p:cNvPr id="23" name="Freeform 238">
              <a:extLst>
                <a:ext uri="{FF2B5EF4-FFF2-40B4-BE49-F238E27FC236}">
                  <a16:creationId xmlns:a16="http://schemas.microsoft.com/office/drawing/2014/main" id="{3FF1D1E9-2DE7-4320-92CF-807C9022F73F}"/>
                </a:ext>
              </a:extLst>
            </p:cNvPr>
            <p:cNvSpPr>
              <a:spLocks/>
            </p:cNvSpPr>
            <p:nvPr/>
          </p:nvSpPr>
          <p:spPr bwMode="auto">
            <a:xfrm>
              <a:off x="5883275" y="2153639"/>
              <a:ext cx="425450" cy="482600"/>
            </a:xfrm>
            <a:custGeom>
              <a:avLst/>
              <a:gdLst>
                <a:gd name="T0" fmla="*/ 134 w 268"/>
                <a:gd name="T1" fmla="*/ 0 h 304"/>
                <a:gd name="T2" fmla="*/ 0 w 268"/>
                <a:gd name="T3" fmla="*/ 304 h 304"/>
                <a:gd name="T4" fmla="*/ 134 w 268"/>
                <a:gd name="T5" fmla="*/ 237 h 304"/>
                <a:gd name="T6" fmla="*/ 268 w 268"/>
                <a:gd name="T7" fmla="*/ 304 h 304"/>
                <a:gd name="T8" fmla="*/ 134 w 268"/>
                <a:gd name="T9" fmla="*/ 0 h 304"/>
              </a:gdLst>
              <a:ahLst/>
              <a:cxnLst>
                <a:cxn ang="0">
                  <a:pos x="T0" y="T1"/>
                </a:cxn>
                <a:cxn ang="0">
                  <a:pos x="T2" y="T3"/>
                </a:cxn>
                <a:cxn ang="0">
                  <a:pos x="T4" y="T5"/>
                </a:cxn>
                <a:cxn ang="0">
                  <a:pos x="T6" y="T7"/>
                </a:cxn>
                <a:cxn ang="0">
                  <a:pos x="T8" y="T9"/>
                </a:cxn>
              </a:cxnLst>
              <a:rect l="0" t="0" r="r" b="b"/>
              <a:pathLst>
                <a:path w="268" h="304">
                  <a:moveTo>
                    <a:pt x="134" y="0"/>
                  </a:moveTo>
                  <a:lnTo>
                    <a:pt x="0" y="304"/>
                  </a:lnTo>
                  <a:lnTo>
                    <a:pt x="134" y="237"/>
                  </a:lnTo>
                  <a:lnTo>
                    <a:pt x="268" y="304"/>
                  </a:lnTo>
                  <a:lnTo>
                    <a:pt x="134" y="0"/>
                  </a:lnTo>
                  <a:close/>
                </a:path>
              </a:pathLst>
            </a:custGeom>
            <a:solidFill>
              <a:srgbClr val="949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7F7F7F"/>
                </a:solidFill>
                <a:latin typeface="Calibri" panose="020F0502020204030204"/>
              </a:endParaRPr>
            </a:p>
          </p:txBody>
        </p:sp>
        <p:sp>
          <p:nvSpPr>
            <p:cNvPr id="24" name="Freeform 239">
              <a:extLst>
                <a:ext uri="{FF2B5EF4-FFF2-40B4-BE49-F238E27FC236}">
                  <a16:creationId xmlns:a16="http://schemas.microsoft.com/office/drawing/2014/main" id="{6852BB35-4A50-43C7-8E7C-BA9E0DB3FE79}"/>
                </a:ext>
              </a:extLst>
            </p:cNvPr>
            <p:cNvSpPr>
              <a:spLocks/>
            </p:cNvSpPr>
            <p:nvPr/>
          </p:nvSpPr>
          <p:spPr bwMode="auto">
            <a:xfrm>
              <a:off x="5883275" y="2153639"/>
              <a:ext cx="425450" cy="482600"/>
            </a:xfrm>
            <a:custGeom>
              <a:avLst/>
              <a:gdLst>
                <a:gd name="T0" fmla="*/ 134 w 268"/>
                <a:gd name="T1" fmla="*/ 0 h 304"/>
                <a:gd name="T2" fmla="*/ 0 w 268"/>
                <a:gd name="T3" fmla="*/ 304 h 304"/>
                <a:gd name="T4" fmla="*/ 134 w 268"/>
                <a:gd name="T5" fmla="*/ 237 h 304"/>
                <a:gd name="T6" fmla="*/ 268 w 268"/>
                <a:gd name="T7" fmla="*/ 304 h 304"/>
                <a:gd name="T8" fmla="*/ 134 w 268"/>
                <a:gd name="T9" fmla="*/ 0 h 304"/>
              </a:gdLst>
              <a:ahLst/>
              <a:cxnLst>
                <a:cxn ang="0">
                  <a:pos x="T0" y="T1"/>
                </a:cxn>
                <a:cxn ang="0">
                  <a:pos x="T2" y="T3"/>
                </a:cxn>
                <a:cxn ang="0">
                  <a:pos x="T4" y="T5"/>
                </a:cxn>
                <a:cxn ang="0">
                  <a:pos x="T6" y="T7"/>
                </a:cxn>
                <a:cxn ang="0">
                  <a:pos x="T8" y="T9"/>
                </a:cxn>
              </a:cxnLst>
              <a:rect l="0" t="0" r="r" b="b"/>
              <a:pathLst>
                <a:path w="268" h="304">
                  <a:moveTo>
                    <a:pt x="134" y="0"/>
                  </a:moveTo>
                  <a:lnTo>
                    <a:pt x="0" y="304"/>
                  </a:lnTo>
                  <a:lnTo>
                    <a:pt x="134" y="237"/>
                  </a:lnTo>
                  <a:lnTo>
                    <a:pt x="268" y="304"/>
                  </a:lnTo>
                  <a:lnTo>
                    <a:pt x="134" y="0"/>
                  </a:lnTo>
                  <a:close/>
                </a:path>
              </a:pathLst>
            </a:custGeom>
            <a:noFill/>
            <a:ln w="460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panose="020F0502020204030204"/>
              </a:endParaRPr>
            </a:p>
          </p:txBody>
        </p:sp>
      </p:grpSp>
    </p:spTree>
    <p:extLst>
      <p:ext uri="{BB962C8B-B14F-4D97-AF65-F5344CB8AC3E}">
        <p14:creationId xmlns:p14="http://schemas.microsoft.com/office/powerpoint/2010/main" val="124920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B6DF45-4D59-01E9-6897-33B118CE8803}"/>
              </a:ext>
            </a:extLst>
          </p:cNvPr>
          <p:cNvSpPr txBox="1"/>
          <p:nvPr/>
        </p:nvSpPr>
        <p:spPr>
          <a:xfrm>
            <a:off x="493570" y="3227775"/>
            <a:ext cx="5332343" cy="1200329"/>
          </a:xfrm>
          <a:prstGeom prst="rect">
            <a:avLst/>
          </a:prstGeom>
          <a:noFill/>
        </p:spPr>
        <p:txBody>
          <a:bodyPr wrap="square">
            <a:spAutoFit/>
          </a:bodyPr>
          <a:lstStyle/>
          <a:p>
            <a:pPr algn="l"/>
            <a:r>
              <a:rPr lang="en-US" sz="7200" b="1" dirty="0">
                <a:solidFill>
                  <a:srgbClr val="40C3CD"/>
                </a:solidFill>
                <a:latin typeface="+mj-lt"/>
                <a:cs typeface="Rubik" pitchFamily="2" charset="-79"/>
              </a:rPr>
              <a:t>13.1M</a:t>
            </a:r>
          </a:p>
        </p:txBody>
      </p:sp>
      <p:sp>
        <p:nvSpPr>
          <p:cNvPr id="2" name="TextBox 1">
            <a:extLst>
              <a:ext uri="{FF2B5EF4-FFF2-40B4-BE49-F238E27FC236}">
                <a16:creationId xmlns:a16="http://schemas.microsoft.com/office/drawing/2014/main" id="{2A5A528B-8914-9DFA-CFFF-E252640DD1AC}"/>
              </a:ext>
            </a:extLst>
          </p:cNvPr>
          <p:cNvSpPr txBox="1"/>
          <p:nvPr/>
        </p:nvSpPr>
        <p:spPr>
          <a:xfrm>
            <a:off x="330739" y="118221"/>
            <a:ext cx="3318164" cy="1200329"/>
          </a:xfrm>
          <a:prstGeom prst="rect">
            <a:avLst/>
          </a:prstGeom>
          <a:noFill/>
        </p:spPr>
        <p:txBody>
          <a:bodyPr wrap="square" rtlCol="0">
            <a:spAutoFit/>
          </a:bodyPr>
          <a:lstStyle/>
          <a:p>
            <a:r>
              <a:rPr lang="en-US" sz="7200" dirty="0">
                <a:solidFill>
                  <a:srgbClr val="253E8E"/>
                </a:solidFill>
                <a:latin typeface="+mj-lt"/>
              </a:rPr>
              <a:t>44,582</a:t>
            </a:r>
          </a:p>
        </p:txBody>
      </p:sp>
      <p:sp>
        <p:nvSpPr>
          <p:cNvPr id="6" name="TextBox 5">
            <a:extLst>
              <a:ext uri="{FF2B5EF4-FFF2-40B4-BE49-F238E27FC236}">
                <a16:creationId xmlns:a16="http://schemas.microsoft.com/office/drawing/2014/main" id="{0CC3F521-7893-FA37-F7D5-A33612AF19E4}"/>
              </a:ext>
            </a:extLst>
          </p:cNvPr>
          <p:cNvSpPr txBox="1"/>
          <p:nvPr/>
        </p:nvSpPr>
        <p:spPr>
          <a:xfrm>
            <a:off x="-360217" y="1188359"/>
            <a:ext cx="4655127" cy="646331"/>
          </a:xfrm>
          <a:prstGeom prst="rect">
            <a:avLst/>
          </a:prstGeom>
          <a:noFill/>
        </p:spPr>
        <p:txBody>
          <a:bodyPr wrap="square">
            <a:spAutoFit/>
          </a:bodyPr>
          <a:lstStyle/>
          <a:p>
            <a:pPr algn="ctr"/>
            <a:r>
              <a:rPr lang="en-US" sz="1200" b="1" dirty="0">
                <a:solidFill>
                  <a:srgbClr val="230871"/>
                </a:solidFill>
              </a:rPr>
              <a:t>Michigan care providers with </a:t>
            </a:r>
          </a:p>
          <a:p>
            <a:pPr algn="ctr"/>
            <a:r>
              <a:rPr lang="en-US" sz="1200" b="1" dirty="0">
                <a:solidFill>
                  <a:srgbClr val="230871"/>
                </a:solidFill>
              </a:rPr>
              <a:t>Active Care Relationships®</a:t>
            </a:r>
          </a:p>
          <a:p>
            <a:pPr algn="ctr"/>
            <a:r>
              <a:rPr lang="en-US" sz="1200" b="1" dirty="0">
                <a:solidFill>
                  <a:srgbClr val="230871"/>
                </a:solidFill>
              </a:rPr>
              <a:t>through MiHIN, working within </a:t>
            </a:r>
          </a:p>
        </p:txBody>
      </p:sp>
      <p:sp>
        <p:nvSpPr>
          <p:cNvPr id="9" name="TextBox 8">
            <a:extLst>
              <a:ext uri="{FF2B5EF4-FFF2-40B4-BE49-F238E27FC236}">
                <a16:creationId xmlns:a16="http://schemas.microsoft.com/office/drawing/2014/main" id="{49F354F8-08A7-B865-E77D-45FC645366CB}"/>
              </a:ext>
            </a:extLst>
          </p:cNvPr>
          <p:cNvSpPr txBox="1"/>
          <p:nvPr/>
        </p:nvSpPr>
        <p:spPr>
          <a:xfrm>
            <a:off x="687532" y="1888947"/>
            <a:ext cx="6508172" cy="1200329"/>
          </a:xfrm>
          <a:prstGeom prst="rect">
            <a:avLst/>
          </a:prstGeom>
          <a:noFill/>
        </p:spPr>
        <p:txBody>
          <a:bodyPr wrap="square">
            <a:spAutoFit/>
          </a:bodyPr>
          <a:lstStyle/>
          <a:p>
            <a:pPr algn="l"/>
            <a:r>
              <a:rPr lang="en-US" sz="7200">
                <a:solidFill>
                  <a:srgbClr val="253E8E"/>
                </a:solidFill>
                <a:latin typeface="+mj-lt"/>
              </a:rPr>
              <a:t>5,637</a:t>
            </a:r>
            <a:endParaRPr lang="en-US" sz="7200" dirty="0">
              <a:solidFill>
                <a:srgbClr val="253E8E"/>
              </a:solidFill>
              <a:latin typeface="+mj-lt"/>
            </a:endParaRPr>
          </a:p>
        </p:txBody>
      </p:sp>
      <p:sp>
        <p:nvSpPr>
          <p:cNvPr id="11" name="TextBox 10">
            <a:extLst>
              <a:ext uri="{FF2B5EF4-FFF2-40B4-BE49-F238E27FC236}">
                <a16:creationId xmlns:a16="http://schemas.microsoft.com/office/drawing/2014/main" id="{865081C9-126D-19B9-95F6-D12030CD6926}"/>
              </a:ext>
            </a:extLst>
          </p:cNvPr>
          <p:cNvSpPr txBox="1"/>
          <p:nvPr/>
        </p:nvSpPr>
        <p:spPr>
          <a:xfrm>
            <a:off x="886693" y="3008338"/>
            <a:ext cx="7003472" cy="276999"/>
          </a:xfrm>
          <a:prstGeom prst="rect">
            <a:avLst/>
          </a:prstGeom>
          <a:noFill/>
        </p:spPr>
        <p:txBody>
          <a:bodyPr wrap="square">
            <a:spAutoFit/>
          </a:bodyPr>
          <a:lstStyle/>
          <a:p>
            <a:pPr algn="l"/>
            <a:r>
              <a:rPr lang="en-US" sz="1200" b="1" dirty="0">
                <a:solidFill>
                  <a:srgbClr val="230871"/>
                </a:solidFill>
              </a:rPr>
              <a:t>Michigan care entities</a:t>
            </a:r>
            <a:endParaRPr lang="en-US" sz="1200" dirty="0"/>
          </a:p>
        </p:txBody>
      </p:sp>
      <p:sp>
        <p:nvSpPr>
          <p:cNvPr id="13" name="TextBox 12">
            <a:extLst>
              <a:ext uri="{FF2B5EF4-FFF2-40B4-BE49-F238E27FC236}">
                <a16:creationId xmlns:a16="http://schemas.microsoft.com/office/drawing/2014/main" id="{C1FC5882-2F8B-5472-07E2-8459F45B8C0B}"/>
              </a:ext>
            </a:extLst>
          </p:cNvPr>
          <p:cNvSpPr txBox="1"/>
          <p:nvPr/>
        </p:nvSpPr>
        <p:spPr>
          <a:xfrm>
            <a:off x="921328" y="4289605"/>
            <a:ext cx="5334000" cy="276999"/>
          </a:xfrm>
          <a:prstGeom prst="rect">
            <a:avLst/>
          </a:prstGeom>
          <a:noFill/>
        </p:spPr>
        <p:txBody>
          <a:bodyPr wrap="square">
            <a:spAutoFit/>
          </a:bodyPr>
          <a:lstStyle/>
          <a:p>
            <a:pPr algn="l"/>
            <a:r>
              <a:rPr lang="en-US" sz="1200" b="1" dirty="0">
                <a:solidFill>
                  <a:srgbClr val="40C3CD"/>
                </a:solidFill>
                <a:cs typeface="Rubik" pitchFamily="2" charset="-79"/>
              </a:rPr>
              <a:t>Unique Patient Records</a:t>
            </a:r>
            <a:endParaRPr lang="en-US" sz="1200" b="1" dirty="0">
              <a:cs typeface="Rubik" pitchFamily="2" charset="-79"/>
            </a:endParaRPr>
          </a:p>
        </p:txBody>
      </p:sp>
      <p:pic>
        <p:nvPicPr>
          <p:cNvPr id="14" name="Picture 13">
            <a:extLst>
              <a:ext uri="{FF2B5EF4-FFF2-40B4-BE49-F238E27FC236}">
                <a16:creationId xmlns:a16="http://schemas.microsoft.com/office/drawing/2014/main" id="{13A27F5C-48A9-7D6D-6591-9C90E8A74499}"/>
              </a:ext>
            </a:extLst>
          </p:cNvPr>
          <p:cNvPicPr>
            <a:picLocks noChangeAspect="1"/>
          </p:cNvPicPr>
          <p:nvPr/>
        </p:nvPicPr>
        <p:blipFill rotWithShape="1">
          <a:blip r:embed="rId3"/>
          <a:srcRect r="7316" b="-2"/>
          <a:stretch/>
        </p:blipFill>
        <p:spPr>
          <a:xfrm>
            <a:off x="3759298" y="338851"/>
            <a:ext cx="5132036" cy="4152932"/>
          </a:xfrm>
          <a:prstGeom prst="rect">
            <a:avLst/>
          </a:prstGeom>
        </p:spPr>
      </p:pic>
    </p:spTree>
    <p:extLst>
      <p:ext uri="{BB962C8B-B14F-4D97-AF65-F5344CB8AC3E}">
        <p14:creationId xmlns:p14="http://schemas.microsoft.com/office/powerpoint/2010/main" val="249639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F0C9F6-EB51-D8BC-D7CB-56BA39C145DE}"/>
              </a:ext>
            </a:extLst>
          </p:cNvPr>
          <p:cNvSpPr txBox="1"/>
          <p:nvPr/>
        </p:nvSpPr>
        <p:spPr>
          <a:xfrm>
            <a:off x="717605" y="263722"/>
            <a:ext cx="7708790" cy="646331"/>
          </a:xfrm>
          <a:prstGeom prst="rect">
            <a:avLst/>
          </a:prstGeom>
          <a:noFill/>
        </p:spPr>
        <p:txBody>
          <a:bodyPr wrap="square" rtlCol="0">
            <a:spAutoFit/>
          </a:bodyPr>
          <a:lstStyle/>
          <a:p>
            <a:pPr algn="ctr"/>
            <a:r>
              <a:rPr lang="en-US" b="1" spc="17"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rPr>
              <a:t>Statewide Health Information Exchange </a:t>
            </a:r>
          </a:p>
          <a:p>
            <a:pPr algn="ctr"/>
            <a:r>
              <a:rPr lang="en-US" b="1" spc="17"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rPr>
              <a:t>Breaks Down Data Silos and Creates Efficiency</a:t>
            </a:r>
          </a:p>
        </p:txBody>
      </p:sp>
      <p:sp>
        <p:nvSpPr>
          <p:cNvPr id="3" name="TextBox 2">
            <a:extLst>
              <a:ext uri="{FF2B5EF4-FFF2-40B4-BE49-F238E27FC236}">
                <a16:creationId xmlns:a16="http://schemas.microsoft.com/office/drawing/2014/main" id="{794963EA-E1AB-58B5-F0EF-69152BD8EC09}"/>
              </a:ext>
            </a:extLst>
          </p:cNvPr>
          <p:cNvSpPr txBox="1"/>
          <p:nvPr/>
        </p:nvSpPr>
        <p:spPr>
          <a:xfrm>
            <a:off x="1204606" y="1092610"/>
            <a:ext cx="2325302" cy="553998"/>
          </a:xfrm>
          <a:prstGeom prst="rect">
            <a:avLst/>
          </a:prstGeom>
          <a:noFill/>
        </p:spPr>
        <p:txBody>
          <a:bodyPr wrap="square" rtlCol="0">
            <a:spAutoFit/>
          </a:bodyPr>
          <a:lstStyle/>
          <a:p>
            <a:pPr lvl="0" algn="ctr"/>
            <a:r>
              <a:rPr lang="en-GB" sz="1500" dirty="0">
                <a:solidFill>
                  <a:srgbClr val="364277"/>
                </a:solidFill>
                <a:latin typeface="Open Sans" panose="020B0606030504020204" pitchFamily="34" charset="0"/>
                <a:ea typeface="Open Sans" panose="020B0606030504020204" pitchFamily="34" charset="0"/>
                <a:cs typeface="Open Sans" panose="020B0606030504020204" pitchFamily="34" charset="0"/>
                <a:sym typeface="Lato"/>
              </a:rPr>
              <a:t>Duplication of effort, waste and expense </a:t>
            </a:r>
          </a:p>
        </p:txBody>
      </p:sp>
      <p:sp>
        <p:nvSpPr>
          <p:cNvPr id="4" name="TextBox 3">
            <a:extLst>
              <a:ext uri="{FF2B5EF4-FFF2-40B4-BE49-F238E27FC236}">
                <a16:creationId xmlns:a16="http://schemas.microsoft.com/office/drawing/2014/main" id="{142A7F50-1350-6187-A939-C61D519FEAC2}"/>
              </a:ext>
            </a:extLst>
          </p:cNvPr>
          <p:cNvSpPr txBox="1"/>
          <p:nvPr/>
        </p:nvSpPr>
        <p:spPr>
          <a:xfrm>
            <a:off x="5736695" y="763675"/>
            <a:ext cx="2325302" cy="680956"/>
          </a:xfrm>
          <a:prstGeom prst="rect">
            <a:avLst/>
          </a:prstGeom>
          <a:noFill/>
        </p:spPr>
        <p:txBody>
          <a:bodyPr wrap="square" rtlCol="0">
            <a:spAutoFit/>
          </a:bodyPr>
          <a:lstStyle/>
          <a:p>
            <a:pPr lvl="0" algn="ctr"/>
            <a:br>
              <a:rPr lang="en-GB" sz="8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br>
            <a:r>
              <a:rPr lang="en-GB" sz="1500" dirty="0">
                <a:solidFill>
                  <a:srgbClr val="364277"/>
                </a:solidFill>
                <a:latin typeface="Open Sans" panose="020B0606030504020204" pitchFamily="34" charset="0"/>
                <a:ea typeface="Open Sans" panose="020B0606030504020204" pitchFamily="34" charset="0"/>
                <a:cs typeface="Open Sans" panose="020B0606030504020204" pitchFamily="34" charset="0"/>
                <a:sym typeface="Lato"/>
              </a:rPr>
              <a:t>Efficient and cost effective</a:t>
            </a:r>
          </a:p>
        </p:txBody>
      </p:sp>
      <p:pic>
        <p:nvPicPr>
          <p:cNvPr id="5" name="Picture 4">
            <a:extLst>
              <a:ext uri="{FF2B5EF4-FFF2-40B4-BE49-F238E27FC236}">
                <a16:creationId xmlns:a16="http://schemas.microsoft.com/office/drawing/2014/main" id="{374AB44F-E171-A890-293E-7CFB7CB0E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63" y="1503892"/>
            <a:ext cx="8754631" cy="3455619"/>
          </a:xfrm>
          <a:prstGeom prst="rect">
            <a:avLst/>
          </a:prstGeom>
        </p:spPr>
      </p:pic>
    </p:spTree>
    <p:extLst>
      <p:ext uri="{BB962C8B-B14F-4D97-AF65-F5344CB8AC3E}">
        <p14:creationId xmlns:p14="http://schemas.microsoft.com/office/powerpoint/2010/main" val="97447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207CB8-924D-A84E-20C9-CF97F5CBAFC8}"/>
              </a:ext>
            </a:extLst>
          </p:cNvPr>
          <p:cNvSpPr/>
          <p:nvPr/>
        </p:nvSpPr>
        <p:spPr>
          <a:xfrm>
            <a:off x="0" y="0"/>
            <a:ext cx="9144000" cy="4732215"/>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769C1-C32F-8964-1FCA-DB4049DF3D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D072C7-5704-30E4-E7C7-C4F1DC5EA39D}"/>
              </a:ext>
            </a:extLst>
          </p:cNvPr>
          <p:cNvSpPr>
            <a:spLocks noGrp="1"/>
          </p:cNvSpPr>
          <p:nvPr>
            <p:ph type="subTitle" idx="1"/>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31E280B3-77CF-9FDE-D710-DF729AFE9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3" y="411286"/>
            <a:ext cx="8143874" cy="4320930"/>
          </a:xfrm>
          <a:prstGeom prst="rect">
            <a:avLst/>
          </a:prstGeom>
        </p:spPr>
      </p:pic>
    </p:spTree>
    <p:extLst>
      <p:ext uri="{BB962C8B-B14F-4D97-AF65-F5344CB8AC3E}">
        <p14:creationId xmlns:p14="http://schemas.microsoft.com/office/powerpoint/2010/main" val="393404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F82B34-F684-4A84-8AAA-9C3E6311163B}"/>
              </a:ext>
            </a:extLst>
          </p:cNvPr>
          <p:cNvPicPr>
            <a:picLocks noChangeAspect="1"/>
          </p:cNvPicPr>
          <p:nvPr/>
        </p:nvPicPr>
        <p:blipFill rotWithShape="1">
          <a:blip r:embed="rId2">
            <a:extLst>
              <a:ext uri="{28A0092B-C50C-407E-A947-70E740481C1C}">
                <a14:useLocalDpi xmlns:a14="http://schemas.microsoft.com/office/drawing/2010/main" val="0"/>
              </a:ext>
            </a:extLst>
          </a:blip>
          <a:srcRect b="15314"/>
          <a:stretch/>
        </p:blipFill>
        <p:spPr>
          <a:xfrm>
            <a:off x="22860" y="0"/>
            <a:ext cx="9121140" cy="4679576"/>
          </a:xfrm>
          <a:prstGeom prst="rect">
            <a:avLst/>
          </a:prstGeom>
        </p:spPr>
      </p:pic>
      <p:sp>
        <p:nvSpPr>
          <p:cNvPr id="28" name="AutoShape 23"/>
          <p:cNvSpPr>
            <a:spLocks noChangeAspect="1" noChangeArrowheads="1" noTextEdit="1"/>
          </p:cNvSpPr>
          <p:nvPr/>
        </p:nvSpPr>
        <p:spPr bwMode="auto">
          <a:xfrm>
            <a:off x="3513535" y="1214376"/>
            <a:ext cx="2116931" cy="220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 name="AutoShape 33"/>
          <p:cNvSpPr>
            <a:spLocks noChangeAspect="1" noChangeArrowheads="1" noTextEdit="1"/>
          </p:cNvSpPr>
          <p:nvPr/>
        </p:nvSpPr>
        <p:spPr bwMode="auto">
          <a:xfrm>
            <a:off x="3689748" y="1214376"/>
            <a:ext cx="1729978" cy="215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 name="Rectangle 3"/>
          <p:cNvSpPr/>
          <p:nvPr/>
        </p:nvSpPr>
        <p:spPr>
          <a:xfrm>
            <a:off x="0" y="-2377"/>
            <a:ext cx="9144000" cy="4681954"/>
          </a:xfrm>
          <a:prstGeom prst="rect">
            <a:avLst/>
          </a:prstGeom>
          <a:gradFill flip="none" rotWithShape="1">
            <a:gsLst>
              <a:gs pos="50000">
                <a:schemeClr val="bg1">
                  <a:lumMod val="95000"/>
                  <a:alpha val="70000"/>
                </a:scheme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784B2258-0C6E-42BA-9C23-86F7A016ABA4}"/>
              </a:ext>
            </a:extLst>
          </p:cNvPr>
          <p:cNvSpPr/>
          <p:nvPr/>
        </p:nvSpPr>
        <p:spPr>
          <a:xfrm>
            <a:off x="469574" y="532398"/>
            <a:ext cx="3208743" cy="171550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Title 5"/>
          <p:cNvSpPr txBox="1">
            <a:spLocks/>
          </p:cNvSpPr>
          <p:nvPr/>
        </p:nvSpPr>
        <p:spPr>
          <a:xfrm>
            <a:off x="475289" y="740326"/>
            <a:ext cx="3208743" cy="642938"/>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solidFill>
                  <a:srgbClr val="223C89"/>
                </a:solidFill>
                <a:latin typeface="+mn-lt"/>
                <a:ea typeface="Calibri" charset="0"/>
                <a:cs typeface="Calibri" charset="0"/>
              </a:rPr>
              <a:t>Policy Themes</a:t>
            </a:r>
            <a:br>
              <a:rPr lang="en-US" sz="2100" b="1" dirty="0">
                <a:solidFill>
                  <a:srgbClr val="223C89"/>
                </a:solidFill>
                <a:latin typeface="+mn-lt"/>
                <a:ea typeface="Calibri" charset="0"/>
                <a:cs typeface="Calibri" charset="0"/>
              </a:rPr>
            </a:br>
            <a:r>
              <a:rPr lang="en-US" sz="2100" b="1" dirty="0">
                <a:solidFill>
                  <a:srgbClr val="223C89"/>
                </a:solidFill>
                <a:latin typeface="+mn-lt"/>
                <a:ea typeface="Calibri" charset="0"/>
                <a:cs typeface="Calibri" charset="0"/>
              </a:rPr>
              <a:t>[About] A Year in Review</a:t>
            </a:r>
            <a:endParaRPr lang="en-US" sz="1200" dirty="0">
              <a:solidFill>
                <a:srgbClr val="223C89"/>
              </a:solidFill>
              <a:latin typeface="+mn-lt"/>
              <a:ea typeface="Calibri" charset="0"/>
              <a:cs typeface="Calibri" charset="0"/>
            </a:endParaRPr>
          </a:p>
        </p:txBody>
      </p:sp>
      <p:sp>
        <p:nvSpPr>
          <p:cNvPr id="11" name="Content Placeholder 2">
            <a:extLst>
              <a:ext uri="{FF2B5EF4-FFF2-40B4-BE49-F238E27FC236}">
                <a16:creationId xmlns:a16="http://schemas.microsoft.com/office/drawing/2014/main" id="{FE7DDF3D-C104-4420-9C8F-4796D6B3A25C}"/>
              </a:ext>
            </a:extLst>
          </p:cNvPr>
          <p:cNvSpPr txBox="1">
            <a:spLocks/>
          </p:cNvSpPr>
          <p:nvPr/>
        </p:nvSpPr>
        <p:spPr>
          <a:xfrm>
            <a:off x="515294" y="1703382"/>
            <a:ext cx="3208743" cy="84041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dirty="0">
                <a:solidFill>
                  <a:schemeClr val="tx1">
                    <a:lumMod val="50000"/>
                  </a:schemeClr>
                </a:solidFill>
                <a:ea typeface="Roboto" pitchFamily="2" charset="0"/>
              </a:rPr>
              <a:t>Shreya Patel</a:t>
            </a:r>
          </a:p>
          <a:p>
            <a:pPr marL="0" indent="0" algn="ctr">
              <a:spcBef>
                <a:spcPts val="0"/>
              </a:spcBef>
              <a:buNone/>
            </a:pPr>
            <a:r>
              <a:rPr lang="en-US" sz="1200" b="1" i="1" dirty="0">
                <a:solidFill>
                  <a:schemeClr val="tx1">
                    <a:lumMod val="50000"/>
                  </a:schemeClr>
                </a:solidFill>
                <a:ea typeface="Roboto" pitchFamily="2" charset="0"/>
              </a:rPr>
              <a:t>Chief Policy &amp; Privacy Officer</a:t>
            </a:r>
          </a:p>
        </p:txBody>
      </p:sp>
      <p:sp>
        <p:nvSpPr>
          <p:cNvPr id="36" name="Title 5"/>
          <p:cNvSpPr txBox="1">
            <a:spLocks/>
          </p:cNvSpPr>
          <p:nvPr/>
        </p:nvSpPr>
        <p:spPr>
          <a:xfrm>
            <a:off x="492434" y="1421225"/>
            <a:ext cx="3208744" cy="3248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50" b="1" dirty="0">
              <a:solidFill>
                <a:schemeClr val="tx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401552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750"/>
                                        <p:tgtEl>
                                          <p:spTgt spid="35"/>
                                        </p:tgtEl>
                                      </p:cBhvr>
                                    </p:animEffect>
                                  </p:childTnLst>
                                </p:cTn>
                              </p:par>
                              <p:par>
                                <p:cTn id="16" presetID="22" presetClass="entr" presetSubtype="2" fill="hold" grpId="0" nodeType="withEffect" nodePh="1">
                                  <p:stCondLst>
                                    <p:cond delay="0"/>
                                  </p:stCondLst>
                                  <p:endCondLst>
                                    <p:cond evt="begin" delay="0">
                                      <p:tn val="16"/>
                                    </p:cond>
                                  </p:end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750"/>
                                        <p:tgtEl>
                                          <p:spTgt spid="36"/>
                                        </p:tgtEl>
                                      </p:cBhvr>
                                    </p:animEffect>
                                  </p:childTnLst>
                                </p:cTn>
                              </p:par>
                            </p:childTnLst>
                          </p:cTn>
                        </p:par>
                        <p:par>
                          <p:cTn id="19" fill="hold">
                            <p:stCondLst>
                              <p:cond delay="275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35" grpId="0"/>
      <p:bldP spid="11"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Black Twist Pen on Notebook">
            <a:extLst>
              <a:ext uri="{FF2B5EF4-FFF2-40B4-BE49-F238E27FC236}">
                <a16:creationId xmlns:a16="http://schemas.microsoft.com/office/drawing/2014/main" id="{DC1AA6B5-9223-4711-831E-C8007BF709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6"/>
          <a:stretch/>
        </p:blipFill>
        <p:spPr bwMode="auto">
          <a:xfrm>
            <a:off x="8906" y="1"/>
            <a:ext cx="9144000" cy="455177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1256D759-9224-4506-8655-806D75EF9D7A}"/>
              </a:ext>
            </a:extLst>
          </p:cNvPr>
          <p:cNvSpPr/>
          <p:nvPr/>
        </p:nvSpPr>
        <p:spPr>
          <a:xfrm>
            <a:off x="14806" y="0"/>
            <a:ext cx="9144000" cy="4686893"/>
          </a:xfrm>
          <a:prstGeom prst="rect">
            <a:avLst/>
          </a:prstGeom>
          <a:gradFill flip="none" rotWithShape="1">
            <a:gsLst>
              <a:gs pos="50000">
                <a:schemeClr val="bg1">
                  <a:lumMod val="95000"/>
                  <a:alpha val="70000"/>
                </a:schemeClr>
              </a:gs>
              <a:gs pos="100000">
                <a:srgbClr val="304F5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Freeform 165"/>
          <p:cNvSpPr>
            <a:spLocks/>
          </p:cNvSpPr>
          <p:nvPr/>
        </p:nvSpPr>
        <p:spPr bwMode="auto">
          <a:xfrm>
            <a:off x="4498014" y="4097685"/>
            <a:ext cx="147972" cy="148868"/>
          </a:xfrm>
          <a:custGeom>
            <a:avLst/>
            <a:gdLst>
              <a:gd name="T0" fmla="*/ 7 w 70"/>
              <a:gd name="T1" fmla="*/ 35 h 70"/>
              <a:gd name="T2" fmla="*/ 14 w 70"/>
              <a:gd name="T3" fmla="*/ 35 h 70"/>
              <a:gd name="T4" fmla="*/ 20 w 70"/>
              <a:gd name="T5" fmla="*/ 20 h 70"/>
              <a:gd name="T6" fmla="*/ 35 w 70"/>
              <a:gd name="T7" fmla="*/ 14 h 70"/>
              <a:gd name="T8" fmla="*/ 50 w 70"/>
              <a:gd name="T9" fmla="*/ 20 h 70"/>
              <a:gd name="T10" fmla="*/ 56 w 70"/>
              <a:gd name="T11" fmla="*/ 35 h 70"/>
              <a:gd name="T12" fmla="*/ 50 w 70"/>
              <a:gd name="T13" fmla="*/ 50 h 70"/>
              <a:gd name="T14" fmla="*/ 35 w 70"/>
              <a:gd name="T15" fmla="*/ 56 h 70"/>
              <a:gd name="T16" fmla="*/ 20 w 70"/>
              <a:gd name="T17" fmla="*/ 50 h 70"/>
              <a:gd name="T18" fmla="*/ 14 w 70"/>
              <a:gd name="T19" fmla="*/ 35 h 70"/>
              <a:gd name="T20" fmla="*/ 7 w 70"/>
              <a:gd name="T21" fmla="*/ 35 h 70"/>
              <a:gd name="T22" fmla="*/ 0 w 70"/>
              <a:gd name="T23" fmla="*/ 35 h 70"/>
              <a:gd name="T24" fmla="*/ 35 w 70"/>
              <a:gd name="T25" fmla="*/ 70 h 70"/>
              <a:gd name="T26" fmla="*/ 70 w 70"/>
              <a:gd name="T27" fmla="*/ 35 h 70"/>
              <a:gd name="T28" fmla="*/ 35 w 70"/>
              <a:gd name="T29" fmla="*/ 0 h 70"/>
              <a:gd name="T30" fmla="*/ 0 w 70"/>
              <a:gd name="T31" fmla="*/ 35 h 70"/>
              <a:gd name="T32" fmla="*/ 7 w 70"/>
              <a:gd name="T33"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7" y="35"/>
                </a:moveTo>
                <a:cubicBezTo>
                  <a:pt x="14" y="35"/>
                  <a:pt x="14" y="35"/>
                  <a:pt x="14" y="35"/>
                </a:cubicBezTo>
                <a:cubicBezTo>
                  <a:pt x="14" y="29"/>
                  <a:pt x="16" y="24"/>
                  <a:pt x="20" y="20"/>
                </a:cubicBezTo>
                <a:cubicBezTo>
                  <a:pt x="24" y="16"/>
                  <a:pt x="29" y="14"/>
                  <a:pt x="35" y="14"/>
                </a:cubicBezTo>
                <a:cubicBezTo>
                  <a:pt x="41" y="14"/>
                  <a:pt x="46" y="16"/>
                  <a:pt x="50" y="20"/>
                </a:cubicBezTo>
                <a:cubicBezTo>
                  <a:pt x="54" y="24"/>
                  <a:pt x="56" y="29"/>
                  <a:pt x="56" y="35"/>
                </a:cubicBezTo>
                <a:cubicBezTo>
                  <a:pt x="56" y="41"/>
                  <a:pt x="54" y="46"/>
                  <a:pt x="50" y="50"/>
                </a:cubicBezTo>
                <a:cubicBezTo>
                  <a:pt x="46" y="54"/>
                  <a:pt x="41" y="56"/>
                  <a:pt x="35" y="56"/>
                </a:cubicBezTo>
                <a:cubicBezTo>
                  <a:pt x="29" y="56"/>
                  <a:pt x="24" y="54"/>
                  <a:pt x="20" y="50"/>
                </a:cubicBezTo>
                <a:cubicBezTo>
                  <a:pt x="16" y="46"/>
                  <a:pt x="14" y="41"/>
                  <a:pt x="14" y="35"/>
                </a:cubicBezTo>
                <a:cubicBezTo>
                  <a:pt x="7" y="35"/>
                  <a:pt x="7" y="35"/>
                  <a:pt x="7" y="35"/>
                </a:cubicBezTo>
                <a:cubicBezTo>
                  <a:pt x="0" y="35"/>
                  <a:pt x="0" y="35"/>
                  <a:pt x="0" y="35"/>
                </a:cubicBezTo>
                <a:cubicBezTo>
                  <a:pt x="0" y="54"/>
                  <a:pt x="16" y="70"/>
                  <a:pt x="35" y="70"/>
                </a:cubicBezTo>
                <a:cubicBezTo>
                  <a:pt x="54" y="70"/>
                  <a:pt x="70" y="54"/>
                  <a:pt x="70" y="35"/>
                </a:cubicBezTo>
                <a:cubicBezTo>
                  <a:pt x="70" y="16"/>
                  <a:pt x="54" y="0"/>
                  <a:pt x="35" y="0"/>
                </a:cubicBezTo>
                <a:cubicBezTo>
                  <a:pt x="16" y="0"/>
                  <a:pt x="0" y="16"/>
                  <a:pt x="0" y="35"/>
                </a:cubicBezTo>
                <a:lnTo>
                  <a:pt x="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9" name="Rectangle 58">
            <a:extLst>
              <a:ext uri="{FF2B5EF4-FFF2-40B4-BE49-F238E27FC236}">
                <a16:creationId xmlns:a16="http://schemas.microsoft.com/office/drawing/2014/main" id="{3764F04B-D21B-4F0C-A636-B93FB9305AD4}"/>
              </a:ext>
            </a:extLst>
          </p:cNvPr>
          <p:cNvSpPr/>
          <p:nvPr/>
        </p:nvSpPr>
        <p:spPr>
          <a:xfrm>
            <a:off x="-1" y="971"/>
            <a:ext cx="4851387" cy="470129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N" sz="1013" dirty="0"/>
          </a:p>
        </p:txBody>
      </p:sp>
      <p:sp>
        <p:nvSpPr>
          <p:cNvPr id="60" name="Arrow: Pentagon 59">
            <a:extLst>
              <a:ext uri="{FF2B5EF4-FFF2-40B4-BE49-F238E27FC236}">
                <a16:creationId xmlns:a16="http://schemas.microsoft.com/office/drawing/2014/main" id="{5439604D-A497-47B0-A3D7-B384E5B98980}"/>
              </a:ext>
            </a:extLst>
          </p:cNvPr>
          <p:cNvSpPr/>
          <p:nvPr/>
        </p:nvSpPr>
        <p:spPr>
          <a:xfrm>
            <a:off x="4492306" y="456607"/>
            <a:ext cx="845375" cy="540647"/>
          </a:xfrm>
          <a:prstGeom prst="homePlate">
            <a:avLst/>
          </a:prstGeom>
          <a:solidFill>
            <a:srgbClr val="223C8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N" sz="1013"/>
          </a:p>
        </p:txBody>
      </p:sp>
      <p:sp>
        <p:nvSpPr>
          <p:cNvPr id="61" name="Arrow: Pentagon 60">
            <a:extLst>
              <a:ext uri="{FF2B5EF4-FFF2-40B4-BE49-F238E27FC236}">
                <a16:creationId xmlns:a16="http://schemas.microsoft.com/office/drawing/2014/main" id="{EFDD0922-7BCD-44B6-BC1B-5CD8A0CE7768}"/>
              </a:ext>
            </a:extLst>
          </p:cNvPr>
          <p:cNvSpPr/>
          <p:nvPr/>
        </p:nvSpPr>
        <p:spPr>
          <a:xfrm>
            <a:off x="4531806" y="1346302"/>
            <a:ext cx="845375" cy="540647"/>
          </a:xfrm>
          <a:prstGeom prst="homePlate">
            <a:avLst/>
          </a:prstGeom>
          <a:solidFill>
            <a:srgbClr val="223C8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N" sz="1013"/>
          </a:p>
        </p:txBody>
      </p:sp>
      <p:sp>
        <p:nvSpPr>
          <p:cNvPr id="62" name="Arrow: Pentagon 61">
            <a:extLst>
              <a:ext uri="{FF2B5EF4-FFF2-40B4-BE49-F238E27FC236}">
                <a16:creationId xmlns:a16="http://schemas.microsoft.com/office/drawing/2014/main" id="{9A3AF4FF-B198-4423-98A9-15C3BD86CB34}"/>
              </a:ext>
            </a:extLst>
          </p:cNvPr>
          <p:cNvSpPr/>
          <p:nvPr/>
        </p:nvSpPr>
        <p:spPr>
          <a:xfrm>
            <a:off x="4570269" y="2196275"/>
            <a:ext cx="845375" cy="540647"/>
          </a:xfrm>
          <a:prstGeom prst="homePlate">
            <a:avLst/>
          </a:prstGeom>
          <a:solidFill>
            <a:srgbClr val="223C8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N" sz="1013"/>
          </a:p>
        </p:txBody>
      </p:sp>
      <p:sp>
        <p:nvSpPr>
          <p:cNvPr id="63" name="Arrow: Pentagon 62">
            <a:extLst>
              <a:ext uri="{FF2B5EF4-FFF2-40B4-BE49-F238E27FC236}">
                <a16:creationId xmlns:a16="http://schemas.microsoft.com/office/drawing/2014/main" id="{2F358DF3-D9AA-42A9-812B-BAFEC7170A20}"/>
              </a:ext>
            </a:extLst>
          </p:cNvPr>
          <p:cNvSpPr/>
          <p:nvPr/>
        </p:nvSpPr>
        <p:spPr>
          <a:xfrm>
            <a:off x="4608368" y="3021100"/>
            <a:ext cx="845375" cy="540647"/>
          </a:xfrm>
          <a:prstGeom prst="homePlate">
            <a:avLst/>
          </a:prstGeom>
          <a:solidFill>
            <a:srgbClr val="223C8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N" sz="1013"/>
          </a:p>
        </p:txBody>
      </p:sp>
      <p:sp>
        <p:nvSpPr>
          <p:cNvPr id="64" name="TextBox 28">
            <a:extLst>
              <a:ext uri="{FF2B5EF4-FFF2-40B4-BE49-F238E27FC236}">
                <a16:creationId xmlns:a16="http://schemas.microsoft.com/office/drawing/2014/main" id="{07A8069C-AA0D-4E46-91A7-04D44D49D2C6}"/>
              </a:ext>
            </a:extLst>
          </p:cNvPr>
          <p:cNvSpPr txBox="1"/>
          <p:nvPr/>
        </p:nvSpPr>
        <p:spPr>
          <a:xfrm>
            <a:off x="933187" y="1932631"/>
            <a:ext cx="1676531" cy="47320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sz="2475" b="1" dirty="0">
                <a:solidFill>
                  <a:schemeClr val="bg1"/>
                </a:solidFill>
                <a:effectLst>
                  <a:outerShdw blurRad="50800" dist="38100" dir="8100000" algn="tr" rotWithShape="0">
                    <a:prstClr val="black"/>
                  </a:outerShdw>
                </a:effectLst>
                <a:latin typeface="Roboto" pitchFamily="2" charset="0"/>
                <a:ea typeface="Roboto" pitchFamily="2" charset="0"/>
              </a:rPr>
              <a:t>THEMES</a:t>
            </a:r>
          </a:p>
        </p:txBody>
      </p:sp>
      <p:cxnSp>
        <p:nvCxnSpPr>
          <p:cNvPr id="65" name="Straight Connector 64">
            <a:extLst>
              <a:ext uri="{FF2B5EF4-FFF2-40B4-BE49-F238E27FC236}">
                <a16:creationId xmlns:a16="http://schemas.microsoft.com/office/drawing/2014/main" id="{1B979C89-5D84-4B3E-8F41-8697C03FC215}"/>
              </a:ext>
            </a:extLst>
          </p:cNvPr>
          <p:cNvCxnSpPr/>
          <p:nvPr/>
        </p:nvCxnSpPr>
        <p:spPr>
          <a:xfrm flipV="1">
            <a:off x="827107" y="2431845"/>
            <a:ext cx="1749728" cy="1"/>
          </a:xfrm>
          <a:prstGeom prst="line">
            <a:avLst/>
          </a:prstGeom>
          <a:ln w="4762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39D1950D-2B75-48BD-98E4-0D2D14109837}"/>
              </a:ext>
            </a:extLst>
          </p:cNvPr>
          <p:cNvSpPr/>
          <p:nvPr/>
        </p:nvSpPr>
        <p:spPr>
          <a:xfrm>
            <a:off x="8688024" y="4636399"/>
            <a:ext cx="460587" cy="540647"/>
          </a:xfrm>
          <a:custGeom>
            <a:avLst/>
            <a:gdLst>
              <a:gd name="connsiteX0" fmla="*/ 1876425 w 1876425"/>
              <a:gd name="connsiteY0" fmla="*/ 0 h 2202585"/>
              <a:gd name="connsiteX1" fmla="*/ 1876425 w 1876425"/>
              <a:gd name="connsiteY1" fmla="*/ 2202585 h 2202585"/>
              <a:gd name="connsiteX2" fmla="*/ 9020 w 1876425"/>
              <a:gd name="connsiteY2" fmla="*/ 2202585 h 2202585"/>
              <a:gd name="connsiteX3" fmla="*/ 0 w 1876425"/>
              <a:gd name="connsiteY3" fmla="*/ 2012085 h 2202585"/>
              <a:gd name="connsiteX4" fmla="*/ 1812838 w 1876425"/>
              <a:gd name="connsiteY4" fmla="*/ 3211 h 220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25" h="2202585">
                <a:moveTo>
                  <a:pt x="1876425" y="0"/>
                </a:moveTo>
                <a:lnTo>
                  <a:pt x="1876425" y="2202585"/>
                </a:lnTo>
                <a:lnTo>
                  <a:pt x="9020" y="2202585"/>
                </a:lnTo>
                <a:lnTo>
                  <a:pt x="0" y="2012085"/>
                </a:lnTo>
                <a:cubicBezTo>
                  <a:pt x="0" y="966558"/>
                  <a:pt x="794594" y="106619"/>
                  <a:pt x="1812838" y="3211"/>
                </a:cubicBezTo>
                <a:close/>
              </a:path>
            </a:pathLst>
          </a:custGeom>
          <a:solidFill>
            <a:srgbClr val="223C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N" sz="1013"/>
          </a:p>
        </p:txBody>
      </p:sp>
      <p:cxnSp>
        <p:nvCxnSpPr>
          <p:cNvPr id="67" name="Straight Connector 66">
            <a:extLst>
              <a:ext uri="{FF2B5EF4-FFF2-40B4-BE49-F238E27FC236}">
                <a16:creationId xmlns:a16="http://schemas.microsoft.com/office/drawing/2014/main" id="{5F4BF709-7C9C-4DC6-A920-31B0C1B5CDC9}"/>
              </a:ext>
            </a:extLst>
          </p:cNvPr>
          <p:cNvCxnSpPr>
            <a:cxnSpLocks/>
          </p:cNvCxnSpPr>
          <p:nvPr/>
        </p:nvCxnSpPr>
        <p:spPr>
          <a:xfrm flipH="1">
            <a:off x="8972550" y="693889"/>
            <a:ext cx="1" cy="32896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56B02BE-00E6-47E2-9DDB-006B14755D63}"/>
              </a:ext>
            </a:extLst>
          </p:cNvPr>
          <p:cNvCxnSpPr>
            <a:cxnSpLocks/>
          </p:cNvCxnSpPr>
          <p:nvPr/>
        </p:nvCxnSpPr>
        <p:spPr>
          <a:xfrm flipH="1">
            <a:off x="5179219" y="899533"/>
            <a:ext cx="1" cy="26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E0D3E5C-6A2F-42F6-8C54-8EAB4243152C}"/>
              </a:ext>
            </a:extLst>
          </p:cNvPr>
          <p:cNvCxnSpPr>
            <a:cxnSpLocks/>
          </p:cNvCxnSpPr>
          <p:nvPr/>
        </p:nvCxnSpPr>
        <p:spPr>
          <a:xfrm flipH="1">
            <a:off x="5179219" y="4297392"/>
            <a:ext cx="1" cy="97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CA9D04D-83AE-42D8-95D7-A5FEFA4786B5}"/>
              </a:ext>
            </a:extLst>
          </p:cNvPr>
          <p:cNvCxnSpPr>
            <a:cxnSpLocks/>
          </p:cNvCxnSpPr>
          <p:nvPr/>
        </p:nvCxnSpPr>
        <p:spPr>
          <a:xfrm flipV="1">
            <a:off x="4364185" y="4634079"/>
            <a:ext cx="423178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15">
            <a:extLst>
              <a:ext uri="{FF2B5EF4-FFF2-40B4-BE49-F238E27FC236}">
                <a16:creationId xmlns:a16="http://schemas.microsoft.com/office/drawing/2014/main" id="{8EE28EB2-F180-4413-B83D-32E095E75C6A}"/>
              </a:ext>
            </a:extLst>
          </p:cNvPr>
          <p:cNvSpPr txBox="1"/>
          <p:nvPr/>
        </p:nvSpPr>
        <p:spPr>
          <a:xfrm>
            <a:off x="4645986" y="570887"/>
            <a:ext cx="47363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alpha val="40000"/>
                    </a:prstClr>
                  </a:outerShdw>
                </a:effectLst>
                <a:latin typeface="Roboto" pitchFamily="2" charset="0"/>
                <a:ea typeface="Roboto" pitchFamily="2" charset="0"/>
              </a:rPr>
              <a:t>01</a:t>
            </a:r>
          </a:p>
        </p:txBody>
      </p:sp>
      <p:sp>
        <p:nvSpPr>
          <p:cNvPr id="74" name="TextBox 47">
            <a:extLst>
              <a:ext uri="{FF2B5EF4-FFF2-40B4-BE49-F238E27FC236}">
                <a16:creationId xmlns:a16="http://schemas.microsoft.com/office/drawing/2014/main" id="{7A105BAA-98B3-4461-8BE7-C32C65A141A1}"/>
              </a:ext>
            </a:extLst>
          </p:cNvPr>
          <p:cNvSpPr txBox="1"/>
          <p:nvPr/>
        </p:nvSpPr>
        <p:spPr>
          <a:xfrm>
            <a:off x="4696156" y="1451130"/>
            <a:ext cx="47363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alpha val="40000"/>
                    </a:prstClr>
                  </a:outerShdw>
                </a:effectLst>
                <a:latin typeface="Roboto" pitchFamily="2" charset="0"/>
                <a:ea typeface="Roboto" pitchFamily="2" charset="0"/>
              </a:rPr>
              <a:t>02</a:t>
            </a:r>
          </a:p>
        </p:txBody>
      </p:sp>
      <p:sp>
        <p:nvSpPr>
          <p:cNvPr id="75" name="TextBox 48">
            <a:extLst>
              <a:ext uri="{FF2B5EF4-FFF2-40B4-BE49-F238E27FC236}">
                <a16:creationId xmlns:a16="http://schemas.microsoft.com/office/drawing/2014/main" id="{61E6BA01-FE73-40B1-BE37-F776E0237020}"/>
              </a:ext>
            </a:extLst>
          </p:cNvPr>
          <p:cNvSpPr txBox="1"/>
          <p:nvPr/>
        </p:nvSpPr>
        <p:spPr>
          <a:xfrm>
            <a:off x="4740943" y="2315568"/>
            <a:ext cx="47363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alpha val="40000"/>
                    </a:prstClr>
                  </a:outerShdw>
                </a:effectLst>
                <a:latin typeface="Roboto" pitchFamily="2" charset="0"/>
                <a:ea typeface="Roboto" pitchFamily="2" charset="0"/>
              </a:rPr>
              <a:t>03</a:t>
            </a:r>
          </a:p>
        </p:txBody>
      </p:sp>
      <p:sp>
        <p:nvSpPr>
          <p:cNvPr id="76" name="TextBox 49">
            <a:extLst>
              <a:ext uri="{FF2B5EF4-FFF2-40B4-BE49-F238E27FC236}">
                <a16:creationId xmlns:a16="http://schemas.microsoft.com/office/drawing/2014/main" id="{90DA7818-CDBB-402F-8E5C-AC1D2B2FE52F}"/>
              </a:ext>
            </a:extLst>
          </p:cNvPr>
          <p:cNvSpPr txBox="1"/>
          <p:nvPr/>
        </p:nvSpPr>
        <p:spPr>
          <a:xfrm>
            <a:off x="4771835" y="3165620"/>
            <a:ext cx="47363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alpha val="40000"/>
                    </a:prstClr>
                  </a:outerShdw>
                </a:effectLst>
                <a:latin typeface="Roboto" pitchFamily="2" charset="0"/>
                <a:ea typeface="Roboto" pitchFamily="2" charset="0"/>
              </a:rPr>
              <a:t>04</a:t>
            </a:r>
          </a:p>
        </p:txBody>
      </p:sp>
      <p:sp>
        <p:nvSpPr>
          <p:cNvPr id="77" name="TextBox 50">
            <a:extLst>
              <a:ext uri="{FF2B5EF4-FFF2-40B4-BE49-F238E27FC236}">
                <a16:creationId xmlns:a16="http://schemas.microsoft.com/office/drawing/2014/main" id="{DF0BDBE5-2C57-4B32-A979-C68BEF5D7C6D}"/>
              </a:ext>
            </a:extLst>
          </p:cNvPr>
          <p:cNvSpPr txBox="1"/>
          <p:nvPr/>
        </p:nvSpPr>
        <p:spPr>
          <a:xfrm>
            <a:off x="5482221" y="591727"/>
            <a:ext cx="245524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outerShdw>
                </a:effectLst>
                <a:ea typeface="Roboto" pitchFamily="2" charset="0"/>
              </a:rPr>
              <a:t>National Interoperability</a:t>
            </a:r>
          </a:p>
        </p:txBody>
      </p:sp>
      <p:sp>
        <p:nvSpPr>
          <p:cNvPr id="78" name="TextBox 51">
            <a:extLst>
              <a:ext uri="{FF2B5EF4-FFF2-40B4-BE49-F238E27FC236}">
                <a16:creationId xmlns:a16="http://schemas.microsoft.com/office/drawing/2014/main" id="{205EA7BF-C98C-4F86-8D3F-BDB19DFD8B0F}"/>
              </a:ext>
            </a:extLst>
          </p:cNvPr>
          <p:cNvSpPr txBox="1"/>
          <p:nvPr/>
        </p:nvSpPr>
        <p:spPr>
          <a:xfrm>
            <a:off x="5564234" y="1430057"/>
            <a:ext cx="275265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outerShdw>
                </a:effectLst>
                <a:ea typeface="Roboto" pitchFamily="2" charset="0"/>
              </a:rPr>
              <a:t>Information Blocking</a:t>
            </a:r>
          </a:p>
        </p:txBody>
      </p:sp>
      <p:sp>
        <p:nvSpPr>
          <p:cNvPr id="79" name="TextBox 53">
            <a:extLst>
              <a:ext uri="{FF2B5EF4-FFF2-40B4-BE49-F238E27FC236}">
                <a16:creationId xmlns:a16="http://schemas.microsoft.com/office/drawing/2014/main" id="{FA402CEE-FCF5-4B03-B74B-31DFA8CDA61B}"/>
              </a:ext>
            </a:extLst>
          </p:cNvPr>
          <p:cNvSpPr txBox="1"/>
          <p:nvPr/>
        </p:nvSpPr>
        <p:spPr>
          <a:xfrm>
            <a:off x="5617211" y="2286422"/>
            <a:ext cx="237568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outerShdw>
                </a:effectLst>
                <a:ea typeface="Roboto" pitchFamily="2" charset="0"/>
              </a:rPr>
              <a:t>Behavioral Health</a:t>
            </a:r>
          </a:p>
        </p:txBody>
      </p:sp>
      <p:sp>
        <p:nvSpPr>
          <p:cNvPr id="80" name="TextBox 57">
            <a:extLst>
              <a:ext uri="{FF2B5EF4-FFF2-40B4-BE49-F238E27FC236}">
                <a16:creationId xmlns:a16="http://schemas.microsoft.com/office/drawing/2014/main" id="{45440F17-0C91-4AF1-8A4D-EEBB1D7703D9}"/>
              </a:ext>
            </a:extLst>
          </p:cNvPr>
          <p:cNvSpPr txBox="1"/>
          <p:nvPr/>
        </p:nvSpPr>
        <p:spPr>
          <a:xfrm>
            <a:off x="5639640" y="3079658"/>
            <a:ext cx="28383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outerShdw>
                </a:effectLst>
                <a:ea typeface="Roboto" pitchFamily="2" charset="0"/>
              </a:rPr>
              <a:t>Cross Sector Data Sharing</a:t>
            </a:r>
          </a:p>
        </p:txBody>
      </p:sp>
      <p:sp>
        <p:nvSpPr>
          <p:cNvPr id="2" name="Arrow: Pentagon 1">
            <a:extLst>
              <a:ext uri="{FF2B5EF4-FFF2-40B4-BE49-F238E27FC236}">
                <a16:creationId xmlns:a16="http://schemas.microsoft.com/office/drawing/2014/main" id="{381A5FD3-2548-03FE-DA94-B5EBED0744E0}"/>
              </a:ext>
            </a:extLst>
          </p:cNvPr>
          <p:cNvSpPr/>
          <p:nvPr/>
        </p:nvSpPr>
        <p:spPr>
          <a:xfrm>
            <a:off x="4608370" y="3808495"/>
            <a:ext cx="845375" cy="540647"/>
          </a:xfrm>
          <a:prstGeom prst="homePlate">
            <a:avLst/>
          </a:prstGeom>
          <a:solidFill>
            <a:srgbClr val="223C8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N" sz="1013"/>
          </a:p>
        </p:txBody>
      </p:sp>
      <p:sp>
        <p:nvSpPr>
          <p:cNvPr id="3" name="TextBox 49">
            <a:extLst>
              <a:ext uri="{FF2B5EF4-FFF2-40B4-BE49-F238E27FC236}">
                <a16:creationId xmlns:a16="http://schemas.microsoft.com/office/drawing/2014/main" id="{452EE466-2FF9-1128-646D-609CB370C841}"/>
              </a:ext>
            </a:extLst>
          </p:cNvPr>
          <p:cNvSpPr txBox="1"/>
          <p:nvPr/>
        </p:nvSpPr>
        <p:spPr>
          <a:xfrm>
            <a:off x="4759135" y="3927614"/>
            <a:ext cx="47363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alpha val="40000"/>
                    </a:prstClr>
                  </a:outerShdw>
                </a:effectLst>
                <a:latin typeface="Roboto" pitchFamily="2" charset="0"/>
                <a:ea typeface="Roboto" pitchFamily="2" charset="0"/>
              </a:rPr>
              <a:t>05</a:t>
            </a:r>
          </a:p>
        </p:txBody>
      </p:sp>
      <p:sp>
        <p:nvSpPr>
          <p:cNvPr id="4" name="TextBox 57">
            <a:extLst>
              <a:ext uri="{FF2B5EF4-FFF2-40B4-BE49-F238E27FC236}">
                <a16:creationId xmlns:a16="http://schemas.microsoft.com/office/drawing/2014/main" id="{DC0D053B-E83E-C5B4-67C1-E71D747C92FB}"/>
              </a:ext>
            </a:extLst>
          </p:cNvPr>
          <p:cNvSpPr txBox="1"/>
          <p:nvPr/>
        </p:nvSpPr>
        <p:spPr>
          <a:xfrm>
            <a:off x="5578655" y="3826174"/>
            <a:ext cx="3353742"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chemeClr val="bg1"/>
                </a:solidFill>
                <a:effectLst>
                  <a:outerShdw blurRad="50800" dist="38100" dir="8100000" algn="tr" rotWithShape="0">
                    <a:prstClr val="black"/>
                  </a:outerShdw>
                </a:effectLst>
                <a:ea typeface="Roboto" pitchFamily="2" charset="0"/>
              </a:rPr>
              <a:t>Fast Healthcare Interoperability Resource (FHIR)</a:t>
            </a:r>
          </a:p>
        </p:txBody>
      </p:sp>
    </p:spTree>
    <p:extLst>
      <p:ext uri="{BB962C8B-B14F-4D97-AF65-F5344CB8AC3E}">
        <p14:creationId xmlns:p14="http://schemas.microsoft.com/office/powerpoint/2010/main" val="3015207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theme/theme1.xml><?xml version="1.0" encoding="utf-8"?>
<a:theme xmlns:a="http://schemas.openxmlformats.org/drawingml/2006/main" name="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2631C27B749449D687ED00B6F43EF" ma:contentTypeVersion="17" ma:contentTypeDescription="Create a new document." ma:contentTypeScope="" ma:versionID="ad7857ecc50b4a82b16ffd99bbe5e2c7">
  <xsd:schema xmlns:xsd="http://www.w3.org/2001/XMLSchema" xmlns:xs="http://www.w3.org/2001/XMLSchema" xmlns:p="http://schemas.microsoft.com/office/2006/metadata/properties" xmlns:ns2="72918690-ab5c-48f6-ab36-b42b1ad90604" xmlns:ns3="75f83af2-595f-4dd1-a61a-3ffd01c1eecc" targetNamespace="http://schemas.microsoft.com/office/2006/metadata/properties" ma:root="true" ma:fieldsID="ef42341a4dfea08560f0637cb3c9c928" ns2:_="" ns3:_="">
    <xsd:import namespace="72918690-ab5c-48f6-ab36-b42b1ad90604"/>
    <xsd:import namespace="75f83af2-595f-4dd1-a61a-3ffd01c1ee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18690-ab5c-48f6-ab36-b42b1ad90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bc70d5-fa5e-46c0-b97a-4bd2a06b58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f83af2-595f-4dd1-a61a-3ffd01c1ee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c894e7-1b71-4cc8-9f38-8625571170c4}" ma:internalName="TaxCatchAll" ma:showField="CatchAllData" ma:web="75f83af2-595f-4dd1-a61a-3ffd01c1e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f83af2-595f-4dd1-a61a-3ffd01c1eecc" xsi:nil="true"/>
    <lcf76f155ced4ddcb4097134ff3c332f xmlns="72918690-ab5c-48f6-ab36-b42b1ad906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746B97-15B1-4388-8D61-9E7A7DAB0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18690-ab5c-48f6-ab36-b42b1ad90604"/>
    <ds:schemaRef ds:uri="75f83af2-595f-4dd1-a61a-3ffd01c1e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ACC5FF-52AB-4CD2-9963-8FF17E8DBB05}">
  <ds:schemaRefs>
    <ds:schemaRef ds:uri="http://schemas.microsoft.com/sharepoint/v3/contenttype/forms"/>
  </ds:schemaRefs>
</ds:datastoreItem>
</file>

<file path=customXml/itemProps3.xml><?xml version="1.0" encoding="utf-8"?>
<ds:datastoreItem xmlns:ds="http://schemas.openxmlformats.org/officeDocument/2006/customXml" ds:itemID="{E46D5B0A-1541-45B9-8685-6F33A54CC47B}">
  <ds:schemaRefs>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75f83af2-595f-4dd1-a61a-3ffd01c1eecc"/>
    <ds:schemaRef ds:uri="72918690-ab5c-48f6-ab36-b42b1ad9060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12220</TotalTime>
  <Words>1970</Words>
  <Application>Microsoft Office PowerPoint</Application>
  <PresentationFormat>On-screen Show (16:9)</PresentationFormat>
  <Paragraphs>302</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Helvetica</vt:lpstr>
      <vt:lpstr>Helvetica Neue</vt:lpstr>
      <vt:lpstr>Open Sans</vt:lpstr>
      <vt:lpstr>Open Sans ExtraBold</vt:lpstr>
      <vt:lpstr>Oswald Light</vt:lpstr>
      <vt:lpstr>Roboto</vt:lpstr>
      <vt:lpstr>Rubik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TEFCA Defined</vt:lpstr>
      <vt:lpstr>Goals</vt:lpstr>
      <vt:lpstr>PowerPoint Presentation</vt:lpstr>
      <vt:lpstr>TEFCA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42 CFR Part 2: Answering Your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Hayden Howell</cp:lastModifiedBy>
  <cp:revision>82</cp:revision>
  <dcterms:created xsi:type="dcterms:W3CDTF">2020-09-08T03:20:30Z</dcterms:created>
  <dcterms:modified xsi:type="dcterms:W3CDTF">2023-08-02T16:55:13Z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0x010100A562631C27B749449D687ED00B6F43EF</vt:lpwstr>
  </property>
</Properties>
</file>