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9"/>
  </p:notesMasterIdLst>
  <p:sldIdLst>
    <p:sldId id="1942" r:id="rId2"/>
    <p:sldId id="2145707070" r:id="rId3"/>
    <p:sldId id="4433" r:id="rId4"/>
    <p:sldId id="2145707067" r:id="rId5"/>
    <p:sldId id="2145707071" r:id="rId6"/>
    <p:sldId id="256" r:id="rId7"/>
    <p:sldId id="2145707069" r:id="rId8"/>
    <p:sldId id="257" r:id="rId9"/>
    <p:sldId id="258" r:id="rId10"/>
    <p:sldId id="259" r:id="rId11"/>
    <p:sldId id="260"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9" r:id="rId29"/>
    <p:sldId id="278" r:id="rId30"/>
    <p:sldId id="2145707072" r:id="rId31"/>
    <p:sldId id="280" r:id="rId32"/>
    <p:sldId id="282" r:id="rId33"/>
    <p:sldId id="858" r:id="rId34"/>
    <p:sldId id="2145707068" r:id="rId35"/>
    <p:sldId id="2145707059" r:id="rId36"/>
    <p:sldId id="283" r:id="rId37"/>
    <p:sldId id="261" r:id="rId38"/>
  </p:sldIdLst>
  <p:sldSz cx="9144000" cy="5143500" type="screen16x9"/>
  <p:notesSz cx="6858000" cy="9144000"/>
  <p:embeddedFontLst>
    <p:embeddedFont>
      <p:font typeface="Asap" panose="020B0604020202020204" charset="0"/>
      <p:regular r:id="rId40"/>
      <p:bold r:id="rId41"/>
      <p:italic r:id="rId42"/>
      <p:boldItalic r:id="rId43"/>
    </p:embeddedFont>
    <p:embeddedFont>
      <p:font typeface="Asap SemiBold" panose="020B0604020202020204" charset="0"/>
      <p:regular r:id="rId44"/>
      <p:bold r:id="rId45"/>
      <p:italic r:id="rId46"/>
      <p:boldItalic r:id="rId47"/>
    </p:embeddedFont>
    <p:embeddedFont>
      <p:font typeface="Calibri" panose="020F0502020204030204" pitchFamily="34" charset="0"/>
      <p:regular r:id="rId48"/>
      <p:bold r:id="rId49"/>
      <p:italic r:id="rId50"/>
      <p:boldItalic r:id="rId51"/>
    </p:embeddedFont>
    <p:embeddedFont>
      <p:font typeface="Helvetica Neue" panose="020B0604020202020204" charset="0"/>
      <p:regular r:id="rId52"/>
      <p:bold r:id="rId53"/>
      <p:italic r:id="rId54"/>
      <p:boldItalic r:id="rId55"/>
    </p:embeddedFont>
    <p:embeddedFont>
      <p:font typeface="Kanit" panose="020B0604020202020204" charset="-34"/>
      <p:regular r:id="rId56"/>
      <p:bold r:id="rId57"/>
      <p:italic r:id="rId58"/>
      <p:boldItalic r:id="rId59"/>
    </p:embeddedFont>
    <p:embeddedFont>
      <p:font typeface="Open Sans" panose="020B0606030504020204" pitchFamily="34" charset="0"/>
      <p:regular r:id="rId60"/>
      <p:bold r:id="rId61"/>
      <p:italic r:id="rId62"/>
      <p:boldItalic r:id="rId63"/>
    </p:embeddedFont>
    <p:embeddedFont>
      <p:font typeface="Open Sans ExtraBold" panose="020B0906030804020204" pitchFamily="34" charset="0"/>
      <p:bold r:id="rId64"/>
      <p:boldItalic r:id="rId65"/>
    </p:embeddedFont>
    <p:embeddedFont>
      <p:font typeface="Open Sans ExtraBold" panose="020B0906030804020204" pitchFamily="34" charset="0"/>
      <p:bold r:id="rId64"/>
      <p:boldItalic r:id="rId65"/>
    </p:embeddedFont>
    <p:embeddedFont>
      <p:font typeface="Open Sans SemiBold" panose="020B0706030804020204" pitchFamily="34" charset="0"/>
      <p:bold r:id="rId66"/>
      <p:boldItalic r:id="rId67"/>
    </p:embeddedFont>
    <p:embeddedFont>
      <p:font typeface="Roboto" panose="02000000000000000000" pitchFamily="2" charset="0"/>
      <p:regular r:id="rId68"/>
      <p:bold r:id="rId69"/>
      <p:italic r:id="rId70"/>
      <p:boldItalic r:id="rId71"/>
    </p:embeddedFont>
    <p:embeddedFont>
      <p:font typeface="Rubik" pitchFamily="2" charset="-79"/>
      <p:regular r:id="rId72"/>
      <p:bold r:id="rId73"/>
      <p:italic r:id="rId74"/>
      <p:boldItalic r:id="rId75"/>
    </p:embeddedFont>
    <p:embeddedFont>
      <p:font typeface="Verdana" panose="020B0604030504040204" pitchFamily="34"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62">
          <p15:clr>
            <a:srgbClr val="A4A3A4"/>
          </p15:clr>
        </p15:guide>
        <p15:guide id="2" orient="horz" pos="1638">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4" roundtripDataSignature="AMtx7mggmFSNjqS7xdd+xkDYCDcs5loP8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7B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B2F8BA-7889-4904-BD9D-FA4A61D3A9CB}">
  <a:tblStyle styleId="{0FB2F8BA-7889-4904-BD9D-FA4A61D3A9C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2" autoAdjust="0"/>
    <p:restoredTop sz="65337" autoAdjust="0"/>
  </p:normalViewPr>
  <p:slideViewPr>
    <p:cSldViewPr snapToGrid="0">
      <p:cViewPr varScale="1">
        <p:scale>
          <a:sx n="71" d="100"/>
          <a:sy n="71" d="100"/>
        </p:scale>
        <p:origin x="1814" y="62"/>
      </p:cViewPr>
      <p:guideLst>
        <p:guide pos="2862"/>
        <p:guide orient="horz" pos="163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3.fntdata"/><Relationship Id="rId47" Type="http://schemas.openxmlformats.org/officeDocument/2006/relationships/font" Target="fonts/font8.fntdata"/><Relationship Id="rId63" Type="http://schemas.openxmlformats.org/officeDocument/2006/relationships/font" Target="fonts/font24.fntdata"/><Relationship Id="rId68" Type="http://schemas.openxmlformats.org/officeDocument/2006/relationships/font" Target="fonts/font29.fntdata"/><Relationship Id="rId84" Type="http://customschemas.google.com/relationships/presentationmetadata" Target="meta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14.fntdata"/><Relationship Id="rId58" Type="http://schemas.openxmlformats.org/officeDocument/2006/relationships/font" Target="fonts/font19.fntdata"/><Relationship Id="rId74" Type="http://schemas.openxmlformats.org/officeDocument/2006/relationships/font" Target="fonts/font35.fntdata"/><Relationship Id="rId79" Type="http://schemas.openxmlformats.org/officeDocument/2006/relationships/font" Target="fonts/font40.fntdata"/><Relationship Id="rId5" Type="http://schemas.openxmlformats.org/officeDocument/2006/relationships/slide" Target="slides/slide4.xml"/><Relationship Id="rId61" Type="http://schemas.openxmlformats.org/officeDocument/2006/relationships/font" Target="fonts/font2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font" Target="fonts/font30.fntdata"/><Relationship Id="rId77" Type="http://schemas.openxmlformats.org/officeDocument/2006/relationships/font" Target="fonts/font38.fntdata"/><Relationship Id="rId8" Type="http://schemas.openxmlformats.org/officeDocument/2006/relationships/slide" Target="slides/slide7.xml"/><Relationship Id="rId51" Type="http://schemas.openxmlformats.org/officeDocument/2006/relationships/font" Target="fonts/font12.fntdata"/><Relationship Id="rId72" Type="http://schemas.openxmlformats.org/officeDocument/2006/relationships/font" Target="fonts/font33.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font" Target="fonts/font28.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openxmlformats.org/officeDocument/2006/relationships/font" Target="fonts/font31.fntdata"/><Relationship Id="rId75" Type="http://schemas.openxmlformats.org/officeDocument/2006/relationships/font" Target="fonts/font36.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73" Type="http://schemas.openxmlformats.org/officeDocument/2006/relationships/font" Target="fonts/font34.fntdata"/><Relationship Id="rId78" Type="http://schemas.openxmlformats.org/officeDocument/2006/relationships/font" Target="fonts/font39.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font" Target="fonts/font11.fntdata"/><Relationship Id="rId55" Type="http://schemas.openxmlformats.org/officeDocument/2006/relationships/font" Target="fonts/font16.fntdata"/><Relationship Id="rId76" Type="http://schemas.openxmlformats.org/officeDocument/2006/relationships/font" Target="fonts/font37.fntdata"/><Relationship Id="rId7" Type="http://schemas.openxmlformats.org/officeDocument/2006/relationships/slide" Target="slides/slide6.xml"/><Relationship Id="rId71" Type="http://schemas.openxmlformats.org/officeDocument/2006/relationships/font" Target="fonts/font3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font" Target="fonts/font1.fntdata"/><Relationship Id="rId45" Type="http://schemas.openxmlformats.org/officeDocument/2006/relationships/font" Target="fonts/font6.fntdata"/><Relationship Id="rId66" Type="http://schemas.openxmlformats.org/officeDocument/2006/relationships/font" Target="fonts/font27.fntdata"/><Relationship Id="rId8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healthit.gov/sites/default/files/page/2021-04/Intro%20to%20FHIR%20Resources%20Fact%20Sheet.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hl7.org/fhir/versions.html#maturity"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hl7.org/fhir/versions.html#maturity"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hl7.org/fhir/defining-extensions.html#registratio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packages.fhir.org/"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packages2.fhir.org/"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packages.fhir.org/"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packages2.fhir.org/"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rends.google.com/trends/explore?date=2012-05-01%202023-08-29&amp;q=hl7%20v2,hl7%20fhir,hl7%20cda"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healthit.gov/buzz-blog/health-it/the-heat-is-on-us-caught-fhir-in-2019"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1F3D22-E17D-4582-BEC2-483AEDEACA7F}" type="slidenum">
              <a:rPr lang="en-US" smtClean="0"/>
              <a:t>1</a:t>
            </a:fld>
            <a:endParaRPr lang="en-US"/>
          </a:p>
        </p:txBody>
      </p:sp>
    </p:spTree>
    <p:extLst>
      <p:ext uri="{BB962C8B-B14F-4D97-AF65-F5344CB8AC3E}">
        <p14:creationId xmlns:p14="http://schemas.microsoft.com/office/powerpoint/2010/main" val="3141103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term “data fabric” was coined several years ago by Gardner. Gartner had intended it to be industry agnostic. You'll hear other similar terms like “data mesh.”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One of the really neat things about FHIR is we get 80-90 % of the core capabilities of a data fabric for free with FHIR.</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Gartner defines a data fabric, they say: one of the fundamental things you need is a common data schema. FHIR is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is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highly opinionated about a common data schema. Likewise, regarding the state of data fabric, you want to have common terminology. FHIR has code sets and value sets and a strong focus on terminology.</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Similarly, around restful Apis and identity management, etc., core capabilities of it, other data, fabric, and all for free and FHIR, because FHIR.</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With that in mind, what we're seeing at the bottom are our various source systems. We can see how these source systems feed up into our data fabric. And as they feed up into our data fabric, they go through a data harmonization process where we normalize the data, we do data hygiene functions on it so that data quality is brought in up front, and that really helps us get over the syndrome that we've all encountered in the past of garbage in-- garbage out.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With consistent, high-quality data in our data fabric our engineers, our data scientists, our health informaticists are free to focus on the higher order business value adding capabilities, like the ones we see under the business agility headline, rather than focusing time on all of the plumbing that's happening underneath the surface. Over time we can add capabilities to the data fabric.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example, burden reduction as a business capability is going to be dependent on the golden record. So, we introduce golden record to the health data fabric. Now that it’s been introduced to the data fabric, the golden record is available to us universally.</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 over time, the data fabric gains more and more capabilities. FHIR is just an incredible way to recognize the value of the concept of a health data fabric.</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a slide of an architectural pattern that that we've used with a couple of our customers, and that we're using with MiHIN.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architectural pattern speaks to the benefits of reusability and by thinking about your use cases upfront and holistically, there is a significant opportunity for cost savings.  To elaborate, each of these columns is a different FHIR use case. Many of these are regulatory driven, but some of them you'll just want to do because of cost savings like prior auth and electronic HEDIS.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But rather than treating each of these as siloed projects, we can look at them holistically.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example: patient access API. All of these bullet points are capabilities that we need to introduce. As we move on to the second solution, we leverage and take advantage of everything that we've already introduced for patient access API-- see the points in white. We're able to see high reusability.</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we move progressively from left to right, each successive solution becomes easier to implement and accrues value to the ecosystem.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encourage people to think about FHIR for the long run. It's not just here for the patient access API. When we take this holistic way of thinking, we recognize cost savings. I know from the work that we're doing with MiHIN,  that this is their way of thinking.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8452c374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28452c3748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just for fun, the extreme of a business use case.</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couple of weekends ago I organized a hackathon at Smile, where we worked on coupling GPT generative transformers with a FHIR. (LLM’s large language models are synonymous with generative transformers. ) What you're looking at here is the output of a prompt where, after we coupled up CHAT GPT to our FHIR system, we asked to see opioid overdoses by state as an interactive heat map on of the US.</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system went away, did the analysis, created this graph and did it all based on that one prompt. I know we're in the nascent days of Large Language Models, but the fact that we could whip up a solution that couples these Chat GPT type systems with FHIR over a couple of days and be able to get these results from a simple English natural language query really portends what the future holds.</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anybody actually wants to see the solution we built, I would love to show it off.</a:t>
            </a: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lang="en" dirty="0"/>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We're going to get into the guts of FHIR and how it actually works.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is FHIR? First and foremost, FHIR is a standard for exchanging healthcare information electronically. It defines a data model. When we talk about open standards, it's really this data model that is the core of FHIR. FHIR breaks up this data model into discrete resources.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Important to FHIR is a common vocabulary. We call this “code sets”, “terminology” and “value sets” are some common synonyms.</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way we access FHIR is through a programming interface that is based on web standards. So every website today uses what's called REST for their API’s and rather than dealing with esoteric protocols,  FHIR has embraced this common global standard. FHIR relies heavily on a foundation of privacy. </a:t>
            </a:r>
            <a:r>
              <a:rPr lang="en-US" sz="1800" dirty="0"/>
              <a:t>Privacy foundations: Identities, Consent, Audit, Provenance, thoughtfulness for implementations.</a:t>
            </a:r>
          </a:p>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endParaRPr lang="en-US" sz="1800" dirty="0"/>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FHIR is global and open. There's no such thing as vendor lock-in with FHIR.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FHIR community is huge; they're very involved and engaged and they continue to create value adding services like a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FHIRpath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Smart on FHIR, and clinical quality language we talked about in clinical decision support. </a:t>
            </a:r>
          </a:p>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 in FHIR refers to “fast for implementation.” We want this to be easy to implement. It’s less burdensome to implement FHIR and we do see a number of benefits here.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H in FHIR refers to healthcare. FHIR is not an industry agnostic standard and because it's specific to healthcare, it allows us to really focus on the unique needs of the healthcare.</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I in FHIR refers to interoperability. FHIR is, first and foremost, an interoperability protocol.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R in FHIR refers to </a:t>
            </a:r>
            <a:r>
              <a:rPr lang="en-US"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resources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This refers to the same “resources” we hear when we talk about URLs this stands for “universal</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resource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locator”. These are web resources; FHIR uses the same standard as the rest of the Internet.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FHIR places a heavy emphasis on the 80/20 rule. What does that mean? The previous version of HL7  version 3 tried to be everything to everybody, and in doing so it wound up being too cumbersome for anybody.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 FHIR says, what does 80% of the world need? That's what we cover.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create mechanisms for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extending</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FHIR to support that additional 20 %. That 20% is not built into the core of FHIR, because as we move into those edge cases, the value proposition diminishes, and the complexity goes up.</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2400" lvl="0" indent="0" algn="l" rtl="0">
              <a:lnSpc>
                <a:spcPct val="115000"/>
              </a:lnSpc>
              <a:spcBef>
                <a:spcPts val="0"/>
              </a:spcBef>
              <a:spcAft>
                <a:spcPts val="0"/>
              </a:spcAft>
              <a:buClr>
                <a:schemeClr val="dk1"/>
              </a:buClr>
              <a:buSzPts val="1200"/>
              <a:buFont typeface="Arial"/>
              <a:buNone/>
            </a:pPr>
            <a:r>
              <a:rPr lang="en" dirty="0">
                <a:latin typeface="Arial"/>
                <a:ea typeface="Arial"/>
                <a:cs typeface="Arial"/>
                <a:sym typeface="Arial"/>
              </a:rPr>
              <a:t>Each resource is a mini-schema</a:t>
            </a:r>
            <a:endParaRPr dirty="0">
              <a:latin typeface="Arial"/>
              <a:ea typeface="Arial"/>
              <a:cs typeface="Arial"/>
              <a:sym typeface="Arial"/>
            </a:endParaRPr>
          </a:p>
          <a:p>
            <a:pPr marL="914400" lvl="1" indent="-304800" algn="l" rtl="0">
              <a:lnSpc>
                <a:spcPct val="115000"/>
              </a:lnSpc>
              <a:spcBef>
                <a:spcPts val="0"/>
              </a:spcBef>
              <a:spcAft>
                <a:spcPts val="0"/>
              </a:spcAft>
              <a:buClr>
                <a:schemeClr val="dk1"/>
              </a:buClr>
              <a:buSzPts val="1200"/>
              <a:buFont typeface="Arial"/>
              <a:buChar char="○"/>
            </a:pPr>
            <a:r>
              <a:rPr lang="en" dirty="0">
                <a:latin typeface="Arial"/>
                <a:ea typeface="Arial"/>
                <a:cs typeface="Arial"/>
                <a:sym typeface="Arial"/>
              </a:rPr>
              <a:t>The schema represents a well defined use case (e.g. There is a Patient Resource, Encounter Resource, Medications Resource, Claim, etc.)</a:t>
            </a:r>
            <a:endParaRPr dirty="0">
              <a:latin typeface="Arial"/>
              <a:ea typeface="Arial"/>
              <a:cs typeface="Arial"/>
              <a:sym typeface="Arial"/>
            </a:endParaRPr>
          </a:p>
          <a:p>
            <a:pPr marL="914400" lvl="1" indent="-304800" algn="l" rtl="0">
              <a:lnSpc>
                <a:spcPct val="115000"/>
              </a:lnSpc>
              <a:spcBef>
                <a:spcPts val="0"/>
              </a:spcBef>
              <a:spcAft>
                <a:spcPts val="0"/>
              </a:spcAft>
              <a:buClr>
                <a:schemeClr val="dk1"/>
              </a:buClr>
              <a:buSzPts val="1200"/>
              <a:buFont typeface="Arial"/>
              <a:buChar char="○"/>
            </a:pPr>
            <a:r>
              <a:rPr lang="en" dirty="0">
                <a:latin typeface="Arial"/>
                <a:ea typeface="Arial"/>
                <a:cs typeface="Arial"/>
                <a:sym typeface="Arial"/>
              </a:rPr>
              <a:t>The schema of a given resource is defined by implementers from around the world and goes through a rigorous lifecycle including multiple rounds of design, discussion, commenting, development, testing, balloting and ratification.</a:t>
            </a:r>
          </a:p>
          <a:p>
            <a:pPr marL="914400" lvl="1" indent="-304800" algn="l" rtl="0">
              <a:lnSpc>
                <a:spcPct val="115000"/>
              </a:lnSpc>
              <a:spcBef>
                <a:spcPts val="0"/>
              </a:spcBef>
              <a:spcAft>
                <a:spcPts val="0"/>
              </a:spcAft>
              <a:buClr>
                <a:schemeClr val="dk1"/>
              </a:buClr>
              <a:buSzPts val="1200"/>
              <a:buFont typeface="Arial"/>
              <a:buChar char="○"/>
            </a:pPr>
            <a:endParaRPr lang="en" dirty="0">
              <a:latin typeface="Arial"/>
              <a:ea typeface="Arial"/>
              <a:cs typeface="Arial"/>
              <a:sym typeface="Arial"/>
            </a:endParaRPr>
          </a:p>
          <a:p>
            <a:pPr marL="914400" lvl="1" indent="-304800" algn="l" rtl="0">
              <a:lnSpc>
                <a:spcPct val="115000"/>
              </a:lnSpc>
              <a:spcBef>
                <a:spcPts val="0"/>
              </a:spcBef>
              <a:spcAft>
                <a:spcPts val="0"/>
              </a:spcAft>
              <a:buClr>
                <a:schemeClr val="dk1"/>
              </a:buClr>
              <a:buSzPts val="1200"/>
              <a:buFont typeface="Arial"/>
              <a:buChar char="○"/>
            </a:pPr>
            <a:endParaRPr lang="en" dirty="0">
              <a:latin typeface="Arial"/>
              <a:ea typeface="Arial"/>
              <a:cs typeface="Arial"/>
              <a:sym typeface="Arial"/>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we look at the second row that on the left side. It says, BASE and under Individuals we see the first resource: Patient. And then some other resources we have are practitioners, groups, organizations.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Moving to the row below, we see our Clinical resources, like allergy/intolerance conditions, observations, etc.</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Each of these resources has its own scheme. We can see a number or the letter N to the right of a resource, and that refers to the resource’s maturity.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914400" lvl="1" indent="-304800" algn="l" rtl="0">
              <a:lnSpc>
                <a:spcPct val="115000"/>
              </a:lnSpc>
              <a:spcBef>
                <a:spcPts val="0"/>
              </a:spcBef>
              <a:spcAft>
                <a:spcPts val="0"/>
              </a:spcAft>
              <a:buClr>
                <a:schemeClr val="dk1"/>
              </a:buClr>
              <a:buSzPts val="1200"/>
              <a:buFont typeface="Arial"/>
              <a:buChar char="○"/>
            </a:pPr>
            <a:endParaRPr lang="en" dirty="0">
              <a:latin typeface="Arial"/>
              <a:ea typeface="Arial"/>
              <a:cs typeface="Arial"/>
              <a:sym typeface="Arial"/>
            </a:endParaRPr>
          </a:p>
          <a:p>
            <a:pPr marL="914400" lvl="1" indent="-304800" algn="l" rtl="0">
              <a:lnSpc>
                <a:spcPct val="115000"/>
              </a:lnSpc>
              <a:spcBef>
                <a:spcPts val="0"/>
              </a:spcBef>
              <a:spcAft>
                <a:spcPts val="0"/>
              </a:spcAft>
              <a:buClr>
                <a:schemeClr val="dk1"/>
              </a:buClr>
              <a:buSzPts val="1200"/>
              <a:buFont typeface="Arial"/>
              <a:buChar char="○"/>
            </a:pPr>
            <a:endParaRPr lang="en" dirty="0">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hlink"/>
              </a:buClr>
              <a:buSzPts val="1200"/>
              <a:buFont typeface="Calibri"/>
              <a:buNone/>
            </a:pPr>
            <a:r>
              <a:rPr lang="en" u="sng" dirty="0">
                <a:solidFill>
                  <a:schemeClr val="hlink"/>
                </a:solidFill>
                <a:hlinkClick r:id="rId3"/>
              </a:rPr>
              <a:t>http://hl7.org/fhir/versions.html#maturity</a:t>
            </a:r>
            <a:r>
              <a:rPr lang="en" dirty="0"/>
              <a:t> </a:t>
            </a:r>
          </a:p>
          <a:p>
            <a:pPr marL="0" lvl="0" indent="0" algn="l" rtl="0">
              <a:spcBef>
                <a:spcPts val="0"/>
              </a:spcBef>
              <a:spcAft>
                <a:spcPts val="0"/>
              </a:spcAft>
              <a:buClr>
                <a:schemeClr val="hlink"/>
              </a:buClr>
              <a:buSzPts val="1200"/>
              <a:buFont typeface="Calibri"/>
              <a:buNone/>
            </a:pPr>
            <a:endParaRPr lang="en" dirty="0"/>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can see the FHIR maturity model. It goes from 0 to 5, and then 6 is represented by the letter n, which means Normative. Anything with a 0 is in draft stage, and I strongly recommend staying away from it. But as we move towards 4, 5, and N and we know that it's reached a point of maturity where any changes to it are going to be increasingly minor.</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Once it's normative, then it's considered stable, and you can have confidence that it won't change. It’s neat to look at the path that needs to be taken to progress from one maturity level to another.</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resource needs to be tested and validated in the real world. By the time it does reach a normative state, we have confidence that that it has been tested in the real world. And significantly, if we look at like what goes on in stages4 and 5, it does have a lot of real-world value to it.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gn="l" rtl="0">
              <a:spcBef>
                <a:spcPts val="0"/>
              </a:spcBef>
              <a:spcAft>
                <a:spcPts val="0"/>
              </a:spcAft>
              <a:buClr>
                <a:schemeClr val="hlink"/>
              </a:buClr>
              <a:buSzPts val="1200"/>
              <a:buFont typeface="Calibri"/>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hlink"/>
              </a:buClr>
              <a:buSzPts val="1200"/>
              <a:buFont typeface="Calibri"/>
              <a:buNone/>
            </a:pPr>
            <a:r>
              <a:rPr lang="en" u="sng" dirty="0">
                <a:solidFill>
                  <a:schemeClr val="hlink"/>
                </a:solidFill>
                <a:hlinkClick r:id="rId3"/>
              </a:rPr>
              <a:t>http://hl7.org/fhir/versions.html#maturity</a:t>
            </a:r>
            <a:r>
              <a:rPr lang="en" dirty="0"/>
              <a:t> </a:t>
            </a:r>
            <a:endParaRPr dirty="0"/>
          </a:p>
          <a:p>
            <a:pPr marL="0" lvl="0" indent="0" algn="l" rtl="0">
              <a:spcBef>
                <a:spcPts val="0"/>
              </a:spcBef>
              <a:spcAft>
                <a:spcPts val="0"/>
              </a:spcAft>
              <a:buClr>
                <a:schemeClr val="dk1"/>
              </a:buClr>
              <a:buSzPts val="1200"/>
              <a:buFont typeface="Calibri"/>
              <a:buNone/>
            </a:pPr>
            <a:r>
              <a:rPr lang="en" dirty="0"/>
              <a:t>Expressive data types:</a:t>
            </a:r>
            <a:endParaRPr dirty="0"/>
          </a:p>
          <a:p>
            <a:pPr marL="457200" lvl="0" indent="-317500" algn="l" rtl="0">
              <a:spcBef>
                <a:spcPts val="0"/>
              </a:spcBef>
              <a:spcAft>
                <a:spcPts val="0"/>
              </a:spcAft>
              <a:buClr>
                <a:schemeClr val="dk1"/>
              </a:buClr>
              <a:buSzPts val="1400"/>
              <a:buFont typeface="Calibri"/>
              <a:buChar char="●"/>
            </a:pPr>
            <a:r>
              <a:rPr lang="en" dirty="0"/>
              <a:t>e.g. </a:t>
            </a:r>
            <a:r>
              <a:rPr lang="en" b="1" dirty="0"/>
              <a:t>Instant </a:t>
            </a:r>
            <a:r>
              <a:rPr lang="en" dirty="0"/>
              <a:t>is machine described (precise to at least the second), </a:t>
            </a:r>
            <a:r>
              <a:rPr lang="en" b="1" dirty="0"/>
              <a:t>dateTime</a:t>
            </a:r>
            <a:r>
              <a:rPr lang="en" dirty="0"/>
              <a:t> is human described (variable precision)</a:t>
            </a:r>
            <a:endParaRPr dirty="0"/>
          </a:p>
          <a:p>
            <a:pPr marL="457200" lvl="0" indent="-317500" algn="l" rtl="0">
              <a:spcBef>
                <a:spcPts val="0"/>
              </a:spcBef>
              <a:spcAft>
                <a:spcPts val="0"/>
              </a:spcAft>
              <a:buClr>
                <a:schemeClr val="dk1"/>
              </a:buClr>
              <a:buSzPts val="1400"/>
              <a:buFont typeface="Calibri"/>
              <a:buChar char="●"/>
            </a:pPr>
            <a:r>
              <a:rPr lang="en" dirty="0"/>
              <a:t>Other examples: range, code, url</a:t>
            </a:r>
          </a:p>
          <a:p>
            <a:pPr marL="457200" lvl="0" indent="-317500" algn="l" rtl="0">
              <a:spcBef>
                <a:spcPts val="0"/>
              </a:spcBef>
              <a:spcAft>
                <a:spcPts val="0"/>
              </a:spcAft>
              <a:buClr>
                <a:schemeClr val="dk1"/>
              </a:buClr>
              <a:buSzPts val="1400"/>
              <a:buFont typeface="Calibri"/>
              <a:buChar char="●"/>
            </a:pPr>
            <a:endParaRPr lang="en" dirty="0"/>
          </a:p>
          <a:p>
            <a:pPr marL="457200" lvl="0" indent="-317500" algn="l" rtl="0">
              <a:spcBef>
                <a:spcPts val="0"/>
              </a:spcBef>
              <a:spcAft>
                <a:spcPts val="0"/>
              </a:spcAft>
              <a:buClr>
                <a:schemeClr val="dk1"/>
              </a:buClr>
              <a:buSzPts val="1400"/>
              <a:buFont typeface="Calibri"/>
              <a:buChar char="●"/>
            </a:pPr>
            <a:endParaRPr lang="en" dirty="0"/>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you go to resources page and you click on any of those resources, you’ll see this table. This table is the data scheme of the resource.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we're looking at here is the data schema for the Patient Resource. There is an identifier, we want to know is the patient active or not. We want to know their gender and their birth date and their demographics. This tells us how to understand the format of a FHIR resource.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Moving over to the next column, we’ve got a bunch of flags, and I'm not going to talk about those for today.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next column over is titled, Card, and that’s short for cardinality.  What this is telling us is that these data elements are optional or are mandatory.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That's the  or one in the on the left side, and how many times can this element repeat. 1 means there can only be one instance of “is the patient active.” A star means you can have infinite repetition. You can have more instances of a telephone number, as an example.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we continue to move to the right, we see data types. If you're familiar with traditional programming languages or databases, you'll notice that there's a whole bunch of unique data types in FHIR. FHIR is really expressive around the data types. And this gives us a lot of a lot of capabilities for doing things that we find really hard to do with traditional data standards.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One example is with date. FHIR allows for different types of date standards.  One allows for a variability around the precision of date. If I'm not sure of the exact date that someone was born, then we can still put that into a birth date, date type without getting an error that we would see in traditional systems.</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lvl="0" indent="-317500" algn="l" rtl="0">
              <a:spcBef>
                <a:spcPts val="0"/>
              </a:spcBef>
              <a:spcAft>
                <a:spcPts val="0"/>
              </a:spcAft>
              <a:buClr>
                <a:schemeClr val="dk1"/>
              </a:buClr>
              <a:buSzPts val="1400"/>
              <a:buFont typeface="Calibri"/>
              <a:buChar char="●"/>
            </a:pPr>
            <a:endParaRPr lang="en" dirty="0"/>
          </a:p>
          <a:p>
            <a:pPr marL="457200" lvl="0" indent="-317500" algn="l" rtl="0">
              <a:spcBef>
                <a:spcPts val="0"/>
              </a:spcBef>
              <a:spcAft>
                <a:spcPts val="0"/>
              </a:spcAft>
              <a:buClr>
                <a:schemeClr val="dk1"/>
              </a:buClr>
              <a:buSzPts val="1400"/>
              <a:buFont typeface="Calibri"/>
              <a:buChar char="●"/>
            </a:pPr>
            <a:endParaRPr lang="en"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 sz="1200" kern="0" dirty="0">
                <a:effectLst/>
                <a:latin typeface="Calibri"/>
                <a:ea typeface="Calibri"/>
                <a:cs typeface="Calibri"/>
              </a:rPr>
              <a:t>Summary Slide: </a:t>
            </a:r>
          </a:p>
          <a:p>
            <a:pPr marL="0" marR="0">
              <a:lnSpc>
                <a:spcPct val="107000"/>
              </a:lnSpc>
              <a:spcBef>
                <a:spcPts val="0"/>
              </a:spcBef>
              <a:spcAft>
                <a:spcPts val="800"/>
              </a:spcAft>
            </a:pPr>
            <a:endParaRPr lang="en" sz="1200" kern="0" dirty="0">
              <a:effectLst/>
              <a:latin typeface="Calibri"/>
              <a:ea typeface="Calibri"/>
              <a:cs typeface="Calibri"/>
            </a:endParaRP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When you go to resources page and you click on any of those resources, you’ll see this table. This table is the data scheme of the resource. </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What we're looking at here is the data schema for the Patient Resource. </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There is an identifier, we want to know is the patient active or not. </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We want to know their gender and their birth date and their demographics. </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This tells us how to understand the format of a FHIR resource.  </a:t>
            </a:r>
          </a:p>
          <a:p>
            <a:pPr marL="0" marR="0">
              <a:lnSpc>
                <a:spcPct val="107000"/>
              </a:lnSpc>
              <a:spcBef>
                <a:spcPts val="0"/>
              </a:spcBef>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Moving over to the next column, we’ve got a bunch of flags, and I'm not going to talk about those for today. </a:t>
            </a:r>
          </a:p>
          <a:p>
            <a:pPr marL="0" marR="0">
              <a:lnSpc>
                <a:spcPct val="107000"/>
              </a:lnSpc>
              <a:spcBef>
                <a:spcPts val="0"/>
              </a:spcBef>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next column over is titled, Card, and that’s short for cardinality.  What this is telling us is that these data elements are optional or are mandatory.</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That's the zero or one in the on the left side, and how many times can this element repeat. 1 means there can only be one instance of “is the patient active.” A star means you can have infinite repetition. You see here you can have more instances of a telephone number, as an example.  </a:t>
            </a:r>
          </a:p>
          <a:p>
            <a:pPr marL="0" marR="0">
              <a:lnSpc>
                <a:spcPct val="107000"/>
              </a:lnSpc>
              <a:spcBef>
                <a:spcPts val="0"/>
              </a:spcBef>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As we continue to move to the right, we see data types. If you're familiar with traditional programming languages or databases, you'll notice that there's a whole bunch of unique data types in FHIR. FHIR is really expressive around the data types. And this gives us a lot of a lot of capabilities for doing things that we find really hard to do with traditional data standards. </a:t>
            </a:r>
          </a:p>
          <a:p>
            <a:pPr marL="0" marR="0">
              <a:lnSpc>
                <a:spcPct val="107000"/>
              </a:lnSpc>
              <a:spcBef>
                <a:spcPts val="0"/>
              </a:spcBef>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One example is with date. FHIR allows for different types of date standards.  One allows for a variability around the precision of date. If I'm not sure of the exact date that someone was born, then we can still put that into a birth date, date type without getting an error that we would see in traditional systems.</a:t>
            </a:r>
          </a:p>
          <a:p>
            <a:pPr marL="0" marR="0">
              <a:lnSpc>
                <a:spcPct val="107000"/>
              </a:lnSpc>
              <a:spcBef>
                <a:spcPts val="0"/>
              </a:spcBef>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lvl="0" indent="-317500" algn="l" rtl="0">
              <a:spcBef>
                <a:spcPts val="0"/>
              </a:spcBef>
              <a:spcAft>
                <a:spcPts val="0"/>
              </a:spcAft>
              <a:buClr>
                <a:schemeClr val="dk1"/>
              </a:buClr>
              <a:buSzPts val="1400"/>
              <a:buFont typeface="Calibri"/>
              <a:buChar char="●"/>
            </a:pPr>
            <a:endParaRPr lang="en" dirty="0"/>
          </a:p>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4234E6-58B0-4BFD-A34C-C01D1899397E}" type="slidenum">
              <a:rPr lang="en-US" smtClean="0"/>
              <a:t>4</a:t>
            </a:fld>
            <a:endParaRPr lang="en-US"/>
          </a:p>
        </p:txBody>
      </p:sp>
    </p:spTree>
    <p:extLst>
      <p:ext uri="{BB962C8B-B14F-4D97-AF65-F5344CB8AC3E}">
        <p14:creationId xmlns:p14="http://schemas.microsoft.com/office/powerpoint/2010/main" val="4114777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take a look at how FHIR resources are structured. We were previously looking at the schema of a patient resource. Now we'll look at how the data is actually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stored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a resource.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Resources are composed of 4 elements. Going from the bottom up:</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orange is our body--where all of the content we saw in that patient schema (slides 21/22)  would go.</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Then we have a narrative, and the narrative is an English description of what's contained in the body. If we're exchanging data with someone who can't read FHIR, they can at least read the narrative and make sense of it.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Extensions are where we go beyond the 80% rule. And this is where we start to address the 20 %.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 example for this might be for eye color to fall within the 20 %. Most health entities don't care about eye color, but if I'm an optometrist, I am going to care about eye color, so I would put eye color into the extensions field.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Finally, we have metadata, metadata contains things such as versions, profiles, tags, etc.</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an example of the of the actual content of what a FHIR resource would look like.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333333"/>
              </a:buClr>
              <a:buSzPts val="900"/>
              <a:buFont typeface="Verdana"/>
              <a:buNone/>
            </a:pPr>
            <a:r>
              <a:rPr lang="en" sz="900" dirty="0">
                <a:solidFill>
                  <a:srgbClr val="333333"/>
                </a:solidFill>
                <a:highlight>
                  <a:srgbClr val="FFFFFF"/>
                </a:highlight>
                <a:latin typeface="Verdana"/>
                <a:ea typeface="Verdana"/>
                <a:cs typeface="Verdana"/>
                <a:sym typeface="Verdana"/>
              </a:rPr>
              <a:t>HL7: “Before defining a new extension, attempt to reuse existing extensions defined in one of the </a:t>
            </a:r>
            <a:r>
              <a:rPr lang="en" sz="900" dirty="0">
                <a:solidFill>
                  <a:srgbClr val="428BCA"/>
                </a:solidFill>
                <a:highlight>
                  <a:srgbClr val="FFFFFF"/>
                </a:highlight>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shared registries</a:t>
            </a:r>
            <a:r>
              <a:rPr lang="en" dirty="0"/>
              <a:t>”</a:t>
            </a:r>
          </a:p>
          <a:p>
            <a:pPr marL="0" lvl="0" indent="0" algn="l" rtl="0">
              <a:spcBef>
                <a:spcPts val="0"/>
              </a:spcBef>
              <a:spcAft>
                <a:spcPts val="0"/>
              </a:spcAft>
              <a:buClr>
                <a:srgbClr val="333333"/>
              </a:buClr>
              <a:buSzPts val="900"/>
              <a:buFont typeface="Verdana"/>
              <a:buNone/>
            </a:pPr>
            <a:endParaRPr lang="en" dirty="0"/>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Here's an example of an extension. So, for example, maiden name is not included. If we wanted to include maiden name, we could do so. </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In this case, in the interest of interoperability, we're not just going to find maiden name for our own system, but there's an actual registry we can go to and see: Has somebody else already defined maiden name, and, if so, let's use their definition, if possible, so that we promote interoperability, and if not-then we'll create our own definition. </a:t>
            </a:r>
          </a:p>
          <a:p>
            <a:pPr marL="0" marR="0">
              <a:lnSpc>
                <a:spcPct val="107000"/>
              </a:lnSpc>
              <a:spcBef>
                <a:spcPts val="0"/>
              </a:spcBef>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You can see here, there's a definition for patient mother's maiden name that we're using.</a:t>
            </a:r>
          </a:p>
          <a:p>
            <a:pPr marL="0" lvl="0" indent="0" algn="l" rtl="0">
              <a:spcBef>
                <a:spcPts val="0"/>
              </a:spcBef>
              <a:spcAft>
                <a:spcPts val="0"/>
              </a:spcAft>
              <a:buClr>
                <a:srgbClr val="333333"/>
              </a:buClr>
              <a:buSzPts val="900"/>
              <a:buFont typeface="Verdana"/>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 dirty="0"/>
              <a:t>Incoming data is validated against the Profile.</a:t>
            </a:r>
          </a:p>
          <a:p>
            <a:pPr marL="0" lvl="0" indent="0" algn="l" rtl="0">
              <a:spcBef>
                <a:spcPts val="0"/>
              </a:spcBef>
              <a:spcAft>
                <a:spcPts val="0"/>
              </a:spcAft>
              <a:buClr>
                <a:schemeClr val="dk1"/>
              </a:buClr>
              <a:buSzPts val="1200"/>
              <a:buFont typeface="Calibri"/>
              <a:buNone/>
            </a:pPr>
            <a:endParaRPr lang="en"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We’ve looked at resources, and we've looked at modifying them, and when we modify them, we often call that “constraining the resource”. We can constrain a resource by adding extensions to it by changing the cardinality.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you recall in our previous example plain vanilla, FHIR resources. Almost all the fields are optional.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resource, we have identified a number of resources by the one on the left side as being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mandatory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You can see we've added fields, with the green dots at the top, for race ethnicity and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birthsex</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Towards the bottom, under address, you'll see as state and postal code have now been constrained to the US: Abbreviations for State and US. Zip codes for the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postalCode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 now that we have constrained the patient resource for a US Context, we call that a profile. It's now</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 profiled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the US.</a:t>
            </a:r>
          </a:p>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Clr>
                <a:srgbClr val="384850"/>
              </a:buClr>
              <a:buSzPts val="1400"/>
              <a:buFont typeface="Calibri"/>
              <a:buChar char="●"/>
            </a:pPr>
            <a:r>
              <a:rPr lang="en" dirty="0">
                <a:solidFill>
                  <a:srgbClr val="384850"/>
                </a:solidFill>
              </a:rPr>
              <a:t>Bundled in a package containing StructureDefinition, dependencies (e.g. terminology), example resources</a:t>
            </a:r>
            <a:endParaRPr dirty="0">
              <a:solidFill>
                <a:srgbClr val="384850"/>
              </a:solidFill>
            </a:endParaRPr>
          </a:p>
          <a:p>
            <a:pPr marL="457200" lvl="0" indent="-317500" algn="l" rtl="0">
              <a:spcBef>
                <a:spcPts val="0"/>
              </a:spcBef>
              <a:spcAft>
                <a:spcPts val="0"/>
              </a:spcAft>
              <a:buClr>
                <a:srgbClr val="384850"/>
              </a:buClr>
              <a:buSzPts val="1400"/>
              <a:buFont typeface="Calibri"/>
              <a:buChar char="●"/>
            </a:pPr>
            <a:r>
              <a:rPr lang="en" dirty="0">
                <a:solidFill>
                  <a:srgbClr val="384850"/>
                </a:solidFill>
              </a:rPr>
              <a:t>See </a:t>
            </a:r>
            <a:r>
              <a:rPr lang="en" u="sng" dirty="0">
                <a:solidFill>
                  <a:schemeClr val="hlink"/>
                </a:solidFill>
                <a:hlinkClick r:id="rId3"/>
              </a:rPr>
              <a:t>http://packages.fhir.org/</a:t>
            </a:r>
            <a:r>
              <a:rPr lang="en" dirty="0">
                <a:solidFill>
                  <a:srgbClr val="384850"/>
                </a:solidFill>
              </a:rPr>
              <a:t> and </a:t>
            </a:r>
            <a:r>
              <a:rPr lang="en" u="sng" dirty="0">
                <a:solidFill>
                  <a:schemeClr val="hlink"/>
                </a:solidFill>
                <a:hlinkClick r:id="rId4"/>
              </a:rPr>
              <a:t>http://packages2.fhir.org/</a:t>
            </a:r>
            <a:r>
              <a:rPr lang="en" dirty="0">
                <a:solidFill>
                  <a:srgbClr val="384850"/>
                </a:solidFill>
              </a:rPr>
              <a:t> </a:t>
            </a:r>
          </a:p>
          <a:p>
            <a:pPr marL="457200" lvl="0" indent="-317500" algn="l" rtl="0">
              <a:spcBef>
                <a:spcPts val="0"/>
              </a:spcBef>
              <a:spcAft>
                <a:spcPts val="0"/>
              </a:spcAft>
              <a:buClr>
                <a:srgbClr val="384850"/>
              </a:buClr>
              <a:buSzPts val="1400"/>
              <a:buFont typeface="Calibri"/>
              <a:buChar char="●"/>
            </a:pPr>
            <a:endParaRPr lang="en" dirty="0">
              <a:solidFill>
                <a:srgbClr val="384850"/>
              </a:solidFill>
            </a:endParaRPr>
          </a:p>
          <a:p>
            <a:pPr marL="457200" lvl="0" indent="-317500" algn="l" rtl="0">
              <a:spcBef>
                <a:spcPts val="0"/>
              </a:spcBef>
              <a:spcAft>
                <a:spcPts val="0"/>
              </a:spcAft>
              <a:buClr>
                <a:srgbClr val="384850"/>
              </a:buClr>
              <a:buSzPts val="1400"/>
              <a:buFont typeface="Calibri"/>
              <a:buChar char="●"/>
            </a:pPr>
            <a:endParaRPr lang="en" dirty="0">
              <a:solidFill>
                <a:srgbClr val="384850"/>
              </a:solidFill>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can take a whole bunch of profiles together package them into what we call an implementation guide.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Here is an example of the </a:t>
            </a:r>
            <a:r>
              <a:rPr lang="en-US" sz="2800" i="0" dirty="0"/>
              <a:t>United States Core Data for Interoperability </a:t>
            </a:r>
            <a:r>
              <a:rPr lang="en-US" sz="2800" dirty="0"/>
              <a: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USCDI) implementation guide. We can see in the red section, patient demographics. There's a whole bunch of other resources here that have been profiled for the US.  </a:t>
            </a:r>
            <a:endParaRPr dirty="0">
              <a:solidFill>
                <a:srgbClr val="38485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Clr>
                <a:srgbClr val="384850"/>
              </a:buClr>
              <a:buSzPts val="1400"/>
              <a:buFont typeface="Calibri"/>
              <a:buChar char="●"/>
            </a:pPr>
            <a:r>
              <a:rPr lang="en" dirty="0">
                <a:solidFill>
                  <a:srgbClr val="384850"/>
                </a:solidFill>
              </a:rPr>
              <a:t>Bundled in a package containing StructureDefinition, dependencies (e.g. terminology), example resources</a:t>
            </a:r>
            <a:endParaRPr dirty="0">
              <a:solidFill>
                <a:srgbClr val="384850"/>
              </a:solidFill>
            </a:endParaRPr>
          </a:p>
          <a:p>
            <a:pPr marL="457200" lvl="0" indent="-317500" algn="l" rtl="0">
              <a:spcBef>
                <a:spcPts val="0"/>
              </a:spcBef>
              <a:spcAft>
                <a:spcPts val="0"/>
              </a:spcAft>
              <a:buClr>
                <a:srgbClr val="384850"/>
              </a:buClr>
              <a:buSzPts val="1400"/>
              <a:buFont typeface="Calibri"/>
              <a:buChar char="●"/>
            </a:pPr>
            <a:r>
              <a:rPr lang="en" dirty="0">
                <a:solidFill>
                  <a:srgbClr val="384850"/>
                </a:solidFill>
              </a:rPr>
              <a:t>See </a:t>
            </a:r>
            <a:r>
              <a:rPr lang="en" u="sng" dirty="0">
                <a:solidFill>
                  <a:schemeClr val="hlink"/>
                </a:solidFill>
                <a:hlinkClick r:id="rId3"/>
              </a:rPr>
              <a:t>http://packages.fhir.org/</a:t>
            </a:r>
            <a:r>
              <a:rPr lang="en" dirty="0">
                <a:solidFill>
                  <a:srgbClr val="384850"/>
                </a:solidFill>
              </a:rPr>
              <a:t> and </a:t>
            </a:r>
            <a:r>
              <a:rPr lang="en" u="sng" dirty="0">
                <a:solidFill>
                  <a:schemeClr val="hlink"/>
                </a:solidFill>
                <a:hlinkClick r:id="rId4"/>
              </a:rPr>
              <a:t>http://packages2.fhir.org/</a:t>
            </a:r>
            <a:r>
              <a:rPr lang="en" dirty="0">
                <a:solidFill>
                  <a:srgbClr val="384850"/>
                </a:solidFill>
              </a:rPr>
              <a:t> </a:t>
            </a:r>
          </a:p>
          <a:p>
            <a:pPr marL="457200" lvl="0" indent="-317500" algn="l" rtl="0">
              <a:spcBef>
                <a:spcPts val="0"/>
              </a:spcBef>
              <a:spcAft>
                <a:spcPts val="0"/>
              </a:spcAft>
              <a:buClr>
                <a:srgbClr val="384850"/>
              </a:buClr>
              <a:buSzPts val="1400"/>
              <a:buFont typeface="Calibri"/>
              <a:buChar char="●"/>
            </a:pPr>
            <a:endParaRPr lang="en" dirty="0">
              <a:solidFill>
                <a:srgbClr val="384850"/>
              </a:solidFill>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summarize: we start with the familiar resource, the vanilla FHIR resource, we add extensions and we constrain it, and that's called a profile.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take a collection of these profiles, and we also include directions for use (the directions for use often defines a workflow.)  Altogether that makes up an implementation guide.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You'll see on the right side some of the FHIR resources actually define implementation guide and the structure definition. The structure definition defines how a resource is constructed.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These are some FHIR use cases from the Da Vinci, a consortia of industry players, and they're promoting a number of use cases.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Implementation guides are being built for business value, and you'll recognize cost savings or and efficiencies and automations around them.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Some of them are going to be regulated like burden reduction or prior authorization.</a:t>
            </a:r>
          </a:p>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Interested in Playing with FHIR!?</a:t>
            </a:r>
          </a:p>
          <a:p>
            <a:r>
              <a:rPr lang="en-US" dirty="0"/>
              <a:t>Work with The Interoperability Institute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 sz="1200" b="0" i="0" u="none" strike="noStrike" cap="none" smtClean="0">
                <a:solidFill>
                  <a:schemeClr val="dk1"/>
                </a:solidFill>
                <a:latin typeface="Calibri"/>
                <a:ea typeface="Calibri"/>
                <a:cs typeface="Calibri"/>
                <a:sym typeface="Calibri"/>
              </a:rPr>
              <a:t>30</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2585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Interoperability Institute is igniting FHIR adoption across healthcare organizations.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offer the meld sandbox which is populated with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synthetic data.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stands on three pillars.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first pillar is the code base. We're in the process of establishing an Open-Source Program Office. It encourages contributions from the global development community and the code base is curated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Github</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second pillar is our users. There’s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no cost to users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Meld Global. Users can access an open-source application library and use tools such as Infernal validator and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clinFHIR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an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everexpanding</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offering of synthetic data and de-identified data. We do reference implementation build outs for those profiles and use cases that Adam mentioned.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Our third pillar is the Communities of Practice: bringing organizations and individuals together to solve common problems and issues with sponsored projects that use the Meld resources and data.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gn="l" rtl="0">
              <a:spcBef>
                <a:spcPts val="0"/>
              </a:spcBef>
              <a:spcAft>
                <a:spcPts val="0"/>
              </a:spcAft>
              <a:buNone/>
            </a:pPr>
            <a:endParaRPr dirty="0"/>
          </a:p>
        </p:txBody>
      </p:sp>
      <p:sp>
        <p:nvSpPr>
          <p:cNvPr id="552" name="Google Shape;55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Interoperability Institute offers 2 ways we create.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first is a synthetic data generator, using a module framework in a Monte Carlo simulation, to generate realistic, patient data. But it's not</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 real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data. No PHI!</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over 200 disease modules.</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second way that we offer it is personas,  which are bespoke synthetic records. It allows us to tell the story that we want to tell.  We create personas curated for use and targeted testing and validation to support various use cases and reference implementations. Those personas are specially handcrafted by our team with direction from customers that are requesting it and align to the profiles for the selected use case or reference implementation.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gn="l" rtl="0">
              <a:spcBef>
                <a:spcPts val="0"/>
              </a:spcBef>
              <a:spcAft>
                <a:spcPts val="0"/>
              </a:spcAft>
              <a:buNone/>
            </a:pPr>
            <a:endParaRPr dirty="0"/>
          </a:p>
        </p:txBody>
      </p:sp>
      <p:sp>
        <p:nvSpPr>
          <p:cNvPr id="610" name="Google Shape;61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can see on the left side, our source systems, a bunch of proprietary APIs. We go through data mapping and data transformation exercise to get the source data into an interop message. We deliver the interop message and then the message evaporates and disappears. Once we deliver it, we have to reverse the data transformation process. We need to deserialize the data, put it back into a proprietary system where it's once again locked behind these walled gardens.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 how can you use, Meld? You can spin up a MELD sandbox or download the meld open source from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gitlab</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use it as you need it. https://github.com/Interop-community/meld or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https://kc.interop.community/auth/realms/iol/protocol/openid-connect/auth?response_type=code&amp;client_id=reference-auth&amp;redirect_uri=https%3A%2F%2Fiol2auth.interop.community%2Fsso%2Flogin&amp;state=5de2ffa7-b0f1-42c2-94eb-ea05a7842ee7&amp;login=true&amp;scope=openid</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Check out the Meld Demo: https://r0g70e.a2cdn1.secureserver.net/wp-content/uploads/2023/08/Civitas-Short-Meld-Demo.mp4</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Join The Interop Community : https://interop.community/</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HOST or join us at an event, a hackathon or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Connectathon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you're working on a standards development organization reference implementation, we can help with curating the persona to fit your needs and load it to your sandbox.</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also work with academic partners and our business partners to offer an Intro to FHIR for those without a degree in development/coding. This is a less technical deep dive where we talk about why FHIR was needed, what it is, how it works, and how emerging rules and regulations are driving the interoperability trajectory with FHIR. Ours has a skill building activity portion that uses Meld to help those new to FHIR standards understand how they work and build competencies.</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join the interop community: https://interop.community/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is free to join members, help, set direction for meld open source enhancements and contribute developers to advance meld functionality and support meld users</a:t>
            </a:r>
          </a:p>
          <a:p>
            <a:endParaRPr lang="en-US" dirty="0">
              <a:cs typeface="Calibri"/>
            </a:endParaRPr>
          </a:p>
        </p:txBody>
      </p:sp>
      <p:sp>
        <p:nvSpPr>
          <p:cNvPr id="4" name="Slide Number Placeholder 3"/>
          <p:cNvSpPr>
            <a:spLocks noGrp="1"/>
          </p:cNvSpPr>
          <p:nvPr>
            <p:ph type="sldNum" sz="quarter" idx="5"/>
          </p:nvPr>
        </p:nvSpPr>
        <p:spPr/>
        <p:txBody>
          <a:bodyPr/>
          <a:lstStyle/>
          <a:p>
            <a:fld id="{61E89275-A7BB-47C8-9E50-BF2ABB333262}" type="slidenum">
              <a:rPr lang="en-US" smtClean="0"/>
              <a:t>33</a:t>
            </a:fld>
            <a:endParaRPr lang="en-US"/>
          </a:p>
        </p:txBody>
      </p:sp>
    </p:spTree>
    <p:extLst>
      <p:ext uri="{BB962C8B-B14F-4D97-AF65-F5344CB8AC3E}">
        <p14:creationId xmlns:p14="http://schemas.microsoft.com/office/powerpoint/2010/main" val="21090573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 sz="1200" b="0" i="0" u="none" strike="noStrike" cap="none" smtClean="0">
                <a:solidFill>
                  <a:schemeClr val="dk1"/>
                </a:solidFill>
                <a:latin typeface="Calibri"/>
                <a:ea typeface="Calibri"/>
                <a:cs typeface="Calibri"/>
                <a:sym typeface="Calibri"/>
              </a:rPr>
              <a:t>34</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25953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1F3D22-E17D-4582-BEC2-483AEDEACA7F}" type="slidenum">
              <a:rPr lang="en-US" smtClean="0"/>
              <a:t>35</a:t>
            </a:fld>
            <a:endParaRPr lang="en-US"/>
          </a:p>
        </p:txBody>
      </p:sp>
    </p:spTree>
    <p:extLst>
      <p:ext uri="{BB962C8B-B14F-4D97-AF65-F5344CB8AC3E}">
        <p14:creationId xmlns:p14="http://schemas.microsoft.com/office/powerpoint/2010/main" val="27232509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5" name="Google Shape;62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8452c3748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28452c37489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alibri"/>
              <a:buChar char="●"/>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FHIR is both a journey and a destination.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Now, with FHIR, we only have to do that data transformation exercise once, just upon getting the data out of the source system.</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Once the message has been delivered in FHIR, ideally, it's going to persist in FHIR.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reduce the cost of data, cutting mapping and transformations in half, because we don't have to do it on the destination side, and we have the big benefit of having our data in FHIR--open, universal, and free for you to use the way you want.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 sz="1200" b="0" i="0" u="none" strike="noStrike" cap="none" smtClean="0">
                <a:solidFill>
                  <a:schemeClr val="dk1"/>
                </a:solidFill>
                <a:latin typeface="Calibri"/>
                <a:ea typeface="Calibri"/>
                <a:cs typeface="Calibri"/>
                <a:sym typeface="Calibri"/>
              </a:rPr>
              <a:t>7</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8051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Most of you are, are well aware of the regulatory timeline. The key thing that I want to focus on here are the shaded boxes--the blue, purple, and green boxes. These are the enforcement dates.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first one, the blue box in July of 2021bwas for the payers. This is the patient access API regulated by CMS.</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Earlier this year, we see the sister set of regulations impacting the provider community.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then the next big one is the one in green, Advancing Interoperability and Improving Prior Authorizations, with enforcement kicking in on January 1 of 2026.</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makes this one particularly complex is the prior authorization that breaks down into 3 significant implementation guides. And it's a bit of a moving target right now.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CMS and ONC are being proactive in pushing automation around prior authorization. The downside of that is, it is a bit of a moving target.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Talk to MiHIN about your collective prior authorization plans to achieve economies of scale.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93700" lvl="0" indent="0" algn="l" rtl="0">
              <a:lnSpc>
                <a:spcPct val="95000"/>
              </a:lnSpc>
              <a:spcBef>
                <a:spcPts val="1600"/>
              </a:spcBef>
              <a:spcAft>
                <a:spcPts val="0"/>
              </a:spcAft>
              <a:buClr>
                <a:schemeClr val="dk1"/>
              </a:buClr>
              <a:buSzPts val="1400"/>
              <a:buFont typeface="Calibri"/>
              <a:buNone/>
            </a:pPr>
            <a:endParaRPr sz="1400" i="1" dirty="0">
              <a:solidFill>
                <a:srgbClr val="0077CC"/>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Calibri"/>
              <a:buChar char="●"/>
            </a:pPr>
            <a:r>
              <a:rPr lang="en" sz="1400" dirty="0"/>
              <a:t>I joined Smile 3.5 years ago, and since then FHIR has exploded. How much of that is my perception vs. reality. And particularly, was the introduction of the Patient Access API the peak for FHR, did things level off after that?</a:t>
            </a:r>
            <a:endParaRPr sz="1400" dirty="0"/>
          </a:p>
          <a:p>
            <a:pPr marL="457200" lvl="0" indent="-317500" algn="l" rtl="0">
              <a:spcBef>
                <a:spcPts val="0"/>
              </a:spcBef>
              <a:spcAft>
                <a:spcPts val="0"/>
              </a:spcAft>
              <a:buClr>
                <a:schemeClr val="dk1"/>
              </a:buClr>
              <a:buSzPts val="1400"/>
              <a:buFont typeface="Calibri"/>
              <a:buChar char="●"/>
            </a:pPr>
            <a:r>
              <a:rPr lang="en" sz="1400" dirty="0"/>
              <a:t>So I thought a good place to start this morning with a State of the Union of FHIR.</a:t>
            </a:r>
            <a:endParaRPr sz="1400" dirty="0"/>
          </a:p>
          <a:p>
            <a:pPr marL="457200" lvl="0" indent="-317500" algn="l" rtl="0">
              <a:spcBef>
                <a:spcPts val="0"/>
              </a:spcBef>
              <a:spcAft>
                <a:spcPts val="0"/>
              </a:spcAft>
              <a:buClr>
                <a:schemeClr val="dk1"/>
              </a:buClr>
              <a:buSzPts val="1400"/>
              <a:buFont typeface="Calibri"/>
              <a:buChar char="●"/>
            </a:pPr>
            <a:r>
              <a:rPr lang="en" sz="1400" dirty="0"/>
              <a:t>Most of us know the Patient Access API is seeing slow adoption by patients, but lots of demand from interop - particularly as CMS has an aggressive agenda of FHIR-based use cases</a:t>
            </a:r>
            <a:endParaRPr sz="1400" dirty="0"/>
          </a:p>
          <a:p>
            <a:pPr marL="457200" lvl="0" indent="-317500" algn="l" rtl="0">
              <a:spcBef>
                <a:spcPts val="0"/>
              </a:spcBef>
              <a:spcAft>
                <a:spcPts val="0"/>
              </a:spcAft>
              <a:buClr>
                <a:schemeClr val="dk1"/>
              </a:buClr>
              <a:buSzPts val="1400"/>
              <a:buFont typeface="Calibri"/>
              <a:buChar char="●"/>
            </a:pPr>
            <a:r>
              <a:rPr lang="en" sz="1400" dirty="0"/>
              <a:t>According to Google Trends, we’re seeing consistent interest in HL7 v2, a slow decline in interest around CDA, and a strong and steady rise in interest in FHIR.</a:t>
            </a:r>
            <a:endParaRPr sz="1400" dirty="0"/>
          </a:p>
          <a:p>
            <a:pPr marL="457200" lvl="0" indent="-317500" algn="l" rtl="0">
              <a:spcBef>
                <a:spcPts val="0"/>
              </a:spcBef>
              <a:spcAft>
                <a:spcPts val="0"/>
              </a:spcAft>
              <a:buClr>
                <a:schemeClr val="dk1"/>
              </a:buClr>
              <a:buSzPts val="1400"/>
              <a:buFont typeface="Calibri"/>
              <a:buChar char="●"/>
            </a:pPr>
            <a:r>
              <a:rPr lang="en" sz="1400" dirty="0"/>
              <a:t>Currently there is about 10x as much interest in FHIR as there is in v2 and CDA combined!</a:t>
            </a:r>
            <a:endParaRPr sz="1400" dirty="0"/>
          </a:p>
          <a:p>
            <a:pPr marL="457200" lvl="0" indent="-317500" algn="l" rtl="0">
              <a:spcBef>
                <a:spcPts val="0"/>
              </a:spcBef>
              <a:spcAft>
                <a:spcPts val="0"/>
              </a:spcAft>
              <a:buClr>
                <a:schemeClr val="dk1"/>
              </a:buClr>
              <a:buSzPts val="1400"/>
              <a:buFont typeface="Calibri"/>
              <a:buChar char="●"/>
            </a:pPr>
            <a:r>
              <a:rPr lang="en" sz="1400" dirty="0"/>
              <a:t>These trends are global, </a:t>
            </a:r>
            <a:r>
              <a:rPr lang="en" sz="1400" b="1" i="1" dirty="0"/>
              <a:t>and</a:t>
            </a:r>
            <a:r>
              <a:rPr lang="en" sz="1400" dirty="0"/>
              <a:t> they are also replicated in the US.</a:t>
            </a:r>
            <a:endParaRPr sz="1400" dirty="0"/>
          </a:p>
          <a:p>
            <a:pPr marL="457200" lvl="0" indent="-317500" algn="l" rtl="0">
              <a:spcBef>
                <a:spcPts val="0"/>
              </a:spcBef>
              <a:spcAft>
                <a:spcPts val="0"/>
              </a:spcAft>
              <a:buClr>
                <a:schemeClr val="dk1"/>
              </a:buClr>
              <a:buSzPts val="1400"/>
              <a:buFont typeface="Calibri"/>
              <a:buChar char="●"/>
            </a:pPr>
            <a:r>
              <a:rPr lang="en" sz="1400" dirty="0"/>
              <a:t>While there is strong interest in FHIR around the globe, peak areas include North America, Asia-Pacific, and Western Europe.</a:t>
            </a:r>
            <a:endParaRPr sz="1400" dirty="0"/>
          </a:p>
          <a:p>
            <a:pPr marL="457200" lvl="0" indent="-317500" algn="l" rtl="0">
              <a:spcBef>
                <a:spcPts val="0"/>
              </a:spcBef>
              <a:spcAft>
                <a:spcPts val="0"/>
              </a:spcAft>
              <a:buClr>
                <a:schemeClr val="dk1"/>
              </a:buClr>
              <a:buSzPts val="1400"/>
              <a:buFont typeface="Calibri"/>
              <a:buChar char="●"/>
            </a:pPr>
            <a:r>
              <a:rPr lang="en" sz="1400" dirty="0"/>
              <a:t>In the US, there is very high adoption of FHIR in hospitals, particularly in urban centers</a:t>
            </a:r>
            <a:endParaRPr sz="1400"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endParaRPr dirty="0"/>
          </a:p>
          <a:p>
            <a:pPr marL="457200" lvl="0" indent="-298450" algn="l" rtl="0">
              <a:spcBef>
                <a:spcPts val="0"/>
              </a:spcBef>
              <a:spcAft>
                <a:spcPts val="0"/>
              </a:spcAft>
              <a:buClr>
                <a:schemeClr val="hlink"/>
              </a:buClr>
              <a:buSzPts val="1100"/>
              <a:buFont typeface="Calibri"/>
              <a:buChar char="●"/>
            </a:pPr>
            <a:r>
              <a:rPr lang="en" u="sng" dirty="0">
                <a:solidFill>
                  <a:schemeClr val="hlink"/>
                </a:solidFill>
                <a:hlinkClick r:id="rId3"/>
              </a:rPr>
              <a:t>https://trends.google.com/trends/explore?date=2012-05-01%202023-08-29&amp;q=hl7%20v2,hl7%20fhir,hl7%20cda</a:t>
            </a:r>
            <a:r>
              <a:rPr lang="en" dirty="0"/>
              <a:t> </a:t>
            </a:r>
            <a:endParaRPr dirty="0"/>
          </a:p>
          <a:p>
            <a:pPr marL="457200" lvl="0" indent="-298450" algn="l" rtl="0">
              <a:spcBef>
                <a:spcPts val="0"/>
              </a:spcBef>
              <a:spcAft>
                <a:spcPts val="0"/>
              </a:spcAft>
              <a:buClr>
                <a:schemeClr val="hlink"/>
              </a:buClr>
              <a:buSzPts val="1100"/>
              <a:buFont typeface="Calibri"/>
              <a:buChar char="●"/>
            </a:pPr>
            <a:r>
              <a:rPr lang="en" u="sng" dirty="0">
                <a:solidFill>
                  <a:schemeClr val="hlink"/>
                </a:solidFill>
                <a:hlinkClick r:id="rId4"/>
              </a:rPr>
              <a:t>https://www.healthit.gov/buzz-blog/health-it/the-heat-is-on-us-caught-fhir-in-2019</a:t>
            </a:r>
            <a:r>
              <a:rPr lang="en" dirty="0"/>
              <a:t>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dirty="0"/>
              <a:t>FHIR adoption through the lens of Smile is similar to the global perspective</a:t>
            </a:r>
            <a:endParaRPr dirty="0"/>
          </a:p>
          <a:p>
            <a:pPr marL="457200" lvl="0" indent="-298450" algn="l" rtl="0">
              <a:spcBef>
                <a:spcPts val="0"/>
              </a:spcBef>
              <a:spcAft>
                <a:spcPts val="0"/>
              </a:spcAft>
              <a:buClr>
                <a:schemeClr val="dk1"/>
              </a:buClr>
              <a:buSzPts val="1100"/>
              <a:buFont typeface="Calibri"/>
              <a:buChar char="●"/>
            </a:pPr>
            <a:r>
              <a:rPr lang="en" dirty="0"/>
              <a:t>Steady and significant growth</a:t>
            </a:r>
            <a:endParaRPr dirty="0"/>
          </a:p>
          <a:p>
            <a:pPr marL="457200" lvl="0" indent="-298450" algn="l" rtl="0">
              <a:spcBef>
                <a:spcPts val="0"/>
              </a:spcBef>
              <a:spcAft>
                <a:spcPts val="0"/>
              </a:spcAft>
              <a:buClr>
                <a:schemeClr val="dk1"/>
              </a:buClr>
              <a:buSzPts val="1100"/>
              <a:buFont typeface="Calibri"/>
              <a:buChar char="●"/>
            </a:pPr>
            <a:r>
              <a:rPr lang="en" dirty="0">
                <a:solidFill>
                  <a:schemeClr val="dk1"/>
                </a:solidFill>
              </a:rPr>
              <a:t>Not just a US phenomenon; FHIR is truly global</a:t>
            </a:r>
            <a:endParaRPr dirty="0">
              <a:solidFill>
                <a:schemeClr val="dk1"/>
              </a:solidFill>
            </a:endParaRPr>
          </a:p>
          <a:p>
            <a:pPr marL="457200" lvl="0" indent="-298450" algn="l" rtl="0">
              <a:spcBef>
                <a:spcPts val="0"/>
              </a:spcBef>
              <a:spcAft>
                <a:spcPts val="0"/>
              </a:spcAft>
              <a:buClr>
                <a:schemeClr val="dk1"/>
              </a:buClr>
              <a:buSzPts val="1100"/>
              <a:buFont typeface="Calibri"/>
              <a:buChar char="●"/>
            </a:pPr>
            <a:r>
              <a:rPr lang="en" dirty="0"/>
              <a:t>Largest market is the US followed by Canada, and then South-East Asia</a:t>
            </a:r>
            <a:endParaRPr dirty="0"/>
          </a:p>
          <a:p>
            <a:pPr marL="457200" lvl="0" indent="-298450" algn="l" rtl="0">
              <a:spcBef>
                <a:spcPts val="0"/>
              </a:spcBef>
              <a:spcAft>
                <a:spcPts val="0"/>
              </a:spcAft>
              <a:buClr>
                <a:schemeClr val="dk1"/>
              </a:buClr>
              <a:buSzPts val="1100"/>
              <a:buFont typeface="Calibri"/>
              <a:buChar char="●"/>
            </a:pPr>
            <a:r>
              <a:rPr lang="en" dirty="0"/>
              <a:t>Having said that, the US dominates our activities</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8452c3748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g28452c37489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The CDC notes that FHIR is emerging as a lingua franca to promote interoperability. That statement, I think, summarizes every everything we need to know right there. Just diving a little bit deeper into some of the other statements, we can see that the CDC is also quite bullish on bulk FHIR, and of course, FHIR for an interoperability Standard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nationwide.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457200" lvl="0" indent="-298450" algn="l" rtl="0">
              <a:spcBef>
                <a:spcPts val="0"/>
              </a:spcBef>
              <a:spcAft>
                <a:spcPts val="0"/>
              </a:spcAft>
              <a:buClr>
                <a:schemeClr val="dk1"/>
              </a:buClr>
              <a:buSzPts val="1100"/>
              <a:buFont typeface="Calibri"/>
              <a:buChar char="●"/>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spcBef>
                <a:spcPts val="0"/>
              </a:spcBef>
              <a:spcAft>
                <a:spcPts val="0"/>
              </a:spcAft>
              <a:buClr>
                <a:schemeClr val="dk1"/>
              </a:buClr>
              <a:buSzPts val="1100"/>
              <a:buFont typeface="Calibri"/>
              <a:buNone/>
            </a:pPr>
            <a:r>
              <a:rPr lang="en-US" dirty="0"/>
              <a:t>Lets set a common understanding of the objectives and challenges we all face when working with data.</a:t>
            </a:r>
          </a:p>
          <a:p>
            <a:pPr marL="158750" lvl="0" indent="0" algn="l" rtl="0">
              <a:spcBef>
                <a:spcPts val="0"/>
              </a:spcBef>
              <a:spcAft>
                <a:spcPts val="0"/>
              </a:spcAft>
              <a:buClr>
                <a:schemeClr val="dk1"/>
              </a:buClr>
              <a:buSzPts val="1100"/>
              <a:buFont typeface="Calibri"/>
              <a:buNone/>
            </a:pPr>
            <a:endParaRPr lang="en-US" dirty="0"/>
          </a:p>
          <a:p>
            <a:pPr marL="158750" lvl="0" indent="0" algn="l" rtl="0">
              <a:spcBef>
                <a:spcPts val="0"/>
              </a:spcBef>
              <a:spcAft>
                <a:spcPts val="0"/>
              </a:spcAft>
              <a:buClr>
                <a:schemeClr val="dk1"/>
              </a:buClr>
              <a:buSzPts val="1100"/>
              <a:buFont typeface="Calibri"/>
              <a:buNone/>
            </a:pPr>
            <a:r>
              <a:rPr lang="en-US" dirty="0"/>
              <a:t>We all want a single source of truth. And it's challenges. We know that our data is scattered across a number of different systems and bringing it together and getting that consistent source of truth has been a significant, perennial challenge and a blocker to number of business value adding activities. </a:t>
            </a:r>
          </a:p>
          <a:p>
            <a:pPr marL="158750" lvl="0" indent="0" algn="l" rtl="0">
              <a:spcBef>
                <a:spcPts val="0"/>
              </a:spcBef>
              <a:spcAft>
                <a:spcPts val="0"/>
              </a:spcAft>
              <a:buClr>
                <a:schemeClr val="dk1"/>
              </a:buClr>
              <a:buSzPts val="1100"/>
              <a:buFont typeface="Calibri"/>
              <a:buNone/>
            </a:pPr>
            <a:endParaRPr lang="en-US" dirty="0"/>
          </a:p>
          <a:p>
            <a:pPr marL="158750" lvl="0" indent="0" algn="l" rtl="0">
              <a:spcBef>
                <a:spcPts val="0"/>
              </a:spcBef>
              <a:spcAft>
                <a:spcPts val="0"/>
              </a:spcAft>
              <a:buClr>
                <a:schemeClr val="dk1"/>
              </a:buClr>
              <a:buSzPts val="1100"/>
              <a:buFont typeface="Calibri"/>
              <a:buNone/>
            </a:pPr>
            <a:r>
              <a:rPr lang="en-US" dirty="0"/>
              <a:t>The volume of data is growing exponentially, and we want access to our data with very fast response times.</a:t>
            </a:r>
          </a:p>
          <a:p>
            <a:pPr marL="158750" lvl="0" indent="0" algn="l" rtl="0">
              <a:spcBef>
                <a:spcPts val="0"/>
              </a:spcBef>
              <a:spcAft>
                <a:spcPts val="0"/>
              </a:spcAft>
              <a:buClr>
                <a:schemeClr val="dk1"/>
              </a:buClr>
              <a:buSzPts val="1100"/>
              <a:buFont typeface="Calibri"/>
              <a:buNone/>
            </a:pPr>
            <a:endParaRPr lang="en-US" dirty="0"/>
          </a:p>
          <a:p>
            <a:pPr marL="158750" lvl="0" indent="0" algn="l" rtl="0">
              <a:spcBef>
                <a:spcPts val="0"/>
              </a:spcBef>
              <a:spcAft>
                <a:spcPts val="0"/>
              </a:spcAft>
              <a:buClr>
                <a:schemeClr val="dk1"/>
              </a:buClr>
              <a:buSzPts val="1100"/>
              <a:buFont typeface="Calibri"/>
              <a:buNone/>
            </a:pPr>
            <a:r>
              <a:rPr lang="en-US" dirty="0"/>
              <a:t>Key business decisions and insights are made on this data.  We focus on liberating the data and making it available to us all because we're all knowledge workers and doing so unlock competitive capabilities. </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imple with Logo">
  <p:cSld name="Simple with Logo">
    <p:bg>
      <p:bgPr>
        <a:solidFill>
          <a:srgbClr val="FFFFFF"/>
        </a:solidFill>
        <a:effectLst/>
      </p:bgPr>
    </p:bg>
    <p:spTree>
      <p:nvGrpSpPr>
        <p:cNvPr id="1" name="Shape 22"/>
        <p:cNvGrpSpPr/>
        <p:nvPr/>
      </p:nvGrpSpPr>
      <p:grpSpPr>
        <a:xfrm>
          <a:off x="0" y="0"/>
          <a:ext cx="0" cy="0"/>
          <a:chOff x="0" y="0"/>
          <a:chExt cx="0" cy="0"/>
        </a:xfrm>
      </p:grpSpPr>
      <p:sp>
        <p:nvSpPr>
          <p:cNvPr id="23" name="Google Shape;23;p28"/>
          <p:cNvSpPr txBox="1">
            <a:spLocks noGrp="1"/>
          </p:cNvSpPr>
          <p:nvPr>
            <p:ph type="body" idx="1"/>
          </p:nvPr>
        </p:nvSpPr>
        <p:spPr>
          <a:xfrm>
            <a:off x="152400" y="895350"/>
            <a:ext cx="8839200" cy="41043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rgbClr val="384850"/>
              </a:buClr>
              <a:buSzPts val="1800"/>
              <a:buFont typeface="Open Sans"/>
              <a:buChar char="●"/>
              <a:defRPr sz="1800">
                <a:solidFill>
                  <a:srgbClr val="384850"/>
                </a:solidFill>
                <a:latin typeface="Open Sans"/>
                <a:ea typeface="Open Sans"/>
                <a:cs typeface="Open Sans"/>
                <a:sym typeface="Open Sans"/>
              </a:defRPr>
            </a:lvl1pPr>
            <a:lvl2pPr marL="914400" lvl="1" indent="-317500" algn="l">
              <a:lnSpc>
                <a:spcPct val="115000"/>
              </a:lnSpc>
              <a:spcBef>
                <a:spcPts val="1600"/>
              </a:spcBef>
              <a:spcAft>
                <a:spcPts val="0"/>
              </a:spcAft>
              <a:buClr>
                <a:srgbClr val="384850"/>
              </a:buClr>
              <a:buSzPts val="1400"/>
              <a:buFont typeface="Open Sans"/>
              <a:buChar char="○"/>
              <a:defRPr>
                <a:solidFill>
                  <a:srgbClr val="384850"/>
                </a:solidFill>
                <a:latin typeface="Open Sans"/>
                <a:ea typeface="Open Sans"/>
                <a:cs typeface="Open Sans"/>
                <a:sym typeface="Open Sans"/>
              </a:defRPr>
            </a:lvl2pPr>
            <a:lvl3pPr marL="1371600" lvl="2" indent="-317500" algn="l">
              <a:lnSpc>
                <a:spcPct val="115000"/>
              </a:lnSpc>
              <a:spcBef>
                <a:spcPts val="1600"/>
              </a:spcBef>
              <a:spcAft>
                <a:spcPts val="0"/>
              </a:spcAft>
              <a:buClr>
                <a:srgbClr val="384850"/>
              </a:buClr>
              <a:buSzPts val="1400"/>
              <a:buFont typeface="Open Sans"/>
              <a:buChar char="■"/>
              <a:defRPr>
                <a:solidFill>
                  <a:srgbClr val="384850"/>
                </a:solidFill>
                <a:latin typeface="Open Sans"/>
                <a:ea typeface="Open Sans"/>
                <a:cs typeface="Open Sans"/>
                <a:sym typeface="Open Sans"/>
              </a:defRPr>
            </a:lvl3pPr>
            <a:lvl4pPr marL="1828800" lvl="3" indent="-317500" algn="l">
              <a:lnSpc>
                <a:spcPct val="115000"/>
              </a:lnSpc>
              <a:spcBef>
                <a:spcPts val="1600"/>
              </a:spcBef>
              <a:spcAft>
                <a:spcPts val="0"/>
              </a:spcAft>
              <a:buClr>
                <a:srgbClr val="384850"/>
              </a:buClr>
              <a:buSzPts val="1400"/>
              <a:buFont typeface="Open Sans"/>
              <a:buChar char="●"/>
              <a:defRPr>
                <a:solidFill>
                  <a:srgbClr val="384850"/>
                </a:solidFill>
                <a:latin typeface="Open Sans"/>
                <a:ea typeface="Open Sans"/>
                <a:cs typeface="Open Sans"/>
                <a:sym typeface="Open Sans"/>
              </a:defRPr>
            </a:lvl4pPr>
            <a:lvl5pPr marL="2286000" lvl="4" indent="-317500" algn="l">
              <a:lnSpc>
                <a:spcPct val="115000"/>
              </a:lnSpc>
              <a:spcBef>
                <a:spcPts val="1600"/>
              </a:spcBef>
              <a:spcAft>
                <a:spcPts val="0"/>
              </a:spcAft>
              <a:buClr>
                <a:srgbClr val="384850"/>
              </a:buClr>
              <a:buSzPts val="1400"/>
              <a:buFont typeface="Open Sans"/>
              <a:buChar char="○"/>
              <a:defRPr>
                <a:solidFill>
                  <a:srgbClr val="384850"/>
                </a:solidFill>
                <a:latin typeface="Open Sans"/>
                <a:ea typeface="Open Sans"/>
                <a:cs typeface="Open Sans"/>
                <a:sym typeface="Open Sans"/>
              </a:defRPr>
            </a:lvl5pPr>
            <a:lvl6pPr marL="2743200" lvl="5" indent="-317500" algn="l">
              <a:lnSpc>
                <a:spcPct val="115000"/>
              </a:lnSpc>
              <a:spcBef>
                <a:spcPts val="1600"/>
              </a:spcBef>
              <a:spcAft>
                <a:spcPts val="0"/>
              </a:spcAft>
              <a:buClr>
                <a:srgbClr val="384850"/>
              </a:buClr>
              <a:buSzPts val="1400"/>
              <a:buFont typeface="Open Sans"/>
              <a:buChar char="■"/>
              <a:defRPr>
                <a:solidFill>
                  <a:srgbClr val="384850"/>
                </a:solidFill>
                <a:latin typeface="Open Sans"/>
                <a:ea typeface="Open Sans"/>
                <a:cs typeface="Open Sans"/>
                <a:sym typeface="Open Sans"/>
              </a:defRPr>
            </a:lvl6pPr>
            <a:lvl7pPr marL="3200400" lvl="6" indent="-317500" algn="l">
              <a:lnSpc>
                <a:spcPct val="115000"/>
              </a:lnSpc>
              <a:spcBef>
                <a:spcPts val="1600"/>
              </a:spcBef>
              <a:spcAft>
                <a:spcPts val="0"/>
              </a:spcAft>
              <a:buClr>
                <a:srgbClr val="384850"/>
              </a:buClr>
              <a:buSzPts val="1400"/>
              <a:buFont typeface="Open Sans"/>
              <a:buChar char="●"/>
              <a:defRPr>
                <a:solidFill>
                  <a:srgbClr val="384850"/>
                </a:solidFill>
                <a:latin typeface="Open Sans"/>
                <a:ea typeface="Open Sans"/>
                <a:cs typeface="Open Sans"/>
                <a:sym typeface="Open Sans"/>
              </a:defRPr>
            </a:lvl7pPr>
            <a:lvl8pPr marL="3657600" lvl="7" indent="-317500" algn="l">
              <a:lnSpc>
                <a:spcPct val="115000"/>
              </a:lnSpc>
              <a:spcBef>
                <a:spcPts val="1600"/>
              </a:spcBef>
              <a:spcAft>
                <a:spcPts val="0"/>
              </a:spcAft>
              <a:buClr>
                <a:srgbClr val="384850"/>
              </a:buClr>
              <a:buSzPts val="1400"/>
              <a:buFont typeface="Open Sans"/>
              <a:buChar char="○"/>
              <a:defRPr>
                <a:solidFill>
                  <a:srgbClr val="384850"/>
                </a:solidFill>
                <a:latin typeface="Open Sans"/>
                <a:ea typeface="Open Sans"/>
                <a:cs typeface="Open Sans"/>
                <a:sym typeface="Open Sans"/>
              </a:defRPr>
            </a:lvl8pPr>
            <a:lvl9pPr marL="4114800" lvl="8" indent="-317500" algn="l">
              <a:lnSpc>
                <a:spcPct val="115000"/>
              </a:lnSpc>
              <a:spcBef>
                <a:spcPts val="1600"/>
              </a:spcBef>
              <a:spcAft>
                <a:spcPts val="1600"/>
              </a:spcAft>
              <a:buClr>
                <a:srgbClr val="384850"/>
              </a:buClr>
              <a:buSzPts val="1400"/>
              <a:buFont typeface="Open Sans"/>
              <a:buChar char="■"/>
              <a:defRPr>
                <a:solidFill>
                  <a:srgbClr val="384850"/>
                </a:solidFill>
                <a:latin typeface="Open Sans"/>
                <a:ea typeface="Open Sans"/>
                <a:cs typeface="Open Sans"/>
                <a:sym typeface="Open Sans"/>
              </a:defRPr>
            </a:lvl9pPr>
          </a:lstStyle>
          <a:p>
            <a:endParaRPr dirty="0"/>
          </a:p>
        </p:txBody>
      </p:sp>
      <p:sp>
        <p:nvSpPr>
          <p:cNvPr id="24" name="Google Shape;24;p28"/>
          <p:cNvSpPr txBox="1">
            <a:spLocks noGrp="1"/>
          </p:cNvSpPr>
          <p:nvPr>
            <p:ph type="sldNum" idx="12"/>
          </p:nvPr>
        </p:nvSpPr>
        <p:spPr>
          <a:xfrm>
            <a:off x="8753475" y="4953000"/>
            <a:ext cx="420000" cy="219000"/>
          </a:xfrm>
          <a:prstGeom prst="rect">
            <a:avLst/>
          </a:prstGeom>
          <a:noFill/>
          <a:ln>
            <a:noFill/>
          </a:ln>
        </p:spPr>
        <p:txBody>
          <a:bodyPr spcFirstLastPara="1" wrap="square" lIns="91425" tIns="91425" rIns="91425" bIns="91425" anchor="ctr" anchorCtr="0">
            <a:noAutofit/>
          </a:bodyPr>
          <a:lstStyle>
            <a:lvl1pPr marL="0" marR="0" lvl="0" indent="0" algn="r">
              <a:spcBef>
                <a:spcPts val="0"/>
              </a:spcBef>
              <a:spcAft>
                <a:spcPts val="0"/>
              </a:spcAft>
              <a:buClr>
                <a:srgbClr val="888888"/>
              </a:buClr>
              <a:buSzPts val="900"/>
              <a:buFont typeface="Helvetica Neue"/>
              <a:buNone/>
              <a:defRPr sz="900" b="0" i="0" u="none" strike="noStrike" cap="none">
                <a:solidFill>
                  <a:srgbClr val="888888"/>
                </a:solidFill>
                <a:latin typeface="Helvetica Neue"/>
                <a:ea typeface="Helvetica Neue"/>
                <a:cs typeface="Helvetica Neue"/>
                <a:sym typeface="Helvetica Neue"/>
              </a:defRPr>
            </a:lvl1pPr>
            <a:lvl2pPr marL="0" marR="0" lvl="1" indent="0" algn="r">
              <a:spcBef>
                <a:spcPts val="0"/>
              </a:spcBef>
              <a:spcAft>
                <a:spcPts val="0"/>
              </a:spcAft>
              <a:buClr>
                <a:srgbClr val="888888"/>
              </a:buClr>
              <a:buSzPts val="900"/>
              <a:buFont typeface="Helvetica Neue"/>
              <a:buNone/>
              <a:defRPr sz="900" b="0" i="0" u="none" strike="noStrike" cap="none">
                <a:solidFill>
                  <a:srgbClr val="888888"/>
                </a:solidFill>
                <a:latin typeface="Helvetica Neue"/>
                <a:ea typeface="Helvetica Neue"/>
                <a:cs typeface="Helvetica Neue"/>
                <a:sym typeface="Helvetica Neue"/>
              </a:defRPr>
            </a:lvl2pPr>
            <a:lvl3pPr marL="0" marR="0" lvl="2" indent="0" algn="r">
              <a:spcBef>
                <a:spcPts val="0"/>
              </a:spcBef>
              <a:spcAft>
                <a:spcPts val="0"/>
              </a:spcAft>
              <a:buClr>
                <a:srgbClr val="888888"/>
              </a:buClr>
              <a:buSzPts val="900"/>
              <a:buFont typeface="Helvetica Neue"/>
              <a:buNone/>
              <a:defRPr sz="900" b="0" i="0" u="none" strike="noStrike" cap="none">
                <a:solidFill>
                  <a:srgbClr val="888888"/>
                </a:solidFill>
                <a:latin typeface="Helvetica Neue"/>
                <a:ea typeface="Helvetica Neue"/>
                <a:cs typeface="Helvetica Neue"/>
                <a:sym typeface="Helvetica Neue"/>
              </a:defRPr>
            </a:lvl3pPr>
            <a:lvl4pPr marL="0" marR="0" lvl="3" indent="0" algn="r">
              <a:spcBef>
                <a:spcPts val="0"/>
              </a:spcBef>
              <a:spcAft>
                <a:spcPts val="0"/>
              </a:spcAft>
              <a:buClr>
                <a:srgbClr val="888888"/>
              </a:buClr>
              <a:buSzPts val="900"/>
              <a:buFont typeface="Helvetica Neue"/>
              <a:buNone/>
              <a:defRPr sz="900" b="0" i="0" u="none" strike="noStrike" cap="none">
                <a:solidFill>
                  <a:srgbClr val="888888"/>
                </a:solidFill>
                <a:latin typeface="Helvetica Neue"/>
                <a:ea typeface="Helvetica Neue"/>
                <a:cs typeface="Helvetica Neue"/>
                <a:sym typeface="Helvetica Neue"/>
              </a:defRPr>
            </a:lvl4pPr>
            <a:lvl5pPr marL="0" marR="0" lvl="4" indent="0" algn="r">
              <a:spcBef>
                <a:spcPts val="0"/>
              </a:spcBef>
              <a:spcAft>
                <a:spcPts val="0"/>
              </a:spcAft>
              <a:buClr>
                <a:srgbClr val="888888"/>
              </a:buClr>
              <a:buSzPts val="900"/>
              <a:buFont typeface="Helvetica Neue"/>
              <a:buNone/>
              <a:defRPr sz="900" b="0" i="0" u="none" strike="noStrike" cap="none">
                <a:solidFill>
                  <a:srgbClr val="888888"/>
                </a:solidFill>
                <a:latin typeface="Helvetica Neue"/>
                <a:ea typeface="Helvetica Neue"/>
                <a:cs typeface="Helvetica Neue"/>
                <a:sym typeface="Helvetica Neue"/>
              </a:defRPr>
            </a:lvl5pPr>
            <a:lvl6pPr marL="0" marR="0" lvl="5" indent="0" algn="r">
              <a:spcBef>
                <a:spcPts val="0"/>
              </a:spcBef>
              <a:spcAft>
                <a:spcPts val="0"/>
              </a:spcAft>
              <a:buClr>
                <a:srgbClr val="888888"/>
              </a:buClr>
              <a:buSzPts val="900"/>
              <a:buFont typeface="Helvetica Neue"/>
              <a:buNone/>
              <a:defRPr sz="900" b="0" i="0" u="none" strike="noStrike" cap="none">
                <a:solidFill>
                  <a:srgbClr val="888888"/>
                </a:solidFill>
                <a:latin typeface="Helvetica Neue"/>
                <a:ea typeface="Helvetica Neue"/>
                <a:cs typeface="Helvetica Neue"/>
                <a:sym typeface="Helvetica Neue"/>
              </a:defRPr>
            </a:lvl6pPr>
            <a:lvl7pPr marL="0" marR="0" lvl="6" indent="0" algn="r">
              <a:spcBef>
                <a:spcPts val="0"/>
              </a:spcBef>
              <a:spcAft>
                <a:spcPts val="0"/>
              </a:spcAft>
              <a:buClr>
                <a:srgbClr val="888888"/>
              </a:buClr>
              <a:buSzPts val="900"/>
              <a:buFont typeface="Helvetica Neue"/>
              <a:buNone/>
              <a:defRPr sz="900" b="0" i="0" u="none" strike="noStrike" cap="none">
                <a:solidFill>
                  <a:srgbClr val="888888"/>
                </a:solidFill>
                <a:latin typeface="Helvetica Neue"/>
                <a:ea typeface="Helvetica Neue"/>
                <a:cs typeface="Helvetica Neue"/>
                <a:sym typeface="Helvetica Neue"/>
              </a:defRPr>
            </a:lvl7pPr>
            <a:lvl8pPr marL="0" marR="0" lvl="7" indent="0" algn="r">
              <a:spcBef>
                <a:spcPts val="0"/>
              </a:spcBef>
              <a:spcAft>
                <a:spcPts val="0"/>
              </a:spcAft>
              <a:buClr>
                <a:srgbClr val="888888"/>
              </a:buClr>
              <a:buSzPts val="900"/>
              <a:buFont typeface="Helvetica Neue"/>
              <a:buNone/>
              <a:defRPr sz="900" b="0" i="0" u="none" strike="noStrike" cap="none">
                <a:solidFill>
                  <a:srgbClr val="888888"/>
                </a:solidFill>
                <a:latin typeface="Helvetica Neue"/>
                <a:ea typeface="Helvetica Neue"/>
                <a:cs typeface="Helvetica Neue"/>
                <a:sym typeface="Helvetica Neue"/>
              </a:defRPr>
            </a:lvl8pPr>
            <a:lvl9pPr marL="0" marR="0" lvl="8" indent="0" algn="r">
              <a:spcBef>
                <a:spcPts val="0"/>
              </a:spcBef>
              <a:spcAft>
                <a:spcPts val="0"/>
              </a:spcAft>
              <a:buClr>
                <a:srgbClr val="888888"/>
              </a:buClr>
              <a:buSzPts val="900"/>
              <a:buFont typeface="Helvetica Neue"/>
              <a:buNone/>
              <a:defRPr sz="9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pic>
        <p:nvPicPr>
          <p:cNvPr id="25" name="Google Shape;25;p28"/>
          <p:cNvPicPr preferRelativeResize="0"/>
          <p:nvPr/>
        </p:nvPicPr>
        <p:blipFill rotWithShape="1">
          <a:blip r:embed="rId2">
            <a:alphaModFix/>
          </a:blip>
          <a:srcRect/>
          <a:stretch/>
        </p:blipFill>
        <p:spPr>
          <a:xfrm>
            <a:off x="8362789" y="4237535"/>
            <a:ext cx="628811" cy="350638"/>
          </a:xfrm>
          <a:prstGeom prst="rect">
            <a:avLst/>
          </a:prstGeom>
          <a:noFill/>
          <a:ln>
            <a:noFill/>
          </a:ln>
        </p:spPr>
      </p:pic>
      <p:sp>
        <p:nvSpPr>
          <p:cNvPr id="26" name="Google Shape;26;p28"/>
          <p:cNvSpPr txBox="1">
            <a:spLocks noGrp="1"/>
          </p:cNvSpPr>
          <p:nvPr>
            <p:ph type="title"/>
          </p:nvPr>
        </p:nvSpPr>
        <p:spPr>
          <a:xfrm>
            <a:off x="152400" y="19050"/>
            <a:ext cx="7210500" cy="6636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Clr>
                <a:schemeClr val="accent1"/>
              </a:buClr>
              <a:buSzPts val="2800"/>
              <a:buFont typeface="Asap SemiBold"/>
              <a:buNone/>
              <a:defRPr sz="2800">
                <a:solidFill>
                  <a:schemeClr val="accent1"/>
                </a:solidFill>
                <a:latin typeface="Asap SemiBold"/>
                <a:ea typeface="Asap SemiBold"/>
                <a:cs typeface="Asap SemiBold"/>
                <a:sym typeface="Asap Semi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pic>
        <p:nvPicPr>
          <p:cNvPr id="5" name="Picture 4" descr="A black and white logo&#10;&#10;Description automatically generated">
            <a:extLst>
              <a:ext uri="{FF2B5EF4-FFF2-40B4-BE49-F238E27FC236}">
                <a16:creationId xmlns:a16="http://schemas.microsoft.com/office/drawing/2014/main" id="{976F65D0-E656-B407-2AD2-8B444DD03949}"/>
              </a:ext>
            </a:extLst>
          </p:cNvPr>
          <p:cNvPicPr>
            <a:picLocks noChangeAspect="1"/>
          </p:cNvPicPr>
          <p:nvPr userDrawn="1"/>
        </p:nvPicPr>
        <p:blipFill>
          <a:blip r:embed="rId3"/>
          <a:stretch>
            <a:fillRect/>
          </a:stretch>
        </p:blipFill>
        <p:spPr>
          <a:xfrm>
            <a:off x="1175795" y="4638412"/>
            <a:ext cx="505088" cy="50508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60"/>
        <p:cNvGrpSpPr/>
        <p:nvPr/>
      </p:nvGrpSpPr>
      <p:grpSpPr>
        <a:xfrm>
          <a:off x="0" y="0"/>
          <a:ext cx="0" cy="0"/>
          <a:chOff x="0" y="0"/>
          <a:chExt cx="0" cy="0"/>
        </a:xfrm>
      </p:grpSpPr>
      <p:sp>
        <p:nvSpPr>
          <p:cNvPr id="61" name="Google Shape;61;p37"/>
          <p:cNvSpPr/>
          <p:nvPr/>
        </p:nvSpPr>
        <p:spPr>
          <a:xfrm>
            <a:off x="0" y="0"/>
            <a:ext cx="9144000" cy="5143500"/>
          </a:xfrm>
          <a:prstGeom prst="rect">
            <a:avLst/>
          </a:prstGeom>
          <a:solidFill>
            <a:srgbClr val="40C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62" name="Google Shape;62;p37"/>
          <p:cNvSpPr txBox="1">
            <a:spLocks noGrp="1"/>
          </p:cNvSpPr>
          <p:nvPr>
            <p:ph type="title"/>
          </p:nvPr>
        </p:nvSpPr>
        <p:spPr>
          <a:xfrm>
            <a:off x="995810" y="510778"/>
            <a:ext cx="5800405" cy="93084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Open Sans ExtraBold"/>
              <a:buNone/>
              <a:defRPr>
                <a:solidFill>
                  <a:schemeClr val="lt1"/>
                </a:solidFill>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7"/>
          <p:cNvSpPr txBox="1">
            <a:spLocks noGrp="1"/>
          </p:cNvSpPr>
          <p:nvPr>
            <p:ph type="body" idx="1"/>
          </p:nvPr>
        </p:nvSpPr>
        <p:spPr>
          <a:xfrm>
            <a:off x="995810" y="1869989"/>
            <a:ext cx="5800406" cy="2762734"/>
          </a:xfrm>
          <a:prstGeom prst="rect">
            <a:avLst/>
          </a:prstGeom>
          <a:noFill/>
          <a:ln>
            <a:noFill/>
          </a:ln>
        </p:spPr>
        <p:txBody>
          <a:bodyPr spcFirstLastPara="1" wrap="square" lIns="91425" tIns="45700" rIns="91425" bIns="45700" anchor="t" anchorCtr="0">
            <a:normAutofit/>
          </a:bodyPr>
          <a:lstStyle>
            <a:lvl1pPr marL="457200" lvl="0" indent="-304800" algn="l">
              <a:lnSpc>
                <a:spcPct val="90000"/>
              </a:lnSpc>
              <a:spcBef>
                <a:spcPts val="750"/>
              </a:spcBef>
              <a:spcAft>
                <a:spcPts val="0"/>
              </a:spcAft>
              <a:buSzPts val="1200"/>
              <a:buChar char="▪"/>
              <a:defRPr>
                <a:solidFill>
                  <a:schemeClr val="lt1"/>
                </a:solidFill>
                <a:latin typeface="Helvetica Neue"/>
                <a:ea typeface="Helvetica Neue"/>
                <a:cs typeface="Helvetica Neue"/>
                <a:sym typeface="Helvetica Neue"/>
              </a:defRPr>
            </a:lvl1pPr>
            <a:lvl2pPr marL="914400" lvl="1" indent="-304800" algn="l">
              <a:lnSpc>
                <a:spcPct val="90000"/>
              </a:lnSpc>
              <a:spcBef>
                <a:spcPts val="375"/>
              </a:spcBef>
              <a:spcAft>
                <a:spcPts val="0"/>
              </a:spcAft>
              <a:buSzPts val="1200"/>
              <a:buChar char="▪"/>
              <a:defRPr>
                <a:solidFill>
                  <a:schemeClr val="lt1"/>
                </a:solidFill>
                <a:latin typeface="Helvetica Neue"/>
                <a:ea typeface="Helvetica Neue"/>
                <a:cs typeface="Helvetica Neue"/>
                <a:sym typeface="Helvetica Neue"/>
              </a:defRPr>
            </a:lvl2pPr>
            <a:lvl3pPr marL="1371600" lvl="2" indent="-304800" algn="l">
              <a:lnSpc>
                <a:spcPct val="90000"/>
              </a:lnSpc>
              <a:spcBef>
                <a:spcPts val="375"/>
              </a:spcBef>
              <a:spcAft>
                <a:spcPts val="0"/>
              </a:spcAft>
              <a:buSzPts val="1200"/>
              <a:buChar char="▪"/>
              <a:defRPr>
                <a:solidFill>
                  <a:schemeClr val="lt1"/>
                </a:solidFill>
                <a:latin typeface="Helvetica Neue"/>
                <a:ea typeface="Helvetica Neue"/>
                <a:cs typeface="Helvetica Neue"/>
                <a:sym typeface="Helvetica Neue"/>
              </a:defRPr>
            </a:lvl3pPr>
            <a:lvl4pPr marL="1828800" lvl="3" indent="-304800" algn="l">
              <a:lnSpc>
                <a:spcPct val="90000"/>
              </a:lnSpc>
              <a:spcBef>
                <a:spcPts val="375"/>
              </a:spcBef>
              <a:spcAft>
                <a:spcPts val="0"/>
              </a:spcAft>
              <a:buSzPts val="1200"/>
              <a:buChar char="▪"/>
              <a:defRPr>
                <a:solidFill>
                  <a:schemeClr val="lt1"/>
                </a:solidFill>
                <a:latin typeface="Helvetica Neue"/>
                <a:ea typeface="Helvetica Neue"/>
                <a:cs typeface="Helvetica Neue"/>
                <a:sym typeface="Helvetica Neue"/>
              </a:defRPr>
            </a:lvl4pPr>
            <a:lvl5pPr marL="2286000" lvl="4" indent="-304800" algn="l">
              <a:lnSpc>
                <a:spcPct val="90000"/>
              </a:lnSpc>
              <a:spcBef>
                <a:spcPts val="375"/>
              </a:spcBef>
              <a:spcAft>
                <a:spcPts val="0"/>
              </a:spcAft>
              <a:buSzPts val="1200"/>
              <a:buChar char="▪"/>
              <a:defRPr>
                <a:solidFill>
                  <a:schemeClr val="lt1"/>
                </a:solidFill>
                <a:latin typeface="Helvetica Neue"/>
                <a:ea typeface="Helvetica Neue"/>
                <a:cs typeface="Helvetica Neue"/>
                <a:sym typeface="Helvetica Neu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4" name="Google Shape;64;p37"/>
          <p:cNvSpPr/>
          <p:nvPr/>
        </p:nvSpPr>
        <p:spPr>
          <a:xfrm>
            <a:off x="1" y="4686300"/>
            <a:ext cx="9144000" cy="466831"/>
          </a:xfrm>
          <a:prstGeom prst="rect">
            <a:avLst/>
          </a:prstGeom>
          <a:solidFill>
            <a:srgbClr val="253E8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Open Sans"/>
              <a:ea typeface="Open Sans"/>
              <a:cs typeface="Open Sans"/>
              <a:sym typeface="Open Sans"/>
            </a:endParaRPr>
          </a:p>
        </p:txBody>
      </p:sp>
      <p:pic>
        <p:nvPicPr>
          <p:cNvPr id="65" name="Google Shape;65;p37" descr="A picture containing text, clipart&#10;&#10;Description automatically generated"/>
          <p:cNvPicPr preferRelativeResize="0"/>
          <p:nvPr/>
        </p:nvPicPr>
        <p:blipFill rotWithShape="1">
          <a:blip r:embed="rId2">
            <a:alphaModFix/>
          </a:blip>
          <a:srcRect/>
          <a:stretch/>
        </p:blipFill>
        <p:spPr>
          <a:xfrm>
            <a:off x="285750" y="4791039"/>
            <a:ext cx="705970" cy="226291"/>
          </a:xfrm>
          <a:prstGeom prst="rect">
            <a:avLst/>
          </a:prstGeom>
          <a:noFill/>
          <a:ln>
            <a:noFill/>
          </a:ln>
        </p:spPr>
      </p:pic>
      <p:sp>
        <p:nvSpPr>
          <p:cNvPr id="66" name="Google Shape;66;p37"/>
          <p:cNvSpPr txBox="1"/>
          <p:nvPr/>
        </p:nvSpPr>
        <p:spPr>
          <a:xfrm>
            <a:off x="7217820" y="4858159"/>
            <a:ext cx="600743" cy="123111"/>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 sz="800" b="1">
                <a:solidFill>
                  <a:schemeClr val="lt1"/>
                </a:solidFill>
                <a:latin typeface="Open Sans"/>
                <a:ea typeface="Open Sans"/>
                <a:cs typeface="Open Sans"/>
                <a:sym typeface="Open Sans"/>
              </a:rPr>
              <a:t>mihin.org</a:t>
            </a:r>
            <a:endParaRPr/>
          </a:p>
        </p:txBody>
      </p:sp>
      <p:pic>
        <p:nvPicPr>
          <p:cNvPr id="67" name="Google Shape;67;p37"/>
          <p:cNvPicPr preferRelativeResize="0"/>
          <p:nvPr/>
        </p:nvPicPr>
        <p:blipFill rotWithShape="1">
          <a:blip r:embed="rId3">
            <a:alphaModFix/>
          </a:blip>
          <a:srcRect/>
          <a:stretch/>
        </p:blipFill>
        <p:spPr>
          <a:xfrm>
            <a:off x="8483507" y="4805999"/>
            <a:ext cx="184578" cy="184578"/>
          </a:xfrm>
          <a:prstGeom prst="rect">
            <a:avLst/>
          </a:prstGeom>
          <a:noFill/>
          <a:ln>
            <a:noFill/>
          </a:ln>
        </p:spPr>
      </p:pic>
      <p:pic>
        <p:nvPicPr>
          <p:cNvPr id="68" name="Google Shape;68;p37"/>
          <p:cNvPicPr preferRelativeResize="0"/>
          <p:nvPr/>
        </p:nvPicPr>
        <p:blipFill rotWithShape="1">
          <a:blip r:embed="rId4">
            <a:alphaModFix/>
          </a:blip>
          <a:srcRect/>
          <a:stretch/>
        </p:blipFill>
        <p:spPr>
          <a:xfrm>
            <a:off x="7082071" y="4833319"/>
            <a:ext cx="187188" cy="172789"/>
          </a:xfrm>
          <a:prstGeom prst="rect">
            <a:avLst/>
          </a:prstGeom>
          <a:noFill/>
          <a:ln>
            <a:noFill/>
          </a:ln>
        </p:spPr>
      </p:pic>
      <p:pic>
        <p:nvPicPr>
          <p:cNvPr id="69" name="Google Shape;69;p37"/>
          <p:cNvPicPr preferRelativeResize="0"/>
          <p:nvPr/>
        </p:nvPicPr>
        <p:blipFill rotWithShape="1">
          <a:blip r:embed="rId5">
            <a:alphaModFix/>
          </a:blip>
          <a:srcRect/>
          <a:stretch/>
        </p:blipFill>
        <p:spPr>
          <a:xfrm>
            <a:off x="8214619" y="4823747"/>
            <a:ext cx="184578" cy="149082"/>
          </a:xfrm>
          <a:prstGeom prst="rect">
            <a:avLst/>
          </a:prstGeom>
          <a:noFill/>
          <a:ln>
            <a:noFill/>
          </a:ln>
        </p:spPr>
      </p:pic>
      <p:sp>
        <p:nvSpPr>
          <p:cNvPr id="70" name="Google Shape;70;p37"/>
          <p:cNvSpPr txBox="1"/>
          <p:nvPr/>
        </p:nvSpPr>
        <p:spPr>
          <a:xfrm>
            <a:off x="3948308" y="4830736"/>
            <a:ext cx="763299" cy="123111"/>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 sz="800" b="1">
                <a:solidFill>
                  <a:schemeClr val="lt1"/>
                </a:solidFill>
                <a:latin typeface="Open Sans"/>
                <a:ea typeface="Open Sans"/>
                <a:cs typeface="Open Sans"/>
                <a:sym typeface="Open Sans"/>
              </a:rPr>
              <a:t>Copyright 2023</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71"/>
        <p:cNvGrpSpPr/>
        <p:nvPr/>
      </p:nvGrpSpPr>
      <p:grpSpPr>
        <a:xfrm>
          <a:off x="0" y="0"/>
          <a:ext cx="0" cy="0"/>
          <a:chOff x="0" y="0"/>
          <a:chExt cx="0" cy="0"/>
        </a:xfrm>
      </p:grpSpPr>
      <p:sp>
        <p:nvSpPr>
          <p:cNvPr id="72" name="Google Shape;72;p38"/>
          <p:cNvSpPr/>
          <p:nvPr/>
        </p:nvSpPr>
        <p:spPr>
          <a:xfrm>
            <a:off x="0" y="0"/>
            <a:ext cx="9144000" cy="5143500"/>
          </a:xfrm>
          <a:prstGeom prst="rect">
            <a:avLst/>
          </a:prstGeom>
          <a:solidFill>
            <a:srgbClr val="0D15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pic>
        <p:nvPicPr>
          <p:cNvPr id="73" name="Google Shape;73;p38"/>
          <p:cNvPicPr preferRelativeResize="0"/>
          <p:nvPr/>
        </p:nvPicPr>
        <p:blipFill rotWithShape="1">
          <a:blip r:embed="rId2">
            <a:alphaModFix/>
          </a:blip>
          <a:srcRect/>
          <a:stretch/>
        </p:blipFill>
        <p:spPr>
          <a:xfrm>
            <a:off x="7754381" y="4638986"/>
            <a:ext cx="1224080" cy="404813"/>
          </a:xfrm>
          <a:prstGeom prst="rect">
            <a:avLst/>
          </a:prstGeom>
          <a:noFill/>
          <a:ln>
            <a:noFill/>
          </a:ln>
        </p:spPr>
      </p:pic>
      <p:cxnSp>
        <p:nvCxnSpPr>
          <p:cNvPr id="74" name="Google Shape;74;p38"/>
          <p:cNvCxnSpPr/>
          <p:nvPr/>
        </p:nvCxnSpPr>
        <p:spPr>
          <a:xfrm>
            <a:off x="549013" y="4924425"/>
            <a:ext cx="7132684" cy="0"/>
          </a:xfrm>
          <a:prstGeom prst="straightConnector1">
            <a:avLst/>
          </a:prstGeom>
          <a:noFill/>
          <a:ln w="22225" cap="flat" cmpd="sng">
            <a:solidFill>
              <a:schemeClr val="lt1"/>
            </a:solidFill>
            <a:prstDash val="solid"/>
            <a:miter lim="800000"/>
            <a:headEnd type="none" w="sm" len="sm"/>
            <a:tailEnd type="none" w="sm" len="sm"/>
          </a:ln>
        </p:spPr>
      </p:cxnSp>
      <p:sp>
        <p:nvSpPr>
          <p:cNvPr id="75" name="Google Shape;75;p38"/>
          <p:cNvSpPr txBox="1">
            <a:spLocks noGrp="1"/>
          </p:cNvSpPr>
          <p:nvPr>
            <p:ph type="title"/>
          </p:nvPr>
        </p:nvSpPr>
        <p:spPr>
          <a:xfrm>
            <a:off x="995810" y="510778"/>
            <a:ext cx="5800405" cy="93084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Helvetica Neue"/>
              <a:buNone/>
              <a:defRPr>
                <a:solidFill>
                  <a:schemeClr val="lt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8"/>
          <p:cNvSpPr txBox="1">
            <a:spLocks noGrp="1"/>
          </p:cNvSpPr>
          <p:nvPr>
            <p:ph type="body" idx="1"/>
          </p:nvPr>
        </p:nvSpPr>
        <p:spPr>
          <a:xfrm>
            <a:off x="995810" y="1869989"/>
            <a:ext cx="5800406" cy="2762734"/>
          </a:xfrm>
          <a:prstGeom prst="rect">
            <a:avLst/>
          </a:prstGeom>
          <a:noFill/>
          <a:ln>
            <a:noFill/>
          </a:ln>
        </p:spPr>
        <p:txBody>
          <a:bodyPr spcFirstLastPara="1" wrap="square" lIns="91425" tIns="45700" rIns="91425" bIns="45700" anchor="t" anchorCtr="0">
            <a:normAutofit/>
          </a:bodyPr>
          <a:lstStyle>
            <a:lvl1pPr marL="457200" lvl="0" indent="-304800" algn="l">
              <a:lnSpc>
                <a:spcPct val="90000"/>
              </a:lnSpc>
              <a:spcBef>
                <a:spcPts val="750"/>
              </a:spcBef>
              <a:spcAft>
                <a:spcPts val="0"/>
              </a:spcAft>
              <a:buSzPts val="1200"/>
              <a:buChar char="▪"/>
              <a:defRPr>
                <a:solidFill>
                  <a:schemeClr val="lt1"/>
                </a:solidFill>
                <a:latin typeface="Helvetica Neue"/>
                <a:ea typeface="Helvetica Neue"/>
                <a:cs typeface="Helvetica Neue"/>
                <a:sym typeface="Helvetica Neue"/>
              </a:defRPr>
            </a:lvl1pPr>
            <a:lvl2pPr marL="914400" lvl="1" indent="-304800" algn="l">
              <a:lnSpc>
                <a:spcPct val="90000"/>
              </a:lnSpc>
              <a:spcBef>
                <a:spcPts val="375"/>
              </a:spcBef>
              <a:spcAft>
                <a:spcPts val="0"/>
              </a:spcAft>
              <a:buSzPts val="1200"/>
              <a:buChar char="▪"/>
              <a:defRPr>
                <a:solidFill>
                  <a:schemeClr val="lt1"/>
                </a:solidFill>
                <a:latin typeface="Helvetica Neue"/>
                <a:ea typeface="Helvetica Neue"/>
                <a:cs typeface="Helvetica Neue"/>
                <a:sym typeface="Helvetica Neue"/>
              </a:defRPr>
            </a:lvl2pPr>
            <a:lvl3pPr marL="1371600" lvl="2" indent="-304800" algn="l">
              <a:lnSpc>
                <a:spcPct val="90000"/>
              </a:lnSpc>
              <a:spcBef>
                <a:spcPts val="375"/>
              </a:spcBef>
              <a:spcAft>
                <a:spcPts val="0"/>
              </a:spcAft>
              <a:buSzPts val="1200"/>
              <a:buChar char="▪"/>
              <a:defRPr>
                <a:solidFill>
                  <a:schemeClr val="lt1"/>
                </a:solidFill>
                <a:latin typeface="Helvetica Neue"/>
                <a:ea typeface="Helvetica Neue"/>
                <a:cs typeface="Helvetica Neue"/>
                <a:sym typeface="Helvetica Neue"/>
              </a:defRPr>
            </a:lvl3pPr>
            <a:lvl4pPr marL="1828800" lvl="3" indent="-304800" algn="l">
              <a:lnSpc>
                <a:spcPct val="90000"/>
              </a:lnSpc>
              <a:spcBef>
                <a:spcPts val="375"/>
              </a:spcBef>
              <a:spcAft>
                <a:spcPts val="0"/>
              </a:spcAft>
              <a:buSzPts val="1200"/>
              <a:buChar char="▪"/>
              <a:defRPr>
                <a:solidFill>
                  <a:schemeClr val="lt1"/>
                </a:solidFill>
                <a:latin typeface="Helvetica Neue"/>
                <a:ea typeface="Helvetica Neue"/>
                <a:cs typeface="Helvetica Neue"/>
                <a:sym typeface="Helvetica Neue"/>
              </a:defRPr>
            </a:lvl4pPr>
            <a:lvl5pPr marL="2286000" lvl="4" indent="-304800" algn="l">
              <a:lnSpc>
                <a:spcPct val="90000"/>
              </a:lnSpc>
              <a:spcBef>
                <a:spcPts val="375"/>
              </a:spcBef>
              <a:spcAft>
                <a:spcPts val="0"/>
              </a:spcAft>
              <a:buSzPts val="1200"/>
              <a:buChar char="▪"/>
              <a:defRPr>
                <a:solidFill>
                  <a:schemeClr val="lt1"/>
                </a:solidFill>
                <a:latin typeface="Helvetica Neue"/>
                <a:ea typeface="Helvetica Neue"/>
                <a:cs typeface="Helvetica Neue"/>
                <a:sym typeface="Helvetica Neu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7" name="Google Shape;77;p38"/>
          <p:cNvSpPr txBox="1">
            <a:spLocks noGrp="1"/>
          </p:cNvSpPr>
          <p:nvPr>
            <p:ph type="sldNum" idx="12"/>
          </p:nvPr>
        </p:nvSpPr>
        <p:spPr>
          <a:xfrm>
            <a:off x="0" y="4767263"/>
            <a:ext cx="42502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a:solidFill>
                  <a:schemeClr val="lt1"/>
                </a:solidFill>
                <a:latin typeface="Helvetica Neue"/>
                <a:ea typeface="Helvetica Neue"/>
                <a:cs typeface="Helvetica Neue"/>
                <a:sym typeface="Helvetica Neue"/>
              </a:defRPr>
            </a:lvl1pPr>
            <a:lvl2pPr marL="0" lvl="1" indent="0" algn="r">
              <a:spcBef>
                <a:spcPts val="0"/>
              </a:spcBef>
              <a:buNone/>
              <a:defRPr sz="900" b="0">
                <a:solidFill>
                  <a:schemeClr val="lt1"/>
                </a:solidFill>
                <a:latin typeface="Helvetica Neue"/>
                <a:ea typeface="Helvetica Neue"/>
                <a:cs typeface="Helvetica Neue"/>
                <a:sym typeface="Helvetica Neue"/>
              </a:defRPr>
            </a:lvl2pPr>
            <a:lvl3pPr marL="0" lvl="2" indent="0" algn="r">
              <a:spcBef>
                <a:spcPts val="0"/>
              </a:spcBef>
              <a:buNone/>
              <a:defRPr sz="900" b="0">
                <a:solidFill>
                  <a:schemeClr val="lt1"/>
                </a:solidFill>
                <a:latin typeface="Helvetica Neue"/>
                <a:ea typeface="Helvetica Neue"/>
                <a:cs typeface="Helvetica Neue"/>
                <a:sym typeface="Helvetica Neue"/>
              </a:defRPr>
            </a:lvl3pPr>
            <a:lvl4pPr marL="0" lvl="3" indent="0" algn="r">
              <a:spcBef>
                <a:spcPts val="0"/>
              </a:spcBef>
              <a:buNone/>
              <a:defRPr sz="900" b="0">
                <a:solidFill>
                  <a:schemeClr val="lt1"/>
                </a:solidFill>
                <a:latin typeface="Helvetica Neue"/>
                <a:ea typeface="Helvetica Neue"/>
                <a:cs typeface="Helvetica Neue"/>
                <a:sym typeface="Helvetica Neue"/>
              </a:defRPr>
            </a:lvl4pPr>
            <a:lvl5pPr marL="0" lvl="4" indent="0" algn="r">
              <a:spcBef>
                <a:spcPts val="0"/>
              </a:spcBef>
              <a:buNone/>
              <a:defRPr sz="900" b="0">
                <a:solidFill>
                  <a:schemeClr val="lt1"/>
                </a:solidFill>
                <a:latin typeface="Helvetica Neue"/>
                <a:ea typeface="Helvetica Neue"/>
                <a:cs typeface="Helvetica Neue"/>
                <a:sym typeface="Helvetica Neue"/>
              </a:defRPr>
            </a:lvl5pPr>
            <a:lvl6pPr marL="0" lvl="5" indent="0" algn="r">
              <a:spcBef>
                <a:spcPts val="0"/>
              </a:spcBef>
              <a:buNone/>
              <a:defRPr sz="900" b="0">
                <a:solidFill>
                  <a:schemeClr val="lt1"/>
                </a:solidFill>
                <a:latin typeface="Helvetica Neue"/>
                <a:ea typeface="Helvetica Neue"/>
                <a:cs typeface="Helvetica Neue"/>
                <a:sym typeface="Helvetica Neue"/>
              </a:defRPr>
            </a:lvl6pPr>
            <a:lvl7pPr marL="0" lvl="6" indent="0" algn="r">
              <a:spcBef>
                <a:spcPts val="0"/>
              </a:spcBef>
              <a:buNone/>
              <a:defRPr sz="900" b="0">
                <a:solidFill>
                  <a:schemeClr val="lt1"/>
                </a:solidFill>
                <a:latin typeface="Helvetica Neue"/>
                <a:ea typeface="Helvetica Neue"/>
                <a:cs typeface="Helvetica Neue"/>
                <a:sym typeface="Helvetica Neue"/>
              </a:defRPr>
            </a:lvl7pPr>
            <a:lvl8pPr marL="0" lvl="7" indent="0" algn="r">
              <a:spcBef>
                <a:spcPts val="0"/>
              </a:spcBef>
              <a:buNone/>
              <a:defRPr sz="900" b="0">
                <a:solidFill>
                  <a:schemeClr val="lt1"/>
                </a:solidFill>
                <a:latin typeface="Helvetica Neue"/>
                <a:ea typeface="Helvetica Neue"/>
                <a:cs typeface="Helvetica Neue"/>
                <a:sym typeface="Helvetica Neue"/>
              </a:defRPr>
            </a:lvl8pPr>
            <a:lvl9pPr marL="0" lvl="8" indent="0" algn="r">
              <a:spcBef>
                <a:spcPts val="0"/>
              </a:spcBef>
              <a:buNone/>
              <a:defRPr sz="900" b="0">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78"/>
        <p:cNvGrpSpPr/>
        <p:nvPr/>
      </p:nvGrpSpPr>
      <p:grpSpPr>
        <a:xfrm>
          <a:off x="0" y="0"/>
          <a:ext cx="0" cy="0"/>
          <a:chOff x="0" y="0"/>
          <a:chExt cx="0" cy="0"/>
        </a:xfrm>
      </p:grpSpPr>
      <p:sp>
        <p:nvSpPr>
          <p:cNvPr id="79" name="Google Shape;79;p39"/>
          <p:cNvSpPr/>
          <p:nvPr/>
        </p:nvSpPr>
        <p:spPr>
          <a:xfrm>
            <a:off x="0" y="0"/>
            <a:ext cx="91440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pic>
        <p:nvPicPr>
          <p:cNvPr id="80" name="Google Shape;80;p39"/>
          <p:cNvPicPr preferRelativeResize="0"/>
          <p:nvPr/>
        </p:nvPicPr>
        <p:blipFill rotWithShape="1">
          <a:blip r:embed="rId2">
            <a:alphaModFix/>
          </a:blip>
          <a:srcRect/>
          <a:stretch/>
        </p:blipFill>
        <p:spPr>
          <a:xfrm>
            <a:off x="7754381" y="4638986"/>
            <a:ext cx="1224080" cy="404813"/>
          </a:xfrm>
          <a:prstGeom prst="rect">
            <a:avLst/>
          </a:prstGeom>
          <a:noFill/>
          <a:ln>
            <a:noFill/>
          </a:ln>
        </p:spPr>
      </p:pic>
      <p:cxnSp>
        <p:nvCxnSpPr>
          <p:cNvPr id="81" name="Google Shape;81;p39"/>
          <p:cNvCxnSpPr/>
          <p:nvPr/>
        </p:nvCxnSpPr>
        <p:spPr>
          <a:xfrm>
            <a:off x="549013" y="4924425"/>
            <a:ext cx="7132684" cy="0"/>
          </a:xfrm>
          <a:prstGeom prst="straightConnector1">
            <a:avLst/>
          </a:prstGeom>
          <a:noFill/>
          <a:ln w="22225" cap="flat" cmpd="sng">
            <a:solidFill>
              <a:schemeClr val="lt1"/>
            </a:solidFill>
            <a:prstDash val="solid"/>
            <a:miter lim="800000"/>
            <a:headEnd type="none" w="sm" len="sm"/>
            <a:tailEnd type="none" w="sm" len="sm"/>
          </a:ln>
        </p:spPr>
      </p:cxnSp>
      <p:sp>
        <p:nvSpPr>
          <p:cNvPr id="82" name="Google Shape;82;p39"/>
          <p:cNvSpPr txBox="1">
            <a:spLocks noGrp="1"/>
          </p:cNvSpPr>
          <p:nvPr>
            <p:ph type="title"/>
          </p:nvPr>
        </p:nvSpPr>
        <p:spPr>
          <a:xfrm>
            <a:off x="995810" y="510778"/>
            <a:ext cx="5800405" cy="93084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Helvetica Neue"/>
              <a:buNone/>
              <a:defRPr>
                <a:solidFill>
                  <a:schemeClr val="lt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39"/>
          <p:cNvSpPr txBox="1">
            <a:spLocks noGrp="1"/>
          </p:cNvSpPr>
          <p:nvPr>
            <p:ph type="body" idx="1"/>
          </p:nvPr>
        </p:nvSpPr>
        <p:spPr>
          <a:xfrm>
            <a:off x="995810" y="1869989"/>
            <a:ext cx="5800406" cy="2762734"/>
          </a:xfrm>
          <a:prstGeom prst="rect">
            <a:avLst/>
          </a:prstGeom>
          <a:noFill/>
          <a:ln>
            <a:noFill/>
          </a:ln>
        </p:spPr>
        <p:txBody>
          <a:bodyPr spcFirstLastPara="1" wrap="square" lIns="91425" tIns="45700" rIns="91425" bIns="45700" anchor="t" anchorCtr="0">
            <a:normAutofit/>
          </a:bodyPr>
          <a:lstStyle>
            <a:lvl1pPr marL="457200" lvl="0" indent="-304800" algn="l">
              <a:lnSpc>
                <a:spcPct val="90000"/>
              </a:lnSpc>
              <a:spcBef>
                <a:spcPts val="750"/>
              </a:spcBef>
              <a:spcAft>
                <a:spcPts val="0"/>
              </a:spcAft>
              <a:buSzPts val="1200"/>
              <a:buChar char="▪"/>
              <a:defRPr>
                <a:solidFill>
                  <a:schemeClr val="lt1"/>
                </a:solidFill>
                <a:latin typeface="Helvetica Neue"/>
                <a:ea typeface="Helvetica Neue"/>
                <a:cs typeface="Helvetica Neue"/>
                <a:sym typeface="Helvetica Neue"/>
              </a:defRPr>
            </a:lvl1pPr>
            <a:lvl2pPr marL="914400" lvl="1" indent="-304800" algn="l">
              <a:lnSpc>
                <a:spcPct val="90000"/>
              </a:lnSpc>
              <a:spcBef>
                <a:spcPts val="375"/>
              </a:spcBef>
              <a:spcAft>
                <a:spcPts val="0"/>
              </a:spcAft>
              <a:buSzPts val="1200"/>
              <a:buChar char="▪"/>
              <a:defRPr>
                <a:solidFill>
                  <a:schemeClr val="lt1"/>
                </a:solidFill>
                <a:latin typeface="Helvetica Neue"/>
                <a:ea typeface="Helvetica Neue"/>
                <a:cs typeface="Helvetica Neue"/>
                <a:sym typeface="Helvetica Neue"/>
              </a:defRPr>
            </a:lvl2pPr>
            <a:lvl3pPr marL="1371600" lvl="2" indent="-304800" algn="l">
              <a:lnSpc>
                <a:spcPct val="90000"/>
              </a:lnSpc>
              <a:spcBef>
                <a:spcPts val="375"/>
              </a:spcBef>
              <a:spcAft>
                <a:spcPts val="0"/>
              </a:spcAft>
              <a:buSzPts val="1200"/>
              <a:buChar char="▪"/>
              <a:defRPr>
                <a:solidFill>
                  <a:schemeClr val="lt1"/>
                </a:solidFill>
                <a:latin typeface="Helvetica Neue"/>
                <a:ea typeface="Helvetica Neue"/>
                <a:cs typeface="Helvetica Neue"/>
                <a:sym typeface="Helvetica Neue"/>
              </a:defRPr>
            </a:lvl3pPr>
            <a:lvl4pPr marL="1828800" lvl="3" indent="-304800" algn="l">
              <a:lnSpc>
                <a:spcPct val="90000"/>
              </a:lnSpc>
              <a:spcBef>
                <a:spcPts val="375"/>
              </a:spcBef>
              <a:spcAft>
                <a:spcPts val="0"/>
              </a:spcAft>
              <a:buSzPts val="1200"/>
              <a:buChar char="▪"/>
              <a:defRPr>
                <a:solidFill>
                  <a:schemeClr val="lt1"/>
                </a:solidFill>
                <a:latin typeface="Helvetica Neue"/>
                <a:ea typeface="Helvetica Neue"/>
                <a:cs typeface="Helvetica Neue"/>
                <a:sym typeface="Helvetica Neue"/>
              </a:defRPr>
            </a:lvl4pPr>
            <a:lvl5pPr marL="2286000" lvl="4" indent="-304800" algn="l">
              <a:lnSpc>
                <a:spcPct val="90000"/>
              </a:lnSpc>
              <a:spcBef>
                <a:spcPts val="375"/>
              </a:spcBef>
              <a:spcAft>
                <a:spcPts val="0"/>
              </a:spcAft>
              <a:buSzPts val="1200"/>
              <a:buChar char="▪"/>
              <a:defRPr>
                <a:solidFill>
                  <a:schemeClr val="lt1"/>
                </a:solidFill>
                <a:latin typeface="Helvetica Neue"/>
                <a:ea typeface="Helvetica Neue"/>
                <a:cs typeface="Helvetica Neue"/>
                <a:sym typeface="Helvetica Neu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4" name="Google Shape;84;p39"/>
          <p:cNvSpPr txBox="1">
            <a:spLocks noGrp="1"/>
          </p:cNvSpPr>
          <p:nvPr>
            <p:ph type="sldNum" idx="12"/>
          </p:nvPr>
        </p:nvSpPr>
        <p:spPr>
          <a:xfrm>
            <a:off x="0" y="4767263"/>
            <a:ext cx="42502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a:solidFill>
                  <a:schemeClr val="lt1"/>
                </a:solidFill>
                <a:latin typeface="Helvetica Neue"/>
                <a:ea typeface="Helvetica Neue"/>
                <a:cs typeface="Helvetica Neue"/>
                <a:sym typeface="Helvetica Neue"/>
              </a:defRPr>
            </a:lvl1pPr>
            <a:lvl2pPr marL="0" lvl="1" indent="0" algn="r">
              <a:spcBef>
                <a:spcPts val="0"/>
              </a:spcBef>
              <a:buNone/>
              <a:defRPr sz="900" b="0">
                <a:solidFill>
                  <a:schemeClr val="lt1"/>
                </a:solidFill>
                <a:latin typeface="Helvetica Neue"/>
                <a:ea typeface="Helvetica Neue"/>
                <a:cs typeface="Helvetica Neue"/>
                <a:sym typeface="Helvetica Neue"/>
              </a:defRPr>
            </a:lvl2pPr>
            <a:lvl3pPr marL="0" lvl="2" indent="0" algn="r">
              <a:spcBef>
                <a:spcPts val="0"/>
              </a:spcBef>
              <a:buNone/>
              <a:defRPr sz="900" b="0">
                <a:solidFill>
                  <a:schemeClr val="lt1"/>
                </a:solidFill>
                <a:latin typeface="Helvetica Neue"/>
                <a:ea typeface="Helvetica Neue"/>
                <a:cs typeface="Helvetica Neue"/>
                <a:sym typeface="Helvetica Neue"/>
              </a:defRPr>
            </a:lvl3pPr>
            <a:lvl4pPr marL="0" lvl="3" indent="0" algn="r">
              <a:spcBef>
                <a:spcPts val="0"/>
              </a:spcBef>
              <a:buNone/>
              <a:defRPr sz="900" b="0">
                <a:solidFill>
                  <a:schemeClr val="lt1"/>
                </a:solidFill>
                <a:latin typeface="Helvetica Neue"/>
                <a:ea typeface="Helvetica Neue"/>
                <a:cs typeface="Helvetica Neue"/>
                <a:sym typeface="Helvetica Neue"/>
              </a:defRPr>
            </a:lvl4pPr>
            <a:lvl5pPr marL="0" lvl="4" indent="0" algn="r">
              <a:spcBef>
                <a:spcPts val="0"/>
              </a:spcBef>
              <a:buNone/>
              <a:defRPr sz="900" b="0">
                <a:solidFill>
                  <a:schemeClr val="lt1"/>
                </a:solidFill>
                <a:latin typeface="Helvetica Neue"/>
                <a:ea typeface="Helvetica Neue"/>
                <a:cs typeface="Helvetica Neue"/>
                <a:sym typeface="Helvetica Neue"/>
              </a:defRPr>
            </a:lvl5pPr>
            <a:lvl6pPr marL="0" lvl="5" indent="0" algn="r">
              <a:spcBef>
                <a:spcPts val="0"/>
              </a:spcBef>
              <a:buNone/>
              <a:defRPr sz="900" b="0">
                <a:solidFill>
                  <a:schemeClr val="lt1"/>
                </a:solidFill>
                <a:latin typeface="Helvetica Neue"/>
                <a:ea typeface="Helvetica Neue"/>
                <a:cs typeface="Helvetica Neue"/>
                <a:sym typeface="Helvetica Neue"/>
              </a:defRPr>
            </a:lvl6pPr>
            <a:lvl7pPr marL="0" lvl="6" indent="0" algn="r">
              <a:spcBef>
                <a:spcPts val="0"/>
              </a:spcBef>
              <a:buNone/>
              <a:defRPr sz="900" b="0">
                <a:solidFill>
                  <a:schemeClr val="lt1"/>
                </a:solidFill>
                <a:latin typeface="Helvetica Neue"/>
                <a:ea typeface="Helvetica Neue"/>
                <a:cs typeface="Helvetica Neue"/>
                <a:sym typeface="Helvetica Neue"/>
              </a:defRPr>
            </a:lvl7pPr>
            <a:lvl8pPr marL="0" lvl="7" indent="0" algn="r">
              <a:spcBef>
                <a:spcPts val="0"/>
              </a:spcBef>
              <a:buNone/>
              <a:defRPr sz="900" b="0">
                <a:solidFill>
                  <a:schemeClr val="lt1"/>
                </a:solidFill>
                <a:latin typeface="Helvetica Neue"/>
                <a:ea typeface="Helvetica Neue"/>
                <a:cs typeface="Helvetica Neue"/>
                <a:sym typeface="Helvetica Neue"/>
              </a:defRPr>
            </a:lvl8pPr>
            <a:lvl9pPr marL="0" lvl="8" indent="0" algn="r">
              <a:spcBef>
                <a:spcPts val="0"/>
              </a:spcBef>
              <a:buNone/>
              <a:defRPr sz="900" b="0">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40"/>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40"/>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SzPts val="1800"/>
              <a:buNone/>
              <a:defRPr sz="1800" b="1"/>
            </a:lvl1pPr>
            <a:lvl2pPr marL="914400" lvl="1" indent="-228600" algn="l">
              <a:lnSpc>
                <a:spcPct val="90000"/>
              </a:lnSpc>
              <a:spcBef>
                <a:spcPts val="375"/>
              </a:spcBef>
              <a:spcAft>
                <a:spcPts val="0"/>
              </a:spcAft>
              <a:buSzPts val="1500"/>
              <a:buNone/>
              <a:defRPr sz="1500" b="1"/>
            </a:lvl2pPr>
            <a:lvl3pPr marL="1371600" lvl="2" indent="-228600" algn="l">
              <a:lnSpc>
                <a:spcPct val="90000"/>
              </a:lnSpc>
              <a:spcBef>
                <a:spcPts val="375"/>
              </a:spcBef>
              <a:spcAft>
                <a:spcPts val="0"/>
              </a:spcAft>
              <a:buSzPts val="1350"/>
              <a:buNone/>
              <a:defRPr sz="1350" b="1"/>
            </a:lvl3pPr>
            <a:lvl4pPr marL="1828800" lvl="3" indent="-228600" algn="l">
              <a:lnSpc>
                <a:spcPct val="90000"/>
              </a:lnSpc>
              <a:spcBef>
                <a:spcPts val="375"/>
              </a:spcBef>
              <a:spcAft>
                <a:spcPts val="0"/>
              </a:spcAft>
              <a:buSzPts val="1200"/>
              <a:buNone/>
              <a:defRPr sz="1200" b="1"/>
            </a:lvl4pPr>
            <a:lvl5pPr marL="2286000" lvl="4" indent="-228600" algn="l">
              <a:lnSpc>
                <a:spcPct val="90000"/>
              </a:lnSpc>
              <a:spcBef>
                <a:spcPts val="375"/>
              </a:spcBef>
              <a:spcAft>
                <a:spcPts val="0"/>
              </a:spcAft>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88" name="Google Shape;88;p40"/>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9" name="Google Shape;89;p40"/>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SzPts val="1800"/>
              <a:buNone/>
              <a:defRPr sz="1800" b="1"/>
            </a:lvl1pPr>
            <a:lvl2pPr marL="914400" lvl="1" indent="-228600" algn="l">
              <a:lnSpc>
                <a:spcPct val="90000"/>
              </a:lnSpc>
              <a:spcBef>
                <a:spcPts val="375"/>
              </a:spcBef>
              <a:spcAft>
                <a:spcPts val="0"/>
              </a:spcAft>
              <a:buSzPts val="1500"/>
              <a:buNone/>
              <a:defRPr sz="1500" b="1"/>
            </a:lvl2pPr>
            <a:lvl3pPr marL="1371600" lvl="2" indent="-228600" algn="l">
              <a:lnSpc>
                <a:spcPct val="90000"/>
              </a:lnSpc>
              <a:spcBef>
                <a:spcPts val="375"/>
              </a:spcBef>
              <a:spcAft>
                <a:spcPts val="0"/>
              </a:spcAft>
              <a:buSzPts val="1350"/>
              <a:buNone/>
              <a:defRPr sz="1350" b="1"/>
            </a:lvl3pPr>
            <a:lvl4pPr marL="1828800" lvl="3" indent="-228600" algn="l">
              <a:lnSpc>
                <a:spcPct val="90000"/>
              </a:lnSpc>
              <a:spcBef>
                <a:spcPts val="375"/>
              </a:spcBef>
              <a:spcAft>
                <a:spcPts val="0"/>
              </a:spcAft>
              <a:buSzPts val="1200"/>
              <a:buNone/>
              <a:defRPr sz="1200" b="1"/>
            </a:lvl4pPr>
            <a:lvl5pPr marL="2286000" lvl="4" indent="-228600" algn="l">
              <a:lnSpc>
                <a:spcPct val="90000"/>
              </a:lnSpc>
              <a:spcBef>
                <a:spcPts val="375"/>
              </a:spcBef>
              <a:spcAft>
                <a:spcPts val="0"/>
              </a:spcAft>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90" name="Google Shape;90;p40"/>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1"/>
        <p:cNvGrpSpPr/>
        <p:nvPr/>
      </p:nvGrpSpPr>
      <p:grpSpPr>
        <a:xfrm>
          <a:off x="0" y="0"/>
          <a:ext cx="0" cy="0"/>
          <a:chOff x="0" y="0"/>
          <a:chExt cx="0" cy="0"/>
        </a:xfrm>
      </p:grpSpPr>
      <p:sp>
        <p:nvSpPr>
          <p:cNvPr id="92" name="Google Shape;92;p41"/>
          <p:cNvSpPr txBox="1">
            <a:spLocks noGrp="1"/>
          </p:cNvSpPr>
          <p:nvPr>
            <p:ph type="title"/>
          </p:nvPr>
        </p:nvSpPr>
        <p:spPr>
          <a:xfrm>
            <a:off x="995810" y="1103066"/>
            <a:ext cx="7519539" cy="33855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41"/>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4" name="Google Shape;94;p41"/>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5" name="Google Shape;95;p4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4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4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8"/>
        <p:cNvGrpSpPr/>
        <p:nvPr/>
      </p:nvGrpSpPr>
      <p:grpSpPr>
        <a:xfrm>
          <a:off x="0" y="0"/>
          <a:ext cx="0" cy="0"/>
          <a:chOff x="0" y="0"/>
          <a:chExt cx="0" cy="0"/>
        </a:xfrm>
      </p:grpSpPr>
      <p:sp>
        <p:nvSpPr>
          <p:cNvPr id="99" name="Google Shape;99;p42"/>
          <p:cNvSpPr txBox="1">
            <a:spLocks noGrp="1"/>
          </p:cNvSpPr>
          <p:nvPr>
            <p:ph type="title"/>
          </p:nvPr>
        </p:nvSpPr>
        <p:spPr>
          <a:xfrm>
            <a:off x="995810" y="1103066"/>
            <a:ext cx="7519539" cy="33855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4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4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3"/>
        <p:cNvGrpSpPr/>
        <p:nvPr/>
      </p:nvGrpSpPr>
      <p:grpSpPr>
        <a:xfrm>
          <a:off x="0" y="0"/>
          <a:ext cx="0" cy="0"/>
          <a:chOff x="0" y="0"/>
          <a:chExt cx="0" cy="0"/>
        </a:xfrm>
      </p:grpSpPr>
      <p:sp>
        <p:nvSpPr>
          <p:cNvPr id="104" name="Google Shape;104;p43"/>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2400"/>
              <a:buFont typeface="Open Sans ExtraBold"/>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43"/>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SzPts val="2400"/>
              <a:buChar char="▪"/>
              <a:defRPr sz="2400"/>
            </a:lvl1pPr>
            <a:lvl2pPr marL="914400" lvl="1" indent="-361950" algn="l">
              <a:lnSpc>
                <a:spcPct val="90000"/>
              </a:lnSpc>
              <a:spcBef>
                <a:spcPts val="375"/>
              </a:spcBef>
              <a:spcAft>
                <a:spcPts val="0"/>
              </a:spcAft>
              <a:buSzPts val="2100"/>
              <a:buChar char="▪"/>
              <a:defRPr sz="2100"/>
            </a:lvl2pPr>
            <a:lvl3pPr marL="1371600" lvl="2" indent="-342900" algn="l">
              <a:lnSpc>
                <a:spcPct val="90000"/>
              </a:lnSpc>
              <a:spcBef>
                <a:spcPts val="375"/>
              </a:spcBef>
              <a:spcAft>
                <a:spcPts val="0"/>
              </a:spcAft>
              <a:buSzPts val="1800"/>
              <a:buChar char="▪"/>
              <a:defRPr sz="1800"/>
            </a:lvl3pPr>
            <a:lvl4pPr marL="1828800" lvl="3" indent="-323850" algn="l">
              <a:lnSpc>
                <a:spcPct val="90000"/>
              </a:lnSpc>
              <a:spcBef>
                <a:spcPts val="375"/>
              </a:spcBef>
              <a:spcAft>
                <a:spcPts val="0"/>
              </a:spcAft>
              <a:buSzPts val="1500"/>
              <a:buChar char="▪"/>
              <a:defRPr sz="1500"/>
            </a:lvl4pPr>
            <a:lvl5pPr marL="2286000" lvl="4" indent="-323850" algn="l">
              <a:lnSpc>
                <a:spcPct val="90000"/>
              </a:lnSpc>
              <a:spcBef>
                <a:spcPts val="375"/>
              </a:spcBef>
              <a:spcAft>
                <a:spcPts val="0"/>
              </a:spcAft>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106" name="Google Shape;106;p43"/>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200"/>
              <a:buNone/>
              <a:defRPr sz="1200"/>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07" name="Google Shape;107;p4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4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4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0"/>
        <p:cNvGrpSpPr/>
        <p:nvPr/>
      </p:nvGrpSpPr>
      <p:grpSpPr>
        <a:xfrm>
          <a:off x="0" y="0"/>
          <a:ext cx="0" cy="0"/>
          <a:chOff x="0" y="0"/>
          <a:chExt cx="0" cy="0"/>
        </a:xfrm>
      </p:grpSpPr>
      <p:sp>
        <p:nvSpPr>
          <p:cNvPr id="111" name="Google Shape;111;p44"/>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2400"/>
              <a:buFont typeface="Open Sans ExtraBold"/>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44"/>
          <p:cNvSpPr>
            <a:spLocks noGrp="1"/>
          </p:cNvSpPr>
          <p:nvPr>
            <p:ph type="pic" idx="2"/>
          </p:nvPr>
        </p:nvSpPr>
        <p:spPr>
          <a:xfrm>
            <a:off x="3887391" y="740569"/>
            <a:ext cx="4629150" cy="3655219"/>
          </a:xfrm>
          <a:prstGeom prst="rect">
            <a:avLst/>
          </a:prstGeom>
          <a:noFill/>
          <a:ln>
            <a:noFill/>
          </a:ln>
        </p:spPr>
      </p:sp>
      <p:sp>
        <p:nvSpPr>
          <p:cNvPr id="113" name="Google Shape;113;p44"/>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200"/>
              <a:buNone/>
              <a:defRPr sz="1200"/>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14" name="Google Shape;114;p4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4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4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7"/>
        <p:cNvGrpSpPr/>
        <p:nvPr/>
      </p:nvGrpSpPr>
      <p:grpSpPr>
        <a:xfrm>
          <a:off x="0" y="0"/>
          <a:ext cx="0" cy="0"/>
          <a:chOff x="0" y="0"/>
          <a:chExt cx="0" cy="0"/>
        </a:xfrm>
      </p:grpSpPr>
      <p:sp>
        <p:nvSpPr>
          <p:cNvPr id="118" name="Google Shape;118;p45"/>
          <p:cNvSpPr txBox="1">
            <a:spLocks noGrp="1"/>
          </p:cNvSpPr>
          <p:nvPr>
            <p:ph type="title"/>
          </p:nvPr>
        </p:nvSpPr>
        <p:spPr>
          <a:xfrm>
            <a:off x="995810" y="1103066"/>
            <a:ext cx="7519539" cy="33855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45"/>
          <p:cNvSpPr txBox="1">
            <a:spLocks noGrp="1"/>
          </p:cNvSpPr>
          <p:nvPr>
            <p:ph type="body" idx="1"/>
          </p:nvPr>
        </p:nvSpPr>
        <p:spPr>
          <a:xfrm rot="5400000">
            <a:off x="3374213" y="-508414"/>
            <a:ext cx="2762734" cy="751954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0" name="Google Shape;120;p4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4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4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3"/>
        <p:cNvGrpSpPr/>
        <p:nvPr/>
      </p:nvGrpSpPr>
      <p:grpSpPr>
        <a:xfrm>
          <a:off x="0" y="0"/>
          <a:ext cx="0" cy="0"/>
          <a:chOff x="0" y="0"/>
          <a:chExt cx="0" cy="0"/>
        </a:xfrm>
      </p:grpSpPr>
      <p:sp>
        <p:nvSpPr>
          <p:cNvPr id="124" name="Google Shape;124;p46"/>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46"/>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6" name="Google Shape;126;p4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4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4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Rainbow Standard">
  <p:cSld name="Rainbow Standard">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29"/>
          <p:cNvSpPr txBox="1">
            <a:spLocks noGrp="1"/>
          </p:cNvSpPr>
          <p:nvPr>
            <p:ph type="body" idx="1"/>
          </p:nvPr>
        </p:nvSpPr>
        <p:spPr>
          <a:xfrm>
            <a:off x="152400" y="1276350"/>
            <a:ext cx="8839200" cy="37233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rgbClr val="384850"/>
              </a:buClr>
              <a:buSzPts val="1800"/>
              <a:buFont typeface="Open Sans"/>
              <a:buChar char="●"/>
              <a:defRPr sz="1800">
                <a:solidFill>
                  <a:srgbClr val="384850"/>
                </a:solidFill>
                <a:latin typeface="Open Sans"/>
                <a:ea typeface="Open Sans"/>
                <a:cs typeface="Open Sans"/>
                <a:sym typeface="Open Sans"/>
              </a:defRPr>
            </a:lvl1pPr>
            <a:lvl2pPr marL="914400" lvl="1" indent="-317500" algn="l">
              <a:lnSpc>
                <a:spcPct val="115000"/>
              </a:lnSpc>
              <a:spcBef>
                <a:spcPts val="1600"/>
              </a:spcBef>
              <a:spcAft>
                <a:spcPts val="0"/>
              </a:spcAft>
              <a:buClr>
                <a:srgbClr val="384850"/>
              </a:buClr>
              <a:buSzPts val="1400"/>
              <a:buFont typeface="Open Sans"/>
              <a:buChar char="○"/>
              <a:defRPr>
                <a:solidFill>
                  <a:srgbClr val="384850"/>
                </a:solidFill>
                <a:latin typeface="Open Sans"/>
                <a:ea typeface="Open Sans"/>
                <a:cs typeface="Open Sans"/>
                <a:sym typeface="Open Sans"/>
              </a:defRPr>
            </a:lvl2pPr>
            <a:lvl3pPr marL="1371600" lvl="2" indent="-317500" algn="l">
              <a:lnSpc>
                <a:spcPct val="115000"/>
              </a:lnSpc>
              <a:spcBef>
                <a:spcPts val="1600"/>
              </a:spcBef>
              <a:spcAft>
                <a:spcPts val="0"/>
              </a:spcAft>
              <a:buClr>
                <a:srgbClr val="384850"/>
              </a:buClr>
              <a:buSzPts val="1400"/>
              <a:buFont typeface="Open Sans"/>
              <a:buChar char="■"/>
              <a:defRPr>
                <a:solidFill>
                  <a:srgbClr val="384850"/>
                </a:solidFill>
                <a:latin typeface="Open Sans"/>
                <a:ea typeface="Open Sans"/>
                <a:cs typeface="Open Sans"/>
                <a:sym typeface="Open Sans"/>
              </a:defRPr>
            </a:lvl3pPr>
            <a:lvl4pPr marL="1828800" lvl="3" indent="-317500" algn="l">
              <a:lnSpc>
                <a:spcPct val="115000"/>
              </a:lnSpc>
              <a:spcBef>
                <a:spcPts val="1600"/>
              </a:spcBef>
              <a:spcAft>
                <a:spcPts val="0"/>
              </a:spcAft>
              <a:buClr>
                <a:srgbClr val="384850"/>
              </a:buClr>
              <a:buSzPts val="1400"/>
              <a:buFont typeface="Open Sans"/>
              <a:buChar char="●"/>
              <a:defRPr>
                <a:solidFill>
                  <a:srgbClr val="384850"/>
                </a:solidFill>
                <a:latin typeface="Open Sans"/>
                <a:ea typeface="Open Sans"/>
                <a:cs typeface="Open Sans"/>
                <a:sym typeface="Open Sans"/>
              </a:defRPr>
            </a:lvl4pPr>
            <a:lvl5pPr marL="2286000" lvl="4" indent="-317500" algn="l">
              <a:lnSpc>
                <a:spcPct val="115000"/>
              </a:lnSpc>
              <a:spcBef>
                <a:spcPts val="1600"/>
              </a:spcBef>
              <a:spcAft>
                <a:spcPts val="0"/>
              </a:spcAft>
              <a:buClr>
                <a:srgbClr val="384850"/>
              </a:buClr>
              <a:buSzPts val="1400"/>
              <a:buFont typeface="Open Sans"/>
              <a:buChar char="○"/>
              <a:defRPr>
                <a:solidFill>
                  <a:srgbClr val="384850"/>
                </a:solidFill>
                <a:latin typeface="Open Sans"/>
                <a:ea typeface="Open Sans"/>
                <a:cs typeface="Open Sans"/>
                <a:sym typeface="Open Sans"/>
              </a:defRPr>
            </a:lvl5pPr>
            <a:lvl6pPr marL="2743200" lvl="5" indent="-317500" algn="l">
              <a:lnSpc>
                <a:spcPct val="115000"/>
              </a:lnSpc>
              <a:spcBef>
                <a:spcPts val="1600"/>
              </a:spcBef>
              <a:spcAft>
                <a:spcPts val="0"/>
              </a:spcAft>
              <a:buClr>
                <a:srgbClr val="384850"/>
              </a:buClr>
              <a:buSzPts val="1400"/>
              <a:buFont typeface="Open Sans"/>
              <a:buChar char="■"/>
              <a:defRPr>
                <a:solidFill>
                  <a:srgbClr val="384850"/>
                </a:solidFill>
                <a:latin typeface="Open Sans"/>
                <a:ea typeface="Open Sans"/>
                <a:cs typeface="Open Sans"/>
                <a:sym typeface="Open Sans"/>
              </a:defRPr>
            </a:lvl6pPr>
            <a:lvl7pPr marL="3200400" lvl="6" indent="-317500" algn="l">
              <a:lnSpc>
                <a:spcPct val="115000"/>
              </a:lnSpc>
              <a:spcBef>
                <a:spcPts val="1600"/>
              </a:spcBef>
              <a:spcAft>
                <a:spcPts val="0"/>
              </a:spcAft>
              <a:buClr>
                <a:srgbClr val="384850"/>
              </a:buClr>
              <a:buSzPts val="1400"/>
              <a:buFont typeface="Open Sans"/>
              <a:buChar char="●"/>
              <a:defRPr>
                <a:solidFill>
                  <a:srgbClr val="384850"/>
                </a:solidFill>
                <a:latin typeface="Open Sans"/>
                <a:ea typeface="Open Sans"/>
                <a:cs typeface="Open Sans"/>
                <a:sym typeface="Open Sans"/>
              </a:defRPr>
            </a:lvl7pPr>
            <a:lvl8pPr marL="3657600" lvl="7" indent="-317500" algn="l">
              <a:lnSpc>
                <a:spcPct val="115000"/>
              </a:lnSpc>
              <a:spcBef>
                <a:spcPts val="1600"/>
              </a:spcBef>
              <a:spcAft>
                <a:spcPts val="0"/>
              </a:spcAft>
              <a:buClr>
                <a:srgbClr val="384850"/>
              </a:buClr>
              <a:buSzPts val="1400"/>
              <a:buFont typeface="Open Sans"/>
              <a:buChar char="○"/>
              <a:defRPr>
                <a:solidFill>
                  <a:srgbClr val="384850"/>
                </a:solidFill>
                <a:latin typeface="Open Sans"/>
                <a:ea typeface="Open Sans"/>
                <a:cs typeface="Open Sans"/>
                <a:sym typeface="Open Sans"/>
              </a:defRPr>
            </a:lvl8pPr>
            <a:lvl9pPr marL="4114800" lvl="8" indent="-317500" algn="l">
              <a:lnSpc>
                <a:spcPct val="115000"/>
              </a:lnSpc>
              <a:spcBef>
                <a:spcPts val="1600"/>
              </a:spcBef>
              <a:spcAft>
                <a:spcPts val="1600"/>
              </a:spcAft>
              <a:buClr>
                <a:srgbClr val="384850"/>
              </a:buClr>
              <a:buSzPts val="1400"/>
              <a:buFont typeface="Open Sans"/>
              <a:buChar char="■"/>
              <a:defRPr>
                <a:solidFill>
                  <a:srgbClr val="384850"/>
                </a:solidFill>
                <a:latin typeface="Open Sans"/>
                <a:ea typeface="Open Sans"/>
                <a:cs typeface="Open Sans"/>
                <a:sym typeface="Open Sans"/>
              </a:defRPr>
            </a:lvl9pPr>
          </a:lstStyle>
          <a:p>
            <a:endParaRPr/>
          </a:p>
        </p:txBody>
      </p:sp>
      <p:sp>
        <p:nvSpPr>
          <p:cNvPr id="29" name="Google Shape;29;p29"/>
          <p:cNvSpPr txBox="1">
            <a:spLocks noGrp="1"/>
          </p:cNvSpPr>
          <p:nvPr>
            <p:ph type="sldNum" idx="12"/>
          </p:nvPr>
        </p:nvSpPr>
        <p:spPr>
          <a:xfrm>
            <a:off x="8753475" y="4953000"/>
            <a:ext cx="420000" cy="219000"/>
          </a:xfrm>
          <a:prstGeom prst="rect">
            <a:avLst/>
          </a:prstGeom>
          <a:noFill/>
          <a:ln>
            <a:noFill/>
          </a:ln>
        </p:spPr>
        <p:txBody>
          <a:bodyPr spcFirstLastPara="1" wrap="square" lIns="91425" tIns="91425" rIns="91425" bIns="91425" anchor="ctr" anchorCtr="0">
            <a:noAutofit/>
          </a:bodyPr>
          <a:lstStyle>
            <a:lvl1pPr marL="0" marR="0" lvl="0" indent="0" algn="r">
              <a:spcBef>
                <a:spcPts val="0"/>
              </a:spcBef>
              <a:spcAft>
                <a:spcPts val="0"/>
              </a:spcAft>
              <a:buClr>
                <a:srgbClr val="888888"/>
              </a:buClr>
              <a:buSzPts val="900"/>
              <a:buFont typeface="Helvetica Neue"/>
              <a:buNone/>
              <a:defRPr sz="900" b="0" i="0" u="none" strike="noStrike" cap="none">
                <a:solidFill>
                  <a:srgbClr val="888888"/>
                </a:solidFill>
                <a:latin typeface="Helvetica Neue"/>
                <a:ea typeface="Helvetica Neue"/>
                <a:cs typeface="Helvetica Neue"/>
                <a:sym typeface="Helvetica Neue"/>
              </a:defRPr>
            </a:lvl1pPr>
            <a:lvl2pPr marL="0" marR="0" lvl="1" indent="0" algn="r">
              <a:spcBef>
                <a:spcPts val="0"/>
              </a:spcBef>
              <a:spcAft>
                <a:spcPts val="0"/>
              </a:spcAft>
              <a:buClr>
                <a:srgbClr val="888888"/>
              </a:buClr>
              <a:buSzPts val="900"/>
              <a:buFont typeface="Helvetica Neue"/>
              <a:buNone/>
              <a:defRPr sz="900" b="0" i="0" u="none" strike="noStrike" cap="none">
                <a:solidFill>
                  <a:srgbClr val="888888"/>
                </a:solidFill>
                <a:latin typeface="Helvetica Neue"/>
                <a:ea typeface="Helvetica Neue"/>
                <a:cs typeface="Helvetica Neue"/>
                <a:sym typeface="Helvetica Neue"/>
              </a:defRPr>
            </a:lvl2pPr>
            <a:lvl3pPr marL="0" marR="0" lvl="2" indent="0" algn="r">
              <a:spcBef>
                <a:spcPts val="0"/>
              </a:spcBef>
              <a:spcAft>
                <a:spcPts val="0"/>
              </a:spcAft>
              <a:buClr>
                <a:srgbClr val="888888"/>
              </a:buClr>
              <a:buSzPts val="900"/>
              <a:buFont typeface="Helvetica Neue"/>
              <a:buNone/>
              <a:defRPr sz="900" b="0" i="0" u="none" strike="noStrike" cap="none">
                <a:solidFill>
                  <a:srgbClr val="888888"/>
                </a:solidFill>
                <a:latin typeface="Helvetica Neue"/>
                <a:ea typeface="Helvetica Neue"/>
                <a:cs typeface="Helvetica Neue"/>
                <a:sym typeface="Helvetica Neue"/>
              </a:defRPr>
            </a:lvl3pPr>
            <a:lvl4pPr marL="0" marR="0" lvl="3" indent="0" algn="r">
              <a:spcBef>
                <a:spcPts val="0"/>
              </a:spcBef>
              <a:spcAft>
                <a:spcPts val="0"/>
              </a:spcAft>
              <a:buClr>
                <a:srgbClr val="888888"/>
              </a:buClr>
              <a:buSzPts val="900"/>
              <a:buFont typeface="Helvetica Neue"/>
              <a:buNone/>
              <a:defRPr sz="900" b="0" i="0" u="none" strike="noStrike" cap="none">
                <a:solidFill>
                  <a:srgbClr val="888888"/>
                </a:solidFill>
                <a:latin typeface="Helvetica Neue"/>
                <a:ea typeface="Helvetica Neue"/>
                <a:cs typeface="Helvetica Neue"/>
                <a:sym typeface="Helvetica Neue"/>
              </a:defRPr>
            </a:lvl4pPr>
            <a:lvl5pPr marL="0" marR="0" lvl="4" indent="0" algn="r">
              <a:spcBef>
                <a:spcPts val="0"/>
              </a:spcBef>
              <a:spcAft>
                <a:spcPts val="0"/>
              </a:spcAft>
              <a:buClr>
                <a:srgbClr val="888888"/>
              </a:buClr>
              <a:buSzPts val="900"/>
              <a:buFont typeface="Helvetica Neue"/>
              <a:buNone/>
              <a:defRPr sz="900" b="0" i="0" u="none" strike="noStrike" cap="none">
                <a:solidFill>
                  <a:srgbClr val="888888"/>
                </a:solidFill>
                <a:latin typeface="Helvetica Neue"/>
                <a:ea typeface="Helvetica Neue"/>
                <a:cs typeface="Helvetica Neue"/>
                <a:sym typeface="Helvetica Neue"/>
              </a:defRPr>
            </a:lvl5pPr>
            <a:lvl6pPr marL="0" marR="0" lvl="5" indent="0" algn="r">
              <a:spcBef>
                <a:spcPts val="0"/>
              </a:spcBef>
              <a:spcAft>
                <a:spcPts val="0"/>
              </a:spcAft>
              <a:buClr>
                <a:srgbClr val="888888"/>
              </a:buClr>
              <a:buSzPts val="900"/>
              <a:buFont typeface="Helvetica Neue"/>
              <a:buNone/>
              <a:defRPr sz="900" b="0" i="0" u="none" strike="noStrike" cap="none">
                <a:solidFill>
                  <a:srgbClr val="888888"/>
                </a:solidFill>
                <a:latin typeface="Helvetica Neue"/>
                <a:ea typeface="Helvetica Neue"/>
                <a:cs typeface="Helvetica Neue"/>
                <a:sym typeface="Helvetica Neue"/>
              </a:defRPr>
            </a:lvl6pPr>
            <a:lvl7pPr marL="0" marR="0" lvl="6" indent="0" algn="r">
              <a:spcBef>
                <a:spcPts val="0"/>
              </a:spcBef>
              <a:spcAft>
                <a:spcPts val="0"/>
              </a:spcAft>
              <a:buClr>
                <a:srgbClr val="888888"/>
              </a:buClr>
              <a:buSzPts val="900"/>
              <a:buFont typeface="Helvetica Neue"/>
              <a:buNone/>
              <a:defRPr sz="900" b="0" i="0" u="none" strike="noStrike" cap="none">
                <a:solidFill>
                  <a:srgbClr val="888888"/>
                </a:solidFill>
                <a:latin typeface="Helvetica Neue"/>
                <a:ea typeface="Helvetica Neue"/>
                <a:cs typeface="Helvetica Neue"/>
                <a:sym typeface="Helvetica Neue"/>
              </a:defRPr>
            </a:lvl7pPr>
            <a:lvl8pPr marL="0" marR="0" lvl="7" indent="0" algn="r">
              <a:spcBef>
                <a:spcPts val="0"/>
              </a:spcBef>
              <a:spcAft>
                <a:spcPts val="0"/>
              </a:spcAft>
              <a:buClr>
                <a:srgbClr val="888888"/>
              </a:buClr>
              <a:buSzPts val="900"/>
              <a:buFont typeface="Helvetica Neue"/>
              <a:buNone/>
              <a:defRPr sz="900" b="0" i="0" u="none" strike="noStrike" cap="none">
                <a:solidFill>
                  <a:srgbClr val="888888"/>
                </a:solidFill>
                <a:latin typeface="Helvetica Neue"/>
                <a:ea typeface="Helvetica Neue"/>
                <a:cs typeface="Helvetica Neue"/>
                <a:sym typeface="Helvetica Neue"/>
              </a:defRPr>
            </a:lvl8pPr>
            <a:lvl9pPr marL="0" marR="0" lvl="8" indent="0" algn="r">
              <a:spcBef>
                <a:spcPts val="0"/>
              </a:spcBef>
              <a:spcAft>
                <a:spcPts val="0"/>
              </a:spcAft>
              <a:buClr>
                <a:srgbClr val="888888"/>
              </a:buClr>
              <a:buSzPts val="900"/>
              <a:buFont typeface="Helvetica Neue"/>
              <a:buNone/>
              <a:defRPr sz="9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30" name="Google Shape;30;p29"/>
          <p:cNvSpPr txBox="1">
            <a:spLocks noGrp="1"/>
          </p:cNvSpPr>
          <p:nvPr>
            <p:ph type="title"/>
          </p:nvPr>
        </p:nvSpPr>
        <p:spPr>
          <a:xfrm>
            <a:off x="152400" y="19050"/>
            <a:ext cx="7210500" cy="6636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rgbClr val="FFFFFF"/>
              </a:buClr>
              <a:buSzPts val="2800"/>
              <a:buFont typeface="Asap SemiBold"/>
              <a:buNone/>
              <a:defRPr sz="2800">
                <a:solidFill>
                  <a:srgbClr val="FFFFFF"/>
                </a:solidFill>
                <a:latin typeface="Asap SemiBold"/>
                <a:ea typeface="Asap SemiBold"/>
                <a:cs typeface="Asap SemiBold"/>
                <a:sym typeface="Asap Semi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129"/>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30"/>
        <p:cNvGrpSpPr/>
        <p:nvPr/>
      </p:nvGrpSpPr>
      <p:grpSpPr>
        <a:xfrm>
          <a:off x="0" y="0"/>
          <a:ext cx="0" cy="0"/>
          <a:chOff x="0" y="0"/>
          <a:chExt cx="0" cy="0"/>
        </a:xfrm>
      </p:grpSpPr>
      <p:sp>
        <p:nvSpPr>
          <p:cNvPr id="131" name="Google Shape;131;p48"/>
          <p:cNvSpPr/>
          <p:nvPr/>
        </p:nvSpPr>
        <p:spPr>
          <a:xfrm>
            <a:off x="1085925" y="2177143"/>
            <a:ext cx="6240161" cy="223034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Open Sans"/>
              <a:ea typeface="Open Sans"/>
              <a:cs typeface="Open Sans"/>
              <a:sym typeface="Open Sans"/>
            </a:endParaRPr>
          </a:p>
        </p:txBody>
      </p:sp>
      <p:sp>
        <p:nvSpPr>
          <p:cNvPr id="132" name="Google Shape;132;p48"/>
          <p:cNvSpPr/>
          <p:nvPr/>
        </p:nvSpPr>
        <p:spPr>
          <a:xfrm>
            <a:off x="5107558" y="297693"/>
            <a:ext cx="3476768" cy="3476768"/>
          </a:xfrm>
          <a:prstGeom prst="ellipse">
            <a:avLst/>
          </a:prstGeom>
          <a:solidFill>
            <a:srgbClr val="B1E6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Open Sans"/>
              <a:ea typeface="Open Sans"/>
              <a:cs typeface="Open Sans"/>
              <a:sym typeface="Open Sans"/>
            </a:endParaRPr>
          </a:p>
        </p:txBody>
      </p:sp>
      <p:sp>
        <p:nvSpPr>
          <p:cNvPr id="133" name="Google Shape;133;p48"/>
          <p:cNvSpPr>
            <a:spLocks noGrp="1"/>
          </p:cNvSpPr>
          <p:nvPr>
            <p:ph type="pic" idx="2"/>
          </p:nvPr>
        </p:nvSpPr>
        <p:spPr>
          <a:xfrm>
            <a:off x="4899547" y="297693"/>
            <a:ext cx="3476768" cy="3476768"/>
          </a:xfrm>
          <a:prstGeom prst="ellipse">
            <a:avLst/>
          </a:prstGeom>
          <a:solidFill>
            <a:schemeClr val="lt2"/>
          </a:solid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500"/>
                                        <p:tgtEl>
                                          <p:spTgt spid="1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2"/>
                                        </p:tgtEl>
                                        <p:attrNameLst>
                                          <p:attrName>style.visibility</p:attrName>
                                        </p:attrNameLst>
                                      </p:cBhvr>
                                      <p:to>
                                        <p:strVal val="visible"/>
                                      </p:to>
                                    </p:set>
                                    <p:animEffect transition="in" filter="fade">
                                      <p:cBhvr>
                                        <p:cTn id="11" dur="500"/>
                                        <p:tgtEl>
                                          <p:spTgt spid="13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3"/>
                                        </p:tgtEl>
                                        <p:attrNameLst>
                                          <p:attrName>style.visibility</p:attrName>
                                        </p:attrNameLst>
                                      </p:cBhvr>
                                      <p:to>
                                        <p:strVal val="visible"/>
                                      </p:to>
                                    </p:set>
                                    <p:animEffect transition="in" filter="fade">
                                      <p:cBhvr>
                                        <p:cTn id="15"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3C26FFD2-F6A9-B202-5F2D-1DF5D351516E}"/>
              </a:ext>
            </a:extLst>
          </p:cNvPr>
          <p:cNvSpPr>
            <a:spLocks noGrp="1"/>
          </p:cNvSpPr>
          <p:nvPr>
            <p:ph type="ftr" sz="quarter" idx="10"/>
          </p:nvPr>
        </p:nvSpPr>
        <p:spPr/>
        <p:txBody>
          <a:bodyPr/>
          <a:lstStyle/>
          <a:p>
            <a:r>
              <a:rPr lang="en-US" dirty="0"/>
              <a:t>Copyright 2023 - Michigan Health Information Network Shared Services</a:t>
            </a:r>
          </a:p>
          <a:p>
            <a:endParaRPr lang="en-US" dirty="0"/>
          </a:p>
        </p:txBody>
      </p:sp>
      <p:sp>
        <p:nvSpPr>
          <p:cNvPr id="8" name="Slide Number Placeholder 7">
            <a:extLst>
              <a:ext uri="{FF2B5EF4-FFF2-40B4-BE49-F238E27FC236}">
                <a16:creationId xmlns:a16="http://schemas.microsoft.com/office/drawing/2014/main" id="{23577935-71BC-7A07-9F8A-5F7E99C02DB0}"/>
              </a:ext>
            </a:extLst>
          </p:cNvPr>
          <p:cNvSpPr>
            <a:spLocks noGrp="1"/>
          </p:cNvSpPr>
          <p:nvPr>
            <p:ph type="sldNum" sz="quarter" idx="11"/>
          </p:nvPr>
        </p:nvSpPr>
        <p:spPr/>
        <p:txBody>
          <a:bodyPr/>
          <a:lstStyle/>
          <a:p>
            <a:fld id="{49F2D9D7-1738-4317-9B95-CAF8FC4254A1}" type="slidenum">
              <a:rPr lang="en-US" smtClean="0"/>
              <a:pPr/>
              <a:t>‹#›</a:t>
            </a:fld>
            <a:endParaRPr lang="en-US" dirty="0"/>
          </a:p>
        </p:txBody>
      </p:sp>
    </p:spTree>
    <p:extLst>
      <p:ext uri="{BB962C8B-B14F-4D97-AF65-F5344CB8AC3E}">
        <p14:creationId xmlns:p14="http://schemas.microsoft.com/office/powerpoint/2010/main" val="3512404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0" name="Picture Placeholder 19"/>
          <p:cNvSpPr>
            <a:spLocks noGrp="1"/>
          </p:cNvSpPr>
          <p:nvPr>
            <p:ph type="pic" sz="quarter" idx="10"/>
          </p:nvPr>
        </p:nvSpPr>
        <p:spPr>
          <a:xfrm>
            <a:off x="0" y="0"/>
            <a:ext cx="9144000" cy="5143500"/>
          </a:xfrm>
          <a:prstGeom prst="rect">
            <a:avLst/>
          </a:prstGeom>
        </p:spPr>
        <p:txBody>
          <a:bodyPr/>
          <a:lstStyle/>
          <a:p>
            <a:endParaRPr lang="en-US"/>
          </a:p>
        </p:txBody>
      </p:sp>
    </p:spTree>
    <p:extLst>
      <p:ext uri="{BB962C8B-B14F-4D97-AF65-F5344CB8AC3E}">
        <p14:creationId xmlns:p14="http://schemas.microsoft.com/office/powerpoint/2010/main" val="3207160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0"/>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500"/>
              <a:buFont typeface="Open Sans ExtraBold"/>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0"/>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800"/>
              <a:buNone/>
              <a:defRPr sz="1800">
                <a:solidFill>
                  <a:srgbClr val="888888"/>
                </a:solidFill>
              </a:defRPr>
            </a:lvl1pPr>
            <a:lvl2pPr marL="914400" lvl="1" indent="-228600" algn="l">
              <a:lnSpc>
                <a:spcPct val="90000"/>
              </a:lnSpc>
              <a:spcBef>
                <a:spcPts val="375"/>
              </a:spcBef>
              <a:spcAft>
                <a:spcPts val="0"/>
              </a:spcAft>
              <a:buSzPts val="1500"/>
              <a:buNone/>
              <a:defRPr sz="1500">
                <a:solidFill>
                  <a:srgbClr val="888888"/>
                </a:solidFill>
              </a:defRPr>
            </a:lvl2pPr>
            <a:lvl3pPr marL="1371600" lvl="2" indent="-228600" algn="l">
              <a:lnSpc>
                <a:spcPct val="90000"/>
              </a:lnSpc>
              <a:spcBef>
                <a:spcPts val="375"/>
              </a:spcBef>
              <a:spcAft>
                <a:spcPts val="0"/>
              </a:spcAft>
              <a:buSzPts val="1350"/>
              <a:buNone/>
              <a:defRPr sz="1350">
                <a:solidFill>
                  <a:srgbClr val="888888"/>
                </a:solidFill>
              </a:defRPr>
            </a:lvl3pPr>
            <a:lvl4pPr marL="1828800" lvl="3" indent="-228600" algn="l">
              <a:lnSpc>
                <a:spcPct val="90000"/>
              </a:lnSpc>
              <a:spcBef>
                <a:spcPts val="375"/>
              </a:spcBef>
              <a:spcAft>
                <a:spcPts val="0"/>
              </a:spcAft>
              <a:buSzPts val="1200"/>
              <a:buNone/>
              <a:defRPr sz="1200">
                <a:solidFill>
                  <a:srgbClr val="888888"/>
                </a:solidFill>
              </a:defRPr>
            </a:lvl4pPr>
            <a:lvl5pPr marL="2286000" lvl="4" indent="-228600" algn="l">
              <a:lnSpc>
                <a:spcPct val="90000"/>
              </a:lnSpc>
              <a:spcBef>
                <a:spcPts val="375"/>
              </a:spcBef>
              <a:spcAft>
                <a:spcPts val="0"/>
              </a:spcAft>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4" name="Google Shape;34;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B - Grey 4">
  <p:cSld name="Slide B - Grey 4">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31"/>
          <p:cNvSpPr txBox="1">
            <a:spLocks noGrp="1"/>
          </p:cNvSpPr>
          <p:nvPr>
            <p:ph type="title"/>
          </p:nvPr>
        </p:nvSpPr>
        <p:spPr>
          <a:xfrm>
            <a:off x="311700" y="2150850"/>
            <a:ext cx="8520525" cy="841725"/>
          </a:xfrm>
          <a:prstGeom prst="rect">
            <a:avLst/>
          </a:prstGeom>
          <a:noFill/>
          <a:ln>
            <a:noFill/>
          </a:ln>
        </p:spPr>
        <p:txBody>
          <a:bodyPr spcFirstLastPara="1" wrap="square" lIns="121900" tIns="121900" rIns="121900" bIns="121900" anchor="ctr" anchorCtr="0">
            <a:noAutofit/>
          </a:bodyPr>
          <a:lstStyle>
            <a:lvl1pPr lvl="0" algn="ctr">
              <a:lnSpc>
                <a:spcPct val="90000"/>
              </a:lnSpc>
              <a:spcBef>
                <a:spcPts val="0"/>
              </a:spcBef>
              <a:spcAft>
                <a:spcPts val="0"/>
              </a:spcAft>
              <a:buClr>
                <a:schemeClr val="dk2"/>
              </a:buClr>
              <a:buSzPts val="4800"/>
              <a:buFont typeface="Open Sans ExtraBold"/>
              <a:buNone/>
              <a:defRPr sz="3600"/>
            </a:lvl1pPr>
            <a:lvl2pPr lvl="1" algn="ctr">
              <a:spcBef>
                <a:spcPts val="0"/>
              </a:spcBef>
              <a:spcAft>
                <a:spcPts val="0"/>
              </a:spcAft>
              <a:buSzPts val="4800"/>
              <a:buNone/>
              <a:defRPr sz="3600"/>
            </a:lvl2pPr>
            <a:lvl3pPr lvl="2" algn="ctr">
              <a:spcBef>
                <a:spcPts val="0"/>
              </a:spcBef>
              <a:spcAft>
                <a:spcPts val="0"/>
              </a:spcAft>
              <a:buSzPts val="4800"/>
              <a:buNone/>
              <a:defRPr sz="3600"/>
            </a:lvl3pPr>
            <a:lvl4pPr lvl="3" algn="ctr">
              <a:spcBef>
                <a:spcPts val="0"/>
              </a:spcBef>
              <a:spcAft>
                <a:spcPts val="0"/>
              </a:spcAft>
              <a:buSzPts val="4800"/>
              <a:buNone/>
              <a:defRPr sz="3600"/>
            </a:lvl4pPr>
            <a:lvl5pPr lvl="4" algn="ctr">
              <a:spcBef>
                <a:spcPts val="0"/>
              </a:spcBef>
              <a:spcAft>
                <a:spcPts val="0"/>
              </a:spcAft>
              <a:buSzPts val="4800"/>
              <a:buNone/>
              <a:defRPr sz="3600"/>
            </a:lvl5pPr>
            <a:lvl6pPr lvl="5" algn="ctr">
              <a:spcBef>
                <a:spcPts val="0"/>
              </a:spcBef>
              <a:spcAft>
                <a:spcPts val="0"/>
              </a:spcAft>
              <a:buSzPts val="4800"/>
              <a:buNone/>
              <a:defRPr sz="3600"/>
            </a:lvl6pPr>
            <a:lvl7pPr lvl="6" algn="ctr">
              <a:spcBef>
                <a:spcPts val="0"/>
              </a:spcBef>
              <a:spcAft>
                <a:spcPts val="0"/>
              </a:spcAft>
              <a:buSzPts val="4800"/>
              <a:buNone/>
              <a:defRPr sz="3600"/>
            </a:lvl7pPr>
            <a:lvl8pPr lvl="7" algn="ctr">
              <a:spcBef>
                <a:spcPts val="0"/>
              </a:spcBef>
              <a:spcAft>
                <a:spcPts val="0"/>
              </a:spcAft>
              <a:buSzPts val="4800"/>
              <a:buNone/>
              <a:defRPr sz="3600"/>
            </a:lvl8pPr>
            <a:lvl9pPr lvl="8" algn="ctr">
              <a:spcBef>
                <a:spcPts val="0"/>
              </a:spcBef>
              <a:spcAft>
                <a:spcPts val="0"/>
              </a:spcAft>
              <a:buSzPts val="4800"/>
              <a:buNone/>
              <a:defRPr sz="3600"/>
            </a:lvl9pPr>
          </a:lstStyle>
          <a:p>
            <a:endParaRPr/>
          </a:p>
        </p:txBody>
      </p:sp>
      <p:sp>
        <p:nvSpPr>
          <p:cNvPr id="39" name="Google Shape;39;p31"/>
          <p:cNvSpPr txBox="1">
            <a:spLocks noGrp="1"/>
          </p:cNvSpPr>
          <p:nvPr>
            <p:ph type="sldNum" idx="12"/>
          </p:nvPr>
        </p:nvSpPr>
        <p:spPr>
          <a:xfrm>
            <a:off x="8472458" y="4663217"/>
            <a:ext cx="548775" cy="393525"/>
          </a:xfrm>
          <a:prstGeom prst="rect">
            <a:avLst/>
          </a:prstGeom>
          <a:noFill/>
          <a:ln>
            <a:noFill/>
          </a:ln>
        </p:spPr>
        <p:txBody>
          <a:bodyPr spcFirstLastPara="1" wrap="square" lIns="121900" tIns="121900" rIns="121900" bIns="121900" anchor="ctr" anchorCtr="0">
            <a:noAutofit/>
          </a:bodyPr>
          <a:lstStyle>
            <a:lvl1pPr marL="0" lvl="0" indent="0" algn="r">
              <a:buClr>
                <a:srgbClr val="888888"/>
              </a:buClr>
              <a:buSzPts val="900"/>
              <a:buFont typeface="Helvetica Neue"/>
              <a:buNone/>
              <a:defRPr sz="900" b="0" i="0" u="none" strike="noStrike" cap="none">
                <a:solidFill>
                  <a:srgbClr val="888888"/>
                </a:solidFill>
                <a:latin typeface="Helvetica Neue"/>
                <a:ea typeface="Helvetica Neue"/>
                <a:cs typeface="Helvetica Neue"/>
                <a:sym typeface="Helvetica Neue"/>
              </a:defRPr>
            </a:lvl1pPr>
            <a:lvl2pPr marL="0" lvl="1" indent="0" algn="r">
              <a:buClr>
                <a:srgbClr val="888888"/>
              </a:buClr>
              <a:buSzPts val="900"/>
              <a:buFont typeface="Helvetica Neue"/>
              <a:buNone/>
              <a:defRPr sz="900" b="0" i="0" u="none" strike="noStrike" cap="none">
                <a:solidFill>
                  <a:srgbClr val="888888"/>
                </a:solidFill>
                <a:latin typeface="Helvetica Neue"/>
                <a:ea typeface="Helvetica Neue"/>
                <a:cs typeface="Helvetica Neue"/>
                <a:sym typeface="Helvetica Neue"/>
              </a:defRPr>
            </a:lvl2pPr>
            <a:lvl3pPr marL="0" lvl="2" indent="0" algn="r">
              <a:buClr>
                <a:srgbClr val="888888"/>
              </a:buClr>
              <a:buSzPts val="900"/>
              <a:buFont typeface="Helvetica Neue"/>
              <a:buNone/>
              <a:defRPr sz="900" b="0" i="0" u="none" strike="noStrike" cap="none">
                <a:solidFill>
                  <a:srgbClr val="888888"/>
                </a:solidFill>
                <a:latin typeface="Helvetica Neue"/>
                <a:ea typeface="Helvetica Neue"/>
                <a:cs typeface="Helvetica Neue"/>
                <a:sym typeface="Helvetica Neue"/>
              </a:defRPr>
            </a:lvl3pPr>
            <a:lvl4pPr marL="0" lvl="3" indent="0" algn="r">
              <a:buClr>
                <a:srgbClr val="888888"/>
              </a:buClr>
              <a:buSzPts val="900"/>
              <a:buFont typeface="Helvetica Neue"/>
              <a:buNone/>
              <a:defRPr sz="900" b="0" i="0" u="none" strike="noStrike" cap="none">
                <a:solidFill>
                  <a:srgbClr val="888888"/>
                </a:solidFill>
                <a:latin typeface="Helvetica Neue"/>
                <a:ea typeface="Helvetica Neue"/>
                <a:cs typeface="Helvetica Neue"/>
                <a:sym typeface="Helvetica Neue"/>
              </a:defRPr>
            </a:lvl4pPr>
            <a:lvl5pPr marL="0" lvl="4" indent="0" algn="r">
              <a:buClr>
                <a:srgbClr val="888888"/>
              </a:buClr>
              <a:buSzPts val="900"/>
              <a:buFont typeface="Helvetica Neue"/>
              <a:buNone/>
              <a:defRPr sz="900" b="0" i="0" u="none" strike="noStrike" cap="none">
                <a:solidFill>
                  <a:srgbClr val="888888"/>
                </a:solidFill>
                <a:latin typeface="Helvetica Neue"/>
                <a:ea typeface="Helvetica Neue"/>
                <a:cs typeface="Helvetica Neue"/>
                <a:sym typeface="Helvetica Neue"/>
              </a:defRPr>
            </a:lvl5pPr>
            <a:lvl6pPr marL="0" lvl="5" indent="0" algn="r">
              <a:buClr>
                <a:srgbClr val="888888"/>
              </a:buClr>
              <a:buSzPts val="900"/>
              <a:buFont typeface="Helvetica Neue"/>
              <a:buNone/>
              <a:defRPr sz="900" b="0" i="0" u="none" strike="noStrike" cap="none">
                <a:solidFill>
                  <a:srgbClr val="888888"/>
                </a:solidFill>
                <a:latin typeface="Helvetica Neue"/>
                <a:ea typeface="Helvetica Neue"/>
                <a:cs typeface="Helvetica Neue"/>
                <a:sym typeface="Helvetica Neue"/>
              </a:defRPr>
            </a:lvl6pPr>
            <a:lvl7pPr marL="0" lvl="6" indent="0" algn="r">
              <a:buClr>
                <a:srgbClr val="888888"/>
              </a:buClr>
              <a:buSzPts val="900"/>
              <a:buFont typeface="Helvetica Neue"/>
              <a:buNone/>
              <a:defRPr sz="900" b="0" i="0" u="none" strike="noStrike" cap="none">
                <a:solidFill>
                  <a:srgbClr val="888888"/>
                </a:solidFill>
                <a:latin typeface="Helvetica Neue"/>
                <a:ea typeface="Helvetica Neue"/>
                <a:cs typeface="Helvetica Neue"/>
                <a:sym typeface="Helvetica Neue"/>
              </a:defRPr>
            </a:lvl7pPr>
            <a:lvl8pPr marL="0" lvl="7" indent="0" algn="r">
              <a:buClr>
                <a:srgbClr val="888888"/>
              </a:buClr>
              <a:buSzPts val="900"/>
              <a:buFont typeface="Helvetica Neue"/>
              <a:buNone/>
              <a:defRPr sz="900" b="0" i="0" u="none" strike="noStrike" cap="none">
                <a:solidFill>
                  <a:srgbClr val="888888"/>
                </a:solidFill>
                <a:latin typeface="Helvetica Neue"/>
                <a:ea typeface="Helvetica Neue"/>
                <a:cs typeface="Helvetica Neue"/>
                <a:sym typeface="Helvetica Neue"/>
              </a:defRPr>
            </a:lvl8pPr>
            <a:lvl9pPr marL="0" lvl="8" indent="0" algn="r">
              <a:buClr>
                <a:srgbClr val="888888"/>
              </a:buClr>
              <a:buSzPts val="900"/>
              <a:buFont typeface="Helvetica Neue"/>
              <a:buNone/>
              <a:defRPr sz="9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40" name="Google Shape;40;p31"/>
          <p:cNvSpPr txBox="1">
            <a:spLocks noGrp="1"/>
          </p:cNvSpPr>
          <p:nvPr>
            <p:ph type="title" idx="2"/>
          </p:nvPr>
        </p:nvSpPr>
        <p:spPr>
          <a:xfrm>
            <a:off x="152550" y="62229"/>
            <a:ext cx="5889825" cy="554625"/>
          </a:xfrm>
          <a:prstGeom prst="rect">
            <a:avLst/>
          </a:prstGeom>
          <a:noFill/>
          <a:ln>
            <a:noFill/>
          </a:ln>
        </p:spPr>
        <p:txBody>
          <a:bodyPr spcFirstLastPara="1" wrap="square" lIns="121900" tIns="121900" rIns="121900" bIns="121900" anchor="t" anchorCtr="0">
            <a:noAutofit/>
          </a:bodyPr>
          <a:lstStyle>
            <a:lvl1pPr lvl="0" algn="l">
              <a:lnSpc>
                <a:spcPct val="90000"/>
              </a:lnSpc>
              <a:spcBef>
                <a:spcPts val="0"/>
              </a:spcBef>
              <a:spcAft>
                <a:spcPts val="0"/>
              </a:spcAft>
              <a:buClr>
                <a:srgbClr val="FFFFFF"/>
              </a:buClr>
              <a:buSzPts val="3700"/>
              <a:buFont typeface="Asap SemiBold"/>
              <a:buNone/>
              <a:defRPr sz="2775">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sym typeface="Asap SemiBold"/>
              </a:defRPr>
            </a:lvl1pPr>
            <a:lvl2pPr lvl="1">
              <a:spcBef>
                <a:spcPts val="0"/>
              </a:spcBef>
              <a:spcAft>
                <a:spcPts val="0"/>
              </a:spcAft>
              <a:buClr>
                <a:schemeClr val="dk1"/>
              </a:buClr>
              <a:buSzPts val="3700"/>
              <a:buNone/>
              <a:defRPr sz="2775">
                <a:solidFill>
                  <a:schemeClr val="dk1"/>
                </a:solidFill>
              </a:defRPr>
            </a:lvl2pPr>
            <a:lvl3pPr lvl="2">
              <a:spcBef>
                <a:spcPts val="0"/>
              </a:spcBef>
              <a:spcAft>
                <a:spcPts val="0"/>
              </a:spcAft>
              <a:buClr>
                <a:schemeClr val="dk1"/>
              </a:buClr>
              <a:buSzPts val="3700"/>
              <a:buNone/>
              <a:defRPr sz="2775">
                <a:solidFill>
                  <a:schemeClr val="dk1"/>
                </a:solidFill>
              </a:defRPr>
            </a:lvl3pPr>
            <a:lvl4pPr lvl="3">
              <a:spcBef>
                <a:spcPts val="0"/>
              </a:spcBef>
              <a:spcAft>
                <a:spcPts val="0"/>
              </a:spcAft>
              <a:buClr>
                <a:schemeClr val="dk1"/>
              </a:buClr>
              <a:buSzPts val="3700"/>
              <a:buNone/>
              <a:defRPr sz="2775">
                <a:solidFill>
                  <a:schemeClr val="dk1"/>
                </a:solidFill>
              </a:defRPr>
            </a:lvl4pPr>
            <a:lvl5pPr lvl="4">
              <a:spcBef>
                <a:spcPts val="0"/>
              </a:spcBef>
              <a:spcAft>
                <a:spcPts val="0"/>
              </a:spcAft>
              <a:buClr>
                <a:schemeClr val="dk1"/>
              </a:buClr>
              <a:buSzPts val="3700"/>
              <a:buNone/>
              <a:defRPr sz="2775">
                <a:solidFill>
                  <a:schemeClr val="dk1"/>
                </a:solidFill>
              </a:defRPr>
            </a:lvl5pPr>
            <a:lvl6pPr lvl="5">
              <a:spcBef>
                <a:spcPts val="0"/>
              </a:spcBef>
              <a:spcAft>
                <a:spcPts val="0"/>
              </a:spcAft>
              <a:buClr>
                <a:schemeClr val="dk1"/>
              </a:buClr>
              <a:buSzPts val="3700"/>
              <a:buNone/>
              <a:defRPr sz="2775">
                <a:solidFill>
                  <a:schemeClr val="dk1"/>
                </a:solidFill>
              </a:defRPr>
            </a:lvl6pPr>
            <a:lvl7pPr lvl="6">
              <a:spcBef>
                <a:spcPts val="0"/>
              </a:spcBef>
              <a:spcAft>
                <a:spcPts val="0"/>
              </a:spcAft>
              <a:buClr>
                <a:schemeClr val="dk1"/>
              </a:buClr>
              <a:buSzPts val="3700"/>
              <a:buNone/>
              <a:defRPr sz="2775">
                <a:solidFill>
                  <a:schemeClr val="dk1"/>
                </a:solidFill>
              </a:defRPr>
            </a:lvl7pPr>
            <a:lvl8pPr lvl="7">
              <a:spcBef>
                <a:spcPts val="0"/>
              </a:spcBef>
              <a:spcAft>
                <a:spcPts val="0"/>
              </a:spcAft>
              <a:buClr>
                <a:schemeClr val="dk1"/>
              </a:buClr>
              <a:buSzPts val="3700"/>
              <a:buNone/>
              <a:defRPr sz="2775">
                <a:solidFill>
                  <a:schemeClr val="dk1"/>
                </a:solidFill>
              </a:defRPr>
            </a:lvl8pPr>
            <a:lvl9pPr lvl="8">
              <a:spcBef>
                <a:spcPts val="0"/>
              </a:spcBef>
              <a:spcAft>
                <a:spcPts val="0"/>
              </a:spcAft>
              <a:buClr>
                <a:schemeClr val="dk1"/>
              </a:buClr>
              <a:buSzPts val="3700"/>
              <a:buNone/>
              <a:defRPr sz="2775">
                <a:solidFill>
                  <a:schemeClr val="dk1"/>
                </a:solidFill>
              </a:defRPr>
            </a:lvl9pPr>
          </a:lstStyle>
          <a:p>
            <a:endParaRPr dirty="0"/>
          </a:p>
        </p:txBody>
      </p:sp>
      <p:sp>
        <p:nvSpPr>
          <p:cNvPr id="41" name="Google Shape;41;p31"/>
          <p:cNvSpPr txBox="1">
            <a:spLocks noGrp="1"/>
          </p:cNvSpPr>
          <p:nvPr>
            <p:ph type="body" idx="1"/>
          </p:nvPr>
        </p:nvSpPr>
        <p:spPr>
          <a:xfrm>
            <a:off x="311700" y="1131375"/>
            <a:ext cx="8520525" cy="38493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Clr>
                <a:srgbClr val="384850"/>
              </a:buClr>
              <a:buSzPts val="2400"/>
              <a:buFont typeface="Open Sans"/>
              <a:buChar char="●"/>
              <a:defRPr sz="1800">
                <a:solidFill>
                  <a:srgbClr val="384850"/>
                </a:solidFill>
                <a:latin typeface="Open Sans"/>
                <a:ea typeface="Open Sans"/>
                <a:cs typeface="Open Sans"/>
                <a:sym typeface="Open Sans"/>
              </a:defRPr>
            </a:lvl1pPr>
            <a:lvl2pPr marL="914400" lvl="1" indent="-349250" algn="l">
              <a:lnSpc>
                <a:spcPct val="115000"/>
              </a:lnSpc>
              <a:spcBef>
                <a:spcPts val="1575"/>
              </a:spcBef>
              <a:spcAft>
                <a:spcPts val="0"/>
              </a:spcAft>
              <a:buClr>
                <a:srgbClr val="384850"/>
              </a:buClr>
              <a:buSzPts val="1900"/>
              <a:buFont typeface="Open Sans"/>
              <a:buChar char="○"/>
              <a:defRPr>
                <a:solidFill>
                  <a:srgbClr val="384850"/>
                </a:solidFill>
                <a:latin typeface="Open Sans"/>
                <a:ea typeface="Open Sans"/>
                <a:cs typeface="Open Sans"/>
                <a:sym typeface="Open Sans"/>
              </a:defRPr>
            </a:lvl2pPr>
            <a:lvl3pPr marL="1371600" lvl="2" indent="-349250" algn="l">
              <a:lnSpc>
                <a:spcPct val="115000"/>
              </a:lnSpc>
              <a:spcBef>
                <a:spcPts val="1575"/>
              </a:spcBef>
              <a:spcAft>
                <a:spcPts val="0"/>
              </a:spcAft>
              <a:buClr>
                <a:srgbClr val="384850"/>
              </a:buClr>
              <a:buSzPts val="1900"/>
              <a:buFont typeface="Open Sans"/>
              <a:buChar char="■"/>
              <a:defRPr>
                <a:solidFill>
                  <a:srgbClr val="384850"/>
                </a:solidFill>
                <a:latin typeface="Open Sans"/>
                <a:ea typeface="Open Sans"/>
                <a:cs typeface="Open Sans"/>
                <a:sym typeface="Open Sans"/>
              </a:defRPr>
            </a:lvl3pPr>
            <a:lvl4pPr marL="1828800" lvl="3" indent="-349250" algn="l">
              <a:lnSpc>
                <a:spcPct val="115000"/>
              </a:lnSpc>
              <a:spcBef>
                <a:spcPts val="1575"/>
              </a:spcBef>
              <a:spcAft>
                <a:spcPts val="0"/>
              </a:spcAft>
              <a:buClr>
                <a:srgbClr val="384850"/>
              </a:buClr>
              <a:buSzPts val="1900"/>
              <a:buFont typeface="Open Sans"/>
              <a:buChar char="●"/>
              <a:defRPr>
                <a:solidFill>
                  <a:srgbClr val="384850"/>
                </a:solidFill>
                <a:latin typeface="Open Sans"/>
                <a:ea typeface="Open Sans"/>
                <a:cs typeface="Open Sans"/>
                <a:sym typeface="Open Sans"/>
              </a:defRPr>
            </a:lvl4pPr>
            <a:lvl5pPr marL="2286000" lvl="4" indent="-349250" algn="l">
              <a:lnSpc>
                <a:spcPct val="115000"/>
              </a:lnSpc>
              <a:spcBef>
                <a:spcPts val="1575"/>
              </a:spcBef>
              <a:spcAft>
                <a:spcPts val="0"/>
              </a:spcAft>
              <a:buClr>
                <a:srgbClr val="384850"/>
              </a:buClr>
              <a:buSzPts val="1900"/>
              <a:buFont typeface="Open Sans"/>
              <a:buChar char="○"/>
              <a:defRPr>
                <a:solidFill>
                  <a:srgbClr val="384850"/>
                </a:solidFill>
                <a:latin typeface="Open Sans"/>
                <a:ea typeface="Open Sans"/>
                <a:cs typeface="Open Sans"/>
                <a:sym typeface="Open Sans"/>
              </a:defRPr>
            </a:lvl5pPr>
            <a:lvl6pPr marL="2743200" lvl="5" indent="-349250" algn="l">
              <a:lnSpc>
                <a:spcPct val="115000"/>
              </a:lnSpc>
              <a:spcBef>
                <a:spcPts val="1575"/>
              </a:spcBef>
              <a:spcAft>
                <a:spcPts val="0"/>
              </a:spcAft>
              <a:buClr>
                <a:srgbClr val="384850"/>
              </a:buClr>
              <a:buSzPts val="1900"/>
              <a:buFont typeface="Open Sans"/>
              <a:buChar char="■"/>
              <a:defRPr>
                <a:solidFill>
                  <a:srgbClr val="384850"/>
                </a:solidFill>
                <a:latin typeface="Open Sans"/>
                <a:ea typeface="Open Sans"/>
                <a:cs typeface="Open Sans"/>
                <a:sym typeface="Open Sans"/>
              </a:defRPr>
            </a:lvl6pPr>
            <a:lvl7pPr marL="3200400" lvl="6" indent="-349250" algn="l">
              <a:lnSpc>
                <a:spcPct val="115000"/>
              </a:lnSpc>
              <a:spcBef>
                <a:spcPts val="1575"/>
              </a:spcBef>
              <a:spcAft>
                <a:spcPts val="0"/>
              </a:spcAft>
              <a:buClr>
                <a:srgbClr val="384850"/>
              </a:buClr>
              <a:buSzPts val="1900"/>
              <a:buFont typeface="Open Sans"/>
              <a:buChar char="●"/>
              <a:defRPr>
                <a:solidFill>
                  <a:srgbClr val="384850"/>
                </a:solidFill>
                <a:latin typeface="Open Sans"/>
                <a:ea typeface="Open Sans"/>
                <a:cs typeface="Open Sans"/>
                <a:sym typeface="Open Sans"/>
              </a:defRPr>
            </a:lvl7pPr>
            <a:lvl8pPr marL="3657600" lvl="7" indent="-349250" algn="l">
              <a:lnSpc>
                <a:spcPct val="115000"/>
              </a:lnSpc>
              <a:spcBef>
                <a:spcPts val="1575"/>
              </a:spcBef>
              <a:spcAft>
                <a:spcPts val="0"/>
              </a:spcAft>
              <a:buClr>
                <a:srgbClr val="384850"/>
              </a:buClr>
              <a:buSzPts val="1900"/>
              <a:buFont typeface="Open Sans"/>
              <a:buChar char="○"/>
              <a:defRPr>
                <a:solidFill>
                  <a:srgbClr val="384850"/>
                </a:solidFill>
                <a:latin typeface="Open Sans"/>
                <a:ea typeface="Open Sans"/>
                <a:cs typeface="Open Sans"/>
                <a:sym typeface="Open Sans"/>
              </a:defRPr>
            </a:lvl8pPr>
            <a:lvl9pPr marL="4114800" lvl="8" indent="-349250" algn="l">
              <a:lnSpc>
                <a:spcPct val="115000"/>
              </a:lnSpc>
              <a:spcBef>
                <a:spcPts val="1575"/>
              </a:spcBef>
              <a:spcAft>
                <a:spcPts val="1575"/>
              </a:spcAft>
              <a:buClr>
                <a:srgbClr val="384850"/>
              </a:buClr>
              <a:buSzPts val="1900"/>
              <a:buFont typeface="Open Sans"/>
              <a:buChar char="■"/>
              <a:defRPr>
                <a:solidFill>
                  <a:srgbClr val="384850"/>
                </a:solidFill>
                <a:latin typeface="Open Sans"/>
                <a:ea typeface="Open Sans"/>
                <a:cs typeface="Open Sans"/>
                <a:sym typeface="Open Sans"/>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46"/>
        <p:cNvGrpSpPr/>
        <p:nvPr/>
      </p:nvGrpSpPr>
      <p:grpSpPr>
        <a:xfrm>
          <a:off x="0" y="0"/>
          <a:ext cx="0" cy="0"/>
          <a:chOff x="0" y="0"/>
          <a:chExt cx="0" cy="0"/>
        </a:xfrm>
      </p:grpSpPr>
      <p:sp>
        <p:nvSpPr>
          <p:cNvPr id="47" name="Google Shape;47;p33"/>
          <p:cNvSpPr>
            <a:spLocks noGrp="1"/>
          </p:cNvSpPr>
          <p:nvPr>
            <p:ph type="pic" idx="2"/>
          </p:nvPr>
        </p:nvSpPr>
        <p:spPr>
          <a:xfrm>
            <a:off x="0" y="0"/>
            <a:ext cx="9144000" cy="51435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8"/>
        <p:cNvGrpSpPr/>
        <p:nvPr/>
      </p:nvGrpSpPr>
      <p:grpSpPr>
        <a:xfrm>
          <a:off x="0" y="0"/>
          <a:ext cx="0" cy="0"/>
          <a:chOff x="0" y="0"/>
          <a:chExt cx="0" cy="0"/>
        </a:xfrm>
      </p:grpSpPr>
      <p:sp>
        <p:nvSpPr>
          <p:cNvPr id="49" name="Google Shape;49;p34"/>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4500"/>
              <a:buFont typeface="Open Sans ExtraBold"/>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34"/>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SzPts val="1800"/>
              <a:buNone/>
              <a:defRPr sz="1800"/>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1"/>
        <p:cNvGrpSpPr/>
        <p:nvPr/>
      </p:nvGrpSpPr>
      <p:grpSpPr>
        <a:xfrm>
          <a:off x="0" y="0"/>
          <a:ext cx="0" cy="0"/>
          <a:chOff x="0" y="0"/>
          <a:chExt cx="0" cy="0"/>
        </a:xfrm>
      </p:grpSpPr>
      <p:sp>
        <p:nvSpPr>
          <p:cNvPr id="52" name="Google Shape;52;p35"/>
          <p:cNvSpPr txBox="1">
            <a:spLocks noGrp="1"/>
          </p:cNvSpPr>
          <p:nvPr>
            <p:ph type="title"/>
          </p:nvPr>
        </p:nvSpPr>
        <p:spPr>
          <a:xfrm>
            <a:off x="995810" y="510778"/>
            <a:ext cx="5800405" cy="93084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2400"/>
              <a:buFont typeface="Helvetica Neue"/>
              <a:buNone/>
              <a:defRPr>
                <a:solidFill>
                  <a:schemeClr val="dk2"/>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35"/>
          <p:cNvSpPr txBox="1">
            <a:spLocks noGrp="1"/>
          </p:cNvSpPr>
          <p:nvPr>
            <p:ph type="body" idx="1"/>
          </p:nvPr>
        </p:nvSpPr>
        <p:spPr>
          <a:xfrm>
            <a:off x="995810" y="1869989"/>
            <a:ext cx="5800406" cy="2762734"/>
          </a:xfrm>
          <a:prstGeom prst="rect">
            <a:avLst/>
          </a:prstGeom>
          <a:noFill/>
          <a:ln>
            <a:noFill/>
          </a:ln>
        </p:spPr>
        <p:txBody>
          <a:bodyPr spcFirstLastPara="1" wrap="square" lIns="91425" tIns="45700" rIns="91425" bIns="45700" anchor="t" anchorCtr="0">
            <a:normAutofit/>
          </a:bodyPr>
          <a:lstStyle>
            <a:lvl1pPr marL="457200" lvl="0" indent="-304800" algn="l">
              <a:lnSpc>
                <a:spcPct val="90000"/>
              </a:lnSpc>
              <a:spcBef>
                <a:spcPts val="750"/>
              </a:spcBef>
              <a:spcAft>
                <a:spcPts val="0"/>
              </a:spcAft>
              <a:buSzPts val="1200"/>
              <a:buChar char="▪"/>
              <a:defRPr>
                <a:latin typeface="Helvetica Neue"/>
                <a:ea typeface="Helvetica Neue"/>
                <a:cs typeface="Helvetica Neue"/>
                <a:sym typeface="Helvetica Neue"/>
              </a:defRPr>
            </a:lvl1pPr>
            <a:lvl2pPr marL="914400" lvl="1" indent="-304800" algn="l">
              <a:lnSpc>
                <a:spcPct val="90000"/>
              </a:lnSpc>
              <a:spcBef>
                <a:spcPts val="375"/>
              </a:spcBef>
              <a:spcAft>
                <a:spcPts val="0"/>
              </a:spcAft>
              <a:buSzPts val="1200"/>
              <a:buChar char="▪"/>
              <a:defRPr>
                <a:latin typeface="Helvetica Neue"/>
                <a:ea typeface="Helvetica Neue"/>
                <a:cs typeface="Helvetica Neue"/>
                <a:sym typeface="Helvetica Neue"/>
              </a:defRPr>
            </a:lvl2pPr>
            <a:lvl3pPr marL="1371600" lvl="2" indent="-304800" algn="l">
              <a:lnSpc>
                <a:spcPct val="90000"/>
              </a:lnSpc>
              <a:spcBef>
                <a:spcPts val="375"/>
              </a:spcBef>
              <a:spcAft>
                <a:spcPts val="0"/>
              </a:spcAft>
              <a:buSzPts val="1200"/>
              <a:buChar char="▪"/>
              <a:defRPr>
                <a:latin typeface="Helvetica Neue"/>
                <a:ea typeface="Helvetica Neue"/>
                <a:cs typeface="Helvetica Neue"/>
                <a:sym typeface="Helvetica Neue"/>
              </a:defRPr>
            </a:lvl3pPr>
            <a:lvl4pPr marL="1828800" lvl="3" indent="-304800" algn="l">
              <a:lnSpc>
                <a:spcPct val="90000"/>
              </a:lnSpc>
              <a:spcBef>
                <a:spcPts val="375"/>
              </a:spcBef>
              <a:spcAft>
                <a:spcPts val="0"/>
              </a:spcAft>
              <a:buSzPts val="1200"/>
              <a:buChar char="▪"/>
              <a:defRPr>
                <a:latin typeface="Helvetica Neue"/>
                <a:ea typeface="Helvetica Neue"/>
                <a:cs typeface="Helvetica Neue"/>
                <a:sym typeface="Helvetica Neue"/>
              </a:defRPr>
            </a:lvl4pPr>
            <a:lvl5pPr marL="2286000" lvl="4" indent="-304800" algn="l">
              <a:lnSpc>
                <a:spcPct val="90000"/>
              </a:lnSpc>
              <a:spcBef>
                <a:spcPts val="375"/>
              </a:spcBef>
              <a:spcAft>
                <a:spcPts val="0"/>
              </a:spcAft>
              <a:buSzPts val="1200"/>
              <a:buChar char="▪"/>
              <a:defRPr>
                <a:latin typeface="Helvetica Neue"/>
                <a:ea typeface="Helvetica Neue"/>
                <a:cs typeface="Helvetica Neue"/>
                <a:sym typeface="Helvetica Neu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4" name="Google Shape;54;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888888"/>
                </a:solidFill>
                <a:latin typeface="Helvetica Neue"/>
                <a:ea typeface="Helvetica Neue"/>
                <a:cs typeface="Helvetica Neue"/>
                <a:sym typeface="Helvetica Neue"/>
              </a:defRPr>
            </a:lvl1pPr>
            <a:lvl2pPr marL="0" lvl="1" indent="0" algn="r">
              <a:spcBef>
                <a:spcPts val="0"/>
              </a:spcBef>
              <a:buNone/>
              <a:defRPr sz="900">
                <a:solidFill>
                  <a:srgbClr val="888888"/>
                </a:solidFill>
                <a:latin typeface="Helvetica Neue"/>
                <a:ea typeface="Helvetica Neue"/>
                <a:cs typeface="Helvetica Neue"/>
                <a:sym typeface="Helvetica Neue"/>
              </a:defRPr>
            </a:lvl2pPr>
            <a:lvl3pPr marL="0" lvl="2" indent="0" algn="r">
              <a:spcBef>
                <a:spcPts val="0"/>
              </a:spcBef>
              <a:buNone/>
              <a:defRPr sz="900">
                <a:solidFill>
                  <a:srgbClr val="888888"/>
                </a:solidFill>
                <a:latin typeface="Helvetica Neue"/>
                <a:ea typeface="Helvetica Neue"/>
                <a:cs typeface="Helvetica Neue"/>
                <a:sym typeface="Helvetica Neue"/>
              </a:defRPr>
            </a:lvl3pPr>
            <a:lvl4pPr marL="0" lvl="3" indent="0" algn="r">
              <a:spcBef>
                <a:spcPts val="0"/>
              </a:spcBef>
              <a:buNone/>
              <a:defRPr sz="900">
                <a:solidFill>
                  <a:srgbClr val="888888"/>
                </a:solidFill>
                <a:latin typeface="Helvetica Neue"/>
                <a:ea typeface="Helvetica Neue"/>
                <a:cs typeface="Helvetica Neue"/>
                <a:sym typeface="Helvetica Neue"/>
              </a:defRPr>
            </a:lvl4pPr>
            <a:lvl5pPr marL="0" lvl="4" indent="0" algn="r">
              <a:spcBef>
                <a:spcPts val="0"/>
              </a:spcBef>
              <a:buNone/>
              <a:defRPr sz="900">
                <a:solidFill>
                  <a:srgbClr val="888888"/>
                </a:solidFill>
                <a:latin typeface="Helvetica Neue"/>
                <a:ea typeface="Helvetica Neue"/>
                <a:cs typeface="Helvetica Neue"/>
                <a:sym typeface="Helvetica Neue"/>
              </a:defRPr>
            </a:lvl5pPr>
            <a:lvl6pPr marL="0" lvl="5" indent="0" algn="r">
              <a:spcBef>
                <a:spcPts val="0"/>
              </a:spcBef>
              <a:buNone/>
              <a:defRPr sz="900">
                <a:solidFill>
                  <a:srgbClr val="888888"/>
                </a:solidFill>
                <a:latin typeface="Helvetica Neue"/>
                <a:ea typeface="Helvetica Neue"/>
                <a:cs typeface="Helvetica Neue"/>
                <a:sym typeface="Helvetica Neue"/>
              </a:defRPr>
            </a:lvl6pPr>
            <a:lvl7pPr marL="0" lvl="6" indent="0" algn="r">
              <a:spcBef>
                <a:spcPts val="0"/>
              </a:spcBef>
              <a:buNone/>
              <a:defRPr sz="900">
                <a:solidFill>
                  <a:srgbClr val="888888"/>
                </a:solidFill>
                <a:latin typeface="Helvetica Neue"/>
                <a:ea typeface="Helvetica Neue"/>
                <a:cs typeface="Helvetica Neue"/>
                <a:sym typeface="Helvetica Neue"/>
              </a:defRPr>
            </a:lvl7pPr>
            <a:lvl8pPr marL="0" lvl="7" indent="0" algn="r">
              <a:spcBef>
                <a:spcPts val="0"/>
              </a:spcBef>
              <a:buNone/>
              <a:defRPr sz="900">
                <a:solidFill>
                  <a:srgbClr val="888888"/>
                </a:solidFill>
                <a:latin typeface="Helvetica Neue"/>
                <a:ea typeface="Helvetica Neue"/>
                <a:cs typeface="Helvetica Neue"/>
                <a:sym typeface="Helvetica Neue"/>
              </a:defRPr>
            </a:lvl8pPr>
            <a:lvl9pPr marL="0" lvl="8" indent="0" algn="r">
              <a:spcBef>
                <a:spcPts val="0"/>
              </a:spcBef>
              <a:buNone/>
              <a:defRPr sz="900">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55" name="Google Shape;55;p35"/>
          <p:cNvSpPr txBox="1"/>
          <p:nvPr/>
        </p:nvSpPr>
        <p:spPr>
          <a:xfrm>
            <a:off x="0" y="4767263"/>
            <a:ext cx="42502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 sz="900" b="0">
                <a:solidFill>
                  <a:schemeClr val="accent5"/>
                </a:solidFill>
                <a:latin typeface="Open Sans ExtraBold"/>
                <a:ea typeface="Open Sans ExtraBold"/>
                <a:cs typeface="Open Sans ExtraBold"/>
                <a:sym typeface="Open Sans ExtraBold"/>
              </a:rPr>
              <a:t>‹#›</a:t>
            </a:fld>
            <a:endParaRPr sz="900" b="0">
              <a:solidFill>
                <a:schemeClr val="accent5"/>
              </a:solidFill>
              <a:latin typeface="Open Sans ExtraBold"/>
              <a:ea typeface="Open Sans ExtraBold"/>
              <a:cs typeface="Open Sans ExtraBold"/>
              <a:sym typeface="Open Sans ExtraBo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56"/>
        <p:cNvGrpSpPr/>
        <p:nvPr/>
      </p:nvGrpSpPr>
      <p:grpSpPr>
        <a:xfrm>
          <a:off x="0" y="0"/>
          <a:ext cx="0" cy="0"/>
          <a:chOff x="0" y="0"/>
          <a:chExt cx="0" cy="0"/>
        </a:xfrm>
      </p:grpSpPr>
      <p:sp>
        <p:nvSpPr>
          <p:cNvPr id="57" name="Google Shape;57;p36"/>
          <p:cNvSpPr txBox="1">
            <a:spLocks noGrp="1"/>
          </p:cNvSpPr>
          <p:nvPr>
            <p:ph type="title"/>
          </p:nvPr>
        </p:nvSpPr>
        <p:spPr>
          <a:xfrm>
            <a:off x="881449" y="273844"/>
            <a:ext cx="6800248" cy="99417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2400"/>
              <a:buFont typeface="Open Sans ExtraBold"/>
              <a:buNone/>
              <a:defRPr>
                <a:solidFill>
                  <a:schemeClr val="dk2"/>
                </a:solidFill>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36"/>
          <p:cNvSpPr txBox="1">
            <a:spLocks noGrp="1"/>
          </p:cNvSpPr>
          <p:nvPr>
            <p:ph type="body" idx="1"/>
          </p:nvPr>
        </p:nvSpPr>
        <p:spPr>
          <a:xfrm>
            <a:off x="881448" y="1369219"/>
            <a:ext cx="6800249" cy="3079211"/>
          </a:xfrm>
          <a:prstGeom prst="rect">
            <a:avLst/>
          </a:prstGeom>
          <a:noFill/>
          <a:ln>
            <a:noFill/>
          </a:ln>
        </p:spPr>
        <p:txBody>
          <a:bodyPr spcFirstLastPara="1" wrap="square" lIns="91425" tIns="45700" rIns="91425" bIns="45700" anchor="t" anchorCtr="0">
            <a:normAutofit/>
          </a:bodyPr>
          <a:lstStyle>
            <a:lvl1pPr marL="457200" lvl="0" indent="-304800" algn="l">
              <a:lnSpc>
                <a:spcPct val="90000"/>
              </a:lnSpc>
              <a:spcBef>
                <a:spcPts val="750"/>
              </a:spcBef>
              <a:spcAft>
                <a:spcPts val="0"/>
              </a:spcAft>
              <a:buSzPts val="1200"/>
              <a:buChar char="▪"/>
              <a:defRPr>
                <a:latin typeface="Open Sans"/>
                <a:ea typeface="Open Sans"/>
                <a:cs typeface="Open Sans"/>
                <a:sym typeface="Open Sans"/>
              </a:defRPr>
            </a:lvl1pPr>
            <a:lvl2pPr marL="914400" lvl="1" indent="-304800" algn="l">
              <a:lnSpc>
                <a:spcPct val="90000"/>
              </a:lnSpc>
              <a:spcBef>
                <a:spcPts val="375"/>
              </a:spcBef>
              <a:spcAft>
                <a:spcPts val="0"/>
              </a:spcAft>
              <a:buSzPts val="1200"/>
              <a:buChar char="▪"/>
              <a:defRPr>
                <a:latin typeface="Open Sans"/>
                <a:ea typeface="Open Sans"/>
                <a:cs typeface="Open Sans"/>
                <a:sym typeface="Open Sans"/>
              </a:defRPr>
            </a:lvl2pPr>
            <a:lvl3pPr marL="1371600" lvl="2" indent="-304800" algn="l">
              <a:lnSpc>
                <a:spcPct val="90000"/>
              </a:lnSpc>
              <a:spcBef>
                <a:spcPts val="375"/>
              </a:spcBef>
              <a:spcAft>
                <a:spcPts val="0"/>
              </a:spcAft>
              <a:buSzPts val="1200"/>
              <a:buChar char="▪"/>
              <a:defRPr>
                <a:latin typeface="Open Sans"/>
                <a:ea typeface="Open Sans"/>
                <a:cs typeface="Open Sans"/>
                <a:sym typeface="Open Sans"/>
              </a:defRPr>
            </a:lvl3pPr>
            <a:lvl4pPr marL="1828800" lvl="3" indent="-304800" algn="l">
              <a:lnSpc>
                <a:spcPct val="90000"/>
              </a:lnSpc>
              <a:spcBef>
                <a:spcPts val="375"/>
              </a:spcBef>
              <a:spcAft>
                <a:spcPts val="0"/>
              </a:spcAft>
              <a:buSzPts val="1200"/>
              <a:buChar char="▪"/>
              <a:defRPr>
                <a:latin typeface="Open Sans"/>
                <a:ea typeface="Open Sans"/>
                <a:cs typeface="Open Sans"/>
                <a:sym typeface="Open Sans"/>
              </a:defRPr>
            </a:lvl4pPr>
            <a:lvl5pPr marL="2286000" lvl="4" indent="-304800" algn="l">
              <a:lnSpc>
                <a:spcPct val="90000"/>
              </a:lnSpc>
              <a:spcBef>
                <a:spcPts val="375"/>
              </a:spcBef>
              <a:spcAft>
                <a:spcPts val="0"/>
              </a:spcAft>
              <a:buSzPts val="1200"/>
              <a:buChar char="▪"/>
              <a:defRPr>
                <a:latin typeface="Open Sans"/>
                <a:ea typeface="Open Sans"/>
                <a:cs typeface="Open Sans"/>
                <a:sym typeface="Open Sans"/>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36"/>
          <p:cNvSpPr txBox="1">
            <a:spLocks noGrp="1"/>
          </p:cNvSpPr>
          <p:nvPr>
            <p:ph type="sldNum" idx="12"/>
          </p:nvPr>
        </p:nvSpPr>
        <p:spPr>
          <a:xfrm>
            <a:off x="0" y="4767263"/>
            <a:ext cx="42502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a:solidFill>
                  <a:schemeClr val="accent5"/>
                </a:solidFill>
                <a:latin typeface="Helvetica Neue"/>
                <a:ea typeface="Helvetica Neue"/>
                <a:cs typeface="Helvetica Neue"/>
                <a:sym typeface="Helvetica Neue"/>
              </a:defRPr>
            </a:lvl1pPr>
            <a:lvl2pPr marL="0" lvl="1" indent="0" algn="r">
              <a:spcBef>
                <a:spcPts val="0"/>
              </a:spcBef>
              <a:buNone/>
              <a:defRPr sz="900" b="0">
                <a:solidFill>
                  <a:schemeClr val="accent5"/>
                </a:solidFill>
                <a:latin typeface="Helvetica Neue"/>
                <a:ea typeface="Helvetica Neue"/>
                <a:cs typeface="Helvetica Neue"/>
                <a:sym typeface="Helvetica Neue"/>
              </a:defRPr>
            </a:lvl2pPr>
            <a:lvl3pPr marL="0" lvl="2" indent="0" algn="r">
              <a:spcBef>
                <a:spcPts val="0"/>
              </a:spcBef>
              <a:buNone/>
              <a:defRPr sz="900" b="0">
                <a:solidFill>
                  <a:schemeClr val="accent5"/>
                </a:solidFill>
                <a:latin typeface="Helvetica Neue"/>
                <a:ea typeface="Helvetica Neue"/>
                <a:cs typeface="Helvetica Neue"/>
                <a:sym typeface="Helvetica Neue"/>
              </a:defRPr>
            </a:lvl3pPr>
            <a:lvl4pPr marL="0" lvl="3" indent="0" algn="r">
              <a:spcBef>
                <a:spcPts val="0"/>
              </a:spcBef>
              <a:buNone/>
              <a:defRPr sz="900" b="0">
                <a:solidFill>
                  <a:schemeClr val="accent5"/>
                </a:solidFill>
                <a:latin typeface="Helvetica Neue"/>
                <a:ea typeface="Helvetica Neue"/>
                <a:cs typeface="Helvetica Neue"/>
                <a:sym typeface="Helvetica Neue"/>
              </a:defRPr>
            </a:lvl4pPr>
            <a:lvl5pPr marL="0" lvl="4" indent="0" algn="r">
              <a:spcBef>
                <a:spcPts val="0"/>
              </a:spcBef>
              <a:buNone/>
              <a:defRPr sz="900" b="0">
                <a:solidFill>
                  <a:schemeClr val="accent5"/>
                </a:solidFill>
                <a:latin typeface="Helvetica Neue"/>
                <a:ea typeface="Helvetica Neue"/>
                <a:cs typeface="Helvetica Neue"/>
                <a:sym typeface="Helvetica Neue"/>
              </a:defRPr>
            </a:lvl5pPr>
            <a:lvl6pPr marL="0" lvl="5" indent="0" algn="r">
              <a:spcBef>
                <a:spcPts val="0"/>
              </a:spcBef>
              <a:buNone/>
              <a:defRPr sz="900" b="0">
                <a:solidFill>
                  <a:schemeClr val="accent5"/>
                </a:solidFill>
                <a:latin typeface="Helvetica Neue"/>
                <a:ea typeface="Helvetica Neue"/>
                <a:cs typeface="Helvetica Neue"/>
                <a:sym typeface="Helvetica Neue"/>
              </a:defRPr>
            </a:lvl6pPr>
            <a:lvl7pPr marL="0" lvl="6" indent="0" algn="r">
              <a:spcBef>
                <a:spcPts val="0"/>
              </a:spcBef>
              <a:buNone/>
              <a:defRPr sz="900" b="0">
                <a:solidFill>
                  <a:schemeClr val="accent5"/>
                </a:solidFill>
                <a:latin typeface="Helvetica Neue"/>
                <a:ea typeface="Helvetica Neue"/>
                <a:cs typeface="Helvetica Neue"/>
                <a:sym typeface="Helvetica Neue"/>
              </a:defRPr>
            </a:lvl7pPr>
            <a:lvl8pPr marL="0" lvl="7" indent="0" algn="r">
              <a:spcBef>
                <a:spcPts val="0"/>
              </a:spcBef>
              <a:buNone/>
              <a:defRPr sz="900" b="0">
                <a:solidFill>
                  <a:schemeClr val="accent5"/>
                </a:solidFill>
                <a:latin typeface="Helvetica Neue"/>
                <a:ea typeface="Helvetica Neue"/>
                <a:cs typeface="Helvetica Neue"/>
                <a:sym typeface="Helvetica Neue"/>
              </a:defRPr>
            </a:lvl8pPr>
            <a:lvl9pPr marL="0" lvl="8" indent="0" algn="r">
              <a:spcBef>
                <a:spcPts val="0"/>
              </a:spcBef>
              <a:buNone/>
              <a:defRPr sz="900" b="0">
                <a:solidFill>
                  <a:schemeClr val="accent5"/>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Helvetica Neue"/>
                <a:ea typeface="Helvetica Neue"/>
                <a:cs typeface="Helvetica Neue"/>
                <a:sym typeface="Helvetica Neue"/>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1" name="Google Shape;11;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Helvetica Neue"/>
                <a:ea typeface="Helvetica Neue"/>
                <a:cs typeface="Helvetica Neue"/>
                <a:sym typeface="Helvetica Neue"/>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2" name="Google Shape;12;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Helvetica Neue"/>
                <a:ea typeface="Helvetica Neue"/>
                <a:cs typeface="Helvetica Neue"/>
                <a:sym typeface="Helvetica Neue"/>
              </a:defRPr>
            </a:lvl1pPr>
            <a:lvl2pPr marL="0" marR="0" lvl="1" indent="0" algn="r" rtl="0">
              <a:spcBef>
                <a:spcPts val="0"/>
              </a:spcBef>
              <a:buNone/>
              <a:defRPr sz="900" b="0" i="0" u="none" strike="noStrike" cap="none">
                <a:solidFill>
                  <a:srgbClr val="888888"/>
                </a:solidFill>
                <a:latin typeface="Helvetica Neue"/>
                <a:ea typeface="Helvetica Neue"/>
                <a:cs typeface="Helvetica Neue"/>
                <a:sym typeface="Helvetica Neue"/>
              </a:defRPr>
            </a:lvl2pPr>
            <a:lvl3pPr marL="0" marR="0" lvl="2" indent="0" algn="r" rtl="0">
              <a:spcBef>
                <a:spcPts val="0"/>
              </a:spcBef>
              <a:buNone/>
              <a:defRPr sz="900" b="0" i="0" u="none" strike="noStrike" cap="none">
                <a:solidFill>
                  <a:srgbClr val="888888"/>
                </a:solidFill>
                <a:latin typeface="Helvetica Neue"/>
                <a:ea typeface="Helvetica Neue"/>
                <a:cs typeface="Helvetica Neue"/>
                <a:sym typeface="Helvetica Neue"/>
              </a:defRPr>
            </a:lvl3pPr>
            <a:lvl4pPr marL="0" marR="0" lvl="3" indent="0" algn="r" rtl="0">
              <a:spcBef>
                <a:spcPts val="0"/>
              </a:spcBef>
              <a:buNone/>
              <a:defRPr sz="900" b="0" i="0" u="none" strike="noStrike" cap="none">
                <a:solidFill>
                  <a:srgbClr val="888888"/>
                </a:solidFill>
                <a:latin typeface="Helvetica Neue"/>
                <a:ea typeface="Helvetica Neue"/>
                <a:cs typeface="Helvetica Neue"/>
                <a:sym typeface="Helvetica Neue"/>
              </a:defRPr>
            </a:lvl4pPr>
            <a:lvl5pPr marL="0" marR="0" lvl="4" indent="0" algn="r" rtl="0">
              <a:spcBef>
                <a:spcPts val="0"/>
              </a:spcBef>
              <a:buNone/>
              <a:defRPr sz="900" b="0" i="0" u="none" strike="noStrike" cap="none">
                <a:solidFill>
                  <a:srgbClr val="888888"/>
                </a:solidFill>
                <a:latin typeface="Helvetica Neue"/>
                <a:ea typeface="Helvetica Neue"/>
                <a:cs typeface="Helvetica Neue"/>
                <a:sym typeface="Helvetica Neue"/>
              </a:defRPr>
            </a:lvl5pPr>
            <a:lvl6pPr marL="0" marR="0" lvl="5" indent="0" algn="r" rtl="0">
              <a:spcBef>
                <a:spcPts val="0"/>
              </a:spcBef>
              <a:buNone/>
              <a:defRPr sz="900" b="0" i="0" u="none" strike="noStrike" cap="none">
                <a:solidFill>
                  <a:srgbClr val="888888"/>
                </a:solidFill>
                <a:latin typeface="Helvetica Neue"/>
                <a:ea typeface="Helvetica Neue"/>
                <a:cs typeface="Helvetica Neue"/>
                <a:sym typeface="Helvetica Neue"/>
              </a:defRPr>
            </a:lvl6pPr>
            <a:lvl7pPr marL="0" marR="0" lvl="6" indent="0" algn="r" rtl="0">
              <a:spcBef>
                <a:spcPts val="0"/>
              </a:spcBef>
              <a:buNone/>
              <a:defRPr sz="900" b="0" i="0" u="none" strike="noStrike" cap="none">
                <a:solidFill>
                  <a:srgbClr val="888888"/>
                </a:solidFill>
                <a:latin typeface="Helvetica Neue"/>
                <a:ea typeface="Helvetica Neue"/>
                <a:cs typeface="Helvetica Neue"/>
                <a:sym typeface="Helvetica Neue"/>
              </a:defRPr>
            </a:lvl7pPr>
            <a:lvl8pPr marL="0" marR="0" lvl="7" indent="0" algn="r" rtl="0">
              <a:spcBef>
                <a:spcPts val="0"/>
              </a:spcBef>
              <a:buNone/>
              <a:defRPr sz="900" b="0" i="0" u="none" strike="noStrike" cap="none">
                <a:solidFill>
                  <a:srgbClr val="888888"/>
                </a:solidFill>
                <a:latin typeface="Helvetica Neue"/>
                <a:ea typeface="Helvetica Neue"/>
                <a:cs typeface="Helvetica Neue"/>
                <a:sym typeface="Helvetica Neue"/>
              </a:defRPr>
            </a:lvl8pPr>
            <a:lvl9pPr marL="0" marR="0" lvl="8" indent="0" algn="r" rtl="0">
              <a:spcBef>
                <a:spcPts val="0"/>
              </a:spcBef>
              <a:buNone/>
              <a:defRPr sz="9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13" name="Google Shape;13;p27"/>
          <p:cNvSpPr txBox="1">
            <a:spLocks noGrp="1"/>
          </p:cNvSpPr>
          <p:nvPr>
            <p:ph type="title"/>
          </p:nvPr>
        </p:nvSpPr>
        <p:spPr>
          <a:xfrm>
            <a:off x="995810" y="510778"/>
            <a:ext cx="5800405" cy="930844"/>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2"/>
              </a:buClr>
              <a:buSzPts val="2400"/>
              <a:buFont typeface="Open Sans ExtraBold"/>
              <a:buNone/>
              <a:defRPr sz="2400" b="1" i="0" u="none" strike="noStrike" cap="none">
                <a:solidFill>
                  <a:schemeClr val="dk2"/>
                </a:solidFill>
                <a:latin typeface="Open Sans ExtraBold"/>
                <a:ea typeface="Open Sans ExtraBold"/>
                <a:cs typeface="Open Sans ExtraBold"/>
                <a:sym typeface="Open Sans Extra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27"/>
          <p:cNvSpPr txBox="1">
            <a:spLocks noGrp="1"/>
          </p:cNvSpPr>
          <p:nvPr>
            <p:ph type="body" idx="1"/>
          </p:nvPr>
        </p:nvSpPr>
        <p:spPr>
          <a:xfrm>
            <a:off x="995810" y="1869989"/>
            <a:ext cx="5800406" cy="2762734"/>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750"/>
              </a:spcBef>
              <a:spcAft>
                <a:spcPts val="0"/>
              </a:spcAft>
              <a:buClr>
                <a:schemeClr val="accent1"/>
              </a:buClr>
              <a:buSzPts val="1200"/>
              <a:buFont typeface="Noto Sans Symbols"/>
              <a:buChar char="▪"/>
              <a:defRPr sz="1200" b="0" i="0" u="none" strike="noStrike" cap="none">
                <a:solidFill>
                  <a:srgbClr val="444546"/>
                </a:solidFill>
                <a:latin typeface="Open Sans"/>
                <a:ea typeface="Open Sans"/>
                <a:cs typeface="Open Sans"/>
                <a:sym typeface="Open Sans"/>
              </a:defRPr>
            </a:lvl1pPr>
            <a:lvl2pPr marL="914400" marR="0" lvl="1" indent="-304800" algn="l" rtl="0">
              <a:lnSpc>
                <a:spcPct val="90000"/>
              </a:lnSpc>
              <a:spcBef>
                <a:spcPts val="375"/>
              </a:spcBef>
              <a:spcAft>
                <a:spcPts val="0"/>
              </a:spcAft>
              <a:buClr>
                <a:schemeClr val="accent2"/>
              </a:buClr>
              <a:buSzPts val="1200"/>
              <a:buFont typeface="Noto Sans Symbols"/>
              <a:buChar char="▪"/>
              <a:defRPr sz="1200" b="0" i="0" u="none" strike="noStrike" cap="none">
                <a:solidFill>
                  <a:srgbClr val="444546"/>
                </a:solidFill>
                <a:latin typeface="Open Sans"/>
                <a:ea typeface="Open Sans"/>
                <a:cs typeface="Open Sans"/>
                <a:sym typeface="Open Sans"/>
              </a:defRPr>
            </a:lvl2pPr>
            <a:lvl3pPr marL="1371600" marR="0" lvl="2" indent="-304800" algn="l" rtl="0">
              <a:lnSpc>
                <a:spcPct val="90000"/>
              </a:lnSpc>
              <a:spcBef>
                <a:spcPts val="375"/>
              </a:spcBef>
              <a:spcAft>
                <a:spcPts val="0"/>
              </a:spcAft>
              <a:buClr>
                <a:schemeClr val="accent3"/>
              </a:buClr>
              <a:buSzPts val="1200"/>
              <a:buFont typeface="Noto Sans Symbols"/>
              <a:buChar char="▪"/>
              <a:defRPr sz="1200" b="0" i="0" u="none" strike="noStrike" cap="none">
                <a:solidFill>
                  <a:srgbClr val="444546"/>
                </a:solidFill>
                <a:latin typeface="Open Sans"/>
                <a:ea typeface="Open Sans"/>
                <a:cs typeface="Open Sans"/>
                <a:sym typeface="Open Sans"/>
              </a:defRPr>
            </a:lvl3pPr>
            <a:lvl4pPr marL="1828800" marR="0" lvl="3" indent="-304800" algn="l" rtl="0">
              <a:lnSpc>
                <a:spcPct val="90000"/>
              </a:lnSpc>
              <a:spcBef>
                <a:spcPts val="375"/>
              </a:spcBef>
              <a:spcAft>
                <a:spcPts val="0"/>
              </a:spcAft>
              <a:buClr>
                <a:schemeClr val="accent4"/>
              </a:buClr>
              <a:buSzPts val="1200"/>
              <a:buFont typeface="Noto Sans Symbols"/>
              <a:buChar char="▪"/>
              <a:defRPr sz="1200" b="0" i="0" u="none" strike="noStrike" cap="none">
                <a:solidFill>
                  <a:srgbClr val="444546"/>
                </a:solidFill>
                <a:latin typeface="Open Sans"/>
                <a:ea typeface="Open Sans"/>
                <a:cs typeface="Open Sans"/>
                <a:sym typeface="Open Sans"/>
              </a:defRPr>
            </a:lvl4pPr>
            <a:lvl5pPr marL="2286000" marR="0" lvl="4" indent="-304800" algn="l" rtl="0">
              <a:lnSpc>
                <a:spcPct val="90000"/>
              </a:lnSpc>
              <a:spcBef>
                <a:spcPts val="375"/>
              </a:spcBef>
              <a:spcAft>
                <a:spcPts val="0"/>
              </a:spcAft>
              <a:buClr>
                <a:schemeClr val="dk2"/>
              </a:buClr>
              <a:buSzPts val="1200"/>
              <a:buFont typeface="Noto Sans Symbols"/>
              <a:buChar char="▪"/>
              <a:defRPr sz="1200" b="0" i="0" u="none" strike="noStrike" cap="none">
                <a:solidFill>
                  <a:srgbClr val="444546"/>
                </a:solidFill>
                <a:latin typeface="Open Sans"/>
                <a:ea typeface="Open Sans"/>
                <a:cs typeface="Open Sans"/>
                <a:sym typeface="Open San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Open Sans"/>
                <a:ea typeface="Open Sans"/>
                <a:cs typeface="Open Sans"/>
                <a:sym typeface="Open San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Open Sans"/>
                <a:ea typeface="Open Sans"/>
                <a:cs typeface="Open Sans"/>
                <a:sym typeface="Open San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Open Sans"/>
                <a:ea typeface="Open Sans"/>
                <a:cs typeface="Open Sans"/>
                <a:sym typeface="Open San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Open Sans"/>
                <a:ea typeface="Open Sans"/>
                <a:cs typeface="Open Sans"/>
                <a:sym typeface="Open Sans"/>
              </a:defRPr>
            </a:lvl9pPr>
          </a:lstStyle>
          <a:p>
            <a:endParaRPr/>
          </a:p>
        </p:txBody>
      </p:sp>
      <p:sp>
        <p:nvSpPr>
          <p:cNvPr id="15" name="Google Shape;15;p27"/>
          <p:cNvSpPr/>
          <p:nvPr/>
        </p:nvSpPr>
        <p:spPr>
          <a:xfrm>
            <a:off x="1" y="4686300"/>
            <a:ext cx="9144000" cy="466831"/>
          </a:xfrm>
          <a:prstGeom prst="rect">
            <a:avLst/>
          </a:prstGeom>
          <a:solidFill>
            <a:srgbClr val="253E8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0" i="0" u="none" strike="noStrike" cap="none">
              <a:solidFill>
                <a:schemeClr val="lt1"/>
              </a:solidFill>
              <a:latin typeface="Open Sans"/>
              <a:ea typeface="Open Sans"/>
              <a:cs typeface="Open Sans"/>
              <a:sym typeface="Open Sans"/>
            </a:endParaRPr>
          </a:p>
        </p:txBody>
      </p:sp>
      <p:pic>
        <p:nvPicPr>
          <p:cNvPr id="16" name="Google Shape;16;p27" descr="A picture containing text, clipart&#10;&#10;Description automatically generated"/>
          <p:cNvPicPr preferRelativeResize="0"/>
          <p:nvPr/>
        </p:nvPicPr>
        <p:blipFill rotWithShape="1">
          <a:blip r:embed="rId25">
            <a:alphaModFix/>
          </a:blip>
          <a:srcRect/>
          <a:stretch/>
        </p:blipFill>
        <p:spPr>
          <a:xfrm>
            <a:off x="285750" y="4791039"/>
            <a:ext cx="705970" cy="226291"/>
          </a:xfrm>
          <a:prstGeom prst="rect">
            <a:avLst/>
          </a:prstGeom>
          <a:noFill/>
          <a:ln>
            <a:noFill/>
          </a:ln>
        </p:spPr>
      </p:pic>
      <p:sp>
        <p:nvSpPr>
          <p:cNvPr id="17" name="Google Shape;17;p27"/>
          <p:cNvSpPr txBox="1"/>
          <p:nvPr/>
        </p:nvSpPr>
        <p:spPr>
          <a:xfrm>
            <a:off x="7217820" y="4858159"/>
            <a:ext cx="600743" cy="123111"/>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 sz="800" b="1" i="0" u="none" strike="noStrike" cap="none">
                <a:solidFill>
                  <a:schemeClr val="lt1"/>
                </a:solidFill>
                <a:latin typeface="Open Sans"/>
                <a:ea typeface="Open Sans"/>
                <a:cs typeface="Open Sans"/>
                <a:sym typeface="Open Sans"/>
              </a:rPr>
              <a:t>mihin.org</a:t>
            </a:r>
            <a:endParaRPr/>
          </a:p>
        </p:txBody>
      </p:sp>
      <p:pic>
        <p:nvPicPr>
          <p:cNvPr id="18" name="Google Shape;18;p27"/>
          <p:cNvPicPr preferRelativeResize="0"/>
          <p:nvPr/>
        </p:nvPicPr>
        <p:blipFill rotWithShape="1">
          <a:blip r:embed="rId26">
            <a:alphaModFix/>
          </a:blip>
          <a:srcRect/>
          <a:stretch/>
        </p:blipFill>
        <p:spPr>
          <a:xfrm>
            <a:off x="8483507" y="4805999"/>
            <a:ext cx="184578" cy="184578"/>
          </a:xfrm>
          <a:prstGeom prst="rect">
            <a:avLst/>
          </a:prstGeom>
          <a:noFill/>
          <a:ln>
            <a:noFill/>
          </a:ln>
        </p:spPr>
      </p:pic>
      <p:pic>
        <p:nvPicPr>
          <p:cNvPr id="19" name="Google Shape;19;p27"/>
          <p:cNvPicPr preferRelativeResize="0"/>
          <p:nvPr/>
        </p:nvPicPr>
        <p:blipFill rotWithShape="1">
          <a:blip r:embed="rId27">
            <a:alphaModFix/>
          </a:blip>
          <a:srcRect/>
          <a:stretch/>
        </p:blipFill>
        <p:spPr>
          <a:xfrm>
            <a:off x="7082071" y="4833319"/>
            <a:ext cx="187188" cy="172789"/>
          </a:xfrm>
          <a:prstGeom prst="rect">
            <a:avLst/>
          </a:prstGeom>
          <a:noFill/>
          <a:ln>
            <a:noFill/>
          </a:ln>
        </p:spPr>
      </p:pic>
      <p:pic>
        <p:nvPicPr>
          <p:cNvPr id="20" name="Google Shape;20;p27"/>
          <p:cNvPicPr preferRelativeResize="0"/>
          <p:nvPr/>
        </p:nvPicPr>
        <p:blipFill rotWithShape="1">
          <a:blip r:embed="rId28">
            <a:alphaModFix/>
          </a:blip>
          <a:srcRect/>
          <a:stretch/>
        </p:blipFill>
        <p:spPr>
          <a:xfrm>
            <a:off x="8214619" y="4823747"/>
            <a:ext cx="184578" cy="149082"/>
          </a:xfrm>
          <a:prstGeom prst="rect">
            <a:avLst/>
          </a:prstGeom>
          <a:noFill/>
          <a:ln>
            <a:noFill/>
          </a:ln>
        </p:spPr>
      </p:pic>
      <p:sp>
        <p:nvSpPr>
          <p:cNvPr id="21" name="Google Shape;21;p27"/>
          <p:cNvSpPr txBox="1"/>
          <p:nvPr/>
        </p:nvSpPr>
        <p:spPr>
          <a:xfrm>
            <a:off x="3948308" y="4830736"/>
            <a:ext cx="763299" cy="123111"/>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 sz="800" b="1" i="0" u="none" strike="noStrike" cap="none">
                <a:solidFill>
                  <a:schemeClr val="lt1"/>
                </a:solidFill>
                <a:latin typeface="Open Sans"/>
                <a:ea typeface="Open Sans"/>
                <a:cs typeface="Open Sans"/>
                <a:sym typeface="Open Sans"/>
              </a:rPr>
              <a:t>Copyright 2023</a:t>
            </a:r>
            <a:endParaRPr/>
          </a:p>
        </p:txBody>
      </p:sp>
      <p:pic>
        <p:nvPicPr>
          <p:cNvPr id="2" name="Picture 1" descr="A black and white logo&#10;&#10;Description automatically generated">
            <a:extLst>
              <a:ext uri="{FF2B5EF4-FFF2-40B4-BE49-F238E27FC236}">
                <a16:creationId xmlns:a16="http://schemas.microsoft.com/office/drawing/2014/main" id="{77BB6762-49FF-415D-7D1D-1F7E154A9C97}"/>
              </a:ext>
            </a:extLst>
          </p:cNvPr>
          <p:cNvPicPr>
            <a:picLocks noChangeAspect="1"/>
          </p:cNvPicPr>
          <p:nvPr userDrawn="1"/>
        </p:nvPicPr>
        <p:blipFill>
          <a:blip r:embed="rId29"/>
          <a:stretch>
            <a:fillRect/>
          </a:stretch>
        </p:blipFill>
        <p:spPr>
          <a:xfrm>
            <a:off x="1175795" y="4638412"/>
            <a:ext cx="505088" cy="505088"/>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2.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hyperlink" Target="https://www.hl7.org/fhir/resourcelist.html" TargetMode="Externa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hyperlink" Target="https://www.hl7.org/fhir/resourcelist.html" TargetMode="External"/><Relationship Id="rId5" Type="http://schemas.openxmlformats.org/officeDocument/2006/relationships/hyperlink" Target="https://www.hl7.org/fhir/datatypes.html" TargetMode="Externa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hyperlink" Target="https://www.hl7.org/fhir/conformance-rules.html#mustSupport" TargetMode="External"/><Relationship Id="rId3" Type="http://schemas.openxmlformats.org/officeDocument/2006/relationships/image" Target="../media/image46.png"/><Relationship Id="rId7" Type="http://schemas.openxmlformats.org/officeDocument/2006/relationships/hyperlink" Target="https://www.hl7.org/fhir/conformance-rules.html#isModifier" TargetMode="External"/><Relationship Id="rId12" Type="http://schemas.openxmlformats.org/officeDocument/2006/relationships/hyperlink" Target="http://hl7.org/fhir/conformance-rules.html"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hyperlink" Target="https://www.hl7.org/fhir/datatypes.html" TargetMode="External"/><Relationship Id="rId11" Type="http://schemas.openxmlformats.org/officeDocument/2006/relationships/hyperlink" Target="https://www.hl7.org/fhir/versions.html#std-process" TargetMode="External"/><Relationship Id="rId5" Type="http://schemas.openxmlformats.org/officeDocument/2006/relationships/hyperlink" Target="https://www.hl7.org/fhir/formats.html#table" TargetMode="External"/><Relationship Id="rId10" Type="http://schemas.openxmlformats.org/officeDocument/2006/relationships/hyperlink" Target="https://www.hl7.org/fhir/conformance-rules.html#constraints" TargetMode="External"/><Relationship Id="rId4" Type="http://schemas.openxmlformats.org/officeDocument/2006/relationships/image" Target="../media/image53.png"/><Relationship Id="rId9" Type="http://schemas.openxmlformats.org/officeDocument/2006/relationships/hyperlink" Target="https://www.hl7.org/fhir/search.html#summar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hl7.org/fhir/us/core/StructureDefinition-us-core-patient.html"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hyperlink" Target="https://www.healthit.gov/isa/sites/isa/files/2020-10/USCDI-Version-1-July-2020-Errata-Final_0.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32DAB3E-6932-DE79-EC2F-1ACAA427D5D1}"/>
              </a:ext>
            </a:extLst>
          </p:cNvPr>
          <p:cNvSpPr/>
          <p:nvPr/>
        </p:nvSpPr>
        <p:spPr>
          <a:xfrm>
            <a:off x="0" y="-69203"/>
            <a:ext cx="9144000" cy="66294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Rectangle 3">
            <a:extLst>
              <a:ext uri="{FF2B5EF4-FFF2-40B4-BE49-F238E27FC236}">
                <a16:creationId xmlns:a16="http://schemas.microsoft.com/office/drawing/2014/main" id="{B55E22AC-FA6C-92EF-FBC8-24A7A143D5B3}"/>
              </a:ext>
            </a:extLst>
          </p:cNvPr>
          <p:cNvSpPr/>
          <p:nvPr/>
        </p:nvSpPr>
        <p:spPr>
          <a:xfrm>
            <a:off x="-7751" y="4480560"/>
            <a:ext cx="9151751" cy="25298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picture containing text, electronics&#10;&#10;Description automatically generated">
            <a:extLst>
              <a:ext uri="{FF2B5EF4-FFF2-40B4-BE49-F238E27FC236}">
                <a16:creationId xmlns:a16="http://schemas.microsoft.com/office/drawing/2014/main" id="{7D5B4C69-722E-B3B4-01B8-D83E17C72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1" y="252986"/>
            <a:ext cx="9151751" cy="4488156"/>
          </a:xfrm>
          <a:prstGeom prst="rect">
            <a:avLst/>
          </a:prstGeom>
        </p:spPr>
      </p:pic>
      <p:sp>
        <p:nvSpPr>
          <p:cNvPr id="2" name="Title 5">
            <a:extLst>
              <a:ext uri="{FF2B5EF4-FFF2-40B4-BE49-F238E27FC236}">
                <a16:creationId xmlns:a16="http://schemas.microsoft.com/office/drawing/2014/main" id="{3F38A84B-9D99-D11C-E33E-96C17C25FD48}"/>
              </a:ext>
            </a:extLst>
          </p:cNvPr>
          <p:cNvSpPr txBox="1">
            <a:spLocks/>
          </p:cNvSpPr>
          <p:nvPr/>
        </p:nvSpPr>
        <p:spPr>
          <a:xfrm>
            <a:off x="1970781" y="3686529"/>
            <a:ext cx="2845457" cy="642938"/>
          </a:xfrm>
          <a:prstGeom prst="rect">
            <a:avLst/>
          </a:prstGeom>
        </p:spPr>
        <p:txBody>
          <a:bodyPr vert="horz" lIns="68580" tIns="34290" rIns="68580" bIns="3429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783">
              <a:defRPr/>
            </a:pPr>
            <a:r>
              <a:rPr lang="en-US"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September 27, 2023</a:t>
            </a:r>
            <a:endParaRPr lang="en-US" sz="13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1036917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7" name="Google Shape;207;p7"/>
          <p:cNvPicPr preferRelativeResize="0"/>
          <p:nvPr/>
        </p:nvPicPr>
        <p:blipFill rotWithShape="1">
          <a:blip r:embed="rId3">
            <a:alphaModFix/>
          </a:blip>
          <a:srcRect/>
          <a:stretch/>
        </p:blipFill>
        <p:spPr>
          <a:xfrm>
            <a:off x="722975" y="749412"/>
            <a:ext cx="7565532" cy="3773288"/>
          </a:xfrm>
          <a:prstGeom prst="rect">
            <a:avLst/>
          </a:prstGeom>
          <a:noFill/>
          <a:ln>
            <a:noFill/>
          </a:ln>
        </p:spPr>
      </p:pic>
      <p:sp>
        <p:nvSpPr>
          <p:cNvPr id="204" name="Google Shape;204;p7"/>
          <p:cNvSpPr txBox="1">
            <a:spLocks noGrp="1"/>
          </p:cNvSpPr>
          <p:nvPr>
            <p:ph type="sldNum" idx="12"/>
          </p:nvPr>
        </p:nvSpPr>
        <p:spPr>
          <a:xfrm>
            <a:off x="8753475" y="4953000"/>
            <a:ext cx="420000" cy="219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888888"/>
              </a:buClr>
              <a:buSzPts val="900"/>
              <a:buFont typeface="Helvetica Neue"/>
              <a:buNone/>
            </a:pPr>
            <a:fld id="{00000000-1234-1234-1234-123412341234}" type="slidenum">
              <a:rPr lang="en"/>
              <a:t>10</a:t>
            </a:fld>
            <a:endParaRPr/>
          </a:p>
        </p:txBody>
      </p:sp>
      <p:sp>
        <p:nvSpPr>
          <p:cNvPr id="205" name="Google Shape;205;p7"/>
          <p:cNvSpPr txBox="1">
            <a:spLocks noGrp="1"/>
          </p:cNvSpPr>
          <p:nvPr>
            <p:ph type="title"/>
          </p:nvPr>
        </p:nvSpPr>
        <p:spPr>
          <a:xfrm>
            <a:off x="2587572" y="134549"/>
            <a:ext cx="7210500" cy="6636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2800"/>
              <a:buNone/>
            </a:pPr>
            <a:r>
              <a:rPr lang="en" dirty="0">
                <a:solidFill>
                  <a:schemeClr val="bg2"/>
                </a:solidFill>
              </a:rPr>
              <a:t>     FHIR: State Of The Union</a:t>
            </a:r>
            <a:endParaRPr dirty="0">
              <a:solidFill>
                <a:schemeClr val="bg2"/>
              </a:solidFill>
            </a:endParaRPr>
          </a:p>
        </p:txBody>
      </p:sp>
      <p:pic>
        <p:nvPicPr>
          <p:cNvPr id="206" name="Google Shape;206;p7"/>
          <p:cNvPicPr preferRelativeResize="0"/>
          <p:nvPr/>
        </p:nvPicPr>
        <p:blipFill rotWithShape="1">
          <a:blip r:embed="rId4">
            <a:alphaModFix/>
          </a:blip>
          <a:srcRect l="10354"/>
          <a:stretch/>
        </p:blipFill>
        <p:spPr>
          <a:xfrm>
            <a:off x="2468393" y="66761"/>
            <a:ext cx="693907" cy="73138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28452c37489_0_8"/>
          <p:cNvSpPr txBox="1">
            <a:spLocks noGrp="1"/>
          </p:cNvSpPr>
          <p:nvPr>
            <p:ph type="sldNum" idx="12"/>
          </p:nvPr>
        </p:nvSpPr>
        <p:spPr>
          <a:xfrm>
            <a:off x="8753475" y="4953000"/>
            <a:ext cx="420000" cy="219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888888"/>
              </a:buClr>
              <a:buSzPts val="900"/>
              <a:buFont typeface="Helvetica Neue"/>
              <a:buNone/>
            </a:pPr>
            <a:fld id="{00000000-1234-1234-1234-123412341234}" type="slidenum">
              <a:rPr lang="en"/>
              <a:t>11</a:t>
            </a:fld>
            <a:endParaRPr/>
          </a:p>
        </p:txBody>
      </p:sp>
      <p:sp>
        <p:nvSpPr>
          <p:cNvPr id="213" name="Google Shape;213;g28452c37489_0_8"/>
          <p:cNvSpPr txBox="1">
            <a:spLocks noGrp="1"/>
          </p:cNvSpPr>
          <p:nvPr>
            <p:ph type="title"/>
          </p:nvPr>
        </p:nvSpPr>
        <p:spPr>
          <a:xfrm>
            <a:off x="2345531" y="140261"/>
            <a:ext cx="7210500" cy="6636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2800"/>
              <a:buNone/>
            </a:pPr>
            <a:r>
              <a:rPr lang="en"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rPr>
              <a:t>     FHIR: State Of The Union</a:t>
            </a:r>
            <a:endParaRPr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14" name="Google Shape;214;g28452c37489_0_8"/>
          <p:cNvPicPr preferRelativeResize="0"/>
          <p:nvPr/>
        </p:nvPicPr>
        <p:blipFill rotWithShape="1">
          <a:blip r:embed="rId3">
            <a:alphaModFix/>
          </a:blip>
          <a:srcRect l="10354"/>
          <a:stretch/>
        </p:blipFill>
        <p:spPr>
          <a:xfrm>
            <a:off x="2199656" y="121211"/>
            <a:ext cx="716450" cy="799175"/>
          </a:xfrm>
          <a:prstGeom prst="rect">
            <a:avLst/>
          </a:prstGeom>
          <a:noFill/>
          <a:ln>
            <a:noFill/>
          </a:ln>
        </p:spPr>
      </p:pic>
      <p:pic>
        <p:nvPicPr>
          <p:cNvPr id="215" name="Google Shape;215;g28452c37489_0_8"/>
          <p:cNvPicPr preferRelativeResize="0"/>
          <p:nvPr/>
        </p:nvPicPr>
        <p:blipFill>
          <a:blip r:embed="rId4">
            <a:alphaModFix/>
          </a:blip>
          <a:stretch>
            <a:fillRect/>
          </a:stretch>
        </p:blipFill>
        <p:spPr>
          <a:xfrm>
            <a:off x="313574" y="955580"/>
            <a:ext cx="8516852" cy="902400"/>
          </a:xfrm>
          <a:prstGeom prst="rect">
            <a:avLst/>
          </a:prstGeom>
          <a:noFill/>
          <a:ln>
            <a:noFill/>
          </a:ln>
        </p:spPr>
      </p:pic>
      <p:pic>
        <p:nvPicPr>
          <p:cNvPr id="216" name="Google Shape;216;g28452c37489_0_8"/>
          <p:cNvPicPr preferRelativeResize="0"/>
          <p:nvPr/>
        </p:nvPicPr>
        <p:blipFill>
          <a:blip r:embed="rId5">
            <a:alphaModFix/>
          </a:blip>
          <a:stretch>
            <a:fillRect/>
          </a:stretch>
        </p:blipFill>
        <p:spPr>
          <a:xfrm rot="5400000">
            <a:off x="2629354" y="1845507"/>
            <a:ext cx="207126" cy="4838700"/>
          </a:xfrm>
          <a:prstGeom prst="rect">
            <a:avLst/>
          </a:prstGeom>
          <a:noFill/>
          <a:ln>
            <a:noFill/>
          </a:ln>
        </p:spPr>
      </p:pic>
      <p:pic>
        <p:nvPicPr>
          <p:cNvPr id="217" name="Google Shape;217;g28452c37489_0_8"/>
          <p:cNvPicPr preferRelativeResize="0"/>
          <p:nvPr/>
        </p:nvPicPr>
        <p:blipFill>
          <a:blip r:embed="rId6">
            <a:alphaModFix/>
          </a:blip>
          <a:stretch>
            <a:fillRect/>
          </a:stretch>
        </p:blipFill>
        <p:spPr>
          <a:xfrm>
            <a:off x="313574" y="2009700"/>
            <a:ext cx="5920492" cy="469200"/>
          </a:xfrm>
          <a:prstGeom prst="rect">
            <a:avLst/>
          </a:prstGeom>
          <a:noFill/>
          <a:ln>
            <a:noFill/>
          </a:ln>
        </p:spPr>
      </p:pic>
      <p:pic>
        <p:nvPicPr>
          <p:cNvPr id="218" name="Google Shape;218;g28452c37489_0_8"/>
          <p:cNvPicPr preferRelativeResize="0"/>
          <p:nvPr/>
        </p:nvPicPr>
        <p:blipFill>
          <a:blip r:embed="rId7">
            <a:alphaModFix/>
          </a:blip>
          <a:stretch>
            <a:fillRect/>
          </a:stretch>
        </p:blipFill>
        <p:spPr>
          <a:xfrm>
            <a:off x="364750" y="2703258"/>
            <a:ext cx="5920500" cy="496866"/>
          </a:xfrm>
          <a:prstGeom prst="rect">
            <a:avLst/>
          </a:prstGeom>
          <a:noFill/>
          <a:ln>
            <a:noFill/>
          </a:ln>
        </p:spPr>
      </p:pic>
      <p:pic>
        <p:nvPicPr>
          <p:cNvPr id="219" name="Google Shape;219;g28452c37489_0_8"/>
          <p:cNvPicPr preferRelativeResize="0"/>
          <p:nvPr/>
        </p:nvPicPr>
        <p:blipFill>
          <a:blip r:embed="rId8">
            <a:alphaModFix/>
          </a:blip>
          <a:stretch>
            <a:fillRect/>
          </a:stretch>
        </p:blipFill>
        <p:spPr>
          <a:xfrm>
            <a:off x="313567" y="3543633"/>
            <a:ext cx="5920499" cy="38231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
          <p:cNvSpPr txBox="1">
            <a:spLocks noGrp="1"/>
          </p:cNvSpPr>
          <p:nvPr>
            <p:ph type="sldNum" idx="12"/>
          </p:nvPr>
        </p:nvSpPr>
        <p:spPr>
          <a:xfrm>
            <a:off x="8753475" y="4953000"/>
            <a:ext cx="420000" cy="219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888888"/>
              </a:buClr>
              <a:buSzPts val="900"/>
              <a:buFont typeface="Helvetica Neue"/>
              <a:buNone/>
            </a:pPr>
            <a:fld id="{00000000-1234-1234-1234-123412341234}" type="slidenum">
              <a:rPr lang="en"/>
              <a:t>12</a:t>
            </a:fld>
            <a:endParaRPr/>
          </a:p>
        </p:txBody>
      </p:sp>
      <p:sp>
        <p:nvSpPr>
          <p:cNvPr id="236" name="Google Shape;236;p2"/>
          <p:cNvSpPr txBox="1">
            <a:spLocks noGrp="1"/>
          </p:cNvSpPr>
          <p:nvPr>
            <p:ph type="title"/>
          </p:nvPr>
        </p:nvSpPr>
        <p:spPr>
          <a:xfrm>
            <a:off x="1542975" y="126206"/>
            <a:ext cx="7210500" cy="663600"/>
          </a:xfrm>
          <a:prstGeom prst="rect">
            <a:avLst/>
          </a:prstGeom>
          <a:noFill/>
          <a:ln>
            <a:noFill/>
          </a:ln>
        </p:spPr>
        <p:txBody>
          <a:bodyPr spcFirstLastPara="1" wrap="square" lIns="0" tIns="34275" rIns="68575" bIns="34275" anchor="ctr" anchorCtr="0">
            <a:noAutofit/>
          </a:bodyPr>
          <a:lstStyle/>
          <a:p>
            <a:pPr marL="0" lvl="0" indent="0" algn="l" rtl="0">
              <a:lnSpc>
                <a:spcPct val="90000"/>
              </a:lnSpc>
              <a:spcBef>
                <a:spcPts val="0"/>
              </a:spcBef>
              <a:spcAft>
                <a:spcPts val="0"/>
              </a:spcAft>
              <a:buClr>
                <a:schemeClr val="accent1"/>
              </a:buClr>
              <a:buSzPts val="2700"/>
              <a:buFont typeface="Helvetica Neue"/>
              <a:buNone/>
            </a:pPr>
            <a:r>
              <a:rPr lang="en" sz="2400" dirty="0">
                <a:latin typeface="Open Sans Extrabold" panose="020B0906030804020204" pitchFamily="34" charset="0"/>
                <a:ea typeface="Open Sans Extrabold" panose="020B0906030804020204" pitchFamily="34" charset="0"/>
                <a:cs typeface="Open Sans Extrabold" panose="020B0906030804020204" pitchFamily="34" charset="0"/>
              </a:rPr>
              <a:t>Universal Data Objectives &amp; Challenges</a:t>
            </a:r>
            <a:endParaRPr sz="24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37" name="Google Shape;237;p2"/>
          <p:cNvSpPr txBox="1">
            <a:spLocks noGrp="1"/>
          </p:cNvSpPr>
          <p:nvPr>
            <p:ph type="body" idx="4294967295"/>
          </p:nvPr>
        </p:nvSpPr>
        <p:spPr>
          <a:xfrm>
            <a:off x="452475" y="1325782"/>
            <a:ext cx="8721000" cy="3371400"/>
          </a:xfrm>
          <a:prstGeom prst="rect">
            <a:avLst/>
          </a:prstGeom>
          <a:noFill/>
          <a:ln>
            <a:noFill/>
          </a:ln>
        </p:spPr>
        <p:txBody>
          <a:bodyPr spcFirstLastPara="1" wrap="square" lIns="0" tIns="34275" rIns="68575" bIns="34275" anchor="t" anchorCtr="0">
            <a:noAutofit/>
          </a:bodyPr>
          <a:lstStyle/>
          <a:p>
            <a:pPr marL="342900" lvl="0" indent="-273050" algn="l" rtl="0">
              <a:lnSpc>
                <a:spcPct val="115000"/>
              </a:lnSpc>
              <a:spcBef>
                <a:spcPts val="900"/>
              </a:spcBef>
              <a:spcAft>
                <a:spcPts val="0"/>
              </a:spcAft>
              <a:buClr>
                <a:srgbClr val="333232"/>
              </a:buClr>
              <a:buSzPts val="1700"/>
              <a:buFont typeface="Roboto"/>
              <a:buChar char="●"/>
            </a:pPr>
            <a:r>
              <a:rPr lang="en" sz="1600" b="1" dirty="0">
                <a:solidFill>
                  <a:srgbClr val="333232"/>
                </a:solidFill>
                <a:highlight>
                  <a:srgbClr val="FFFFFF"/>
                </a:highlight>
              </a:rPr>
              <a:t>A single source of truth is a must</a:t>
            </a:r>
            <a:r>
              <a:rPr lang="en" sz="1600" dirty="0">
                <a:solidFill>
                  <a:srgbClr val="333232"/>
                </a:solidFill>
                <a:highlight>
                  <a:srgbClr val="FFFFFF"/>
                </a:highlight>
              </a:rPr>
              <a:t>, but it’s incredibly challenging when data is scattered among hundreds of disparate legacy, cloud, and hybrid systems.</a:t>
            </a:r>
            <a:endParaRPr sz="1600" dirty="0">
              <a:solidFill>
                <a:srgbClr val="333232"/>
              </a:solidFill>
              <a:highlight>
                <a:srgbClr val="FFFFFF"/>
              </a:highlight>
            </a:endParaRPr>
          </a:p>
          <a:p>
            <a:pPr marL="342900" lvl="0" indent="-273050" algn="l" rtl="0">
              <a:lnSpc>
                <a:spcPct val="115000"/>
              </a:lnSpc>
              <a:spcBef>
                <a:spcPts val="800"/>
              </a:spcBef>
              <a:spcAft>
                <a:spcPts val="0"/>
              </a:spcAft>
              <a:buClr>
                <a:srgbClr val="333232"/>
              </a:buClr>
              <a:buSzPts val="1700"/>
              <a:buFont typeface="Roboto"/>
              <a:buChar char="●"/>
            </a:pPr>
            <a:r>
              <a:rPr lang="en" sz="1600" b="1" dirty="0">
                <a:solidFill>
                  <a:srgbClr val="333232"/>
                </a:solidFill>
                <a:highlight>
                  <a:srgbClr val="FFFFFF"/>
                </a:highlight>
              </a:rPr>
              <a:t>The volume of data is growing exponentially</a:t>
            </a:r>
            <a:r>
              <a:rPr lang="en" sz="1600" dirty="0">
                <a:solidFill>
                  <a:srgbClr val="333232"/>
                </a:solidFill>
                <a:highlight>
                  <a:srgbClr val="FFFFFF"/>
                </a:highlight>
              </a:rPr>
              <a:t>, with increasing demand for instant data access and faster response times.</a:t>
            </a:r>
            <a:endParaRPr sz="1600" dirty="0">
              <a:solidFill>
                <a:srgbClr val="333232"/>
              </a:solidFill>
              <a:highlight>
                <a:srgbClr val="FFFFFF"/>
              </a:highlight>
            </a:endParaRPr>
          </a:p>
          <a:p>
            <a:pPr marL="342900" lvl="0" indent="-273050" algn="l" rtl="0">
              <a:lnSpc>
                <a:spcPct val="115000"/>
              </a:lnSpc>
              <a:spcBef>
                <a:spcPts val="800"/>
              </a:spcBef>
              <a:spcAft>
                <a:spcPts val="0"/>
              </a:spcAft>
              <a:buClr>
                <a:srgbClr val="333232"/>
              </a:buClr>
              <a:buSzPts val="1700"/>
              <a:buFont typeface="Roboto"/>
              <a:buChar char="●"/>
            </a:pPr>
            <a:r>
              <a:rPr lang="en" sz="1600" b="1" dirty="0">
                <a:solidFill>
                  <a:srgbClr val="333232"/>
                </a:solidFill>
                <a:highlight>
                  <a:srgbClr val="FFFFFF"/>
                </a:highlight>
              </a:rPr>
              <a:t>Data needs to be made available to everyone, </a:t>
            </a:r>
            <a:r>
              <a:rPr lang="en" sz="1600" dirty="0">
                <a:solidFill>
                  <a:srgbClr val="333232"/>
                </a:solidFill>
                <a:highlight>
                  <a:srgbClr val="FFFFFF"/>
                </a:highlight>
              </a:rPr>
              <a:t>all the time, without the need for technical expertise or any involvement of IT.</a:t>
            </a:r>
            <a:endParaRPr sz="1600" dirty="0">
              <a:solidFill>
                <a:srgbClr val="333232"/>
              </a:solidFill>
              <a:highlight>
                <a:srgbClr val="FFFFFF"/>
              </a:highlight>
            </a:endParaRPr>
          </a:p>
          <a:p>
            <a:pPr marL="342900" lvl="0" indent="-273050" algn="l" rtl="0">
              <a:lnSpc>
                <a:spcPct val="115000"/>
              </a:lnSpc>
              <a:spcBef>
                <a:spcPts val="900"/>
              </a:spcBef>
              <a:spcAft>
                <a:spcPts val="800"/>
              </a:spcAft>
              <a:buClr>
                <a:srgbClr val="333232"/>
              </a:buClr>
              <a:buSzPts val="1700"/>
              <a:buFont typeface="Roboto"/>
              <a:buChar char="●"/>
            </a:pPr>
            <a:r>
              <a:rPr lang="en" sz="1600" b="1" dirty="0">
                <a:solidFill>
                  <a:srgbClr val="333232"/>
                </a:solidFill>
                <a:highlight>
                  <a:srgbClr val="FFFFFF"/>
                </a:highlight>
              </a:rPr>
              <a:t>Data is a competitive advantage</a:t>
            </a:r>
            <a:r>
              <a:rPr lang="en" sz="1600" dirty="0">
                <a:solidFill>
                  <a:srgbClr val="333232"/>
                </a:solidFill>
                <a:highlight>
                  <a:srgbClr val="FFFFFF"/>
                </a:highlight>
              </a:rPr>
              <a:t>, it is valuable but only as much as it is trustworthy (hygienic, complete, organized, current), frictionlessly accessible to those who derive value</a:t>
            </a:r>
            <a:endParaRPr sz="1600" dirty="0">
              <a:solidFill>
                <a:srgbClr val="333232"/>
              </a:solidFill>
              <a:highlight>
                <a:srgbClr val="FFFFFF"/>
              </a:high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
          <p:cNvSpPr txBox="1">
            <a:spLocks noGrp="1"/>
          </p:cNvSpPr>
          <p:nvPr>
            <p:ph type="sldNum" idx="12"/>
          </p:nvPr>
        </p:nvSpPr>
        <p:spPr>
          <a:xfrm>
            <a:off x="8753475" y="4953000"/>
            <a:ext cx="420000" cy="219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888888"/>
              </a:buClr>
              <a:buSzPts val="900"/>
              <a:buFont typeface="Helvetica Neue"/>
              <a:buNone/>
            </a:pPr>
            <a:fld id="{00000000-1234-1234-1234-123412341234}" type="slidenum">
              <a:rPr lang="en"/>
              <a:t>13</a:t>
            </a:fld>
            <a:endParaRPr/>
          </a:p>
        </p:txBody>
      </p:sp>
      <p:pic>
        <p:nvPicPr>
          <p:cNvPr id="243" name="Google Shape;243;p4"/>
          <p:cNvPicPr preferRelativeResize="0"/>
          <p:nvPr/>
        </p:nvPicPr>
        <p:blipFill rotWithShape="1">
          <a:blip r:embed="rId3">
            <a:alphaModFix/>
          </a:blip>
          <a:srcRect/>
          <a:stretch/>
        </p:blipFill>
        <p:spPr>
          <a:xfrm>
            <a:off x="0" y="1"/>
            <a:ext cx="9144003" cy="4707915"/>
          </a:xfrm>
          <a:prstGeom prst="rect">
            <a:avLst/>
          </a:prstGeom>
          <a:noFill/>
          <a:ln>
            <a:noFill/>
          </a:ln>
        </p:spPr>
      </p:pic>
      <p:grpSp>
        <p:nvGrpSpPr>
          <p:cNvPr id="244" name="Google Shape;244;p4"/>
          <p:cNvGrpSpPr/>
          <p:nvPr/>
        </p:nvGrpSpPr>
        <p:grpSpPr>
          <a:xfrm>
            <a:off x="153816" y="1656805"/>
            <a:ext cx="722700" cy="610501"/>
            <a:chOff x="2875925" y="1369650"/>
            <a:chExt cx="722700" cy="610501"/>
          </a:xfrm>
        </p:grpSpPr>
        <p:sp>
          <p:nvSpPr>
            <p:cNvPr id="245" name="Google Shape;245;p4"/>
            <p:cNvSpPr/>
            <p:nvPr/>
          </p:nvSpPr>
          <p:spPr>
            <a:xfrm>
              <a:off x="3109200" y="1726651"/>
              <a:ext cx="256200" cy="253500"/>
            </a:xfrm>
            <a:prstGeom prst="roundRect">
              <a:avLst>
                <a:gd name="adj" fmla="val 16667"/>
              </a:avLst>
            </a:prstGeom>
            <a:solidFill>
              <a:schemeClr val="dk1"/>
            </a:solidFill>
            <a:ln w="9525" cap="flat" cmpd="sng">
              <a:solidFill>
                <a:srgbClr val="15275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pen Sans"/>
                <a:buNone/>
              </a:pPr>
              <a:endParaRPr sz="1800" b="0" i="0" u="none" strike="noStrike" cap="none">
                <a:solidFill>
                  <a:schemeClr val="dk1"/>
                </a:solidFill>
                <a:latin typeface="Open Sans"/>
                <a:ea typeface="Open Sans"/>
                <a:cs typeface="Open Sans"/>
                <a:sym typeface="Open Sans"/>
              </a:endParaRPr>
            </a:p>
          </p:txBody>
        </p:sp>
        <p:pic>
          <p:nvPicPr>
            <p:cNvPr id="246" name="Google Shape;246;p4"/>
            <p:cNvPicPr preferRelativeResize="0"/>
            <p:nvPr/>
          </p:nvPicPr>
          <p:blipFill rotWithShape="1">
            <a:blip r:embed="rId4">
              <a:alphaModFix/>
            </a:blip>
            <a:srcRect/>
            <a:stretch/>
          </p:blipFill>
          <p:spPr>
            <a:xfrm>
              <a:off x="3131900" y="1754625"/>
              <a:ext cx="210800" cy="197550"/>
            </a:xfrm>
            <a:prstGeom prst="rect">
              <a:avLst/>
            </a:prstGeom>
            <a:noFill/>
            <a:ln>
              <a:noFill/>
            </a:ln>
          </p:spPr>
        </p:pic>
        <p:sp>
          <p:nvSpPr>
            <p:cNvPr id="247" name="Google Shape;247;p4"/>
            <p:cNvSpPr txBox="1"/>
            <p:nvPr/>
          </p:nvSpPr>
          <p:spPr>
            <a:xfrm>
              <a:off x="2875925" y="1369650"/>
              <a:ext cx="722700" cy="352800"/>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Clr>
                  <a:srgbClr val="FFFFFF"/>
                </a:buClr>
                <a:buSzPts val="1000"/>
                <a:buFont typeface="Open Sans"/>
                <a:buNone/>
              </a:pPr>
              <a:r>
                <a:rPr lang="en" sz="1000" b="0" i="0" u="none" strike="noStrike" cap="none" dirty="0">
                  <a:solidFill>
                    <a:srgbClr val="FFFFFF"/>
                  </a:solidFill>
                  <a:latin typeface="Open Sans"/>
                  <a:ea typeface="Open Sans"/>
                  <a:cs typeface="Open Sans"/>
                  <a:sym typeface="Open Sans"/>
                </a:rPr>
                <a:t>CQL</a:t>
              </a:r>
              <a:endParaRPr sz="1000" b="0" i="0" u="none" strike="noStrike" cap="none" dirty="0">
                <a:solidFill>
                  <a:srgbClr val="FFFFFF"/>
                </a:solidFill>
                <a:latin typeface="Open Sans"/>
                <a:ea typeface="Open Sans"/>
                <a:cs typeface="Open Sans"/>
                <a:sym typeface="Open Sans"/>
              </a:endParaRPr>
            </a:p>
          </p:txBody>
        </p:sp>
      </p:grpSp>
      <p:grpSp>
        <p:nvGrpSpPr>
          <p:cNvPr id="248" name="Google Shape;248;p4"/>
          <p:cNvGrpSpPr/>
          <p:nvPr/>
        </p:nvGrpSpPr>
        <p:grpSpPr>
          <a:xfrm>
            <a:off x="2783866" y="1756143"/>
            <a:ext cx="902100" cy="610501"/>
            <a:chOff x="2786175" y="1369650"/>
            <a:chExt cx="902100" cy="610501"/>
          </a:xfrm>
        </p:grpSpPr>
        <p:sp>
          <p:nvSpPr>
            <p:cNvPr id="249" name="Google Shape;249;p4"/>
            <p:cNvSpPr/>
            <p:nvPr/>
          </p:nvSpPr>
          <p:spPr>
            <a:xfrm>
              <a:off x="3109200" y="1726651"/>
              <a:ext cx="256200" cy="253500"/>
            </a:xfrm>
            <a:prstGeom prst="roundRect">
              <a:avLst>
                <a:gd name="adj" fmla="val 16667"/>
              </a:avLst>
            </a:prstGeom>
            <a:solidFill>
              <a:schemeClr val="dk1"/>
            </a:solidFill>
            <a:ln w="9525" cap="flat" cmpd="sng">
              <a:solidFill>
                <a:srgbClr val="15275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pen Sans"/>
                <a:buNone/>
              </a:pPr>
              <a:endParaRPr sz="1800" b="0" i="0" u="none" strike="noStrike" cap="none">
                <a:solidFill>
                  <a:schemeClr val="dk1"/>
                </a:solidFill>
                <a:latin typeface="Open Sans"/>
                <a:ea typeface="Open Sans"/>
                <a:cs typeface="Open Sans"/>
                <a:sym typeface="Open Sans"/>
              </a:endParaRPr>
            </a:p>
          </p:txBody>
        </p:sp>
        <p:pic>
          <p:nvPicPr>
            <p:cNvPr id="250" name="Google Shape;250;p4"/>
            <p:cNvPicPr preferRelativeResize="0"/>
            <p:nvPr/>
          </p:nvPicPr>
          <p:blipFill rotWithShape="1">
            <a:blip r:embed="rId4">
              <a:alphaModFix/>
            </a:blip>
            <a:srcRect/>
            <a:stretch/>
          </p:blipFill>
          <p:spPr>
            <a:xfrm>
              <a:off x="3131900" y="1754625"/>
              <a:ext cx="210800" cy="197550"/>
            </a:xfrm>
            <a:prstGeom prst="rect">
              <a:avLst/>
            </a:prstGeom>
            <a:noFill/>
            <a:ln>
              <a:noFill/>
            </a:ln>
          </p:spPr>
        </p:pic>
        <p:sp>
          <p:nvSpPr>
            <p:cNvPr id="251" name="Google Shape;251;p4"/>
            <p:cNvSpPr txBox="1"/>
            <p:nvPr/>
          </p:nvSpPr>
          <p:spPr>
            <a:xfrm>
              <a:off x="2786175" y="1369650"/>
              <a:ext cx="902100" cy="352800"/>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Clr>
                  <a:srgbClr val="FFFFFF"/>
                </a:buClr>
                <a:buSzPts val="1000"/>
                <a:buFont typeface="Open Sans"/>
                <a:buNone/>
              </a:pPr>
              <a:r>
                <a:rPr lang="en" sz="1000" b="0" i="0" u="none" strike="noStrike" cap="none">
                  <a:solidFill>
                    <a:srgbClr val="FFFFFF"/>
                  </a:solidFill>
                  <a:latin typeface="Open Sans"/>
                  <a:ea typeface="Open Sans"/>
                  <a:cs typeface="Open Sans"/>
                  <a:sym typeface="Open Sans"/>
                </a:rPr>
                <a:t>Workflow/ BPM+Health</a:t>
              </a:r>
              <a:endParaRPr sz="1000" b="0" i="0" u="none" strike="noStrike" cap="none">
                <a:solidFill>
                  <a:srgbClr val="FFFFFF"/>
                </a:solidFill>
                <a:latin typeface="Open Sans"/>
                <a:ea typeface="Open Sans"/>
                <a:cs typeface="Open Sans"/>
                <a:sym typeface="Open Sans"/>
              </a:endParaRPr>
            </a:p>
          </p:txBody>
        </p:sp>
      </p:grpSp>
      <p:grpSp>
        <p:nvGrpSpPr>
          <p:cNvPr id="252" name="Google Shape;252;p4"/>
          <p:cNvGrpSpPr/>
          <p:nvPr/>
        </p:nvGrpSpPr>
        <p:grpSpPr>
          <a:xfrm>
            <a:off x="5445881" y="1676024"/>
            <a:ext cx="1017600" cy="610501"/>
            <a:chOff x="2728400" y="1369650"/>
            <a:chExt cx="1017600" cy="610501"/>
          </a:xfrm>
        </p:grpSpPr>
        <p:sp>
          <p:nvSpPr>
            <p:cNvPr id="253" name="Google Shape;253;p4"/>
            <p:cNvSpPr/>
            <p:nvPr/>
          </p:nvSpPr>
          <p:spPr>
            <a:xfrm>
              <a:off x="3109200" y="1726651"/>
              <a:ext cx="256200" cy="253500"/>
            </a:xfrm>
            <a:prstGeom prst="roundRect">
              <a:avLst>
                <a:gd name="adj" fmla="val 16667"/>
              </a:avLst>
            </a:prstGeom>
            <a:solidFill>
              <a:schemeClr val="dk1"/>
            </a:solidFill>
            <a:ln w="9525" cap="flat" cmpd="sng">
              <a:solidFill>
                <a:srgbClr val="15275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pen Sans"/>
                <a:buNone/>
              </a:pPr>
              <a:endParaRPr sz="1800" b="0" i="0" u="none" strike="noStrike" cap="none">
                <a:solidFill>
                  <a:schemeClr val="dk1"/>
                </a:solidFill>
                <a:latin typeface="Open Sans"/>
                <a:ea typeface="Open Sans"/>
                <a:cs typeface="Open Sans"/>
                <a:sym typeface="Open Sans"/>
              </a:endParaRPr>
            </a:p>
          </p:txBody>
        </p:sp>
        <p:pic>
          <p:nvPicPr>
            <p:cNvPr id="254" name="Google Shape;254;p4"/>
            <p:cNvPicPr preferRelativeResize="0"/>
            <p:nvPr/>
          </p:nvPicPr>
          <p:blipFill rotWithShape="1">
            <a:blip r:embed="rId4">
              <a:alphaModFix/>
            </a:blip>
            <a:srcRect/>
            <a:stretch/>
          </p:blipFill>
          <p:spPr>
            <a:xfrm>
              <a:off x="3131900" y="1754625"/>
              <a:ext cx="210800" cy="197550"/>
            </a:xfrm>
            <a:prstGeom prst="rect">
              <a:avLst/>
            </a:prstGeom>
            <a:noFill/>
            <a:ln>
              <a:noFill/>
            </a:ln>
          </p:spPr>
        </p:pic>
        <p:sp>
          <p:nvSpPr>
            <p:cNvPr id="255" name="Google Shape;255;p4"/>
            <p:cNvSpPr txBox="1"/>
            <p:nvPr/>
          </p:nvSpPr>
          <p:spPr>
            <a:xfrm>
              <a:off x="2728400" y="1369650"/>
              <a:ext cx="1017600" cy="352800"/>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Clr>
                  <a:srgbClr val="FFFFFF"/>
                </a:buClr>
                <a:buSzPts val="1000"/>
                <a:buFont typeface="Open Sans"/>
                <a:buNone/>
              </a:pPr>
              <a:r>
                <a:rPr lang="en" sz="1000" b="0" i="0" u="none" strike="noStrike" cap="none">
                  <a:solidFill>
                    <a:srgbClr val="FFFFFF"/>
                  </a:solidFill>
                  <a:latin typeface="Open Sans"/>
                  <a:ea typeface="Open Sans"/>
                  <a:cs typeface="Open Sans"/>
                  <a:sym typeface="Open Sans"/>
                </a:rPr>
                <a:t>Event Driven Architecture</a:t>
              </a:r>
              <a:endParaRPr sz="1000" b="0" i="0" u="none" strike="noStrike" cap="none">
                <a:solidFill>
                  <a:srgbClr val="FFFFFF"/>
                </a:solidFill>
                <a:latin typeface="Open Sans"/>
                <a:ea typeface="Open Sans"/>
                <a:cs typeface="Open Sans"/>
                <a:sym typeface="Open Sans"/>
              </a:endParaRPr>
            </a:p>
          </p:txBody>
        </p:sp>
      </p:grpSp>
      <p:grpSp>
        <p:nvGrpSpPr>
          <p:cNvPr id="256" name="Google Shape;256;p4"/>
          <p:cNvGrpSpPr/>
          <p:nvPr/>
        </p:nvGrpSpPr>
        <p:grpSpPr>
          <a:xfrm>
            <a:off x="6801995" y="1623821"/>
            <a:ext cx="1025100" cy="610504"/>
            <a:chOff x="2724736" y="1369647"/>
            <a:chExt cx="1025100" cy="610504"/>
          </a:xfrm>
        </p:grpSpPr>
        <p:sp>
          <p:nvSpPr>
            <p:cNvPr id="257" name="Google Shape;257;p4"/>
            <p:cNvSpPr/>
            <p:nvPr/>
          </p:nvSpPr>
          <p:spPr>
            <a:xfrm>
              <a:off x="3109200" y="1726651"/>
              <a:ext cx="256200" cy="253500"/>
            </a:xfrm>
            <a:prstGeom prst="roundRect">
              <a:avLst>
                <a:gd name="adj" fmla="val 16667"/>
              </a:avLst>
            </a:prstGeom>
            <a:solidFill>
              <a:schemeClr val="dk1"/>
            </a:solidFill>
            <a:ln w="9525" cap="flat" cmpd="sng">
              <a:solidFill>
                <a:srgbClr val="15275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pen Sans"/>
                <a:buNone/>
              </a:pPr>
              <a:endParaRPr sz="1800" b="0" i="0" u="none" strike="noStrike" cap="none">
                <a:solidFill>
                  <a:schemeClr val="dk1"/>
                </a:solidFill>
                <a:latin typeface="Open Sans"/>
                <a:ea typeface="Open Sans"/>
                <a:cs typeface="Open Sans"/>
                <a:sym typeface="Open Sans"/>
              </a:endParaRPr>
            </a:p>
          </p:txBody>
        </p:sp>
        <p:pic>
          <p:nvPicPr>
            <p:cNvPr id="258" name="Google Shape;258;p4"/>
            <p:cNvPicPr preferRelativeResize="0"/>
            <p:nvPr/>
          </p:nvPicPr>
          <p:blipFill rotWithShape="1">
            <a:blip r:embed="rId4">
              <a:alphaModFix/>
            </a:blip>
            <a:srcRect/>
            <a:stretch/>
          </p:blipFill>
          <p:spPr>
            <a:xfrm>
              <a:off x="3131900" y="1754625"/>
              <a:ext cx="210800" cy="197550"/>
            </a:xfrm>
            <a:prstGeom prst="rect">
              <a:avLst/>
            </a:prstGeom>
            <a:noFill/>
            <a:ln>
              <a:noFill/>
            </a:ln>
          </p:spPr>
        </p:pic>
        <p:sp>
          <p:nvSpPr>
            <p:cNvPr id="259" name="Google Shape;259;p4"/>
            <p:cNvSpPr txBox="1"/>
            <p:nvPr/>
          </p:nvSpPr>
          <p:spPr>
            <a:xfrm>
              <a:off x="2724736" y="1369647"/>
              <a:ext cx="1025100" cy="352800"/>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Clr>
                  <a:srgbClr val="FFFFFF"/>
                </a:buClr>
                <a:buSzPts val="1000"/>
                <a:buFont typeface="Open Sans"/>
                <a:buNone/>
              </a:pPr>
              <a:r>
                <a:rPr lang="en" sz="1000" b="0" i="0" u="none" strike="noStrike" cap="none">
                  <a:solidFill>
                    <a:srgbClr val="FFFFFF"/>
                  </a:solidFill>
                  <a:latin typeface="Open Sans"/>
                  <a:ea typeface="Open Sans"/>
                  <a:cs typeface="Open Sans"/>
                  <a:sym typeface="Open Sans"/>
                </a:rPr>
                <a:t>Clinical Decision Support</a:t>
              </a:r>
              <a:endParaRPr sz="1000" b="0" i="0" u="none" strike="noStrike" cap="none">
                <a:solidFill>
                  <a:srgbClr val="FFFFFF"/>
                </a:solidFill>
                <a:latin typeface="Open Sans"/>
                <a:ea typeface="Open Sans"/>
                <a:cs typeface="Open Sans"/>
                <a:sym typeface="Open Sans"/>
              </a:endParaRPr>
            </a:p>
          </p:txBody>
        </p:sp>
      </p:grpSp>
      <p:grpSp>
        <p:nvGrpSpPr>
          <p:cNvPr id="260" name="Google Shape;260;p4"/>
          <p:cNvGrpSpPr/>
          <p:nvPr/>
        </p:nvGrpSpPr>
        <p:grpSpPr>
          <a:xfrm>
            <a:off x="4209628" y="1522743"/>
            <a:ext cx="722700" cy="610501"/>
            <a:chOff x="2875925" y="1369650"/>
            <a:chExt cx="722700" cy="610501"/>
          </a:xfrm>
        </p:grpSpPr>
        <p:sp>
          <p:nvSpPr>
            <p:cNvPr id="261" name="Google Shape;261;p4"/>
            <p:cNvSpPr/>
            <p:nvPr/>
          </p:nvSpPr>
          <p:spPr>
            <a:xfrm>
              <a:off x="3109200" y="1726651"/>
              <a:ext cx="256200" cy="253500"/>
            </a:xfrm>
            <a:prstGeom prst="roundRect">
              <a:avLst>
                <a:gd name="adj" fmla="val 16667"/>
              </a:avLst>
            </a:prstGeom>
            <a:solidFill>
              <a:schemeClr val="dk1"/>
            </a:solidFill>
            <a:ln w="9525" cap="flat" cmpd="sng">
              <a:solidFill>
                <a:srgbClr val="15275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pen Sans"/>
                <a:buNone/>
              </a:pPr>
              <a:endParaRPr sz="1800" b="0" i="0" u="none" strike="noStrike" cap="none">
                <a:solidFill>
                  <a:schemeClr val="dk1"/>
                </a:solidFill>
                <a:latin typeface="Open Sans"/>
                <a:ea typeface="Open Sans"/>
                <a:cs typeface="Open Sans"/>
                <a:sym typeface="Open Sans"/>
              </a:endParaRPr>
            </a:p>
          </p:txBody>
        </p:sp>
        <p:pic>
          <p:nvPicPr>
            <p:cNvPr id="262" name="Google Shape;262;p4"/>
            <p:cNvPicPr preferRelativeResize="0"/>
            <p:nvPr/>
          </p:nvPicPr>
          <p:blipFill rotWithShape="1">
            <a:blip r:embed="rId4">
              <a:alphaModFix/>
            </a:blip>
            <a:srcRect/>
            <a:stretch/>
          </p:blipFill>
          <p:spPr>
            <a:xfrm>
              <a:off x="3131900" y="1754625"/>
              <a:ext cx="210800" cy="197550"/>
            </a:xfrm>
            <a:prstGeom prst="rect">
              <a:avLst/>
            </a:prstGeom>
            <a:noFill/>
            <a:ln>
              <a:noFill/>
            </a:ln>
          </p:spPr>
        </p:pic>
        <p:sp>
          <p:nvSpPr>
            <p:cNvPr id="263" name="Google Shape;263;p4"/>
            <p:cNvSpPr txBox="1"/>
            <p:nvPr/>
          </p:nvSpPr>
          <p:spPr>
            <a:xfrm>
              <a:off x="2875925" y="1369650"/>
              <a:ext cx="722700" cy="352800"/>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Clr>
                  <a:srgbClr val="FFFFFF"/>
                </a:buClr>
                <a:buSzPts val="1000"/>
                <a:buFont typeface="Open Sans"/>
                <a:buNone/>
              </a:pPr>
              <a:r>
                <a:rPr lang="en" sz="1000" b="0" i="0" u="none" strike="noStrike" cap="none">
                  <a:solidFill>
                    <a:srgbClr val="FFFFFF"/>
                  </a:solidFill>
                  <a:latin typeface="Open Sans"/>
                  <a:ea typeface="Open Sans"/>
                  <a:cs typeface="Open Sans"/>
                  <a:sym typeface="Open Sans"/>
                </a:rPr>
                <a:t>NLP / AI</a:t>
              </a:r>
              <a:endParaRPr sz="1000" b="0" i="0" u="none" strike="noStrike" cap="none">
                <a:solidFill>
                  <a:srgbClr val="FFFFFF"/>
                </a:solidFill>
                <a:latin typeface="Open Sans"/>
                <a:ea typeface="Open Sans"/>
                <a:cs typeface="Open Sans"/>
                <a:sym typeface="Open Sans"/>
              </a:endParaRPr>
            </a:p>
          </p:txBody>
        </p:sp>
      </p:grpSp>
      <p:sp>
        <p:nvSpPr>
          <p:cNvPr id="264" name="Google Shape;264;p4"/>
          <p:cNvSpPr/>
          <p:nvPr/>
        </p:nvSpPr>
        <p:spPr>
          <a:xfrm>
            <a:off x="0" y="742250"/>
            <a:ext cx="9144000" cy="75217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pen Sans"/>
              <a:buNone/>
            </a:pPr>
            <a:endParaRPr sz="1800" b="0" i="0" u="none" strike="noStrike" cap="none" dirty="0">
              <a:solidFill>
                <a:schemeClr val="dk1"/>
              </a:solidFill>
              <a:latin typeface="Open Sans"/>
              <a:ea typeface="Open Sans"/>
              <a:cs typeface="Open Sans"/>
              <a:sym typeface="Open Sans"/>
            </a:endParaRPr>
          </a:p>
        </p:txBody>
      </p:sp>
      <p:sp>
        <p:nvSpPr>
          <p:cNvPr id="265" name="Google Shape;265;p4"/>
          <p:cNvSpPr/>
          <p:nvPr/>
        </p:nvSpPr>
        <p:spPr>
          <a:xfrm>
            <a:off x="7050" y="742250"/>
            <a:ext cx="9144000" cy="248400"/>
          </a:xfrm>
          <a:prstGeom prst="rect">
            <a:avLst/>
          </a:prstGeom>
          <a:gradFill>
            <a:gsLst>
              <a:gs pos="0">
                <a:srgbClr val="DFE9FB"/>
              </a:gs>
              <a:gs pos="100000">
                <a:srgbClr val="6E9BE7"/>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pen Sans"/>
              <a:buNone/>
            </a:pPr>
            <a:endParaRPr sz="1800" b="0" i="0" u="none" strike="noStrike" cap="none">
              <a:solidFill>
                <a:schemeClr val="dk1"/>
              </a:solidFill>
              <a:latin typeface="Open Sans"/>
              <a:ea typeface="Open Sans"/>
              <a:cs typeface="Open Sans"/>
              <a:sym typeface="Open Sans"/>
            </a:endParaRPr>
          </a:p>
        </p:txBody>
      </p:sp>
      <p:sp>
        <p:nvSpPr>
          <p:cNvPr id="266" name="Google Shape;266;p4"/>
          <p:cNvSpPr txBox="1"/>
          <p:nvPr/>
        </p:nvSpPr>
        <p:spPr>
          <a:xfrm>
            <a:off x="1893520" y="928800"/>
            <a:ext cx="1147500" cy="731400"/>
          </a:xfrm>
          <a:prstGeom prst="rect">
            <a:avLst/>
          </a:prstGeom>
          <a:noFill/>
          <a:ln>
            <a:noFill/>
          </a:ln>
          <a:effectLst>
            <a:outerShdw blurRad="57150" dist="19050" algn="bl" rotWithShape="0">
              <a:srgbClr val="000000">
                <a:alpha val="24705"/>
              </a:srgbClr>
            </a:outerShdw>
          </a:effectLst>
        </p:spPr>
        <p:txBody>
          <a:bodyPr spcFirstLastPara="1" wrap="square" lIns="0" tIns="0" rIns="0" bIns="0" anchor="ctr" anchorCtr="0">
            <a:noAutofit/>
          </a:bodyPr>
          <a:lstStyle/>
          <a:p>
            <a:pPr marL="0" marR="0" lvl="0" indent="0" algn="ctr" rtl="0">
              <a:spcBef>
                <a:spcPts val="0"/>
              </a:spcBef>
              <a:spcAft>
                <a:spcPts val="0"/>
              </a:spcAft>
              <a:buClr>
                <a:schemeClr val="dk1"/>
              </a:buClr>
              <a:buSzPts val="1400"/>
              <a:buFont typeface="Open Sans"/>
              <a:buNone/>
            </a:pPr>
            <a:endParaRPr sz="1400" b="0" i="0" u="none" strike="noStrike" cap="none">
              <a:solidFill>
                <a:schemeClr val="dk1"/>
              </a:solidFill>
              <a:latin typeface="Open Sans"/>
              <a:ea typeface="Open Sans"/>
              <a:cs typeface="Open Sans"/>
              <a:sym typeface="Open Sans"/>
            </a:endParaRPr>
          </a:p>
        </p:txBody>
      </p:sp>
      <p:graphicFrame>
        <p:nvGraphicFramePr>
          <p:cNvPr id="267" name="Google Shape;267;p4"/>
          <p:cNvGraphicFramePr/>
          <p:nvPr>
            <p:extLst>
              <p:ext uri="{D42A27DB-BD31-4B8C-83A1-F6EECF244321}">
                <p14:modId xmlns:p14="http://schemas.microsoft.com/office/powerpoint/2010/main" val="2461151974"/>
              </p:ext>
            </p:extLst>
          </p:nvPr>
        </p:nvGraphicFramePr>
        <p:xfrm>
          <a:off x="-75" y="685795"/>
          <a:ext cx="9144000" cy="344575"/>
        </p:xfrm>
        <a:graphic>
          <a:graphicData uri="http://schemas.openxmlformats.org/drawingml/2006/table">
            <a:tbl>
              <a:tblPr>
                <a:noFill/>
                <a:tableStyleId>{0FB2F8BA-7889-4904-BD9D-FA4A61D3A9CB}</a:tableStyleId>
              </a:tblPr>
              <a:tblGrid>
                <a:gridCol w="3365475">
                  <a:extLst>
                    <a:ext uri="{9D8B030D-6E8A-4147-A177-3AD203B41FA5}">
                      <a16:colId xmlns:a16="http://schemas.microsoft.com/office/drawing/2014/main" val="20000"/>
                    </a:ext>
                  </a:extLst>
                </a:gridCol>
                <a:gridCol w="2428200">
                  <a:extLst>
                    <a:ext uri="{9D8B030D-6E8A-4147-A177-3AD203B41FA5}">
                      <a16:colId xmlns:a16="http://schemas.microsoft.com/office/drawing/2014/main" val="20001"/>
                    </a:ext>
                  </a:extLst>
                </a:gridCol>
                <a:gridCol w="3350325">
                  <a:extLst>
                    <a:ext uri="{9D8B030D-6E8A-4147-A177-3AD203B41FA5}">
                      <a16:colId xmlns:a16="http://schemas.microsoft.com/office/drawing/2014/main" val="20002"/>
                    </a:ext>
                  </a:extLst>
                </a:gridCol>
              </a:tblGrid>
              <a:tr h="344575">
                <a:tc>
                  <a:txBody>
                    <a:bodyPr/>
                    <a:lstStyle/>
                    <a:p>
                      <a:pPr marL="0" marR="0" lvl="0" indent="0" algn="l" rtl="0">
                        <a:spcBef>
                          <a:spcPts val="0"/>
                        </a:spcBef>
                        <a:spcAft>
                          <a:spcPts val="0"/>
                        </a:spcAft>
                        <a:buClr>
                          <a:schemeClr val="dk1"/>
                        </a:buClr>
                        <a:buSzPts val="1800"/>
                        <a:buFont typeface="Open Sans"/>
                        <a:buNone/>
                      </a:pPr>
                      <a:endParaRPr sz="1800" b="1" u="none" strike="noStrike" cap="none" dirty="0">
                        <a:solidFill>
                          <a:srgbClr val="01060D"/>
                        </a:solidFill>
                      </a:endParaRPr>
                    </a:p>
                  </a:txBody>
                  <a:tcPr marL="91425" marR="91425"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C6EEFF">
                          <a:alpha val="0"/>
                        </a:srgbClr>
                      </a:solidFill>
                      <a:prstDash val="solid"/>
                      <a:round/>
                      <a:headEnd type="none" w="sm" len="sm"/>
                      <a:tailEnd type="none" w="sm" len="sm"/>
                    </a:lnB>
                    <a:solidFill>
                      <a:srgbClr val="00AED6">
                        <a:alpha val="22745"/>
                      </a:srgbClr>
                    </a:solidFill>
                  </a:tcPr>
                </a:tc>
                <a:tc>
                  <a:txBody>
                    <a:bodyPr/>
                    <a:lstStyle/>
                    <a:p>
                      <a:pPr marL="0" marR="0" lvl="0" indent="0" algn="ctr" rtl="0">
                        <a:spcBef>
                          <a:spcPts val="0"/>
                        </a:spcBef>
                        <a:spcAft>
                          <a:spcPts val="0"/>
                        </a:spcAft>
                        <a:buClr>
                          <a:srgbClr val="01060D"/>
                        </a:buClr>
                        <a:buSzPts val="1800"/>
                        <a:buFont typeface="Open Sans"/>
                        <a:buNone/>
                      </a:pPr>
                      <a:r>
                        <a:rPr lang="en" sz="1600" b="1" u="none" strike="noStrike" cap="none" dirty="0">
                          <a:solidFill>
                            <a:srgbClr val="01060D"/>
                          </a:solidFill>
                        </a:rPr>
                        <a:t>Business Agility</a:t>
                      </a:r>
                      <a:endParaRPr sz="1600" b="1" u="none" strike="noStrike" cap="none" dirty="0">
                        <a:solidFill>
                          <a:srgbClr val="01060D"/>
                        </a:solidFill>
                      </a:endParaRPr>
                    </a:p>
                  </a:txBody>
                  <a:tcPr marL="91425" marR="91425"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C6EEFF">
                          <a:alpha val="0"/>
                        </a:srgbClr>
                      </a:solidFill>
                      <a:prstDash val="solid"/>
                      <a:round/>
                      <a:headEnd type="none" w="sm" len="sm"/>
                      <a:tailEnd type="none" w="sm" len="sm"/>
                    </a:lnB>
                    <a:solidFill>
                      <a:srgbClr val="00AED6">
                        <a:alpha val="22745"/>
                      </a:srgbClr>
                    </a:solidFill>
                  </a:tcPr>
                </a:tc>
                <a:tc>
                  <a:txBody>
                    <a:bodyPr/>
                    <a:lstStyle/>
                    <a:p>
                      <a:pPr marL="0" marR="0" lvl="0" indent="0" algn="r" rtl="0">
                        <a:spcBef>
                          <a:spcPts val="0"/>
                        </a:spcBef>
                        <a:spcAft>
                          <a:spcPts val="0"/>
                        </a:spcAft>
                        <a:buClr>
                          <a:schemeClr val="dk1"/>
                        </a:buClr>
                        <a:buSzPts val="1800"/>
                        <a:buFont typeface="Open Sans"/>
                        <a:buNone/>
                      </a:pPr>
                      <a:endParaRPr sz="1800" b="1" u="none" strike="noStrike" cap="none" dirty="0">
                        <a:solidFill>
                          <a:srgbClr val="01060D"/>
                        </a:solidFill>
                      </a:endParaRPr>
                    </a:p>
                  </a:txBody>
                  <a:tcPr marL="91425" marR="91425"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C6EEFF">
                          <a:alpha val="0"/>
                        </a:srgbClr>
                      </a:solidFill>
                      <a:prstDash val="solid"/>
                      <a:round/>
                      <a:headEnd type="none" w="sm" len="sm"/>
                      <a:tailEnd type="none" w="sm" len="sm"/>
                    </a:lnB>
                    <a:solidFill>
                      <a:srgbClr val="00AED6">
                        <a:alpha val="22745"/>
                      </a:srgbClr>
                    </a:solidFill>
                  </a:tcPr>
                </a:tc>
                <a:extLst>
                  <a:ext uri="{0D108BD9-81ED-4DB2-BD59-A6C34878D82A}">
                    <a16:rowId xmlns:a16="http://schemas.microsoft.com/office/drawing/2014/main" val="10000"/>
                  </a:ext>
                </a:extLst>
              </a:tr>
            </a:tbl>
          </a:graphicData>
        </a:graphic>
      </p:graphicFrame>
      <p:grpSp>
        <p:nvGrpSpPr>
          <p:cNvPr id="268" name="Google Shape;268;p4"/>
          <p:cNvGrpSpPr/>
          <p:nvPr/>
        </p:nvGrpSpPr>
        <p:grpSpPr>
          <a:xfrm>
            <a:off x="153816" y="2694420"/>
            <a:ext cx="8723283" cy="1904449"/>
            <a:chOff x="209360" y="2956951"/>
            <a:chExt cx="8723283" cy="1904449"/>
          </a:xfrm>
        </p:grpSpPr>
        <p:grpSp>
          <p:nvGrpSpPr>
            <p:cNvPr id="269" name="Google Shape;269;p4"/>
            <p:cNvGrpSpPr/>
            <p:nvPr/>
          </p:nvGrpSpPr>
          <p:grpSpPr>
            <a:xfrm>
              <a:off x="4818475" y="2956951"/>
              <a:ext cx="256200" cy="1491165"/>
              <a:chOff x="2799125" y="2956951"/>
              <a:chExt cx="256200" cy="1491165"/>
            </a:xfrm>
          </p:grpSpPr>
          <p:sp>
            <p:nvSpPr>
              <p:cNvPr id="273" name="Google Shape;273;p4"/>
              <p:cNvSpPr/>
              <p:nvPr/>
            </p:nvSpPr>
            <p:spPr>
              <a:xfrm>
                <a:off x="2799125" y="2956951"/>
                <a:ext cx="256200" cy="253500"/>
              </a:xfrm>
              <a:prstGeom prst="roundRect">
                <a:avLst>
                  <a:gd name="adj" fmla="val 16667"/>
                </a:avLst>
              </a:prstGeom>
              <a:solidFill>
                <a:schemeClr val="dk1"/>
              </a:solidFill>
              <a:ln w="9525" cap="flat" cmpd="sng">
                <a:solidFill>
                  <a:srgbClr val="15275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pen Sans"/>
                  <a:buNone/>
                </a:pPr>
                <a:endParaRPr sz="1800" b="0" i="0" u="none" strike="noStrike" cap="none">
                  <a:solidFill>
                    <a:schemeClr val="dk1"/>
                  </a:solidFill>
                  <a:latin typeface="Open Sans"/>
                  <a:ea typeface="Open Sans"/>
                  <a:cs typeface="Open Sans"/>
                  <a:sym typeface="Open Sans"/>
                </a:endParaRPr>
              </a:p>
            </p:txBody>
          </p:sp>
          <p:cxnSp>
            <p:nvCxnSpPr>
              <p:cNvPr id="274" name="Google Shape;274;p4"/>
              <p:cNvCxnSpPr>
                <a:cxnSpLocks/>
              </p:cNvCxnSpPr>
              <p:nvPr/>
            </p:nvCxnSpPr>
            <p:spPr>
              <a:xfrm rot="10800000">
                <a:off x="2927232" y="3210316"/>
                <a:ext cx="0" cy="1237800"/>
              </a:xfrm>
              <a:prstGeom prst="straightConnector1">
                <a:avLst/>
              </a:prstGeom>
              <a:noFill/>
              <a:ln w="9525" cap="flat" cmpd="sng">
                <a:solidFill>
                  <a:srgbClr val="152756"/>
                </a:solidFill>
                <a:prstDash val="solid"/>
                <a:round/>
                <a:headEnd type="none" w="sm" len="sm"/>
                <a:tailEnd type="none" w="sm" len="sm"/>
              </a:ln>
            </p:spPr>
          </p:cxnSp>
          <p:pic>
            <p:nvPicPr>
              <p:cNvPr id="275" name="Google Shape;275;p4"/>
              <p:cNvPicPr preferRelativeResize="0"/>
              <p:nvPr/>
            </p:nvPicPr>
            <p:blipFill rotWithShape="1">
              <a:blip r:embed="rId5">
                <a:alphaModFix/>
              </a:blip>
              <a:srcRect/>
              <a:stretch/>
            </p:blipFill>
            <p:spPr>
              <a:xfrm>
                <a:off x="2820400" y="2976850"/>
                <a:ext cx="213675" cy="213700"/>
              </a:xfrm>
              <a:prstGeom prst="rect">
                <a:avLst/>
              </a:prstGeom>
              <a:noFill/>
              <a:ln>
                <a:noFill/>
              </a:ln>
            </p:spPr>
          </p:pic>
        </p:grpSp>
        <p:grpSp>
          <p:nvGrpSpPr>
            <p:cNvPr id="276" name="Google Shape;276;p4"/>
            <p:cNvGrpSpPr/>
            <p:nvPr/>
          </p:nvGrpSpPr>
          <p:grpSpPr>
            <a:xfrm>
              <a:off x="962034" y="2956951"/>
              <a:ext cx="458255" cy="1717253"/>
              <a:chOff x="1038305" y="2956951"/>
              <a:chExt cx="458255" cy="1717253"/>
            </a:xfrm>
          </p:grpSpPr>
          <p:pic>
            <p:nvPicPr>
              <p:cNvPr id="277" name="Google Shape;277;p4"/>
              <p:cNvPicPr preferRelativeResize="0"/>
              <p:nvPr/>
            </p:nvPicPr>
            <p:blipFill rotWithShape="1">
              <a:blip r:embed="rId6">
                <a:alphaModFix/>
              </a:blip>
              <a:srcRect/>
              <a:stretch/>
            </p:blipFill>
            <p:spPr>
              <a:xfrm>
                <a:off x="1038305" y="4106839"/>
                <a:ext cx="458255" cy="567365"/>
              </a:xfrm>
              <a:prstGeom prst="rect">
                <a:avLst/>
              </a:prstGeom>
              <a:noFill/>
              <a:ln>
                <a:noFill/>
              </a:ln>
            </p:spPr>
          </p:pic>
          <p:sp>
            <p:nvSpPr>
              <p:cNvPr id="278" name="Google Shape;278;p4"/>
              <p:cNvSpPr/>
              <p:nvPr/>
            </p:nvSpPr>
            <p:spPr>
              <a:xfrm>
                <a:off x="1139325" y="2956951"/>
                <a:ext cx="256200" cy="253500"/>
              </a:xfrm>
              <a:prstGeom prst="roundRect">
                <a:avLst>
                  <a:gd name="adj" fmla="val 16667"/>
                </a:avLst>
              </a:prstGeom>
              <a:solidFill>
                <a:schemeClr val="dk1"/>
              </a:solidFill>
              <a:ln w="9525" cap="flat" cmpd="sng">
                <a:solidFill>
                  <a:srgbClr val="15275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pen Sans"/>
                  <a:buNone/>
                </a:pPr>
                <a:endParaRPr sz="1800" b="0" i="0" u="none" strike="noStrike" cap="none">
                  <a:solidFill>
                    <a:schemeClr val="dk1"/>
                  </a:solidFill>
                  <a:latin typeface="Open Sans"/>
                  <a:ea typeface="Open Sans"/>
                  <a:cs typeface="Open Sans"/>
                  <a:sym typeface="Open Sans"/>
                </a:endParaRPr>
              </a:p>
            </p:txBody>
          </p:sp>
          <p:cxnSp>
            <p:nvCxnSpPr>
              <p:cNvPr id="279" name="Google Shape;279;p4"/>
              <p:cNvCxnSpPr>
                <a:stCxn id="277" idx="0"/>
              </p:cNvCxnSpPr>
              <p:nvPr/>
            </p:nvCxnSpPr>
            <p:spPr>
              <a:xfrm rot="10800000">
                <a:off x="1267433" y="3210439"/>
                <a:ext cx="0" cy="896400"/>
              </a:xfrm>
              <a:prstGeom prst="straightConnector1">
                <a:avLst/>
              </a:prstGeom>
              <a:noFill/>
              <a:ln w="9525" cap="flat" cmpd="sng">
                <a:solidFill>
                  <a:srgbClr val="152756"/>
                </a:solidFill>
                <a:prstDash val="solid"/>
                <a:round/>
                <a:headEnd type="none" w="sm" len="sm"/>
                <a:tailEnd type="none" w="sm" len="sm"/>
              </a:ln>
            </p:spPr>
          </p:cxnSp>
          <p:pic>
            <p:nvPicPr>
              <p:cNvPr id="280" name="Google Shape;280;p4"/>
              <p:cNvPicPr preferRelativeResize="0"/>
              <p:nvPr/>
            </p:nvPicPr>
            <p:blipFill rotWithShape="1">
              <a:blip r:embed="rId5">
                <a:alphaModFix/>
              </a:blip>
              <a:srcRect/>
              <a:stretch/>
            </p:blipFill>
            <p:spPr>
              <a:xfrm>
                <a:off x="1160575" y="2976850"/>
                <a:ext cx="213675" cy="213700"/>
              </a:xfrm>
              <a:prstGeom prst="rect">
                <a:avLst/>
              </a:prstGeom>
              <a:noFill/>
              <a:ln>
                <a:noFill/>
              </a:ln>
            </p:spPr>
          </p:pic>
        </p:grpSp>
        <p:grpSp>
          <p:nvGrpSpPr>
            <p:cNvPr id="281" name="Google Shape;281;p4"/>
            <p:cNvGrpSpPr/>
            <p:nvPr/>
          </p:nvGrpSpPr>
          <p:grpSpPr>
            <a:xfrm>
              <a:off x="209360" y="2956951"/>
              <a:ext cx="456333" cy="1027444"/>
              <a:chOff x="209360" y="2956951"/>
              <a:chExt cx="456333" cy="1027444"/>
            </a:xfrm>
          </p:grpSpPr>
          <p:grpSp>
            <p:nvGrpSpPr>
              <p:cNvPr id="282" name="Google Shape;282;p4"/>
              <p:cNvGrpSpPr/>
              <p:nvPr/>
            </p:nvGrpSpPr>
            <p:grpSpPr>
              <a:xfrm>
                <a:off x="209360" y="3420923"/>
                <a:ext cx="456333" cy="563472"/>
                <a:chOff x="6247775" y="296375"/>
                <a:chExt cx="2190750" cy="2705100"/>
              </a:xfrm>
            </p:grpSpPr>
            <p:pic>
              <p:nvPicPr>
                <p:cNvPr id="283" name="Google Shape;283;p4"/>
                <p:cNvPicPr preferRelativeResize="0"/>
                <p:nvPr/>
              </p:nvPicPr>
              <p:blipFill rotWithShape="1">
                <a:blip r:embed="rId7">
                  <a:alphaModFix/>
                </a:blip>
                <a:srcRect/>
                <a:stretch/>
              </p:blipFill>
              <p:spPr>
                <a:xfrm>
                  <a:off x="6247775" y="296375"/>
                  <a:ext cx="2190750" cy="2705100"/>
                </a:xfrm>
                <a:prstGeom prst="rect">
                  <a:avLst/>
                </a:prstGeom>
                <a:noFill/>
                <a:ln>
                  <a:noFill/>
                </a:ln>
              </p:spPr>
            </p:pic>
            <p:sp>
              <p:nvSpPr>
                <p:cNvPr id="284" name="Google Shape;284;p4"/>
                <p:cNvSpPr txBox="1"/>
                <p:nvPr/>
              </p:nvSpPr>
              <p:spPr>
                <a:xfrm>
                  <a:off x="6604875" y="2301825"/>
                  <a:ext cx="1503000" cy="577500"/>
                </a:xfrm>
                <a:prstGeom prst="rect">
                  <a:avLst/>
                </a:prstGeom>
                <a:solidFill>
                  <a:srgbClr val="01050B"/>
                </a:solid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000"/>
                    <a:buFont typeface="Asap"/>
                    <a:buNone/>
                  </a:pPr>
                  <a:r>
                    <a:rPr lang="en" sz="1000" b="1" i="0" u="none" strike="noStrike" cap="none">
                      <a:solidFill>
                        <a:srgbClr val="FFFFFF"/>
                      </a:solidFill>
                      <a:latin typeface="Asap"/>
                      <a:ea typeface="Asap"/>
                      <a:cs typeface="Asap"/>
                      <a:sym typeface="Asap"/>
                    </a:rPr>
                    <a:t>HL7</a:t>
                  </a:r>
                  <a:endParaRPr sz="1000" b="1" i="0" u="none" strike="noStrike" cap="none">
                    <a:solidFill>
                      <a:srgbClr val="FFFFFF"/>
                    </a:solidFill>
                    <a:latin typeface="Asap"/>
                    <a:ea typeface="Asap"/>
                    <a:cs typeface="Asap"/>
                    <a:sym typeface="Asap"/>
                  </a:endParaRPr>
                </a:p>
              </p:txBody>
            </p:sp>
          </p:grpSp>
          <p:sp>
            <p:nvSpPr>
              <p:cNvPr id="285" name="Google Shape;285;p4"/>
              <p:cNvSpPr/>
              <p:nvPr/>
            </p:nvSpPr>
            <p:spPr>
              <a:xfrm>
                <a:off x="309425" y="2956951"/>
                <a:ext cx="256200" cy="253500"/>
              </a:xfrm>
              <a:prstGeom prst="roundRect">
                <a:avLst>
                  <a:gd name="adj" fmla="val 16667"/>
                </a:avLst>
              </a:prstGeom>
              <a:solidFill>
                <a:schemeClr val="dk1"/>
              </a:solidFill>
              <a:ln w="9525" cap="flat" cmpd="sng">
                <a:solidFill>
                  <a:srgbClr val="15275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pen Sans"/>
                  <a:buNone/>
                </a:pPr>
                <a:endParaRPr sz="1800" b="0" i="0" u="none" strike="noStrike" cap="none">
                  <a:solidFill>
                    <a:schemeClr val="dk1"/>
                  </a:solidFill>
                  <a:latin typeface="Open Sans"/>
                  <a:ea typeface="Open Sans"/>
                  <a:cs typeface="Open Sans"/>
                  <a:sym typeface="Open Sans"/>
                </a:endParaRPr>
              </a:p>
            </p:txBody>
          </p:sp>
          <p:cxnSp>
            <p:nvCxnSpPr>
              <p:cNvPr id="286" name="Google Shape;286;p4"/>
              <p:cNvCxnSpPr>
                <a:stCxn id="283" idx="0"/>
                <a:endCxn id="285" idx="2"/>
              </p:cNvCxnSpPr>
              <p:nvPr/>
            </p:nvCxnSpPr>
            <p:spPr>
              <a:xfrm rot="10800000">
                <a:off x="437527" y="3210323"/>
                <a:ext cx="0" cy="210600"/>
              </a:xfrm>
              <a:prstGeom prst="straightConnector1">
                <a:avLst/>
              </a:prstGeom>
              <a:noFill/>
              <a:ln w="9525" cap="flat" cmpd="sng">
                <a:solidFill>
                  <a:srgbClr val="152756"/>
                </a:solidFill>
                <a:prstDash val="solid"/>
                <a:round/>
                <a:headEnd type="none" w="sm" len="sm"/>
                <a:tailEnd type="none" w="sm" len="sm"/>
              </a:ln>
            </p:spPr>
          </p:cxnSp>
          <p:pic>
            <p:nvPicPr>
              <p:cNvPr id="287" name="Google Shape;287;p4"/>
              <p:cNvPicPr preferRelativeResize="0"/>
              <p:nvPr/>
            </p:nvPicPr>
            <p:blipFill rotWithShape="1">
              <a:blip r:embed="rId5">
                <a:alphaModFix/>
              </a:blip>
              <a:srcRect/>
              <a:stretch/>
            </p:blipFill>
            <p:spPr>
              <a:xfrm>
                <a:off x="330662" y="2976850"/>
                <a:ext cx="213675" cy="213700"/>
              </a:xfrm>
              <a:prstGeom prst="rect">
                <a:avLst/>
              </a:prstGeom>
              <a:noFill/>
              <a:ln>
                <a:noFill/>
              </a:ln>
            </p:spPr>
          </p:pic>
        </p:grpSp>
        <p:grpSp>
          <p:nvGrpSpPr>
            <p:cNvPr id="288" name="Google Shape;288;p4"/>
            <p:cNvGrpSpPr/>
            <p:nvPr/>
          </p:nvGrpSpPr>
          <p:grpSpPr>
            <a:xfrm>
              <a:off x="8478294" y="2956951"/>
              <a:ext cx="454349" cy="1441934"/>
              <a:chOff x="8478294" y="2956951"/>
              <a:chExt cx="454349" cy="1441934"/>
            </a:xfrm>
          </p:grpSpPr>
          <p:grpSp>
            <p:nvGrpSpPr>
              <p:cNvPr id="289" name="Google Shape;289;p4"/>
              <p:cNvGrpSpPr/>
              <p:nvPr/>
            </p:nvGrpSpPr>
            <p:grpSpPr>
              <a:xfrm>
                <a:off x="8578375" y="2956951"/>
                <a:ext cx="256200" cy="253500"/>
                <a:chOff x="4450800" y="1071426"/>
                <a:chExt cx="256200" cy="253500"/>
              </a:xfrm>
            </p:grpSpPr>
            <p:sp>
              <p:nvSpPr>
                <p:cNvPr id="290" name="Google Shape;290;p4"/>
                <p:cNvSpPr/>
                <p:nvPr/>
              </p:nvSpPr>
              <p:spPr>
                <a:xfrm>
                  <a:off x="4450800" y="1071426"/>
                  <a:ext cx="256200" cy="253500"/>
                </a:xfrm>
                <a:prstGeom prst="roundRect">
                  <a:avLst>
                    <a:gd name="adj" fmla="val 16667"/>
                  </a:avLst>
                </a:prstGeom>
                <a:solidFill>
                  <a:schemeClr val="dk1"/>
                </a:solidFill>
                <a:ln w="9525" cap="flat" cmpd="sng">
                  <a:solidFill>
                    <a:srgbClr val="15275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pen Sans"/>
                    <a:buNone/>
                  </a:pPr>
                  <a:endParaRPr sz="1800" b="0" i="0" u="none" strike="noStrike" cap="none">
                    <a:solidFill>
                      <a:schemeClr val="dk1"/>
                    </a:solidFill>
                    <a:latin typeface="Open Sans"/>
                    <a:ea typeface="Open Sans"/>
                    <a:cs typeface="Open Sans"/>
                    <a:sym typeface="Open Sans"/>
                  </a:endParaRPr>
                </a:p>
              </p:txBody>
            </p:sp>
            <p:pic>
              <p:nvPicPr>
                <p:cNvPr id="291" name="Google Shape;291;p4"/>
                <p:cNvPicPr preferRelativeResize="0"/>
                <p:nvPr/>
              </p:nvPicPr>
              <p:blipFill rotWithShape="1">
                <a:blip r:embed="rId8">
                  <a:alphaModFix/>
                </a:blip>
                <a:srcRect/>
                <a:stretch/>
              </p:blipFill>
              <p:spPr>
                <a:xfrm>
                  <a:off x="4466362" y="1088538"/>
                  <a:ext cx="225075" cy="219275"/>
                </a:xfrm>
                <a:prstGeom prst="rect">
                  <a:avLst/>
                </a:prstGeom>
                <a:noFill/>
                <a:ln>
                  <a:noFill/>
                </a:ln>
              </p:spPr>
            </p:pic>
          </p:grpSp>
          <p:grpSp>
            <p:nvGrpSpPr>
              <p:cNvPr id="292" name="Google Shape;292;p4"/>
              <p:cNvGrpSpPr/>
              <p:nvPr/>
            </p:nvGrpSpPr>
            <p:grpSpPr>
              <a:xfrm>
                <a:off x="8478294" y="2956951"/>
                <a:ext cx="454349" cy="1441934"/>
                <a:chOff x="5989594" y="2956951"/>
                <a:chExt cx="454349" cy="1441934"/>
              </a:xfrm>
            </p:grpSpPr>
            <p:grpSp>
              <p:nvGrpSpPr>
                <p:cNvPr id="293" name="Google Shape;293;p4"/>
                <p:cNvGrpSpPr/>
                <p:nvPr/>
              </p:nvGrpSpPr>
              <p:grpSpPr>
                <a:xfrm>
                  <a:off x="5989594" y="3829460"/>
                  <a:ext cx="454349" cy="569425"/>
                  <a:chOff x="4548188" y="4100805"/>
                  <a:chExt cx="2181225" cy="2733675"/>
                </a:xfrm>
              </p:grpSpPr>
              <p:pic>
                <p:nvPicPr>
                  <p:cNvPr id="294" name="Google Shape;294;p4"/>
                  <p:cNvPicPr preferRelativeResize="0"/>
                  <p:nvPr/>
                </p:nvPicPr>
                <p:blipFill rotWithShape="1">
                  <a:blip r:embed="rId9">
                    <a:alphaModFix/>
                  </a:blip>
                  <a:srcRect/>
                  <a:stretch/>
                </p:blipFill>
                <p:spPr>
                  <a:xfrm>
                    <a:off x="4548188" y="4100805"/>
                    <a:ext cx="2181225" cy="2733675"/>
                  </a:xfrm>
                  <a:prstGeom prst="rect">
                    <a:avLst/>
                  </a:prstGeom>
                  <a:noFill/>
                  <a:ln>
                    <a:noFill/>
                  </a:ln>
                </p:spPr>
              </p:pic>
              <p:sp>
                <p:nvSpPr>
                  <p:cNvPr id="295" name="Google Shape;295;p4"/>
                  <p:cNvSpPr txBox="1"/>
                  <p:nvPr/>
                </p:nvSpPr>
                <p:spPr>
                  <a:xfrm>
                    <a:off x="4887313" y="6110543"/>
                    <a:ext cx="1503000" cy="577500"/>
                  </a:xfrm>
                  <a:prstGeom prst="rect">
                    <a:avLst/>
                  </a:prstGeom>
                  <a:solidFill>
                    <a:srgbClr val="01050B"/>
                  </a:solid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000"/>
                      <a:buFont typeface="Asap"/>
                      <a:buNone/>
                    </a:pPr>
                    <a:r>
                      <a:rPr lang="en" sz="1000" b="1" i="0" u="none" strike="noStrike" cap="none">
                        <a:solidFill>
                          <a:srgbClr val="FFFFFF"/>
                        </a:solidFill>
                        <a:latin typeface="Asap"/>
                        <a:ea typeface="Asap"/>
                        <a:cs typeface="Asap"/>
                        <a:sym typeface="Asap"/>
                      </a:rPr>
                      <a:t>ETC</a:t>
                    </a:r>
                    <a:endParaRPr sz="1000" b="1" i="0" u="none" strike="noStrike" cap="none">
                      <a:solidFill>
                        <a:srgbClr val="FFFFFF"/>
                      </a:solidFill>
                      <a:latin typeface="Asap"/>
                      <a:ea typeface="Asap"/>
                      <a:cs typeface="Asap"/>
                      <a:sym typeface="Asap"/>
                    </a:endParaRPr>
                  </a:p>
                </p:txBody>
              </p:sp>
            </p:grpSp>
            <p:cxnSp>
              <p:nvCxnSpPr>
                <p:cNvPr id="296" name="Google Shape;296;p4"/>
                <p:cNvCxnSpPr>
                  <a:stCxn id="294" idx="0"/>
                  <a:endCxn id="297" idx="2"/>
                </p:cNvCxnSpPr>
                <p:nvPr/>
              </p:nvCxnSpPr>
              <p:spPr>
                <a:xfrm rot="10800000">
                  <a:off x="6216769" y="3210560"/>
                  <a:ext cx="0" cy="618900"/>
                </a:xfrm>
                <a:prstGeom prst="straightConnector1">
                  <a:avLst/>
                </a:prstGeom>
                <a:noFill/>
                <a:ln w="9525" cap="flat" cmpd="sng">
                  <a:solidFill>
                    <a:srgbClr val="152756"/>
                  </a:solidFill>
                  <a:prstDash val="solid"/>
                  <a:round/>
                  <a:headEnd type="none" w="sm" len="sm"/>
                  <a:tailEnd type="none" w="sm" len="sm"/>
                </a:ln>
              </p:spPr>
            </p:cxnSp>
            <p:sp>
              <p:nvSpPr>
                <p:cNvPr id="297" name="Google Shape;297;p4"/>
                <p:cNvSpPr/>
                <p:nvPr/>
              </p:nvSpPr>
              <p:spPr>
                <a:xfrm>
                  <a:off x="6088675" y="2956951"/>
                  <a:ext cx="256200" cy="253500"/>
                </a:xfrm>
                <a:prstGeom prst="roundRect">
                  <a:avLst>
                    <a:gd name="adj" fmla="val 16667"/>
                  </a:avLst>
                </a:prstGeom>
                <a:solidFill>
                  <a:schemeClr val="dk1"/>
                </a:solidFill>
                <a:ln w="9525" cap="flat" cmpd="sng">
                  <a:solidFill>
                    <a:srgbClr val="15275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pen Sans"/>
                    <a:buNone/>
                  </a:pPr>
                  <a:endParaRPr sz="1800" b="0" i="0" u="none" strike="noStrike" cap="none">
                    <a:solidFill>
                      <a:schemeClr val="dk1"/>
                    </a:solidFill>
                    <a:latin typeface="Open Sans"/>
                    <a:ea typeface="Open Sans"/>
                    <a:cs typeface="Open Sans"/>
                    <a:sym typeface="Open Sans"/>
                  </a:endParaRPr>
                </a:p>
              </p:txBody>
            </p:sp>
          </p:grpSp>
          <p:pic>
            <p:nvPicPr>
              <p:cNvPr id="298" name="Google Shape;298;p4"/>
              <p:cNvPicPr preferRelativeResize="0"/>
              <p:nvPr/>
            </p:nvPicPr>
            <p:blipFill rotWithShape="1">
              <a:blip r:embed="rId5">
                <a:alphaModFix/>
              </a:blip>
              <a:srcRect/>
              <a:stretch/>
            </p:blipFill>
            <p:spPr>
              <a:xfrm>
                <a:off x="8599675" y="2976850"/>
                <a:ext cx="213675" cy="213700"/>
              </a:xfrm>
              <a:prstGeom prst="rect">
                <a:avLst/>
              </a:prstGeom>
              <a:noFill/>
              <a:ln>
                <a:noFill/>
              </a:ln>
            </p:spPr>
          </p:pic>
        </p:grpSp>
        <p:grpSp>
          <p:nvGrpSpPr>
            <p:cNvPr id="299" name="Google Shape;299;p4"/>
            <p:cNvGrpSpPr/>
            <p:nvPr/>
          </p:nvGrpSpPr>
          <p:grpSpPr>
            <a:xfrm>
              <a:off x="7723697" y="2956951"/>
              <a:ext cx="458255" cy="1891095"/>
              <a:chOff x="7648767" y="2956951"/>
              <a:chExt cx="458255" cy="1891095"/>
            </a:xfrm>
          </p:grpSpPr>
          <p:grpSp>
            <p:nvGrpSpPr>
              <p:cNvPr id="300" name="Google Shape;300;p4"/>
              <p:cNvGrpSpPr/>
              <p:nvPr/>
            </p:nvGrpSpPr>
            <p:grpSpPr>
              <a:xfrm>
                <a:off x="7648767" y="2956951"/>
                <a:ext cx="458255" cy="1891095"/>
                <a:chOff x="5157756" y="2956951"/>
                <a:chExt cx="458255" cy="1891095"/>
              </a:xfrm>
            </p:grpSpPr>
            <p:pic>
              <p:nvPicPr>
                <p:cNvPr id="301" name="Google Shape;301;p4"/>
                <p:cNvPicPr preferRelativeResize="0"/>
                <p:nvPr/>
              </p:nvPicPr>
              <p:blipFill rotWithShape="1">
                <a:blip r:embed="rId10">
                  <a:alphaModFix/>
                </a:blip>
                <a:srcRect/>
                <a:stretch/>
              </p:blipFill>
              <p:spPr>
                <a:xfrm>
                  <a:off x="5157756" y="4284648"/>
                  <a:ext cx="458255" cy="563398"/>
                </a:xfrm>
                <a:prstGeom prst="rect">
                  <a:avLst/>
                </a:prstGeom>
                <a:noFill/>
                <a:ln>
                  <a:noFill/>
                </a:ln>
              </p:spPr>
            </p:pic>
            <p:sp>
              <p:nvSpPr>
                <p:cNvPr id="302" name="Google Shape;302;p4"/>
                <p:cNvSpPr/>
                <p:nvPr/>
              </p:nvSpPr>
              <p:spPr>
                <a:xfrm>
                  <a:off x="5258775" y="2956951"/>
                  <a:ext cx="256200" cy="253500"/>
                </a:xfrm>
                <a:prstGeom prst="roundRect">
                  <a:avLst>
                    <a:gd name="adj" fmla="val 16667"/>
                  </a:avLst>
                </a:prstGeom>
                <a:solidFill>
                  <a:schemeClr val="dk1"/>
                </a:solidFill>
                <a:ln w="9525" cap="flat" cmpd="sng">
                  <a:solidFill>
                    <a:srgbClr val="15275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pen Sans"/>
                    <a:buNone/>
                  </a:pPr>
                  <a:endParaRPr sz="1800" b="0" i="0" u="none" strike="noStrike" cap="none">
                    <a:solidFill>
                      <a:schemeClr val="dk1"/>
                    </a:solidFill>
                    <a:latin typeface="Open Sans"/>
                    <a:ea typeface="Open Sans"/>
                    <a:cs typeface="Open Sans"/>
                    <a:sym typeface="Open Sans"/>
                  </a:endParaRPr>
                </a:p>
              </p:txBody>
            </p:sp>
            <p:cxnSp>
              <p:nvCxnSpPr>
                <p:cNvPr id="303" name="Google Shape;303;p4"/>
                <p:cNvCxnSpPr>
                  <a:stCxn id="301" idx="0"/>
                  <a:endCxn id="302" idx="2"/>
                </p:cNvCxnSpPr>
                <p:nvPr/>
              </p:nvCxnSpPr>
              <p:spPr>
                <a:xfrm rot="10800000">
                  <a:off x="5386884" y="3210348"/>
                  <a:ext cx="0" cy="1074300"/>
                </a:xfrm>
                <a:prstGeom prst="straightConnector1">
                  <a:avLst/>
                </a:prstGeom>
                <a:noFill/>
                <a:ln w="9525" cap="flat" cmpd="sng">
                  <a:solidFill>
                    <a:srgbClr val="152756"/>
                  </a:solidFill>
                  <a:prstDash val="solid"/>
                  <a:round/>
                  <a:headEnd type="none" w="sm" len="sm"/>
                  <a:tailEnd type="none" w="sm" len="sm"/>
                </a:ln>
              </p:spPr>
            </p:cxnSp>
          </p:grpSp>
          <p:pic>
            <p:nvPicPr>
              <p:cNvPr id="304" name="Google Shape;304;p4"/>
              <p:cNvPicPr preferRelativeResize="0"/>
              <p:nvPr/>
            </p:nvPicPr>
            <p:blipFill rotWithShape="1">
              <a:blip r:embed="rId5">
                <a:alphaModFix/>
              </a:blip>
              <a:srcRect/>
              <a:stretch/>
            </p:blipFill>
            <p:spPr>
              <a:xfrm>
                <a:off x="7769762" y="2976850"/>
                <a:ext cx="213675" cy="213700"/>
              </a:xfrm>
              <a:prstGeom prst="rect">
                <a:avLst/>
              </a:prstGeom>
              <a:noFill/>
              <a:ln>
                <a:noFill/>
              </a:ln>
            </p:spPr>
          </p:pic>
        </p:grpSp>
        <p:grpSp>
          <p:nvGrpSpPr>
            <p:cNvPr id="305" name="Google Shape;305;p4"/>
            <p:cNvGrpSpPr/>
            <p:nvPr/>
          </p:nvGrpSpPr>
          <p:grpSpPr>
            <a:xfrm>
              <a:off x="6226657" y="2956951"/>
              <a:ext cx="456350" cy="1286839"/>
              <a:chOff x="6001875" y="2956951"/>
              <a:chExt cx="456350" cy="1286839"/>
            </a:xfrm>
          </p:grpSpPr>
          <p:grpSp>
            <p:nvGrpSpPr>
              <p:cNvPr id="306" name="Google Shape;306;p4"/>
              <p:cNvGrpSpPr/>
              <p:nvPr/>
            </p:nvGrpSpPr>
            <p:grpSpPr>
              <a:xfrm>
                <a:off x="6001875" y="3671850"/>
                <a:ext cx="456350" cy="571940"/>
                <a:chOff x="6001875" y="3595650"/>
                <a:chExt cx="456350" cy="571940"/>
              </a:xfrm>
            </p:grpSpPr>
            <p:pic>
              <p:nvPicPr>
                <p:cNvPr id="307" name="Google Shape;307;p4"/>
                <p:cNvPicPr preferRelativeResize="0"/>
                <p:nvPr/>
              </p:nvPicPr>
              <p:blipFill rotWithShape="1">
                <a:blip r:embed="rId11">
                  <a:alphaModFix/>
                </a:blip>
                <a:srcRect/>
                <a:stretch/>
              </p:blipFill>
              <p:spPr>
                <a:xfrm>
                  <a:off x="6001875" y="3595650"/>
                  <a:ext cx="456350" cy="571940"/>
                </a:xfrm>
                <a:prstGeom prst="rect">
                  <a:avLst/>
                </a:prstGeom>
                <a:noFill/>
                <a:ln>
                  <a:noFill/>
                </a:ln>
              </p:spPr>
            </p:pic>
            <p:sp>
              <p:nvSpPr>
                <p:cNvPr id="308" name="Google Shape;308;p4"/>
                <p:cNvSpPr txBox="1"/>
                <p:nvPr/>
              </p:nvSpPr>
              <p:spPr>
                <a:xfrm>
                  <a:off x="6073521" y="4011863"/>
                  <a:ext cx="313200" cy="120300"/>
                </a:xfrm>
                <a:prstGeom prst="rect">
                  <a:avLst/>
                </a:prstGeom>
                <a:solidFill>
                  <a:srgbClr val="01050B"/>
                </a:solid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000"/>
                    <a:buFont typeface="Asap"/>
                    <a:buNone/>
                  </a:pPr>
                  <a:r>
                    <a:rPr lang="en" sz="1000" b="1" i="0" u="none" strike="noStrike" cap="none">
                      <a:solidFill>
                        <a:srgbClr val="FFFFFF"/>
                      </a:solidFill>
                      <a:latin typeface="Asap"/>
                      <a:ea typeface="Asap"/>
                      <a:cs typeface="Asap"/>
                      <a:sym typeface="Asap"/>
                    </a:rPr>
                    <a:t>EHR</a:t>
                  </a:r>
                  <a:endParaRPr sz="1000" b="1" i="0" u="none" strike="noStrike" cap="none">
                    <a:solidFill>
                      <a:srgbClr val="FFFFFF"/>
                    </a:solidFill>
                    <a:latin typeface="Asap"/>
                    <a:ea typeface="Asap"/>
                    <a:cs typeface="Asap"/>
                    <a:sym typeface="Asap"/>
                  </a:endParaRPr>
                </a:p>
              </p:txBody>
            </p:sp>
          </p:grpSp>
          <p:grpSp>
            <p:nvGrpSpPr>
              <p:cNvPr id="309" name="Google Shape;309;p4"/>
              <p:cNvGrpSpPr/>
              <p:nvPr/>
            </p:nvGrpSpPr>
            <p:grpSpPr>
              <a:xfrm>
                <a:off x="6102950" y="2956951"/>
                <a:ext cx="256200" cy="714899"/>
                <a:chOff x="6102950" y="2956951"/>
                <a:chExt cx="256200" cy="714899"/>
              </a:xfrm>
            </p:grpSpPr>
            <p:sp>
              <p:nvSpPr>
                <p:cNvPr id="310" name="Google Shape;310;p4"/>
                <p:cNvSpPr/>
                <p:nvPr/>
              </p:nvSpPr>
              <p:spPr>
                <a:xfrm>
                  <a:off x="6102950" y="2956951"/>
                  <a:ext cx="256200" cy="253500"/>
                </a:xfrm>
                <a:prstGeom prst="roundRect">
                  <a:avLst>
                    <a:gd name="adj" fmla="val 16667"/>
                  </a:avLst>
                </a:prstGeom>
                <a:solidFill>
                  <a:schemeClr val="dk1"/>
                </a:solidFill>
                <a:ln w="9525" cap="flat" cmpd="sng">
                  <a:solidFill>
                    <a:srgbClr val="15275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pen Sans"/>
                    <a:buNone/>
                  </a:pPr>
                  <a:endParaRPr sz="1800" b="0" i="0" u="none" strike="noStrike" cap="none">
                    <a:solidFill>
                      <a:schemeClr val="dk1"/>
                    </a:solidFill>
                    <a:latin typeface="Open Sans"/>
                    <a:ea typeface="Open Sans"/>
                    <a:cs typeface="Open Sans"/>
                    <a:sym typeface="Open Sans"/>
                  </a:endParaRPr>
                </a:p>
              </p:txBody>
            </p:sp>
            <p:cxnSp>
              <p:nvCxnSpPr>
                <p:cNvPr id="311" name="Google Shape;311;p4"/>
                <p:cNvCxnSpPr>
                  <a:stCxn id="307" idx="0"/>
                  <a:endCxn id="310" idx="2"/>
                </p:cNvCxnSpPr>
                <p:nvPr/>
              </p:nvCxnSpPr>
              <p:spPr>
                <a:xfrm rot="10800000" flipH="1">
                  <a:off x="6230050" y="3210450"/>
                  <a:ext cx="900" cy="461400"/>
                </a:xfrm>
                <a:prstGeom prst="straightConnector1">
                  <a:avLst/>
                </a:prstGeom>
                <a:noFill/>
                <a:ln w="9525" cap="flat" cmpd="sng">
                  <a:solidFill>
                    <a:srgbClr val="152756"/>
                  </a:solidFill>
                  <a:prstDash val="solid"/>
                  <a:round/>
                  <a:headEnd type="none" w="sm" len="sm"/>
                  <a:tailEnd type="none" w="sm" len="sm"/>
                </a:ln>
              </p:spPr>
            </p:cxnSp>
            <p:pic>
              <p:nvPicPr>
                <p:cNvPr id="312" name="Google Shape;312;p4"/>
                <p:cNvPicPr preferRelativeResize="0"/>
                <p:nvPr/>
              </p:nvPicPr>
              <p:blipFill rotWithShape="1">
                <a:blip r:embed="rId5">
                  <a:alphaModFix/>
                </a:blip>
                <a:srcRect/>
                <a:stretch/>
              </p:blipFill>
              <p:spPr>
                <a:xfrm>
                  <a:off x="6123212" y="2976850"/>
                  <a:ext cx="213675" cy="213700"/>
                </a:xfrm>
                <a:prstGeom prst="rect">
                  <a:avLst/>
                </a:prstGeom>
                <a:noFill/>
                <a:ln>
                  <a:noFill/>
                </a:ln>
              </p:spPr>
            </p:pic>
          </p:grpSp>
        </p:grpSp>
        <p:grpSp>
          <p:nvGrpSpPr>
            <p:cNvPr id="313" name="Google Shape;313;p4"/>
            <p:cNvGrpSpPr/>
            <p:nvPr/>
          </p:nvGrpSpPr>
          <p:grpSpPr>
            <a:xfrm>
              <a:off x="3973095" y="2956951"/>
              <a:ext cx="448007" cy="1521728"/>
              <a:chOff x="6829489" y="2956951"/>
              <a:chExt cx="448007" cy="1521728"/>
            </a:xfrm>
          </p:grpSpPr>
          <p:grpSp>
            <p:nvGrpSpPr>
              <p:cNvPr id="314" name="Google Shape;314;p4"/>
              <p:cNvGrpSpPr/>
              <p:nvPr/>
            </p:nvGrpSpPr>
            <p:grpSpPr>
              <a:xfrm>
                <a:off x="6829489" y="2956951"/>
                <a:ext cx="448007" cy="1521728"/>
                <a:chOff x="3533124" y="2956951"/>
                <a:chExt cx="448007" cy="1521728"/>
              </a:xfrm>
            </p:grpSpPr>
            <p:pic>
              <p:nvPicPr>
                <p:cNvPr id="315" name="Google Shape;315;p4"/>
                <p:cNvPicPr preferRelativeResize="0"/>
                <p:nvPr/>
              </p:nvPicPr>
              <p:blipFill rotWithShape="1">
                <a:blip r:embed="rId12">
                  <a:alphaModFix/>
                </a:blip>
                <a:srcRect/>
                <a:stretch/>
              </p:blipFill>
              <p:spPr>
                <a:xfrm>
                  <a:off x="3533124" y="3911314"/>
                  <a:ext cx="448007" cy="567365"/>
                </a:xfrm>
                <a:prstGeom prst="rect">
                  <a:avLst/>
                </a:prstGeom>
                <a:noFill/>
                <a:ln>
                  <a:noFill/>
                </a:ln>
              </p:spPr>
            </p:pic>
            <p:sp>
              <p:nvSpPr>
                <p:cNvPr id="316" name="Google Shape;316;p4"/>
                <p:cNvSpPr/>
                <p:nvPr/>
              </p:nvSpPr>
              <p:spPr>
                <a:xfrm>
                  <a:off x="3629025" y="2956951"/>
                  <a:ext cx="256200" cy="253500"/>
                </a:xfrm>
                <a:prstGeom prst="roundRect">
                  <a:avLst>
                    <a:gd name="adj" fmla="val 16667"/>
                  </a:avLst>
                </a:prstGeom>
                <a:solidFill>
                  <a:schemeClr val="dk1"/>
                </a:solidFill>
                <a:ln w="9525" cap="flat" cmpd="sng">
                  <a:solidFill>
                    <a:srgbClr val="15275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pen Sans"/>
                    <a:buNone/>
                  </a:pPr>
                  <a:endParaRPr sz="1800" b="0" i="0" u="none" strike="noStrike" cap="none">
                    <a:solidFill>
                      <a:schemeClr val="dk1"/>
                    </a:solidFill>
                    <a:latin typeface="Open Sans"/>
                    <a:ea typeface="Open Sans"/>
                    <a:cs typeface="Open Sans"/>
                    <a:sym typeface="Open Sans"/>
                  </a:endParaRPr>
                </a:p>
              </p:txBody>
            </p:sp>
            <p:cxnSp>
              <p:nvCxnSpPr>
                <p:cNvPr id="317" name="Google Shape;317;p4"/>
                <p:cNvCxnSpPr>
                  <a:stCxn id="315" idx="0"/>
                  <a:endCxn id="316" idx="2"/>
                </p:cNvCxnSpPr>
                <p:nvPr/>
              </p:nvCxnSpPr>
              <p:spPr>
                <a:xfrm rot="10800000">
                  <a:off x="3757128" y="3210514"/>
                  <a:ext cx="0" cy="700800"/>
                </a:xfrm>
                <a:prstGeom prst="straightConnector1">
                  <a:avLst/>
                </a:prstGeom>
                <a:noFill/>
                <a:ln w="9525" cap="flat" cmpd="sng">
                  <a:solidFill>
                    <a:srgbClr val="152756"/>
                  </a:solidFill>
                  <a:prstDash val="solid"/>
                  <a:round/>
                  <a:headEnd type="none" w="sm" len="sm"/>
                  <a:tailEnd type="none" w="sm" len="sm"/>
                </a:ln>
              </p:spPr>
            </p:cxnSp>
          </p:grpSp>
          <p:pic>
            <p:nvPicPr>
              <p:cNvPr id="318" name="Google Shape;318;p4"/>
              <p:cNvPicPr preferRelativeResize="0"/>
              <p:nvPr/>
            </p:nvPicPr>
            <p:blipFill rotWithShape="1">
              <a:blip r:embed="rId5">
                <a:alphaModFix/>
              </a:blip>
              <a:srcRect/>
              <a:stretch/>
            </p:blipFill>
            <p:spPr>
              <a:xfrm>
                <a:off x="6946662" y="2976850"/>
                <a:ext cx="213675" cy="213700"/>
              </a:xfrm>
              <a:prstGeom prst="rect">
                <a:avLst/>
              </a:prstGeom>
              <a:noFill/>
              <a:ln>
                <a:noFill/>
              </a:ln>
            </p:spPr>
          </p:pic>
        </p:grpSp>
        <p:grpSp>
          <p:nvGrpSpPr>
            <p:cNvPr id="319" name="Google Shape;319;p4"/>
            <p:cNvGrpSpPr/>
            <p:nvPr/>
          </p:nvGrpSpPr>
          <p:grpSpPr>
            <a:xfrm>
              <a:off x="6979348" y="2956951"/>
              <a:ext cx="448007" cy="1064528"/>
              <a:chOff x="6829489" y="2956951"/>
              <a:chExt cx="448007" cy="1064528"/>
            </a:xfrm>
          </p:grpSpPr>
          <p:grpSp>
            <p:nvGrpSpPr>
              <p:cNvPr id="320" name="Google Shape;320;p4"/>
              <p:cNvGrpSpPr/>
              <p:nvPr/>
            </p:nvGrpSpPr>
            <p:grpSpPr>
              <a:xfrm>
                <a:off x="6829489" y="2956951"/>
                <a:ext cx="448007" cy="1064528"/>
                <a:chOff x="6829489" y="2956951"/>
                <a:chExt cx="448007" cy="1064528"/>
              </a:xfrm>
            </p:grpSpPr>
            <p:grpSp>
              <p:nvGrpSpPr>
                <p:cNvPr id="321" name="Google Shape;321;p4"/>
                <p:cNvGrpSpPr/>
                <p:nvPr/>
              </p:nvGrpSpPr>
              <p:grpSpPr>
                <a:xfrm>
                  <a:off x="6829489" y="2956951"/>
                  <a:ext cx="448007" cy="1064528"/>
                  <a:chOff x="3533124" y="2956951"/>
                  <a:chExt cx="448007" cy="1064528"/>
                </a:xfrm>
              </p:grpSpPr>
              <p:pic>
                <p:nvPicPr>
                  <p:cNvPr id="322" name="Google Shape;322;p4"/>
                  <p:cNvPicPr preferRelativeResize="0"/>
                  <p:nvPr/>
                </p:nvPicPr>
                <p:blipFill rotWithShape="1">
                  <a:blip r:embed="rId12">
                    <a:alphaModFix/>
                  </a:blip>
                  <a:srcRect/>
                  <a:stretch/>
                </p:blipFill>
                <p:spPr>
                  <a:xfrm>
                    <a:off x="3533124" y="3454114"/>
                    <a:ext cx="448007" cy="567365"/>
                  </a:xfrm>
                  <a:prstGeom prst="rect">
                    <a:avLst/>
                  </a:prstGeom>
                  <a:noFill/>
                  <a:ln>
                    <a:noFill/>
                  </a:ln>
                </p:spPr>
              </p:pic>
              <p:sp>
                <p:nvSpPr>
                  <p:cNvPr id="323" name="Google Shape;323;p4"/>
                  <p:cNvSpPr/>
                  <p:nvPr/>
                </p:nvSpPr>
                <p:spPr>
                  <a:xfrm>
                    <a:off x="3629025" y="2956951"/>
                    <a:ext cx="256200" cy="253500"/>
                  </a:xfrm>
                  <a:prstGeom prst="roundRect">
                    <a:avLst>
                      <a:gd name="adj" fmla="val 16667"/>
                    </a:avLst>
                  </a:prstGeom>
                  <a:solidFill>
                    <a:schemeClr val="dk1"/>
                  </a:solidFill>
                  <a:ln w="9525" cap="flat" cmpd="sng">
                    <a:solidFill>
                      <a:srgbClr val="15275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pen Sans"/>
                      <a:buNone/>
                    </a:pPr>
                    <a:endParaRPr sz="1800" b="0" i="0" u="none" strike="noStrike" cap="none">
                      <a:solidFill>
                        <a:schemeClr val="dk1"/>
                      </a:solidFill>
                      <a:latin typeface="Open Sans"/>
                      <a:ea typeface="Open Sans"/>
                      <a:cs typeface="Open Sans"/>
                      <a:sym typeface="Open Sans"/>
                    </a:endParaRPr>
                  </a:p>
                </p:txBody>
              </p:sp>
              <p:cxnSp>
                <p:nvCxnSpPr>
                  <p:cNvPr id="324" name="Google Shape;324;p4"/>
                  <p:cNvCxnSpPr>
                    <a:stCxn id="322" idx="0"/>
                    <a:endCxn id="323" idx="2"/>
                  </p:cNvCxnSpPr>
                  <p:nvPr/>
                </p:nvCxnSpPr>
                <p:spPr>
                  <a:xfrm rot="10800000">
                    <a:off x="3757128" y="3210514"/>
                    <a:ext cx="0" cy="243600"/>
                  </a:xfrm>
                  <a:prstGeom prst="straightConnector1">
                    <a:avLst/>
                  </a:prstGeom>
                  <a:noFill/>
                  <a:ln w="9525" cap="flat" cmpd="sng">
                    <a:solidFill>
                      <a:srgbClr val="152756"/>
                    </a:solidFill>
                    <a:prstDash val="solid"/>
                    <a:round/>
                    <a:headEnd type="none" w="sm" len="sm"/>
                    <a:tailEnd type="none" w="sm" len="sm"/>
                  </a:ln>
                </p:spPr>
              </p:cxnSp>
            </p:grpSp>
            <p:pic>
              <p:nvPicPr>
                <p:cNvPr id="325" name="Google Shape;325;p4"/>
                <p:cNvPicPr preferRelativeResize="0"/>
                <p:nvPr/>
              </p:nvPicPr>
              <p:blipFill rotWithShape="1">
                <a:blip r:embed="rId5">
                  <a:alphaModFix/>
                </a:blip>
                <a:srcRect/>
                <a:stretch/>
              </p:blipFill>
              <p:spPr>
                <a:xfrm>
                  <a:off x="6946662" y="2976850"/>
                  <a:ext cx="213675" cy="213700"/>
                </a:xfrm>
                <a:prstGeom prst="rect">
                  <a:avLst/>
                </a:prstGeom>
                <a:noFill/>
                <a:ln>
                  <a:noFill/>
                </a:ln>
              </p:spPr>
            </p:pic>
          </p:grpSp>
          <p:sp>
            <p:nvSpPr>
              <p:cNvPr id="326" name="Google Shape;326;p4"/>
              <p:cNvSpPr txBox="1"/>
              <p:nvPr/>
            </p:nvSpPr>
            <p:spPr>
              <a:xfrm>
                <a:off x="6878750" y="3861125"/>
                <a:ext cx="349500" cy="120300"/>
              </a:xfrm>
              <a:prstGeom prst="rect">
                <a:avLst/>
              </a:prstGeom>
              <a:solidFill>
                <a:srgbClr val="01050B"/>
              </a:solid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000"/>
                  <a:buFont typeface="Asap"/>
                  <a:buNone/>
                </a:pPr>
                <a:r>
                  <a:rPr lang="en" sz="1000" b="1" i="0" u="none" strike="noStrike" cap="none">
                    <a:solidFill>
                      <a:srgbClr val="FFFFFF"/>
                    </a:solidFill>
                    <a:latin typeface="Asap"/>
                    <a:ea typeface="Asap"/>
                    <a:cs typeface="Asap"/>
                    <a:sym typeface="Asap"/>
                  </a:rPr>
                  <a:t>Rdlgy</a:t>
                </a:r>
                <a:endParaRPr sz="1000" b="1" i="0" u="none" strike="noStrike" cap="none">
                  <a:solidFill>
                    <a:srgbClr val="FFFFFF"/>
                  </a:solidFill>
                  <a:latin typeface="Asap"/>
                  <a:ea typeface="Asap"/>
                  <a:cs typeface="Asap"/>
                  <a:sym typeface="Asap"/>
                </a:endParaRPr>
              </a:p>
            </p:txBody>
          </p:sp>
        </p:grpSp>
        <p:grpSp>
          <p:nvGrpSpPr>
            <p:cNvPr id="327" name="Google Shape;327;p4"/>
            <p:cNvGrpSpPr/>
            <p:nvPr/>
          </p:nvGrpSpPr>
          <p:grpSpPr>
            <a:xfrm>
              <a:off x="2481697" y="2956951"/>
              <a:ext cx="455545" cy="1904449"/>
              <a:chOff x="1882727" y="2956951"/>
              <a:chExt cx="455545" cy="1904449"/>
            </a:xfrm>
          </p:grpSpPr>
          <p:grpSp>
            <p:nvGrpSpPr>
              <p:cNvPr id="328" name="Google Shape;328;p4"/>
              <p:cNvGrpSpPr/>
              <p:nvPr/>
            </p:nvGrpSpPr>
            <p:grpSpPr>
              <a:xfrm>
                <a:off x="1882727" y="4291975"/>
                <a:ext cx="455545" cy="569425"/>
                <a:chOff x="3480004" y="4025228"/>
                <a:chExt cx="455545" cy="569425"/>
              </a:xfrm>
            </p:grpSpPr>
            <p:pic>
              <p:nvPicPr>
                <p:cNvPr id="329" name="Google Shape;329;p4"/>
                <p:cNvPicPr preferRelativeResize="0"/>
                <p:nvPr/>
              </p:nvPicPr>
              <p:blipFill rotWithShape="1">
                <a:blip r:embed="rId13">
                  <a:alphaModFix/>
                </a:blip>
                <a:srcRect/>
                <a:stretch/>
              </p:blipFill>
              <p:spPr>
                <a:xfrm>
                  <a:off x="3480004" y="4025228"/>
                  <a:ext cx="455545" cy="569425"/>
                </a:xfrm>
                <a:prstGeom prst="rect">
                  <a:avLst/>
                </a:prstGeom>
                <a:noFill/>
                <a:ln>
                  <a:noFill/>
                </a:ln>
              </p:spPr>
            </p:pic>
            <p:sp>
              <p:nvSpPr>
                <p:cNvPr id="330" name="Google Shape;330;p4"/>
                <p:cNvSpPr txBox="1"/>
                <p:nvPr/>
              </p:nvSpPr>
              <p:spPr>
                <a:xfrm>
                  <a:off x="3551175" y="4441751"/>
                  <a:ext cx="313200" cy="120300"/>
                </a:xfrm>
                <a:prstGeom prst="rect">
                  <a:avLst/>
                </a:prstGeom>
                <a:solidFill>
                  <a:srgbClr val="01050B"/>
                </a:solid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000"/>
                    <a:buFont typeface="Asap"/>
                    <a:buNone/>
                  </a:pPr>
                  <a:r>
                    <a:rPr lang="en" sz="1000" b="1" i="0" u="none" strike="noStrike" cap="none" dirty="0">
                      <a:solidFill>
                        <a:srgbClr val="FFFFFF"/>
                      </a:solidFill>
                      <a:latin typeface="Asap"/>
                      <a:ea typeface="Asap"/>
                      <a:cs typeface="Asap"/>
                      <a:sym typeface="Asap"/>
                    </a:rPr>
                    <a:t>CDA</a:t>
                  </a:r>
                  <a:endParaRPr sz="1000" b="1" i="0" u="none" strike="noStrike" cap="none" dirty="0">
                    <a:solidFill>
                      <a:srgbClr val="FFFFFF"/>
                    </a:solidFill>
                    <a:latin typeface="Asap"/>
                    <a:ea typeface="Asap"/>
                    <a:cs typeface="Asap"/>
                    <a:sym typeface="Asap"/>
                  </a:endParaRPr>
                </a:p>
              </p:txBody>
            </p:sp>
          </p:grpSp>
          <p:sp>
            <p:nvSpPr>
              <p:cNvPr id="331" name="Google Shape;331;p4"/>
              <p:cNvSpPr/>
              <p:nvPr/>
            </p:nvSpPr>
            <p:spPr>
              <a:xfrm>
                <a:off x="1969225" y="2956951"/>
                <a:ext cx="256200" cy="253500"/>
              </a:xfrm>
              <a:prstGeom prst="roundRect">
                <a:avLst>
                  <a:gd name="adj" fmla="val 16667"/>
                </a:avLst>
              </a:prstGeom>
              <a:solidFill>
                <a:schemeClr val="dk1"/>
              </a:solidFill>
              <a:ln w="9525" cap="flat" cmpd="sng">
                <a:solidFill>
                  <a:srgbClr val="15275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pen Sans"/>
                  <a:buNone/>
                </a:pPr>
                <a:endParaRPr sz="1800" b="0" i="0" u="none" strike="noStrike" cap="none">
                  <a:solidFill>
                    <a:schemeClr val="dk1"/>
                  </a:solidFill>
                  <a:latin typeface="Open Sans"/>
                  <a:ea typeface="Open Sans"/>
                  <a:cs typeface="Open Sans"/>
                  <a:sym typeface="Open Sans"/>
                </a:endParaRPr>
              </a:p>
            </p:txBody>
          </p:sp>
          <p:cxnSp>
            <p:nvCxnSpPr>
              <p:cNvPr id="332" name="Google Shape;332;p4"/>
              <p:cNvCxnSpPr>
                <a:stCxn id="329" idx="0"/>
              </p:cNvCxnSpPr>
              <p:nvPr/>
            </p:nvCxnSpPr>
            <p:spPr>
              <a:xfrm rot="10800000">
                <a:off x="2110500" y="3081475"/>
                <a:ext cx="0" cy="1210500"/>
              </a:xfrm>
              <a:prstGeom prst="straightConnector1">
                <a:avLst/>
              </a:prstGeom>
              <a:noFill/>
              <a:ln w="9525" cap="flat" cmpd="sng">
                <a:solidFill>
                  <a:srgbClr val="152756"/>
                </a:solidFill>
                <a:prstDash val="solid"/>
                <a:round/>
                <a:headEnd type="none" w="sm" len="sm"/>
                <a:tailEnd type="none" w="sm" len="sm"/>
              </a:ln>
            </p:spPr>
          </p:cxnSp>
          <p:pic>
            <p:nvPicPr>
              <p:cNvPr id="333" name="Google Shape;333;p4"/>
              <p:cNvPicPr preferRelativeResize="0"/>
              <p:nvPr/>
            </p:nvPicPr>
            <p:blipFill rotWithShape="1">
              <a:blip r:embed="rId5">
                <a:alphaModFix/>
              </a:blip>
              <a:srcRect/>
              <a:stretch/>
            </p:blipFill>
            <p:spPr>
              <a:xfrm>
                <a:off x="1990487" y="2976850"/>
                <a:ext cx="213675" cy="213700"/>
              </a:xfrm>
              <a:prstGeom prst="rect">
                <a:avLst/>
              </a:prstGeom>
              <a:noFill/>
              <a:ln>
                <a:noFill/>
              </a:ln>
            </p:spPr>
          </p:pic>
        </p:grpSp>
        <p:grpSp>
          <p:nvGrpSpPr>
            <p:cNvPr id="334" name="Google Shape;334;p4"/>
            <p:cNvGrpSpPr/>
            <p:nvPr/>
          </p:nvGrpSpPr>
          <p:grpSpPr>
            <a:xfrm>
              <a:off x="1716631" y="2956951"/>
              <a:ext cx="455545" cy="1327696"/>
              <a:chOff x="1869548" y="2956951"/>
              <a:chExt cx="455545" cy="1327696"/>
            </a:xfrm>
          </p:grpSpPr>
          <p:pic>
            <p:nvPicPr>
              <p:cNvPr id="335" name="Google Shape;335;p4"/>
              <p:cNvPicPr preferRelativeResize="0"/>
              <p:nvPr/>
            </p:nvPicPr>
            <p:blipFill rotWithShape="1">
              <a:blip r:embed="rId13">
                <a:alphaModFix/>
              </a:blip>
              <a:srcRect/>
              <a:stretch/>
            </p:blipFill>
            <p:spPr>
              <a:xfrm>
                <a:off x="1869548" y="3715222"/>
                <a:ext cx="455545" cy="569425"/>
              </a:xfrm>
              <a:prstGeom prst="rect">
                <a:avLst/>
              </a:prstGeom>
              <a:noFill/>
              <a:ln>
                <a:noFill/>
              </a:ln>
            </p:spPr>
          </p:pic>
          <p:sp>
            <p:nvSpPr>
              <p:cNvPr id="336" name="Google Shape;336;p4"/>
              <p:cNvSpPr txBox="1"/>
              <p:nvPr/>
            </p:nvSpPr>
            <p:spPr>
              <a:xfrm flipH="1">
                <a:off x="1930850" y="4131750"/>
                <a:ext cx="333000" cy="120300"/>
              </a:xfrm>
              <a:prstGeom prst="rect">
                <a:avLst/>
              </a:prstGeom>
              <a:solidFill>
                <a:srgbClr val="01050B"/>
              </a:solid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000"/>
                  <a:buFont typeface="Asap"/>
                  <a:buNone/>
                </a:pPr>
                <a:r>
                  <a:rPr lang="en" sz="1000" b="1" i="0" u="none" strike="noStrike" cap="none">
                    <a:solidFill>
                      <a:srgbClr val="FFFFFF"/>
                    </a:solidFill>
                    <a:latin typeface="Asap"/>
                    <a:ea typeface="Asap"/>
                    <a:cs typeface="Asap"/>
                    <a:sym typeface="Asap"/>
                  </a:rPr>
                  <a:t> </a:t>
                </a:r>
                <a:endParaRPr sz="1000" b="1" i="0" u="none" strike="noStrike" cap="none">
                  <a:solidFill>
                    <a:srgbClr val="FFFFFF"/>
                  </a:solidFill>
                  <a:latin typeface="Asap"/>
                  <a:ea typeface="Asap"/>
                  <a:cs typeface="Asap"/>
                  <a:sym typeface="Asap"/>
                </a:endParaRPr>
              </a:p>
            </p:txBody>
          </p:sp>
          <p:sp>
            <p:nvSpPr>
              <p:cNvPr id="337" name="Google Shape;337;p4"/>
              <p:cNvSpPr/>
              <p:nvPr/>
            </p:nvSpPr>
            <p:spPr>
              <a:xfrm>
                <a:off x="1969225" y="2956951"/>
                <a:ext cx="256200" cy="253500"/>
              </a:xfrm>
              <a:prstGeom prst="roundRect">
                <a:avLst>
                  <a:gd name="adj" fmla="val 16667"/>
                </a:avLst>
              </a:prstGeom>
              <a:solidFill>
                <a:schemeClr val="dk1"/>
              </a:solidFill>
              <a:ln w="9525" cap="flat" cmpd="sng">
                <a:solidFill>
                  <a:srgbClr val="15275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pen Sans"/>
                  <a:buNone/>
                </a:pPr>
                <a:endParaRPr sz="1800" b="0" i="0" u="none" strike="noStrike" cap="none">
                  <a:solidFill>
                    <a:schemeClr val="dk1"/>
                  </a:solidFill>
                  <a:latin typeface="Open Sans"/>
                  <a:ea typeface="Open Sans"/>
                  <a:cs typeface="Open Sans"/>
                  <a:sym typeface="Open Sans"/>
                </a:endParaRPr>
              </a:p>
            </p:txBody>
          </p:sp>
          <p:cxnSp>
            <p:nvCxnSpPr>
              <p:cNvPr id="338" name="Google Shape;338;p4"/>
              <p:cNvCxnSpPr>
                <a:stCxn id="335" idx="0"/>
              </p:cNvCxnSpPr>
              <p:nvPr/>
            </p:nvCxnSpPr>
            <p:spPr>
              <a:xfrm rot="10800000">
                <a:off x="2097321" y="3210322"/>
                <a:ext cx="0" cy="504900"/>
              </a:xfrm>
              <a:prstGeom prst="straightConnector1">
                <a:avLst/>
              </a:prstGeom>
              <a:noFill/>
              <a:ln w="9525" cap="flat" cmpd="sng">
                <a:solidFill>
                  <a:srgbClr val="152756"/>
                </a:solidFill>
                <a:prstDash val="solid"/>
                <a:round/>
                <a:headEnd type="none" w="sm" len="sm"/>
                <a:tailEnd type="none" w="sm" len="sm"/>
              </a:ln>
            </p:spPr>
          </p:cxnSp>
          <p:pic>
            <p:nvPicPr>
              <p:cNvPr id="339" name="Google Shape;339;p4"/>
              <p:cNvPicPr preferRelativeResize="0"/>
              <p:nvPr/>
            </p:nvPicPr>
            <p:blipFill rotWithShape="1">
              <a:blip r:embed="rId5">
                <a:alphaModFix/>
              </a:blip>
              <a:srcRect/>
              <a:stretch/>
            </p:blipFill>
            <p:spPr>
              <a:xfrm>
                <a:off x="1990487" y="2976850"/>
                <a:ext cx="213675" cy="213700"/>
              </a:xfrm>
              <a:prstGeom prst="rect">
                <a:avLst/>
              </a:prstGeom>
              <a:noFill/>
              <a:ln>
                <a:noFill/>
              </a:ln>
            </p:spPr>
          </p:pic>
          <p:sp>
            <p:nvSpPr>
              <p:cNvPr id="340" name="Google Shape;340;p4"/>
              <p:cNvSpPr txBox="1"/>
              <p:nvPr/>
            </p:nvSpPr>
            <p:spPr>
              <a:xfrm flipH="1">
                <a:off x="1903375" y="4131750"/>
                <a:ext cx="387900" cy="1203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000"/>
                  <a:buFont typeface="Asap"/>
                  <a:buNone/>
                </a:pPr>
                <a:r>
                  <a:rPr lang="en" sz="1000" b="1" i="0" u="none" strike="noStrike" cap="none">
                    <a:solidFill>
                      <a:srgbClr val="FFFFFF"/>
                    </a:solidFill>
                    <a:latin typeface="Asap"/>
                    <a:ea typeface="Asap"/>
                    <a:cs typeface="Asap"/>
                    <a:sym typeface="Asap"/>
                  </a:rPr>
                  <a:t>Device</a:t>
                </a:r>
                <a:endParaRPr sz="1000" b="1" i="0" u="none" strike="noStrike" cap="none">
                  <a:solidFill>
                    <a:srgbClr val="FFFFFF"/>
                  </a:solidFill>
                  <a:latin typeface="Asap"/>
                  <a:ea typeface="Asap"/>
                  <a:cs typeface="Asap"/>
                  <a:sym typeface="Asap"/>
                </a:endParaRPr>
              </a:p>
            </p:txBody>
          </p:sp>
        </p:grpSp>
        <p:grpSp>
          <p:nvGrpSpPr>
            <p:cNvPr id="341" name="Google Shape;341;p4"/>
            <p:cNvGrpSpPr/>
            <p:nvPr/>
          </p:nvGrpSpPr>
          <p:grpSpPr>
            <a:xfrm>
              <a:off x="3220404" y="2956951"/>
              <a:ext cx="456350" cy="1134439"/>
              <a:chOff x="6001875" y="2956951"/>
              <a:chExt cx="456350" cy="1134439"/>
            </a:xfrm>
          </p:grpSpPr>
          <p:grpSp>
            <p:nvGrpSpPr>
              <p:cNvPr id="342" name="Google Shape;342;p4"/>
              <p:cNvGrpSpPr/>
              <p:nvPr/>
            </p:nvGrpSpPr>
            <p:grpSpPr>
              <a:xfrm>
                <a:off x="6001875" y="3519450"/>
                <a:ext cx="456350" cy="571940"/>
                <a:chOff x="6001875" y="3443250"/>
                <a:chExt cx="456350" cy="571940"/>
              </a:xfrm>
            </p:grpSpPr>
            <p:pic>
              <p:nvPicPr>
                <p:cNvPr id="343" name="Google Shape;343;p4"/>
                <p:cNvPicPr preferRelativeResize="0"/>
                <p:nvPr/>
              </p:nvPicPr>
              <p:blipFill rotWithShape="1">
                <a:blip r:embed="rId11">
                  <a:alphaModFix/>
                </a:blip>
                <a:srcRect/>
                <a:stretch/>
              </p:blipFill>
              <p:spPr>
                <a:xfrm>
                  <a:off x="6001875" y="3443250"/>
                  <a:ext cx="456350" cy="571940"/>
                </a:xfrm>
                <a:prstGeom prst="rect">
                  <a:avLst/>
                </a:prstGeom>
                <a:noFill/>
                <a:ln>
                  <a:noFill/>
                </a:ln>
              </p:spPr>
            </p:pic>
            <p:sp>
              <p:nvSpPr>
                <p:cNvPr id="344" name="Google Shape;344;p4"/>
                <p:cNvSpPr txBox="1"/>
                <p:nvPr/>
              </p:nvSpPr>
              <p:spPr>
                <a:xfrm>
                  <a:off x="6073521" y="3859463"/>
                  <a:ext cx="313200" cy="120300"/>
                </a:xfrm>
                <a:prstGeom prst="rect">
                  <a:avLst/>
                </a:prstGeom>
                <a:solidFill>
                  <a:srgbClr val="01050B"/>
                </a:solid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000"/>
                    <a:buFont typeface="Asap"/>
                    <a:buNone/>
                  </a:pPr>
                  <a:r>
                    <a:rPr lang="en" sz="1000" b="1" i="0" u="none" strike="noStrike" cap="none">
                      <a:solidFill>
                        <a:srgbClr val="FFFFFF"/>
                      </a:solidFill>
                      <a:latin typeface="Asap"/>
                      <a:ea typeface="Asap"/>
                      <a:cs typeface="Asap"/>
                      <a:sym typeface="Asap"/>
                    </a:rPr>
                    <a:t>PHR</a:t>
                  </a:r>
                  <a:endParaRPr sz="1000" b="1" i="0" u="none" strike="noStrike" cap="none">
                    <a:solidFill>
                      <a:srgbClr val="FFFFFF"/>
                    </a:solidFill>
                    <a:latin typeface="Asap"/>
                    <a:ea typeface="Asap"/>
                    <a:cs typeface="Asap"/>
                    <a:sym typeface="Asap"/>
                  </a:endParaRPr>
                </a:p>
              </p:txBody>
            </p:sp>
          </p:grpSp>
          <p:grpSp>
            <p:nvGrpSpPr>
              <p:cNvPr id="345" name="Google Shape;345;p4"/>
              <p:cNvGrpSpPr/>
              <p:nvPr/>
            </p:nvGrpSpPr>
            <p:grpSpPr>
              <a:xfrm>
                <a:off x="6102950" y="2956951"/>
                <a:ext cx="256200" cy="562499"/>
                <a:chOff x="6102950" y="2956951"/>
                <a:chExt cx="256200" cy="562499"/>
              </a:xfrm>
            </p:grpSpPr>
            <p:sp>
              <p:nvSpPr>
                <p:cNvPr id="346" name="Google Shape;346;p4"/>
                <p:cNvSpPr/>
                <p:nvPr/>
              </p:nvSpPr>
              <p:spPr>
                <a:xfrm>
                  <a:off x="6102950" y="2956951"/>
                  <a:ext cx="256200" cy="253500"/>
                </a:xfrm>
                <a:prstGeom prst="roundRect">
                  <a:avLst>
                    <a:gd name="adj" fmla="val 16667"/>
                  </a:avLst>
                </a:prstGeom>
                <a:solidFill>
                  <a:schemeClr val="dk1"/>
                </a:solidFill>
                <a:ln w="9525" cap="flat" cmpd="sng">
                  <a:solidFill>
                    <a:srgbClr val="15275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pen Sans"/>
                    <a:buNone/>
                  </a:pPr>
                  <a:endParaRPr sz="1800" b="0" i="0" u="none" strike="noStrike" cap="none">
                    <a:solidFill>
                      <a:schemeClr val="dk1"/>
                    </a:solidFill>
                    <a:latin typeface="Open Sans"/>
                    <a:ea typeface="Open Sans"/>
                    <a:cs typeface="Open Sans"/>
                    <a:sym typeface="Open Sans"/>
                  </a:endParaRPr>
                </a:p>
              </p:txBody>
            </p:sp>
            <p:cxnSp>
              <p:nvCxnSpPr>
                <p:cNvPr id="347" name="Google Shape;347;p4"/>
                <p:cNvCxnSpPr>
                  <a:stCxn id="343" idx="0"/>
                  <a:endCxn id="346" idx="2"/>
                </p:cNvCxnSpPr>
                <p:nvPr/>
              </p:nvCxnSpPr>
              <p:spPr>
                <a:xfrm rot="10800000" flipH="1">
                  <a:off x="6230050" y="3210450"/>
                  <a:ext cx="900" cy="309000"/>
                </a:xfrm>
                <a:prstGeom prst="straightConnector1">
                  <a:avLst/>
                </a:prstGeom>
                <a:noFill/>
                <a:ln w="9525" cap="flat" cmpd="sng">
                  <a:solidFill>
                    <a:srgbClr val="152756"/>
                  </a:solidFill>
                  <a:prstDash val="solid"/>
                  <a:round/>
                  <a:headEnd type="none" w="sm" len="sm"/>
                  <a:tailEnd type="none" w="sm" len="sm"/>
                </a:ln>
              </p:spPr>
            </p:cxnSp>
            <p:pic>
              <p:nvPicPr>
                <p:cNvPr id="348" name="Google Shape;348;p4"/>
                <p:cNvPicPr preferRelativeResize="0"/>
                <p:nvPr/>
              </p:nvPicPr>
              <p:blipFill rotWithShape="1">
                <a:blip r:embed="rId5">
                  <a:alphaModFix/>
                </a:blip>
                <a:srcRect/>
                <a:stretch/>
              </p:blipFill>
              <p:spPr>
                <a:xfrm>
                  <a:off x="6123212" y="2976850"/>
                  <a:ext cx="213675" cy="213700"/>
                </a:xfrm>
                <a:prstGeom prst="rect">
                  <a:avLst/>
                </a:prstGeom>
                <a:noFill/>
                <a:ln>
                  <a:noFill/>
                </a:ln>
              </p:spPr>
            </p:pic>
          </p:grpSp>
        </p:grpSp>
        <p:grpSp>
          <p:nvGrpSpPr>
            <p:cNvPr id="349" name="Google Shape;349;p4"/>
            <p:cNvGrpSpPr/>
            <p:nvPr/>
          </p:nvGrpSpPr>
          <p:grpSpPr>
            <a:xfrm>
              <a:off x="5472060" y="2956951"/>
              <a:ext cx="458255" cy="1488653"/>
              <a:chOff x="7277505" y="435751"/>
              <a:chExt cx="458255" cy="1488653"/>
            </a:xfrm>
          </p:grpSpPr>
          <p:grpSp>
            <p:nvGrpSpPr>
              <p:cNvPr id="350" name="Google Shape;350;p4"/>
              <p:cNvGrpSpPr/>
              <p:nvPr/>
            </p:nvGrpSpPr>
            <p:grpSpPr>
              <a:xfrm>
                <a:off x="7277505" y="435751"/>
                <a:ext cx="458255" cy="1488653"/>
                <a:chOff x="1038305" y="2956951"/>
                <a:chExt cx="458255" cy="1488653"/>
              </a:xfrm>
            </p:grpSpPr>
            <p:pic>
              <p:nvPicPr>
                <p:cNvPr id="351" name="Google Shape;351;p4"/>
                <p:cNvPicPr preferRelativeResize="0"/>
                <p:nvPr/>
              </p:nvPicPr>
              <p:blipFill rotWithShape="1">
                <a:blip r:embed="rId6">
                  <a:alphaModFix/>
                </a:blip>
                <a:srcRect/>
                <a:stretch/>
              </p:blipFill>
              <p:spPr>
                <a:xfrm>
                  <a:off x="1038305" y="3878239"/>
                  <a:ext cx="458255" cy="567365"/>
                </a:xfrm>
                <a:prstGeom prst="rect">
                  <a:avLst/>
                </a:prstGeom>
                <a:noFill/>
                <a:ln>
                  <a:noFill/>
                </a:ln>
              </p:spPr>
            </p:pic>
            <p:sp>
              <p:nvSpPr>
                <p:cNvPr id="352" name="Google Shape;352;p4"/>
                <p:cNvSpPr/>
                <p:nvPr/>
              </p:nvSpPr>
              <p:spPr>
                <a:xfrm>
                  <a:off x="1139325" y="2956951"/>
                  <a:ext cx="256200" cy="253500"/>
                </a:xfrm>
                <a:prstGeom prst="roundRect">
                  <a:avLst>
                    <a:gd name="adj" fmla="val 16667"/>
                  </a:avLst>
                </a:prstGeom>
                <a:solidFill>
                  <a:schemeClr val="dk1"/>
                </a:solidFill>
                <a:ln w="9525" cap="flat" cmpd="sng">
                  <a:solidFill>
                    <a:srgbClr val="15275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pen Sans"/>
                    <a:buNone/>
                  </a:pPr>
                  <a:endParaRPr sz="1800" b="0" i="0" u="none" strike="noStrike" cap="none">
                    <a:solidFill>
                      <a:schemeClr val="dk1"/>
                    </a:solidFill>
                    <a:latin typeface="Open Sans"/>
                    <a:ea typeface="Open Sans"/>
                    <a:cs typeface="Open Sans"/>
                    <a:sym typeface="Open Sans"/>
                  </a:endParaRPr>
                </a:p>
              </p:txBody>
            </p:sp>
            <p:cxnSp>
              <p:nvCxnSpPr>
                <p:cNvPr id="353" name="Google Shape;353;p4"/>
                <p:cNvCxnSpPr>
                  <a:stCxn id="351" idx="0"/>
                </p:cNvCxnSpPr>
                <p:nvPr/>
              </p:nvCxnSpPr>
              <p:spPr>
                <a:xfrm rot="10800000">
                  <a:off x="1267433" y="2981839"/>
                  <a:ext cx="0" cy="896400"/>
                </a:xfrm>
                <a:prstGeom prst="straightConnector1">
                  <a:avLst/>
                </a:prstGeom>
                <a:noFill/>
                <a:ln w="9525" cap="flat" cmpd="sng">
                  <a:solidFill>
                    <a:srgbClr val="152756"/>
                  </a:solidFill>
                  <a:prstDash val="solid"/>
                  <a:round/>
                  <a:headEnd type="none" w="sm" len="sm"/>
                  <a:tailEnd type="none" w="sm" len="sm"/>
                </a:ln>
              </p:spPr>
            </p:cxnSp>
            <p:pic>
              <p:nvPicPr>
                <p:cNvPr id="354" name="Google Shape;354;p4"/>
                <p:cNvPicPr preferRelativeResize="0"/>
                <p:nvPr/>
              </p:nvPicPr>
              <p:blipFill rotWithShape="1">
                <a:blip r:embed="rId5">
                  <a:alphaModFix/>
                </a:blip>
                <a:srcRect/>
                <a:stretch/>
              </p:blipFill>
              <p:spPr>
                <a:xfrm>
                  <a:off x="1160575" y="2976850"/>
                  <a:ext cx="213675" cy="213700"/>
                </a:xfrm>
                <a:prstGeom prst="rect">
                  <a:avLst/>
                </a:prstGeom>
                <a:noFill/>
                <a:ln>
                  <a:noFill/>
                </a:ln>
              </p:spPr>
            </p:pic>
          </p:grpSp>
          <p:sp>
            <p:nvSpPr>
              <p:cNvPr id="355" name="Google Shape;355;p4"/>
              <p:cNvSpPr txBox="1"/>
              <p:nvPr/>
            </p:nvSpPr>
            <p:spPr>
              <a:xfrm>
                <a:off x="7327101" y="1770775"/>
                <a:ext cx="359100" cy="120300"/>
              </a:xfrm>
              <a:prstGeom prst="rect">
                <a:avLst/>
              </a:prstGeom>
              <a:solidFill>
                <a:srgbClr val="01050B"/>
              </a:solid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000"/>
                  <a:buFont typeface="Asap"/>
                  <a:buNone/>
                </a:pPr>
                <a:r>
                  <a:rPr lang="en" sz="1000" b="1" i="0" u="none" strike="noStrike" cap="none">
                    <a:solidFill>
                      <a:srgbClr val="FFFFFF"/>
                    </a:solidFill>
                    <a:latin typeface="Asap"/>
                    <a:ea typeface="Asap"/>
                    <a:cs typeface="Asap"/>
                    <a:sym typeface="Asap"/>
                  </a:rPr>
                  <a:t>Emerg</a:t>
                </a:r>
                <a:endParaRPr sz="1000" b="1" i="0" u="none" strike="noStrike" cap="none">
                  <a:solidFill>
                    <a:srgbClr val="FFFFFF"/>
                  </a:solidFill>
                  <a:latin typeface="Asap"/>
                  <a:ea typeface="Asap"/>
                  <a:cs typeface="Asap"/>
                  <a:sym typeface="Asap"/>
                </a:endParaRPr>
              </a:p>
            </p:txBody>
          </p:sp>
        </p:grpSp>
      </p:grpSp>
      <p:grpSp>
        <p:nvGrpSpPr>
          <p:cNvPr id="356" name="Google Shape;356;p4"/>
          <p:cNvGrpSpPr/>
          <p:nvPr/>
        </p:nvGrpSpPr>
        <p:grpSpPr>
          <a:xfrm>
            <a:off x="3081912" y="2279545"/>
            <a:ext cx="2950604" cy="2369165"/>
            <a:chOff x="3066116" y="2693734"/>
            <a:chExt cx="2950604" cy="2481609"/>
          </a:xfrm>
        </p:grpSpPr>
        <p:pic>
          <p:nvPicPr>
            <p:cNvPr id="357" name="Google Shape;357;p4"/>
            <p:cNvPicPr preferRelativeResize="0"/>
            <p:nvPr/>
          </p:nvPicPr>
          <p:blipFill rotWithShape="1">
            <a:blip r:embed="rId3">
              <a:alphaModFix amt="85000"/>
            </a:blip>
            <a:srcRect l="35007" t="55162" r="34798"/>
            <a:stretch/>
          </p:blipFill>
          <p:spPr>
            <a:xfrm>
              <a:off x="3066116" y="2999807"/>
              <a:ext cx="2950604" cy="2175536"/>
            </a:xfrm>
            <a:prstGeom prst="rect">
              <a:avLst/>
            </a:prstGeom>
            <a:noFill/>
            <a:ln>
              <a:noFill/>
            </a:ln>
          </p:spPr>
        </p:pic>
        <p:grpSp>
          <p:nvGrpSpPr>
            <p:cNvPr id="358" name="Google Shape;358;p4"/>
            <p:cNvGrpSpPr/>
            <p:nvPr/>
          </p:nvGrpSpPr>
          <p:grpSpPr>
            <a:xfrm>
              <a:off x="3357175" y="2693734"/>
              <a:ext cx="2445900" cy="2317791"/>
              <a:chOff x="3357175" y="2693734"/>
              <a:chExt cx="2445900" cy="2317791"/>
            </a:xfrm>
          </p:grpSpPr>
          <p:sp>
            <p:nvSpPr>
              <p:cNvPr id="359" name="Google Shape;359;p4"/>
              <p:cNvSpPr/>
              <p:nvPr/>
            </p:nvSpPr>
            <p:spPr>
              <a:xfrm>
                <a:off x="3357175" y="3715525"/>
                <a:ext cx="2445900" cy="1296000"/>
              </a:xfrm>
              <a:prstGeom prst="rect">
                <a:avLst/>
              </a:prstGeom>
              <a:solidFill>
                <a:schemeClr val="accent1"/>
              </a:solidFill>
              <a:ln>
                <a:noFill/>
              </a:ln>
            </p:spPr>
            <p:txBody>
              <a:bodyPr spcFirstLastPara="1" wrap="square" lIns="91425" tIns="0" rIns="91425" bIns="91425" anchor="t" anchorCtr="0">
                <a:noAutofit/>
              </a:bodyPr>
              <a:lstStyle/>
              <a:p>
                <a:pPr marL="0" marR="0" lvl="0" indent="0" algn="ctr" rtl="0">
                  <a:spcBef>
                    <a:spcPts val="0"/>
                  </a:spcBef>
                  <a:spcAft>
                    <a:spcPts val="0"/>
                  </a:spcAft>
                  <a:buClr>
                    <a:srgbClr val="FFFFFF"/>
                  </a:buClr>
                  <a:buSzPts val="1300"/>
                  <a:buFont typeface="Open Sans"/>
                  <a:buNone/>
                </a:pPr>
                <a:r>
                  <a:rPr lang="en" sz="1200" b="1" i="0" u="none" strike="noStrike" cap="none" dirty="0">
                    <a:solidFill>
                      <a:srgbClr val="FFFFFF"/>
                    </a:solidFill>
                    <a:latin typeface="Open Sans"/>
                    <a:ea typeface="Open Sans"/>
                    <a:cs typeface="Open Sans"/>
                    <a:sym typeface="Open Sans"/>
                  </a:rPr>
                  <a:t>Data Harmonization</a:t>
                </a:r>
                <a:endParaRPr sz="1200" b="1" i="0" u="none" strike="noStrike" cap="none" dirty="0">
                  <a:solidFill>
                    <a:srgbClr val="FFFFFF"/>
                  </a:solidFill>
                  <a:latin typeface="Open Sans"/>
                  <a:ea typeface="Open Sans"/>
                  <a:cs typeface="Open Sans"/>
                  <a:sym typeface="Open Sans"/>
                </a:endParaRPr>
              </a:p>
              <a:p>
                <a:pPr marL="228600" marR="0" lvl="0" indent="-177800" algn="l" rtl="0">
                  <a:spcBef>
                    <a:spcPts val="400"/>
                  </a:spcBef>
                  <a:spcAft>
                    <a:spcPts val="0"/>
                  </a:spcAft>
                  <a:buClr>
                    <a:srgbClr val="FFFFFF"/>
                  </a:buClr>
                  <a:buSzPts val="1000"/>
                  <a:buFont typeface="Open Sans"/>
                  <a:buChar char="●"/>
                </a:pPr>
                <a:r>
                  <a:rPr lang="en" sz="900" b="0" i="0" u="none" strike="noStrike" cap="none" dirty="0">
                    <a:solidFill>
                      <a:srgbClr val="FFFFFF"/>
                    </a:solidFill>
                    <a:latin typeface="Open Sans"/>
                    <a:ea typeface="Open Sans"/>
                    <a:cs typeface="Open Sans"/>
                    <a:sym typeface="Open Sans"/>
                  </a:rPr>
                  <a:t>Normalize (codify, terminology)</a:t>
                </a:r>
                <a:endParaRPr sz="900" b="0" i="0" u="none" strike="noStrike" cap="none" dirty="0">
                  <a:solidFill>
                    <a:srgbClr val="FFFFFF"/>
                  </a:solidFill>
                  <a:latin typeface="Open Sans"/>
                  <a:ea typeface="Open Sans"/>
                  <a:cs typeface="Open Sans"/>
                  <a:sym typeface="Open Sans"/>
                </a:endParaRPr>
              </a:p>
              <a:p>
                <a:pPr marL="228600" marR="0" lvl="0" indent="-177800" algn="l" rtl="0">
                  <a:spcBef>
                    <a:spcPts val="0"/>
                  </a:spcBef>
                  <a:spcAft>
                    <a:spcPts val="0"/>
                  </a:spcAft>
                  <a:buClr>
                    <a:srgbClr val="FFFFFF"/>
                  </a:buClr>
                  <a:buSzPts val="1000"/>
                  <a:buFont typeface="Open Sans"/>
                  <a:buChar char="●"/>
                </a:pPr>
                <a:r>
                  <a:rPr lang="en" sz="900" b="0" i="0" u="none" strike="noStrike" cap="none" dirty="0">
                    <a:solidFill>
                      <a:srgbClr val="FFFFFF"/>
                    </a:solidFill>
                    <a:latin typeface="Open Sans"/>
                    <a:ea typeface="Open Sans"/>
                    <a:cs typeface="Open Sans"/>
                    <a:sym typeface="Open Sans"/>
                  </a:rPr>
                  <a:t>Reconcile (MDM, De-dupe)</a:t>
                </a:r>
                <a:endParaRPr sz="900" b="0" i="0" u="none" strike="noStrike" cap="none" dirty="0">
                  <a:solidFill>
                    <a:srgbClr val="FFFFFF"/>
                  </a:solidFill>
                  <a:latin typeface="Open Sans"/>
                  <a:ea typeface="Open Sans"/>
                  <a:cs typeface="Open Sans"/>
                  <a:sym typeface="Open Sans"/>
                </a:endParaRPr>
              </a:p>
              <a:p>
                <a:pPr marL="228600" marR="0" lvl="0" indent="-177800" algn="l" rtl="0">
                  <a:spcBef>
                    <a:spcPts val="0"/>
                  </a:spcBef>
                  <a:spcAft>
                    <a:spcPts val="0"/>
                  </a:spcAft>
                  <a:buClr>
                    <a:srgbClr val="FFFFFF"/>
                  </a:buClr>
                  <a:buSzPts val="1000"/>
                  <a:buFont typeface="Open Sans"/>
                  <a:buChar char="●"/>
                </a:pPr>
                <a:r>
                  <a:rPr lang="en" sz="900" b="0" i="0" u="none" strike="noStrike" cap="none" dirty="0">
                    <a:solidFill>
                      <a:srgbClr val="FFFFFF"/>
                    </a:solidFill>
                    <a:latin typeface="Open Sans"/>
                    <a:ea typeface="Open Sans"/>
                    <a:cs typeface="Open Sans"/>
                    <a:sym typeface="Open Sans"/>
                  </a:rPr>
                  <a:t>Hygiene (auto/man, fill gaps)</a:t>
                </a:r>
                <a:endParaRPr sz="900" b="0" i="0" u="none" strike="noStrike" cap="none" dirty="0">
                  <a:solidFill>
                    <a:srgbClr val="FFFFFF"/>
                  </a:solidFill>
                  <a:latin typeface="Open Sans"/>
                  <a:ea typeface="Open Sans"/>
                  <a:cs typeface="Open Sans"/>
                  <a:sym typeface="Open Sans"/>
                </a:endParaRPr>
              </a:p>
              <a:p>
                <a:pPr marL="228600" marR="0" lvl="0" indent="-177800" algn="l" rtl="0">
                  <a:spcBef>
                    <a:spcPts val="0"/>
                  </a:spcBef>
                  <a:spcAft>
                    <a:spcPts val="0"/>
                  </a:spcAft>
                  <a:buClr>
                    <a:srgbClr val="FFFFFF"/>
                  </a:buClr>
                  <a:buSzPts val="1000"/>
                  <a:buFont typeface="Open Sans"/>
                  <a:buChar char="●"/>
                </a:pPr>
                <a:r>
                  <a:rPr lang="en" sz="900" b="0" i="0" u="none" strike="noStrike" cap="none" dirty="0">
                    <a:solidFill>
                      <a:srgbClr val="FFFFFF"/>
                    </a:solidFill>
                    <a:latin typeface="Open Sans"/>
                    <a:ea typeface="Open Sans"/>
                    <a:cs typeface="Open Sans"/>
                    <a:sym typeface="Open Sans"/>
                  </a:rPr>
                  <a:t>Relationships (referential integrity)</a:t>
                </a:r>
                <a:endParaRPr sz="900" b="0" i="0" u="none" strike="noStrike" cap="none" dirty="0">
                  <a:solidFill>
                    <a:srgbClr val="FFFFFF"/>
                  </a:solidFill>
                  <a:latin typeface="Open Sans"/>
                  <a:ea typeface="Open Sans"/>
                  <a:cs typeface="Open Sans"/>
                  <a:sym typeface="Open Sans"/>
                </a:endParaRPr>
              </a:p>
              <a:p>
                <a:pPr marL="228600" marR="0" lvl="0" indent="-177800" algn="l" rtl="0">
                  <a:spcBef>
                    <a:spcPts val="0"/>
                  </a:spcBef>
                  <a:spcAft>
                    <a:spcPts val="0"/>
                  </a:spcAft>
                  <a:buClr>
                    <a:srgbClr val="FFFFFF"/>
                  </a:buClr>
                  <a:buSzPts val="1000"/>
                  <a:buFont typeface="Open Sans"/>
                  <a:buChar char="●"/>
                </a:pPr>
                <a:r>
                  <a:rPr lang="en" sz="900" b="0" i="0" u="none" strike="noStrike" cap="none" dirty="0">
                    <a:solidFill>
                      <a:srgbClr val="FFFFFF"/>
                    </a:solidFill>
                    <a:latin typeface="Open Sans"/>
                    <a:ea typeface="Open Sans"/>
                    <a:cs typeface="Open Sans"/>
                    <a:sym typeface="Open Sans"/>
                  </a:rPr>
                  <a:t>Versioning (current, Hx maintained)</a:t>
                </a:r>
                <a:endParaRPr sz="900" b="0" i="0" u="none" strike="noStrike" cap="none" dirty="0">
                  <a:solidFill>
                    <a:srgbClr val="FFFFFF"/>
                  </a:solidFill>
                  <a:latin typeface="Open Sans"/>
                  <a:ea typeface="Open Sans"/>
                  <a:cs typeface="Open Sans"/>
                  <a:sym typeface="Open Sans"/>
                </a:endParaRPr>
              </a:p>
              <a:p>
                <a:pPr marL="228600" marR="0" lvl="0" indent="-177800" algn="l" rtl="0">
                  <a:spcBef>
                    <a:spcPts val="0"/>
                  </a:spcBef>
                  <a:spcAft>
                    <a:spcPts val="0"/>
                  </a:spcAft>
                  <a:buClr>
                    <a:srgbClr val="FFFFFF"/>
                  </a:buClr>
                  <a:buSzPts val="1000"/>
                  <a:buFont typeface="Open Sans"/>
                  <a:buChar char="●"/>
                </a:pPr>
                <a:r>
                  <a:rPr lang="en" sz="900" b="0" i="0" u="none" strike="noStrike" cap="none" dirty="0">
                    <a:solidFill>
                      <a:srgbClr val="FFFFFF"/>
                    </a:solidFill>
                    <a:latin typeface="Open Sans"/>
                    <a:ea typeface="Open Sans"/>
                    <a:cs typeface="Open Sans"/>
                    <a:sym typeface="Open Sans"/>
                  </a:rPr>
                  <a:t>Metadata (consent, provenance,...)</a:t>
                </a:r>
                <a:endParaRPr sz="900" b="0" i="0" u="none" strike="noStrike" cap="none" dirty="0">
                  <a:solidFill>
                    <a:srgbClr val="FFFFFF"/>
                  </a:solidFill>
                  <a:latin typeface="Open Sans"/>
                  <a:ea typeface="Open Sans"/>
                  <a:cs typeface="Open Sans"/>
                  <a:sym typeface="Open Sans"/>
                </a:endParaRPr>
              </a:p>
            </p:txBody>
          </p:sp>
          <p:sp>
            <p:nvSpPr>
              <p:cNvPr id="360" name="Google Shape;360;p4"/>
              <p:cNvSpPr/>
              <p:nvPr/>
            </p:nvSpPr>
            <p:spPr>
              <a:xfrm>
                <a:off x="3365400" y="3420925"/>
                <a:ext cx="2428200" cy="296400"/>
              </a:xfrm>
              <a:prstGeom prst="trapezoid">
                <a:avLst>
                  <a:gd name="adj" fmla="val 235450"/>
                </a:avLst>
              </a:prstGeom>
              <a:solidFill>
                <a:schemeClr val="accent1"/>
              </a:solid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800"/>
                  <a:buFont typeface="Open Sans"/>
                  <a:buNone/>
                </a:pPr>
                <a:endParaRPr sz="1800" b="0" i="0" u="none" strike="noStrike" cap="none">
                  <a:solidFill>
                    <a:schemeClr val="dk1"/>
                  </a:solidFill>
                  <a:latin typeface="Open Sans"/>
                  <a:ea typeface="Open Sans"/>
                  <a:cs typeface="Open Sans"/>
                  <a:sym typeface="Open Sans"/>
                </a:endParaRPr>
              </a:p>
            </p:txBody>
          </p:sp>
          <p:grpSp>
            <p:nvGrpSpPr>
              <p:cNvPr id="361" name="Google Shape;361;p4"/>
              <p:cNvGrpSpPr/>
              <p:nvPr/>
            </p:nvGrpSpPr>
            <p:grpSpPr>
              <a:xfrm>
                <a:off x="4104459" y="2693734"/>
                <a:ext cx="863082" cy="852097"/>
                <a:chOff x="4104459" y="2693734"/>
                <a:chExt cx="863082" cy="852097"/>
              </a:xfrm>
            </p:grpSpPr>
            <p:sp>
              <p:nvSpPr>
                <p:cNvPr id="362" name="Google Shape;362;p4"/>
                <p:cNvSpPr/>
                <p:nvPr/>
              </p:nvSpPr>
              <p:spPr>
                <a:xfrm>
                  <a:off x="4104459" y="2693734"/>
                  <a:ext cx="863082" cy="852097"/>
                </a:xfrm>
                <a:prstGeom prst="roundRect">
                  <a:avLst>
                    <a:gd name="adj" fmla="val 16667"/>
                  </a:avLst>
                </a:prstGeom>
                <a:solidFill>
                  <a:schemeClr val="dk1"/>
                </a:solidFill>
                <a:ln w="9525" cap="flat" cmpd="sng">
                  <a:solidFill>
                    <a:srgbClr val="15275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pen Sans"/>
                    <a:buNone/>
                  </a:pPr>
                  <a:endParaRPr sz="1800" b="0" i="0" u="none" strike="noStrike" cap="none">
                    <a:solidFill>
                      <a:schemeClr val="dk1"/>
                    </a:solidFill>
                    <a:latin typeface="Open Sans"/>
                    <a:ea typeface="Open Sans"/>
                    <a:cs typeface="Open Sans"/>
                    <a:sym typeface="Open Sans"/>
                  </a:endParaRPr>
                </a:p>
              </p:txBody>
            </p:sp>
            <p:pic>
              <p:nvPicPr>
                <p:cNvPr id="363" name="Google Shape;363;p4"/>
                <p:cNvPicPr preferRelativeResize="0"/>
                <p:nvPr/>
              </p:nvPicPr>
              <p:blipFill rotWithShape="1">
                <a:blip r:embed="rId14">
                  <a:alphaModFix/>
                </a:blip>
                <a:srcRect/>
                <a:stretch/>
              </p:blipFill>
              <p:spPr>
                <a:xfrm>
                  <a:off x="4147447" y="2739002"/>
                  <a:ext cx="792636" cy="738701"/>
                </a:xfrm>
                <a:prstGeom prst="rect">
                  <a:avLst/>
                </a:prstGeom>
                <a:noFill/>
                <a:ln>
                  <a:noFill/>
                </a:ln>
              </p:spPr>
            </p:pic>
          </p:grpSp>
        </p:grpSp>
      </p:grpSp>
      <p:sp>
        <p:nvSpPr>
          <p:cNvPr id="364" name="Google Shape;364;p4"/>
          <p:cNvSpPr txBox="1">
            <a:spLocks noGrp="1"/>
          </p:cNvSpPr>
          <p:nvPr>
            <p:ph type="title" idx="4294967295"/>
          </p:nvPr>
        </p:nvSpPr>
        <p:spPr>
          <a:xfrm>
            <a:off x="717778" y="124769"/>
            <a:ext cx="7706400" cy="5547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chemeClr val="accent1"/>
              </a:buClr>
              <a:buSzPts val="2900"/>
              <a:buFont typeface="Open Sans ExtraBold"/>
              <a:buNone/>
            </a:pPr>
            <a:r>
              <a:rPr lang="en" sz="2900" dirty="0">
                <a:solidFill>
                  <a:schemeClr val="bg1"/>
                </a:solidFill>
              </a:rPr>
              <a:t>Open-standards Health Data Fabric</a:t>
            </a:r>
            <a:endParaRPr sz="2900" dirty="0">
              <a:solidFill>
                <a:schemeClr val="bg1"/>
              </a:solidFill>
            </a:endParaRPr>
          </a:p>
        </p:txBody>
      </p:sp>
      <p:grpSp>
        <p:nvGrpSpPr>
          <p:cNvPr id="365" name="Google Shape;365;p4"/>
          <p:cNvGrpSpPr/>
          <p:nvPr/>
        </p:nvGrpSpPr>
        <p:grpSpPr>
          <a:xfrm>
            <a:off x="1456822" y="1615190"/>
            <a:ext cx="722700" cy="610501"/>
            <a:chOff x="2875925" y="1369650"/>
            <a:chExt cx="722700" cy="610501"/>
          </a:xfrm>
        </p:grpSpPr>
        <p:sp>
          <p:nvSpPr>
            <p:cNvPr id="366" name="Google Shape;366;p4"/>
            <p:cNvSpPr/>
            <p:nvPr/>
          </p:nvSpPr>
          <p:spPr>
            <a:xfrm>
              <a:off x="3109200" y="1726651"/>
              <a:ext cx="256200" cy="253500"/>
            </a:xfrm>
            <a:prstGeom prst="roundRect">
              <a:avLst>
                <a:gd name="adj" fmla="val 16667"/>
              </a:avLst>
            </a:prstGeom>
            <a:solidFill>
              <a:schemeClr val="dk1"/>
            </a:solidFill>
            <a:ln w="9525" cap="flat" cmpd="sng">
              <a:solidFill>
                <a:srgbClr val="15275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pen Sans"/>
                <a:buNone/>
              </a:pPr>
              <a:endParaRPr sz="1800" b="0" i="0" u="none" strike="noStrike" cap="none">
                <a:solidFill>
                  <a:schemeClr val="dk1"/>
                </a:solidFill>
                <a:latin typeface="Open Sans"/>
                <a:ea typeface="Open Sans"/>
                <a:cs typeface="Open Sans"/>
                <a:sym typeface="Open Sans"/>
              </a:endParaRPr>
            </a:p>
          </p:txBody>
        </p:sp>
        <p:pic>
          <p:nvPicPr>
            <p:cNvPr id="367" name="Google Shape;367;p4"/>
            <p:cNvPicPr preferRelativeResize="0"/>
            <p:nvPr/>
          </p:nvPicPr>
          <p:blipFill rotWithShape="1">
            <a:blip r:embed="rId4">
              <a:alphaModFix/>
            </a:blip>
            <a:srcRect/>
            <a:stretch/>
          </p:blipFill>
          <p:spPr>
            <a:xfrm>
              <a:off x="3131900" y="1754625"/>
              <a:ext cx="210800" cy="197550"/>
            </a:xfrm>
            <a:prstGeom prst="rect">
              <a:avLst/>
            </a:prstGeom>
            <a:noFill/>
            <a:ln>
              <a:noFill/>
            </a:ln>
          </p:spPr>
        </p:pic>
        <p:sp>
          <p:nvSpPr>
            <p:cNvPr id="368" name="Google Shape;368;p4"/>
            <p:cNvSpPr txBox="1"/>
            <p:nvPr/>
          </p:nvSpPr>
          <p:spPr>
            <a:xfrm>
              <a:off x="2875925" y="1369650"/>
              <a:ext cx="722700" cy="352800"/>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Clr>
                  <a:srgbClr val="FFFFFF"/>
                </a:buClr>
                <a:buSzPts val="1000"/>
                <a:buFont typeface="Open Sans"/>
                <a:buNone/>
              </a:pPr>
              <a:r>
                <a:rPr lang="en" sz="1000" b="0" i="0" u="none" strike="noStrike" cap="none" dirty="0">
                  <a:solidFill>
                    <a:srgbClr val="FFFFFF"/>
                  </a:solidFill>
                  <a:latin typeface="Open Sans"/>
                  <a:ea typeface="Open Sans"/>
                  <a:cs typeface="Open Sans"/>
                  <a:sym typeface="Open Sans"/>
                </a:rPr>
                <a:t>Endpoint discovery</a:t>
              </a:r>
              <a:endParaRPr sz="1000" b="0" i="0" u="none" strike="noStrike" cap="none" dirty="0">
                <a:solidFill>
                  <a:srgbClr val="FFFFFF"/>
                </a:solidFill>
                <a:latin typeface="Open Sans"/>
                <a:ea typeface="Open Sans"/>
                <a:cs typeface="Open Sans"/>
                <a:sym typeface="Open Sans"/>
              </a:endParaRPr>
            </a:p>
          </p:txBody>
        </p:sp>
      </p:grpSp>
      <p:grpSp>
        <p:nvGrpSpPr>
          <p:cNvPr id="369" name="Google Shape;369;p4"/>
          <p:cNvGrpSpPr/>
          <p:nvPr/>
        </p:nvGrpSpPr>
        <p:grpSpPr>
          <a:xfrm>
            <a:off x="8313084" y="1488393"/>
            <a:ext cx="722700" cy="610501"/>
            <a:chOff x="2875925" y="1369650"/>
            <a:chExt cx="722700" cy="610501"/>
          </a:xfrm>
        </p:grpSpPr>
        <p:sp>
          <p:nvSpPr>
            <p:cNvPr id="370" name="Google Shape;370;p4"/>
            <p:cNvSpPr/>
            <p:nvPr/>
          </p:nvSpPr>
          <p:spPr>
            <a:xfrm>
              <a:off x="3109200" y="1726651"/>
              <a:ext cx="256200" cy="253500"/>
            </a:xfrm>
            <a:prstGeom prst="roundRect">
              <a:avLst>
                <a:gd name="adj" fmla="val 16667"/>
              </a:avLst>
            </a:prstGeom>
            <a:solidFill>
              <a:schemeClr val="dk1"/>
            </a:solidFill>
            <a:ln w="9525" cap="flat" cmpd="sng">
              <a:solidFill>
                <a:srgbClr val="15275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pen Sans"/>
                <a:buNone/>
              </a:pPr>
              <a:endParaRPr sz="1800" b="0" i="0" u="none" strike="noStrike" cap="none">
                <a:solidFill>
                  <a:schemeClr val="dk1"/>
                </a:solidFill>
                <a:latin typeface="Open Sans"/>
                <a:ea typeface="Open Sans"/>
                <a:cs typeface="Open Sans"/>
                <a:sym typeface="Open Sans"/>
              </a:endParaRPr>
            </a:p>
          </p:txBody>
        </p:sp>
        <p:pic>
          <p:nvPicPr>
            <p:cNvPr id="371" name="Google Shape;371;p4"/>
            <p:cNvPicPr preferRelativeResize="0"/>
            <p:nvPr/>
          </p:nvPicPr>
          <p:blipFill rotWithShape="1">
            <a:blip r:embed="rId4">
              <a:alphaModFix/>
            </a:blip>
            <a:srcRect/>
            <a:stretch/>
          </p:blipFill>
          <p:spPr>
            <a:xfrm>
              <a:off x="3131900" y="1754625"/>
              <a:ext cx="210800" cy="197550"/>
            </a:xfrm>
            <a:prstGeom prst="rect">
              <a:avLst/>
            </a:prstGeom>
            <a:noFill/>
            <a:ln>
              <a:noFill/>
            </a:ln>
          </p:spPr>
        </p:pic>
        <p:sp>
          <p:nvSpPr>
            <p:cNvPr id="372" name="Google Shape;372;p4"/>
            <p:cNvSpPr txBox="1"/>
            <p:nvPr/>
          </p:nvSpPr>
          <p:spPr>
            <a:xfrm>
              <a:off x="2875925" y="1369650"/>
              <a:ext cx="722700" cy="352800"/>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Clr>
                  <a:srgbClr val="FFFFFF"/>
                </a:buClr>
                <a:buSzPts val="1000"/>
                <a:buFont typeface="Open Sans"/>
                <a:buNone/>
              </a:pPr>
              <a:r>
                <a:rPr lang="en" sz="1000" b="0" i="0" u="none" strike="noStrike" cap="none">
                  <a:solidFill>
                    <a:srgbClr val="FFFFFF"/>
                  </a:solidFill>
                  <a:latin typeface="Open Sans"/>
                  <a:ea typeface="Open Sans"/>
                  <a:cs typeface="Open Sans"/>
                  <a:sym typeface="Open Sans"/>
                </a:rPr>
                <a:t>Golden Record</a:t>
              </a:r>
              <a:endParaRPr sz="1000" b="0" i="0" u="none" strike="noStrike" cap="none">
                <a:solidFill>
                  <a:srgbClr val="FFFFFF"/>
                </a:solidFill>
                <a:latin typeface="Open Sans"/>
                <a:ea typeface="Open Sans"/>
                <a:cs typeface="Open Sans"/>
                <a:sym typeface="Open Sans"/>
              </a:endParaRPr>
            </a:p>
          </p:txBody>
        </p:sp>
      </p:grpSp>
      <p:graphicFrame>
        <p:nvGraphicFramePr>
          <p:cNvPr id="373" name="Google Shape;373;p4"/>
          <p:cNvGraphicFramePr/>
          <p:nvPr>
            <p:extLst>
              <p:ext uri="{D42A27DB-BD31-4B8C-83A1-F6EECF244321}">
                <p14:modId xmlns:p14="http://schemas.microsoft.com/office/powerpoint/2010/main" val="939543258"/>
              </p:ext>
            </p:extLst>
          </p:nvPr>
        </p:nvGraphicFramePr>
        <p:xfrm>
          <a:off x="7013" y="1063739"/>
          <a:ext cx="9144125" cy="365760"/>
        </p:xfrm>
        <a:graphic>
          <a:graphicData uri="http://schemas.openxmlformats.org/drawingml/2006/table">
            <a:tbl>
              <a:tblPr>
                <a:noFill/>
                <a:tableStyleId>{0FB2F8BA-7889-4904-BD9D-FA4A61D3A9CB}</a:tableStyleId>
              </a:tblPr>
              <a:tblGrid>
                <a:gridCol w="1363175">
                  <a:extLst>
                    <a:ext uri="{9D8B030D-6E8A-4147-A177-3AD203B41FA5}">
                      <a16:colId xmlns:a16="http://schemas.microsoft.com/office/drawing/2014/main" val="20000"/>
                    </a:ext>
                  </a:extLst>
                </a:gridCol>
                <a:gridCol w="1363175">
                  <a:extLst>
                    <a:ext uri="{9D8B030D-6E8A-4147-A177-3AD203B41FA5}">
                      <a16:colId xmlns:a16="http://schemas.microsoft.com/office/drawing/2014/main" val="20001"/>
                    </a:ext>
                  </a:extLst>
                </a:gridCol>
                <a:gridCol w="1363175">
                  <a:extLst>
                    <a:ext uri="{9D8B030D-6E8A-4147-A177-3AD203B41FA5}">
                      <a16:colId xmlns:a16="http://schemas.microsoft.com/office/drawing/2014/main" val="20002"/>
                    </a:ext>
                  </a:extLst>
                </a:gridCol>
                <a:gridCol w="983525">
                  <a:extLst>
                    <a:ext uri="{9D8B030D-6E8A-4147-A177-3AD203B41FA5}">
                      <a16:colId xmlns:a16="http://schemas.microsoft.com/office/drawing/2014/main" val="20003"/>
                    </a:ext>
                  </a:extLst>
                </a:gridCol>
                <a:gridCol w="1357025">
                  <a:extLst>
                    <a:ext uri="{9D8B030D-6E8A-4147-A177-3AD203B41FA5}">
                      <a16:colId xmlns:a16="http://schemas.microsoft.com/office/drawing/2014/main" val="20004"/>
                    </a:ext>
                  </a:extLst>
                </a:gridCol>
                <a:gridCol w="1357025">
                  <a:extLst>
                    <a:ext uri="{9D8B030D-6E8A-4147-A177-3AD203B41FA5}">
                      <a16:colId xmlns:a16="http://schemas.microsoft.com/office/drawing/2014/main" val="20005"/>
                    </a:ext>
                  </a:extLst>
                </a:gridCol>
                <a:gridCol w="1357025">
                  <a:extLst>
                    <a:ext uri="{9D8B030D-6E8A-4147-A177-3AD203B41FA5}">
                      <a16:colId xmlns:a16="http://schemas.microsoft.com/office/drawing/2014/main" val="20006"/>
                    </a:ext>
                  </a:extLst>
                </a:gridCol>
              </a:tblGrid>
              <a:tr h="344575">
                <a:tc>
                  <a:txBody>
                    <a:bodyPr/>
                    <a:lstStyle/>
                    <a:p>
                      <a:pPr marL="0" marR="0" lvl="0" indent="0" algn="ctr" rtl="0">
                        <a:spcBef>
                          <a:spcPts val="0"/>
                        </a:spcBef>
                        <a:spcAft>
                          <a:spcPts val="0"/>
                        </a:spcAft>
                        <a:buClr>
                          <a:schemeClr val="dk1"/>
                        </a:buClr>
                        <a:buSzPts val="800"/>
                        <a:buFont typeface="Arial"/>
                        <a:buNone/>
                      </a:pPr>
                      <a:r>
                        <a:rPr lang="en" sz="1200" u="none" strike="noStrike" cap="none" dirty="0">
                          <a:solidFill>
                            <a:schemeClr val="dk1"/>
                          </a:solidFill>
                          <a:latin typeface="Open Sans"/>
                          <a:ea typeface="Open Sans"/>
                          <a:cs typeface="Open Sans"/>
                          <a:sym typeface="Open Sans"/>
                        </a:rPr>
                        <a:t>Computable</a:t>
                      </a:r>
                      <a:br>
                        <a:rPr lang="en" sz="1200" u="none" strike="noStrike" cap="none" dirty="0">
                          <a:solidFill>
                            <a:schemeClr val="dk1"/>
                          </a:solidFill>
                          <a:latin typeface="Open Sans"/>
                          <a:ea typeface="Open Sans"/>
                          <a:cs typeface="Open Sans"/>
                          <a:sym typeface="Open Sans"/>
                        </a:rPr>
                      </a:br>
                      <a:r>
                        <a:rPr lang="en" sz="1200" u="none" strike="noStrike" cap="none" dirty="0">
                          <a:solidFill>
                            <a:schemeClr val="dk1"/>
                          </a:solidFill>
                          <a:latin typeface="Open Sans"/>
                          <a:ea typeface="Open Sans"/>
                          <a:cs typeface="Open Sans"/>
                          <a:sym typeface="Open Sans"/>
                        </a:rPr>
                        <a:t>CPGs</a:t>
                      </a:r>
                      <a:endParaRPr sz="1600" b="1" u="none" strike="noStrike" cap="none" dirty="0">
                        <a:solidFill>
                          <a:srgbClr val="01060D"/>
                        </a:solidFill>
                      </a:endParaRPr>
                    </a:p>
                  </a:txBody>
                  <a:tcPr marL="91425" marR="91425"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C6EEFF">
                          <a:alpha val="0"/>
                        </a:srgbClr>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800"/>
                        <a:buFont typeface="Arial"/>
                        <a:buNone/>
                      </a:pPr>
                      <a:r>
                        <a:rPr lang="en" sz="1200" u="none" strike="noStrike" cap="none">
                          <a:solidFill>
                            <a:schemeClr val="dk1"/>
                          </a:solidFill>
                          <a:latin typeface="Open Sans"/>
                          <a:ea typeface="Open Sans"/>
                          <a:cs typeface="Open Sans"/>
                          <a:sym typeface="Open Sans"/>
                        </a:rPr>
                        <a:t>Burden</a:t>
                      </a:r>
                      <a:br>
                        <a:rPr lang="en" sz="1200" u="none" strike="noStrike" cap="none">
                          <a:solidFill>
                            <a:schemeClr val="dk1"/>
                          </a:solidFill>
                          <a:latin typeface="Open Sans"/>
                          <a:ea typeface="Open Sans"/>
                          <a:cs typeface="Open Sans"/>
                          <a:sym typeface="Open Sans"/>
                        </a:rPr>
                      </a:br>
                      <a:r>
                        <a:rPr lang="en" sz="1200" u="none" strike="noStrike" cap="none">
                          <a:solidFill>
                            <a:schemeClr val="dk1"/>
                          </a:solidFill>
                          <a:latin typeface="Open Sans"/>
                          <a:ea typeface="Open Sans"/>
                          <a:cs typeface="Open Sans"/>
                          <a:sym typeface="Open Sans"/>
                        </a:rPr>
                        <a:t>Reduction</a:t>
                      </a:r>
                      <a:endParaRPr sz="1600" b="1" u="none" strike="noStrike" cap="none">
                        <a:solidFill>
                          <a:srgbClr val="01060D"/>
                        </a:solidFill>
                      </a:endParaRPr>
                    </a:p>
                  </a:txBody>
                  <a:tcPr marL="91425" marR="91425"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C6EEFF">
                          <a:alpha val="0"/>
                        </a:srgbClr>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800"/>
                        <a:buFont typeface="Arial"/>
                        <a:buNone/>
                      </a:pPr>
                      <a:r>
                        <a:rPr lang="en" sz="1200" u="none" strike="noStrike" cap="none" dirty="0">
                          <a:solidFill>
                            <a:schemeClr val="dk1"/>
                          </a:solidFill>
                          <a:latin typeface="Open Sans"/>
                          <a:ea typeface="Open Sans"/>
                          <a:cs typeface="Open Sans"/>
                          <a:sym typeface="Open Sans"/>
                        </a:rPr>
                        <a:t>Prospective</a:t>
                      </a:r>
                      <a:br>
                        <a:rPr lang="en" sz="1200" u="none" strike="noStrike" cap="none" dirty="0">
                          <a:solidFill>
                            <a:schemeClr val="dk1"/>
                          </a:solidFill>
                          <a:latin typeface="Open Sans"/>
                          <a:ea typeface="Open Sans"/>
                          <a:cs typeface="Open Sans"/>
                          <a:sym typeface="Open Sans"/>
                        </a:rPr>
                      </a:br>
                      <a:r>
                        <a:rPr lang="en" sz="1200" u="none" strike="noStrike" cap="none" dirty="0">
                          <a:solidFill>
                            <a:schemeClr val="dk1"/>
                          </a:solidFill>
                          <a:latin typeface="Open Sans"/>
                          <a:ea typeface="Open Sans"/>
                          <a:cs typeface="Open Sans"/>
                          <a:sym typeface="Open Sans"/>
                        </a:rPr>
                        <a:t>Care gaps</a:t>
                      </a:r>
                      <a:endParaRPr sz="1600" b="1" u="none" strike="noStrike" cap="none" dirty="0">
                        <a:solidFill>
                          <a:srgbClr val="01060D"/>
                        </a:solidFill>
                      </a:endParaRPr>
                    </a:p>
                  </a:txBody>
                  <a:tcPr marL="91425" marR="91425"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C6EEFF">
                          <a:alpha val="0"/>
                        </a:srgbClr>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400"/>
                        <a:buFont typeface="Open Sans"/>
                        <a:buNone/>
                      </a:pPr>
                      <a:r>
                        <a:rPr lang="en" sz="1200" u="none" strike="noStrike" cap="none">
                          <a:solidFill>
                            <a:schemeClr val="dk1"/>
                          </a:solidFill>
                          <a:latin typeface="Open Sans"/>
                          <a:ea typeface="Open Sans"/>
                          <a:cs typeface="Open Sans"/>
                          <a:sym typeface="Open Sans"/>
                        </a:rPr>
                        <a:t>Real-time DQMs</a:t>
                      </a:r>
                      <a:endParaRPr sz="1600" b="1" u="none" strike="noStrike" cap="none">
                        <a:solidFill>
                          <a:srgbClr val="01060D"/>
                        </a:solidFill>
                      </a:endParaRPr>
                    </a:p>
                  </a:txBody>
                  <a:tcPr marL="91425" marR="91425"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C6EEFF">
                          <a:alpha val="0"/>
                        </a:srgbClr>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800"/>
                        <a:buFont typeface="Arial"/>
                        <a:buNone/>
                      </a:pPr>
                      <a:r>
                        <a:rPr lang="en" sz="1200" u="none" strike="noStrike" cap="none">
                          <a:solidFill>
                            <a:schemeClr val="dk1"/>
                          </a:solidFill>
                          <a:latin typeface="Open Sans"/>
                          <a:ea typeface="Open Sans"/>
                          <a:cs typeface="Open Sans"/>
                          <a:sym typeface="Open Sans"/>
                        </a:rPr>
                        <a:t>Seamless data sharing</a:t>
                      </a:r>
                      <a:endParaRPr sz="1600" b="1" u="none" strike="noStrike" cap="none">
                        <a:solidFill>
                          <a:srgbClr val="01060D"/>
                        </a:solidFill>
                      </a:endParaRPr>
                    </a:p>
                  </a:txBody>
                  <a:tcPr marL="91425" marR="91425"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C6EEFF">
                          <a:alpha val="0"/>
                        </a:srgbClr>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400"/>
                        <a:buFont typeface="Open Sans"/>
                        <a:buNone/>
                      </a:pPr>
                      <a:r>
                        <a:rPr lang="en" sz="1200" u="none" strike="noStrike" cap="none">
                          <a:solidFill>
                            <a:schemeClr val="dk1"/>
                          </a:solidFill>
                          <a:latin typeface="Open Sans"/>
                          <a:ea typeface="Open Sans"/>
                          <a:cs typeface="Open Sans"/>
                          <a:sym typeface="Open Sans"/>
                        </a:rPr>
                        <a:t>Innovation Sandboxes</a:t>
                      </a:r>
                      <a:endParaRPr sz="1200" u="none" strike="noStrike" cap="none">
                        <a:solidFill>
                          <a:schemeClr val="dk1"/>
                        </a:solidFill>
                        <a:latin typeface="Open Sans"/>
                        <a:ea typeface="Open Sans"/>
                        <a:cs typeface="Open Sans"/>
                        <a:sym typeface="Open Sans"/>
                      </a:endParaRPr>
                    </a:p>
                  </a:txBody>
                  <a:tcPr marL="91425" marR="91425"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C6EEFF">
                          <a:alpha val="0"/>
                        </a:srgbClr>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400"/>
                        <a:buFont typeface="Open Sans"/>
                        <a:buNone/>
                      </a:pPr>
                      <a:r>
                        <a:rPr lang="en" sz="1200" u="none" strike="noStrike" cap="none" dirty="0">
                          <a:solidFill>
                            <a:schemeClr val="dk1"/>
                          </a:solidFill>
                          <a:latin typeface="Open Sans"/>
                          <a:ea typeface="Open Sans"/>
                          <a:cs typeface="Open Sans"/>
                          <a:sym typeface="Open Sans"/>
                        </a:rPr>
                        <a:t>Self-learning</a:t>
                      </a:r>
                      <a:br>
                        <a:rPr lang="en" sz="1200" u="none" strike="noStrike" cap="none" dirty="0">
                          <a:solidFill>
                            <a:schemeClr val="dk1"/>
                          </a:solidFill>
                          <a:latin typeface="Open Sans"/>
                          <a:ea typeface="Open Sans"/>
                          <a:cs typeface="Open Sans"/>
                          <a:sym typeface="Open Sans"/>
                        </a:rPr>
                      </a:br>
                      <a:r>
                        <a:rPr lang="en" sz="1200" u="none" strike="noStrike" cap="none" dirty="0">
                          <a:solidFill>
                            <a:schemeClr val="dk1"/>
                          </a:solidFill>
                          <a:latin typeface="Open Sans"/>
                          <a:ea typeface="Open Sans"/>
                          <a:cs typeface="Open Sans"/>
                          <a:sym typeface="Open Sans"/>
                        </a:rPr>
                        <a:t>analytics</a:t>
                      </a:r>
                      <a:endParaRPr sz="1200" u="none" strike="noStrike" cap="none" dirty="0">
                        <a:solidFill>
                          <a:schemeClr val="dk1"/>
                        </a:solidFill>
                        <a:latin typeface="Open Sans"/>
                        <a:ea typeface="Open Sans"/>
                        <a:cs typeface="Open Sans"/>
                        <a:sym typeface="Open Sans"/>
                      </a:endParaRPr>
                    </a:p>
                  </a:txBody>
                  <a:tcPr marL="91425" marR="91425"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C6EEFF">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
          <p:cNvSpPr txBox="1">
            <a:spLocks noGrp="1"/>
          </p:cNvSpPr>
          <p:nvPr>
            <p:ph type="sldNum" idx="12"/>
          </p:nvPr>
        </p:nvSpPr>
        <p:spPr>
          <a:xfrm>
            <a:off x="8753475" y="4953000"/>
            <a:ext cx="420000" cy="219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888888"/>
              </a:buClr>
              <a:buSzPts val="900"/>
              <a:buFont typeface="Helvetica Neue"/>
              <a:buNone/>
            </a:pPr>
            <a:fld id="{00000000-1234-1234-1234-123412341234}" type="slidenum">
              <a:rPr lang="en"/>
              <a:t>14</a:t>
            </a:fld>
            <a:endParaRPr/>
          </a:p>
        </p:txBody>
      </p:sp>
      <p:sp>
        <p:nvSpPr>
          <p:cNvPr id="379" name="Google Shape;379;p5"/>
          <p:cNvSpPr txBox="1">
            <a:spLocks noGrp="1"/>
          </p:cNvSpPr>
          <p:nvPr>
            <p:ph type="title"/>
          </p:nvPr>
        </p:nvSpPr>
        <p:spPr>
          <a:xfrm>
            <a:off x="563655" y="143693"/>
            <a:ext cx="8037600" cy="757500"/>
          </a:xfrm>
          <a:prstGeom prst="rect">
            <a:avLst/>
          </a:prstGeom>
          <a:noFill/>
          <a:ln>
            <a:noFill/>
          </a:ln>
        </p:spPr>
        <p:txBody>
          <a:bodyPr spcFirstLastPara="1" wrap="square" lIns="0" tIns="34275" rIns="68575" bIns="34275" anchor="ctr" anchorCtr="0">
            <a:noAutofit/>
          </a:bodyPr>
          <a:lstStyle/>
          <a:p>
            <a:pPr marL="0" lvl="0" indent="0" algn="ctr" rtl="0">
              <a:lnSpc>
                <a:spcPct val="90000"/>
              </a:lnSpc>
              <a:spcBef>
                <a:spcPts val="0"/>
              </a:spcBef>
              <a:spcAft>
                <a:spcPts val="0"/>
              </a:spcAft>
              <a:buClr>
                <a:schemeClr val="accent1"/>
              </a:buClr>
              <a:buSzPts val="2700"/>
              <a:buFont typeface="Helvetica Neue"/>
              <a:buNone/>
            </a:pPr>
            <a:r>
              <a:rPr lang="en"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rPr>
              <a:t>Health Data Fabric</a:t>
            </a:r>
            <a:endParaRPr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aphicFrame>
        <p:nvGraphicFramePr>
          <p:cNvPr id="380" name="Google Shape;380;p5"/>
          <p:cNvGraphicFramePr/>
          <p:nvPr>
            <p:extLst>
              <p:ext uri="{D42A27DB-BD31-4B8C-83A1-F6EECF244321}">
                <p14:modId xmlns:p14="http://schemas.microsoft.com/office/powerpoint/2010/main" val="3591863162"/>
              </p:ext>
            </p:extLst>
          </p:nvPr>
        </p:nvGraphicFramePr>
        <p:xfrm>
          <a:off x="815868" y="1367214"/>
          <a:ext cx="7512264" cy="3117864"/>
        </p:xfrm>
        <a:graphic>
          <a:graphicData uri="http://schemas.openxmlformats.org/drawingml/2006/table">
            <a:tbl>
              <a:tblPr>
                <a:noFill/>
                <a:tableStyleId>{0FB2F8BA-7889-4904-BD9D-FA4A61D3A9CB}</a:tableStyleId>
              </a:tblPr>
              <a:tblGrid>
                <a:gridCol w="1252044">
                  <a:extLst>
                    <a:ext uri="{9D8B030D-6E8A-4147-A177-3AD203B41FA5}">
                      <a16:colId xmlns:a16="http://schemas.microsoft.com/office/drawing/2014/main" val="20000"/>
                    </a:ext>
                  </a:extLst>
                </a:gridCol>
                <a:gridCol w="1252044">
                  <a:extLst>
                    <a:ext uri="{9D8B030D-6E8A-4147-A177-3AD203B41FA5}">
                      <a16:colId xmlns:a16="http://schemas.microsoft.com/office/drawing/2014/main" val="20001"/>
                    </a:ext>
                  </a:extLst>
                </a:gridCol>
                <a:gridCol w="1252044">
                  <a:extLst>
                    <a:ext uri="{9D8B030D-6E8A-4147-A177-3AD203B41FA5}">
                      <a16:colId xmlns:a16="http://schemas.microsoft.com/office/drawing/2014/main" val="20002"/>
                    </a:ext>
                  </a:extLst>
                </a:gridCol>
                <a:gridCol w="1252044">
                  <a:extLst>
                    <a:ext uri="{9D8B030D-6E8A-4147-A177-3AD203B41FA5}">
                      <a16:colId xmlns:a16="http://schemas.microsoft.com/office/drawing/2014/main" val="20003"/>
                    </a:ext>
                  </a:extLst>
                </a:gridCol>
                <a:gridCol w="1252044">
                  <a:extLst>
                    <a:ext uri="{9D8B030D-6E8A-4147-A177-3AD203B41FA5}">
                      <a16:colId xmlns:a16="http://schemas.microsoft.com/office/drawing/2014/main" val="20004"/>
                    </a:ext>
                  </a:extLst>
                </a:gridCol>
                <a:gridCol w="1252044">
                  <a:extLst>
                    <a:ext uri="{9D8B030D-6E8A-4147-A177-3AD203B41FA5}">
                      <a16:colId xmlns:a16="http://schemas.microsoft.com/office/drawing/2014/main" val="20005"/>
                    </a:ext>
                  </a:extLst>
                </a:gridCol>
              </a:tblGrid>
              <a:tr h="324156">
                <a:tc>
                  <a:txBody>
                    <a:bodyPr/>
                    <a:lstStyle/>
                    <a:p>
                      <a:pPr marL="0" marR="0" lvl="0" indent="0" algn="l" rtl="0">
                        <a:spcBef>
                          <a:spcPts val="0"/>
                        </a:spcBef>
                        <a:spcAft>
                          <a:spcPts val="0"/>
                        </a:spcAft>
                        <a:buClr>
                          <a:srgbClr val="FFFFFF"/>
                        </a:buClr>
                        <a:buSzPts val="1200"/>
                        <a:buFont typeface="Asap"/>
                        <a:buNone/>
                      </a:pPr>
                      <a:r>
                        <a:rPr lang="en" sz="1000" u="none" strike="noStrike" cap="none">
                          <a:solidFill>
                            <a:srgbClr val="FFFFFF"/>
                          </a:solidFill>
                          <a:latin typeface="Asap"/>
                          <a:ea typeface="Asap"/>
                          <a:cs typeface="Asap"/>
                          <a:sym typeface="Asap"/>
                        </a:rPr>
                        <a:t>Patient Access API</a:t>
                      </a:r>
                      <a:endParaRPr sz="1000" u="none" strike="noStrike" cap="none">
                        <a:solidFill>
                          <a:srgbClr val="FFFFFF"/>
                        </a:solidFill>
                        <a:latin typeface="Asap"/>
                        <a:ea typeface="Asap"/>
                        <a:cs typeface="Asap"/>
                        <a:sym typeface="Asap"/>
                      </a:endParaRPr>
                    </a:p>
                  </a:txBody>
                  <a:tcPr marL="40505" marR="0" marT="81032" marB="81032">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307BF3"/>
                    </a:solidFill>
                  </a:tcPr>
                </a:tc>
                <a:tc>
                  <a:txBody>
                    <a:bodyPr/>
                    <a:lstStyle/>
                    <a:p>
                      <a:pPr marL="0" marR="0" lvl="0" indent="0" algn="l" rtl="0">
                        <a:spcBef>
                          <a:spcPts val="0"/>
                        </a:spcBef>
                        <a:spcAft>
                          <a:spcPts val="0"/>
                        </a:spcAft>
                        <a:buClr>
                          <a:srgbClr val="FFFFFF"/>
                        </a:buClr>
                        <a:buSzPts val="1200"/>
                        <a:buFont typeface="Asap"/>
                        <a:buNone/>
                      </a:pPr>
                      <a:r>
                        <a:rPr lang="en" sz="1000" u="none" strike="noStrike" cap="none">
                          <a:solidFill>
                            <a:srgbClr val="FFFFFF"/>
                          </a:solidFill>
                          <a:latin typeface="Asap"/>
                          <a:ea typeface="Asap"/>
                          <a:cs typeface="Asap"/>
                          <a:sym typeface="Asap"/>
                        </a:rPr>
                        <a:t>Payer-to-Payer</a:t>
                      </a:r>
                      <a:endParaRPr sz="1000" u="none" strike="noStrike" cap="none">
                        <a:solidFill>
                          <a:srgbClr val="FFFFFF"/>
                        </a:solidFill>
                        <a:latin typeface="Asap"/>
                        <a:ea typeface="Asap"/>
                        <a:cs typeface="Asap"/>
                        <a:sym typeface="Asap"/>
                      </a:endParaRPr>
                    </a:p>
                  </a:txBody>
                  <a:tcPr marL="40505" marR="0" marT="81032" marB="81032">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307BF3"/>
                    </a:solidFill>
                  </a:tcPr>
                </a:tc>
                <a:tc>
                  <a:txBody>
                    <a:bodyPr/>
                    <a:lstStyle/>
                    <a:p>
                      <a:pPr marL="0" marR="0" lvl="0" indent="0" algn="l" rtl="0">
                        <a:spcBef>
                          <a:spcPts val="0"/>
                        </a:spcBef>
                        <a:spcAft>
                          <a:spcPts val="0"/>
                        </a:spcAft>
                        <a:buClr>
                          <a:srgbClr val="FFFFFF"/>
                        </a:buClr>
                        <a:buSzPts val="1200"/>
                        <a:buFont typeface="Asap"/>
                        <a:buNone/>
                      </a:pPr>
                      <a:r>
                        <a:rPr lang="en" sz="1000" u="none" strike="noStrike" cap="none">
                          <a:solidFill>
                            <a:srgbClr val="FFFFFF"/>
                          </a:solidFill>
                          <a:latin typeface="Asap"/>
                          <a:ea typeface="Asap"/>
                          <a:cs typeface="Asap"/>
                          <a:sym typeface="Asap"/>
                        </a:rPr>
                        <a:t>Prior Auth</a:t>
                      </a:r>
                      <a:endParaRPr sz="1000" u="none" strike="noStrike" cap="none">
                        <a:solidFill>
                          <a:srgbClr val="FFFFFF"/>
                        </a:solidFill>
                        <a:latin typeface="Asap"/>
                        <a:ea typeface="Asap"/>
                        <a:cs typeface="Asap"/>
                        <a:sym typeface="Asap"/>
                      </a:endParaRPr>
                    </a:p>
                  </a:txBody>
                  <a:tcPr marL="40505" marR="0" marT="81032" marB="81032">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307BF3"/>
                    </a:solidFill>
                  </a:tcPr>
                </a:tc>
                <a:tc>
                  <a:txBody>
                    <a:bodyPr/>
                    <a:lstStyle/>
                    <a:p>
                      <a:pPr marL="0" marR="0" lvl="0" indent="0" algn="l" rtl="0">
                        <a:spcBef>
                          <a:spcPts val="0"/>
                        </a:spcBef>
                        <a:spcAft>
                          <a:spcPts val="0"/>
                        </a:spcAft>
                        <a:buClr>
                          <a:schemeClr val="dk1"/>
                        </a:buClr>
                        <a:buSzPts val="1100"/>
                        <a:buFont typeface="Arial"/>
                        <a:buNone/>
                      </a:pPr>
                      <a:r>
                        <a:rPr lang="en" sz="900" u="none" strike="noStrike" cap="none">
                          <a:solidFill>
                            <a:schemeClr val="lt1"/>
                          </a:solidFill>
                          <a:latin typeface="Asap"/>
                          <a:ea typeface="Asap"/>
                          <a:cs typeface="Asap"/>
                          <a:sym typeface="Asap"/>
                        </a:rPr>
                        <a:t>Price Transparency</a:t>
                      </a:r>
                      <a:endParaRPr sz="1000" u="none" strike="noStrike" cap="none">
                        <a:solidFill>
                          <a:srgbClr val="FFFFFF"/>
                        </a:solidFill>
                        <a:latin typeface="Asap"/>
                        <a:ea typeface="Asap"/>
                        <a:cs typeface="Asap"/>
                        <a:sym typeface="Asap"/>
                      </a:endParaRPr>
                    </a:p>
                  </a:txBody>
                  <a:tcPr marL="40505" marR="0" marT="81032" marB="81032">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307BF3"/>
                    </a:solidFill>
                  </a:tcPr>
                </a:tc>
                <a:tc>
                  <a:txBody>
                    <a:bodyPr/>
                    <a:lstStyle/>
                    <a:p>
                      <a:pPr marL="0" marR="0" lvl="0" indent="0" algn="l" rtl="0">
                        <a:spcBef>
                          <a:spcPts val="0"/>
                        </a:spcBef>
                        <a:spcAft>
                          <a:spcPts val="0"/>
                        </a:spcAft>
                        <a:buClr>
                          <a:srgbClr val="FFFFFF"/>
                        </a:buClr>
                        <a:buSzPts val="1200"/>
                        <a:buFont typeface="Asap"/>
                        <a:buNone/>
                      </a:pPr>
                      <a:r>
                        <a:rPr lang="en" sz="1000" u="none" strike="noStrike" cap="none">
                          <a:solidFill>
                            <a:srgbClr val="FFFFFF"/>
                          </a:solidFill>
                          <a:latin typeface="Asap"/>
                          <a:ea typeface="Asap"/>
                          <a:cs typeface="Asap"/>
                          <a:sym typeface="Asap"/>
                        </a:rPr>
                        <a:t>HEDIS</a:t>
                      </a:r>
                      <a:endParaRPr sz="1000" u="none" strike="noStrike" cap="none">
                        <a:solidFill>
                          <a:srgbClr val="FFFFFF"/>
                        </a:solidFill>
                        <a:latin typeface="Asap"/>
                        <a:ea typeface="Asap"/>
                        <a:cs typeface="Asap"/>
                        <a:sym typeface="Asap"/>
                      </a:endParaRPr>
                    </a:p>
                  </a:txBody>
                  <a:tcPr marL="40505" marR="0" marT="81032" marB="81032">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307BF3"/>
                    </a:solidFill>
                  </a:tcPr>
                </a:tc>
                <a:tc>
                  <a:txBody>
                    <a:bodyPr/>
                    <a:lstStyle/>
                    <a:p>
                      <a:pPr marL="0" marR="0" lvl="0" indent="0" algn="l" rtl="0">
                        <a:spcBef>
                          <a:spcPts val="0"/>
                        </a:spcBef>
                        <a:spcAft>
                          <a:spcPts val="0"/>
                        </a:spcAft>
                        <a:buClr>
                          <a:srgbClr val="FFFFFF"/>
                        </a:buClr>
                        <a:buSzPts val="1200"/>
                        <a:buFont typeface="Asap"/>
                        <a:buNone/>
                      </a:pPr>
                      <a:r>
                        <a:rPr lang="en" sz="1000" u="none" strike="noStrike" cap="none">
                          <a:solidFill>
                            <a:srgbClr val="FFFFFF"/>
                          </a:solidFill>
                          <a:latin typeface="Asap"/>
                          <a:ea typeface="Asap"/>
                          <a:cs typeface="Asap"/>
                          <a:sym typeface="Asap"/>
                        </a:rPr>
                        <a:t>ADT Payer/Provider</a:t>
                      </a:r>
                      <a:endParaRPr sz="1000" u="none" strike="noStrike" cap="none">
                        <a:solidFill>
                          <a:srgbClr val="FFFFFF"/>
                        </a:solidFill>
                        <a:latin typeface="Asap"/>
                        <a:ea typeface="Asap"/>
                        <a:cs typeface="Asap"/>
                        <a:sym typeface="Asap"/>
                      </a:endParaRPr>
                    </a:p>
                  </a:txBody>
                  <a:tcPr marL="40505" marR="0" marT="81032" marB="81032">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307BF3"/>
                    </a:solidFill>
                  </a:tcPr>
                </a:tc>
                <a:extLst>
                  <a:ext uri="{0D108BD9-81ED-4DB2-BD59-A6C34878D82A}">
                    <a16:rowId xmlns:a16="http://schemas.microsoft.com/office/drawing/2014/main" val="10000"/>
                  </a:ext>
                </a:extLst>
              </a:tr>
              <a:tr h="1059431">
                <a:tc>
                  <a:txBody>
                    <a:bodyPr/>
                    <a:lstStyle/>
                    <a:p>
                      <a:pPr marL="114300" marR="0" lvl="0" indent="-107950" algn="l" rtl="0">
                        <a:spcBef>
                          <a:spcPts val="0"/>
                        </a:spcBef>
                        <a:spcAft>
                          <a:spcPts val="0"/>
                        </a:spcAft>
                        <a:buClr>
                          <a:schemeClr val="dk1"/>
                        </a:buClr>
                        <a:buSzPts val="900"/>
                        <a:buFont typeface="Asap"/>
                        <a:buChar char="●"/>
                      </a:pPr>
                      <a:r>
                        <a:rPr lang="en" sz="800" u="none" strike="noStrike" cap="none">
                          <a:latin typeface="Asap"/>
                          <a:ea typeface="Asap"/>
                          <a:cs typeface="Asap"/>
                          <a:sym typeface="Asap"/>
                        </a:rPr>
                        <a:t>Interop (data mapping, hygiene,...</a:t>
                      </a:r>
                      <a:endParaRPr sz="800" u="none" strike="noStrike" cap="none">
                        <a:latin typeface="Asap"/>
                        <a:ea typeface="Asap"/>
                        <a:cs typeface="Asap"/>
                        <a:sym typeface="Asap"/>
                      </a:endParaRPr>
                    </a:p>
                    <a:p>
                      <a:pPr marL="114300" marR="0" lvl="0" indent="-107950" algn="l" rtl="0">
                        <a:spcBef>
                          <a:spcPts val="0"/>
                        </a:spcBef>
                        <a:spcAft>
                          <a:spcPts val="0"/>
                        </a:spcAft>
                        <a:buClr>
                          <a:schemeClr val="dk1"/>
                        </a:buClr>
                        <a:buSzPts val="900"/>
                        <a:buFont typeface="Asap"/>
                        <a:buChar char="●"/>
                      </a:pPr>
                      <a:r>
                        <a:rPr lang="en" sz="800" u="none" strike="noStrike" cap="none">
                          <a:latin typeface="Asap"/>
                          <a:ea typeface="Asap"/>
                          <a:cs typeface="Asap"/>
                          <a:sym typeface="Asap"/>
                        </a:rPr>
                        <a:t>Infra (Sec, auth, API GW,...)</a:t>
                      </a:r>
                      <a:endParaRPr sz="800" u="none" strike="noStrike" cap="none">
                        <a:latin typeface="Asap"/>
                        <a:ea typeface="Asap"/>
                        <a:cs typeface="Asap"/>
                        <a:sym typeface="Asap"/>
                      </a:endParaRPr>
                    </a:p>
                    <a:p>
                      <a:pPr marL="114300" marR="0" lvl="0" indent="-107950" algn="l" rtl="0">
                        <a:spcBef>
                          <a:spcPts val="0"/>
                        </a:spcBef>
                        <a:spcAft>
                          <a:spcPts val="0"/>
                        </a:spcAft>
                        <a:buClr>
                          <a:schemeClr val="dk1"/>
                        </a:buClr>
                        <a:buSzPts val="900"/>
                        <a:buFont typeface="Asap"/>
                        <a:buChar char="●"/>
                      </a:pPr>
                      <a:r>
                        <a:rPr lang="en" sz="800" u="none" strike="noStrike" cap="none">
                          <a:latin typeface="Asap"/>
                          <a:ea typeface="Asap"/>
                          <a:cs typeface="Asap"/>
                          <a:sym typeface="Asap"/>
                        </a:rPr>
                        <a:t>Contracting</a:t>
                      </a:r>
                      <a:endParaRPr sz="800" u="none" strike="noStrike" cap="none">
                        <a:latin typeface="Asap"/>
                        <a:ea typeface="Asap"/>
                        <a:cs typeface="Asap"/>
                        <a:sym typeface="Asap"/>
                      </a:endParaRPr>
                    </a:p>
                    <a:p>
                      <a:pPr marL="114300" marR="0" lvl="0" indent="-107950" algn="l" rtl="0">
                        <a:spcBef>
                          <a:spcPts val="0"/>
                        </a:spcBef>
                        <a:spcAft>
                          <a:spcPts val="0"/>
                        </a:spcAft>
                        <a:buClr>
                          <a:schemeClr val="dk1"/>
                        </a:buClr>
                        <a:buSzPts val="900"/>
                        <a:buFont typeface="Asap"/>
                        <a:buChar char="●"/>
                      </a:pPr>
                      <a:r>
                        <a:rPr lang="en" sz="800" u="none" strike="noStrike" cap="none">
                          <a:latin typeface="Asap"/>
                          <a:ea typeface="Asap"/>
                          <a:cs typeface="Asap"/>
                          <a:sym typeface="Asap"/>
                        </a:rPr>
                        <a:t>Support</a:t>
                      </a:r>
                      <a:endParaRPr sz="800" u="none" strike="noStrike" cap="none">
                        <a:latin typeface="Asap"/>
                        <a:ea typeface="Asap"/>
                        <a:cs typeface="Asap"/>
                        <a:sym typeface="Asap"/>
                      </a:endParaRPr>
                    </a:p>
                    <a:p>
                      <a:pPr marL="114300" marR="0" lvl="0" indent="-107950" algn="l" rtl="0">
                        <a:spcBef>
                          <a:spcPts val="0"/>
                        </a:spcBef>
                        <a:spcAft>
                          <a:spcPts val="0"/>
                        </a:spcAft>
                        <a:buClr>
                          <a:schemeClr val="dk1"/>
                        </a:buClr>
                        <a:buSzPts val="900"/>
                        <a:buFont typeface="Asap"/>
                        <a:buChar char="●"/>
                      </a:pPr>
                      <a:r>
                        <a:rPr lang="en" sz="800" u="none" strike="noStrike" cap="none">
                          <a:latin typeface="Asap"/>
                          <a:ea typeface="Asap"/>
                          <a:cs typeface="Asap"/>
                          <a:sym typeface="Asap"/>
                        </a:rPr>
                        <a:t>Updates</a:t>
                      </a:r>
                      <a:endParaRPr sz="800" u="none" strike="noStrike" cap="none">
                        <a:latin typeface="Asap"/>
                        <a:ea typeface="Asap"/>
                        <a:cs typeface="Asap"/>
                        <a:sym typeface="Asap"/>
                      </a:endParaRPr>
                    </a:p>
                  </a:txBody>
                  <a:tcPr marL="40505" marR="16197" marT="81032" marB="81032">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9DAF8"/>
                    </a:solidFill>
                  </a:tcPr>
                </a:tc>
                <a:tc>
                  <a:txBody>
                    <a:bodyPr/>
                    <a:lstStyle/>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Interop (data mapping, hygiene,...</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Infra (Sec, auth, API GW,...)</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Contracting</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Support</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Updates</a:t>
                      </a:r>
                      <a:endParaRPr sz="800" u="none" strike="noStrike" cap="none">
                        <a:solidFill>
                          <a:srgbClr val="FFFFFF"/>
                        </a:solidFill>
                        <a:latin typeface="Asap"/>
                        <a:ea typeface="Asap"/>
                        <a:cs typeface="Asap"/>
                        <a:sym typeface="Asap"/>
                      </a:endParaRPr>
                    </a:p>
                  </a:txBody>
                  <a:tcPr marL="40505" marR="16197" marT="81032" marB="81032">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9DAF8"/>
                    </a:solidFill>
                  </a:tcPr>
                </a:tc>
                <a:tc>
                  <a:txBody>
                    <a:bodyPr/>
                    <a:lstStyle/>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Interop (data mapping, hygiene,...</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Infra (Sec, auth, API GW,...)</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Contracting</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Support</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Updates</a:t>
                      </a:r>
                      <a:endParaRPr sz="800" u="none" strike="noStrike" cap="none">
                        <a:solidFill>
                          <a:srgbClr val="FFFFFF"/>
                        </a:solidFill>
                        <a:latin typeface="Asap"/>
                        <a:ea typeface="Asap"/>
                        <a:cs typeface="Asap"/>
                        <a:sym typeface="Asap"/>
                      </a:endParaRPr>
                    </a:p>
                  </a:txBody>
                  <a:tcPr marL="40505" marR="16197" marT="81032" marB="81032">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9DAF8"/>
                    </a:solidFill>
                  </a:tcPr>
                </a:tc>
                <a:tc>
                  <a:txBody>
                    <a:bodyPr/>
                    <a:lstStyle/>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Interop (data mapping, hygiene,...</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Infra (Sec, auth, API GW,...)</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Contracting</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Support</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Updates</a:t>
                      </a:r>
                      <a:endParaRPr sz="800" u="none" strike="noStrike" cap="none">
                        <a:solidFill>
                          <a:srgbClr val="FFFFFF"/>
                        </a:solidFill>
                        <a:latin typeface="Asap"/>
                        <a:ea typeface="Asap"/>
                        <a:cs typeface="Asap"/>
                        <a:sym typeface="Asap"/>
                      </a:endParaRPr>
                    </a:p>
                  </a:txBody>
                  <a:tcPr marL="40505" marR="16197" marT="81032" marB="81032">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9DAF8"/>
                    </a:solidFill>
                  </a:tcPr>
                </a:tc>
                <a:tc>
                  <a:txBody>
                    <a:bodyPr/>
                    <a:lstStyle/>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Interop (data mapping, hygiene,...</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Infra (Sec, auth, API GW,...)</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Contracting</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Support</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Updates</a:t>
                      </a:r>
                      <a:endParaRPr sz="800" u="none" strike="noStrike" cap="none">
                        <a:solidFill>
                          <a:srgbClr val="FFFFFF"/>
                        </a:solidFill>
                        <a:latin typeface="Asap"/>
                        <a:ea typeface="Asap"/>
                        <a:cs typeface="Asap"/>
                        <a:sym typeface="Asap"/>
                      </a:endParaRPr>
                    </a:p>
                  </a:txBody>
                  <a:tcPr marL="40505" marR="16197" marT="81032" marB="81032">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9DAF8"/>
                    </a:solidFill>
                  </a:tcPr>
                </a:tc>
                <a:tc>
                  <a:txBody>
                    <a:bodyPr/>
                    <a:lstStyle/>
                    <a:p>
                      <a:pPr marL="114300" marR="0" lvl="0" indent="-107950" algn="l" rtl="0">
                        <a:spcBef>
                          <a:spcPts val="0"/>
                        </a:spcBef>
                        <a:spcAft>
                          <a:spcPts val="0"/>
                        </a:spcAft>
                        <a:buClr>
                          <a:srgbClr val="FFFFFF"/>
                        </a:buClr>
                        <a:buSzPts val="900"/>
                        <a:buFont typeface="Asap"/>
                        <a:buChar char="●"/>
                      </a:pPr>
                      <a:r>
                        <a:rPr lang="en" sz="800" u="none" strike="noStrike" cap="none" dirty="0">
                          <a:solidFill>
                            <a:srgbClr val="FFFFFF"/>
                          </a:solidFill>
                          <a:latin typeface="Asap"/>
                          <a:ea typeface="Asap"/>
                          <a:cs typeface="Asap"/>
                          <a:sym typeface="Asap"/>
                        </a:rPr>
                        <a:t>Interop (data mapping, hygiene,...</a:t>
                      </a:r>
                      <a:endParaRPr sz="800" u="none" strike="noStrike" cap="none" dirty="0">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dirty="0">
                          <a:solidFill>
                            <a:srgbClr val="FFFFFF"/>
                          </a:solidFill>
                          <a:latin typeface="Asap"/>
                          <a:ea typeface="Asap"/>
                          <a:cs typeface="Asap"/>
                          <a:sym typeface="Asap"/>
                        </a:rPr>
                        <a:t>Infra (Sec, auth, API GW,...)</a:t>
                      </a:r>
                      <a:endParaRPr sz="800" u="none" strike="noStrike" cap="none" dirty="0">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dirty="0">
                          <a:solidFill>
                            <a:srgbClr val="FFFFFF"/>
                          </a:solidFill>
                          <a:latin typeface="Asap"/>
                          <a:ea typeface="Asap"/>
                          <a:cs typeface="Asap"/>
                          <a:sym typeface="Asap"/>
                        </a:rPr>
                        <a:t>Contracting</a:t>
                      </a:r>
                      <a:endParaRPr sz="800" u="none" strike="noStrike" cap="none" dirty="0">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dirty="0">
                          <a:solidFill>
                            <a:srgbClr val="FFFFFF"/>
                          </a:solidFill>
                          <a:latin typeface="Asap"/>
                          <a:ea typeface="Asap"/>
                          <a:cs typeface="Asap"/>
                          <a:sym typeface="Asap"/>
                        </a:rPr>
                        <a:t>Support</a:t>
                      </a:r>
                      <a:endParaRPr sz="800" u="none" strike="noStrike" cap="none" dirty="0">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dirty="0">
                          <a:solidFill>
                            <a:srgbClr val="FFFFFF"/>
                          </a:solidFill>
                          <a:latin typeface="Asap"/>
                          <a:ea typeface="Asap"/>
                          <a:cs typeface="Asap"/>
                          <a:sym typeface="Asap"/>
                        </a:rPr>
                        <a:t>Updates</a:t>
                      </a:r>
                      <a:endParaRPr sz="800" u="none" strike="noStrike" cap="none" dirty="0">
                        <a:solidFill>
                          <a:srgbClr val="FFFFFF"/>
                        </a:solidFill>
                        <a:latin typeface="Asap"/>
                        <a:ea typeface="Asap"/>
                        <a:cs typeface="Asap"/>
                        <a:sym typeface="Asap"/>
                      </a:endParaRPr>
                    </a:p>
                  </a:txBody>
                  <a:tcPr marL="40505" marR="16197" marT="81032" marB="81032">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r h="803041">
                <a:tc>
                  <a:txBody>
                    <a:bodyPr/>
                    <a:lstStyle/>
                    <a:p>
                      <a:pPr marL="114300" marR="0" lvl="0" indent="-107950" algn="l" rtl="0">
                        <a:spcBef>
                          <a:spcPts val="0"/>
                        </a:spcBef>
                        <a:spcAft>
                          <a:spcPts val="0"/>
                        </a:spcAft>
                        <a:buClr>
                          <a:schemeClr val="dk1"/>
                        </a:buClr>
                        <a:buSzPts val="900"/>
                        <a:buFont typeface="Asap"/>
                        <a:buChar char="●"/>
                      </a:pPr>
                      <a:r>
                        <a:rPr lang="en" sz="800" u="none" strike="noStrike" cap="none">
                          <a:latin typeface="Asap"/>
                          <a:ea typeface="Asap"/>
                          <a:cs typeface="Asap"/>
                          <a:sym typeface="Asap"/>
                        </a:rPr>
                        <a:t>FHIR</a:t>
                      </a:r>
                      <a:endParaRPr sz="800" u="none" strike="noStrike" cap="none">
                        <a:latin typeface="Asap"/>
                        <a:ea typeface="Asap"/>
                        <a:cs typeface="Asap"/>
                        <a:sym typeface="Asap"/>
                      </a:endParaRPr>
                    </a:p>
                    <a:p>
                      <a:pPr marL="457200" marR="0" lvl="0" indent="0" algn="l" rtl="0">
                        <a:spcBef>
                          <a:spcPts val="0"/>
                        </a:spcBef>
                        <a:spcAft>
                          <a:spcPts val="0"/>
                        </a:spcAft>
                        <a:buClr>
                          <a:schemeClr val="dk1"/>
                        </a:buClr>
                        <a:buSzPts val="900"/>
                        <a:buFont typeface="Open Sans"/>
                        <a:buNone/>
                      </a:pPr>
                      <a:endParaRPr sz="800" u="none" strike="noStrike" cap="none">
                        <a:latin typeface="Asap"/>
                        <a:ea typeface="Asap"/>
                        <a:cs typeface="Asap"/>
                        <a:sym typeface="Asap"/>
                      </a:endParaRPr>
                    </a:p>
                  </a:txBody>
                  <a:tcPr marL="40505" marR="16197" marT="81032" marB="81032">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FE2F3"/>
                    </a:solidFill>
                  </a:tcPr>
                </a:tc>
                <a:tc>
                  <a:txBody>
                    <a:bodyPr/>
                    <a:lstStyle/>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FHIR</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chemeClr val="dk1"/>
                        </a:buClr>
                        <a:buSzPts val="900"/>
                        <a:buFont typeface="Asap"/>
                        <a:buChar char="●"/>
                      </a:pPr>
                      <a:r>
                        <a:rPr lang="en" sz="800" u="none" strike="noStrike" cap="none">
                          <a:latin typeface="Asap"/>
                          <a:ea typeface="Asap"/>
                          <a:cs typeface="Asap"/>
                          <a:sym typeface="Asap"/>
                        </a:rPr>
                        <a:t>MDM</a:t>
                      </a:r>
                      <a:endParaRPr sz="800" u="none" strike="noStrike" cap="none">
                        <a:latin typeface="Asap"/>
                        <a:ea typeface="Asap"/>
                        <a:cs typeface="Asap"/>
                        <a:sym typeface="Asap"/>
                      </a:endParaRPr>
                    </a:p>
                  </a:txBody>
                  <a:tcPr marL="40505" marR="16197" marT="81032" marB="81032">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FE2F3"/>
                    </a:solidFill>
                  </a:tcPr>
                </a:tc>
                <a:tc>
                  <a:txBody>
                    <a:bodyPr/>
                    <a:lstStyle/>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FHIR</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MDM</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chemeClr val="dk1"/>
                        </a:buClr>
                        <a:buSzPts val="900"/>
                        <a:buFont typeface="Asap"/>
                        <a:buChar char="●"/>
                      </a:pPr>
                      <a:r>
                        <a:rPr lang="en" sz="800" u="none" strike="noStrike" cap="none">
                          <a:latin typeface="Asap"/>
                          <a:ea typeface="Asap"/>
                          <a:cs typeface="Asap"/>
                          <a:sym typeface="Asap"/>
                        </a:rPr>
                        <a:t>CDS Hooks</a:t>
                      </a:r>
                      <a:endParaRPr sz="800" u="none" strike="noStrike" cap="none">
                        <a:latin typeface="Asap"/>
                        <a:ea typeface="Asap"/>
                        <a:cs typeface="Asap"/>
                        <a:sym typeface="Asap"/>
                      </a:endParaRPr>
                    </a:p>
                    <a:p>
                      <a:pPr marL="114300" marR="0" lvl="0" indent="-107950" algn="l" rtl="0">
                        <a:spcBef>
                          <a:spcPts val="0"/>
                        </a:spcBef>
                        <a:spcAft>
                          <a:spcPts val="0"/>
                        </a:spcAft>
                        <a:buClr>
                          <a:schemeClr val="dk1"/>
                        </a:buClr>
                        <a:buSzPts val="900"/>
                        <a:buFont typeface="Asap"/>
                        <a:buChar char="●"/>
                      </a:pPr>
                      <a:r>
                        <a:rPr lang="en" sz="800" u="none" strike="noStrike" cap="none">
                          <a:latin typeface="Asap"/>
                          <a:ea typeface="Asap"/>
                          <a:cs typeface="Asap"/>
                          <a:sym typeface="Asap"/>
                        </a:rPr>
                        <a:t>CQL</a:t>
                      </a:r>
                      <a:endParaRPr sz="800" u="none" strike="noStrike" cap="none">
                        <a:latin typeface="Asap"/>
                        <a:ea typeface="Asap"/>
                        <a:cs typeface="Asap"/>
                        <a:sym typeface="Asap"/>
                      </a:endParaRPr>
                    </a:p>
                    <a:p>
                      <a:pPr marL="114300" marR="0" lvl="0" indent="-107950" algn="l" rtl="0">
                        <a:spcBef>
                          <a:spcPts val="0"/>
                        </a:spcBef>
                        <a:spcAft>
                          <a:spcPts val="0"/>
                        </a:spcAft>
                        <a:buClr>
                          <a:schemeClr val="dk1"/>
                        </a:buClr>
                        <a:buSzPts val="900"/>
                        <a:buFont typeface="Asap"/>
                        <a:buChar char="●"/>
                      </a:pPr>
                      <a:r>
                        <a:rPr lang="en" sz="800" u="none" strike="noStrike" cap="none">
                          <a:latin typeface="Asap"/>
                          <a:ea typeface="Asap"/>
                          <a:cs typeface="Asap"/>
                          <a:sym typeface="Asap"/>
                        </a:rPr>
                        <a:t>Forms</a:t>
                      </a:r>
                      <a:endParaRPr sz="800" u="none" strike="noStrike" cap="none">
                        <a:latin typeface="Asap"/>
                        <a:ea typeface="Asap"/>
                        <a:cs typeface="Asap"/>
                        <a:sym typeface="Asap"/>
                      </a:endParaRPr>
                    </a:p>
                  </a:txBody>
                  <a:tcPr marL="40505" marR="16197" marT="81032" marB="81032">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FE2F3"/>
                    </a:solidFill>
                  </a:tcPr>
                </a:tc>
                <a:tc>
                  <a:txBody>
                    <a:bodyPr/>
                    <a:lstStyle/>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FHIR</a:t>
                      </a:r>
                      <a:endParaRPr sz="800" u="none" strike="noStrike" cap="none">
                        <a:solidFill>
                          <a:srgbClr val="FFFFFF"/>
                        </a:solidFill>
                        <a:latin typeface="Asap"/>
                        <a:ea typeface="Asap"/>
                        <a:cs typeface="Asap"/>
                        <a:sym typeface="Asap"/>
                      </a:endParaRPr>
                    </a:p>
                  </a:txBody>
                  <a:tcPr marL="40505" marR="16197" marT="81032" marB="81032">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FE2F3"/>
                    </a:solidFill>
                  </a:tcPr>
                </a:tc>
                <a:tc>
                  <a:txBody>
                    <a:bodyPr/>
                    <a:lstStyle/>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FHIR</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MDM</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CQL</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chemeClr val="dk1"/>
                        </a:buClr>
                        <a:buSzPts val="900"/>
                        <a:buFont typeface="Asap"/>
                        <a:buChar char="●"/>
                      </a:pPr>
                      <a:r>
                        <a:rPr lang="en" sz="800" u="none" strike="noStrike" cap="none">
                          <a:latin typeface="Asap"/>
                          <a:ea typeface="Asap"/>
                          <a:cs typeface="Asap"/>
                          <a:sym typeface="Asap"/>
                        </a:rPr>
                        <a:t>BPM+Health</a:t>
                      </a:r>
                      <a:endParaRPr sz="800" u="none" strike="noStrike" cap="none">
                        <a:latin typeface="Asap"/>
                        <a:ea typeface="Asap"/>
                        <a:cs typeface="Asap"/>
                        <a:sym typeface="Asap"/>
                      </a:endParaRPr>
                    </a:p>
                    <a:p>
                      <a:pPr marL="114300" marR="0" lvl="0" indent="-107950" algn="l" rtl="0">
                        <a:spcBef>
                          <a:spcPts val="0"/>
                        </a:spcBef>
                        <a:spcAft>
                          <a:spcPts val="0"/>
                        </a:spcAft>
                        <a:buClr>
                          <a:schemeClr val="dk1"/>
                        </a:buClr>
                        <a:buSzPts val="900"/>
                        <a:buFont typeface="Asap"/>
                        <a:buChar char="●"/>
                      </a:pPr>
                      <a:r>
                        <a:rPr lang="en" sz="800" u="none" strike="noStrike" cap="none">
                          <a:latin typeface="Asap"/>
                          <a:ea typeface="Asap"/>
                          <a:cs typeface="Asap"/>
                          <a:sym typeface="Asap"/>
                        </a:rPr>
                        <a:t>NLP</a:t>
                      </a:r>
                      <a:endParaRPr sz="800" u="none" strike="noStrike" cap="none">
                        <a:latin typeface="Asap"/>
                        <a:ea typeface="Asap"/>
                        <a:cs typeface="Asap"/>
                        <a:sym typeface="Asap"/>
                      </a:endParaRPr>
                    </a:p>
                  </a:txBody>
                  <a:tcPr marL="40505" marR="16197" marT="81032" marB="81032">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FE2F3"/>
                    </a:solidFill>
                  </a:tcPr>
                </a:tc>
                <a:tc>
                  <a:txBody>
                    <a:bodyPr/>
                    <a:lstStyle/>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FHIR</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MDM</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CDS Hooks</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CQL</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BPM+Health</a:t>
                      </a:r>
                      <a:endParaRPr sz="800" u="none" strike="noStrike" cap="none">
                        <a:solidFill>
                          <a:srgbClr val="FFFFFF"/>
                        </a:solidFill>
                        <a:latin typeface="Asap"/>
                        <a:ea typeface="Asap"/>
                        <a:cs typeface="Asap"/>
                        <a:sym typeface="Asap"/>
                      </a:endParaRPr>
                    </a:p>
                  </a:txBody>
                  <a:tcPr marL="40505" marR="16197" marT="81032" marB="81032">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FE2F3"/>
                    </a:solidFill>
                  </a:tcPr>
                </a:tc>
                <a:extLst>
                  <a:ext uri="{0D108BD9-81ED-4DB2-BD59-A6C34878D82A}">
                    <a16:rowId xmlns:a16="http://schemas.microsoft.com/office/drawing/2014/main" val="10002"/>
                  </a:ext>
                </a:extLst>
              </a:tr>
              <a:tr h="931236">
                <a:tc>
                  <a:txBody>
                    <a:bodyPr/>
                    <a:lstStyle/>
                    <a:p>
                      <a:pPr marL="114300" marR="0" lvl="0" indent="-107950" algn="l" rtl="0">
                        <a:spcBef>
                          <a:spcPts val="0"/>
                        </a:spcBef>
                        <a:spcAft>
                          <a:spcPts val="0"/>
                        </a:spcAft>
                        <a:buClr>
                          <a:schemeClr val="dk1"/>
                        </a:buClr>
                        <a:buSzPts val="900"/>
                        <a:buFont typeface="Asap"/>
                        <a:buChar char="●"/>
                      </a:pPr>
                      <a:r>
                        <a:rPr lang="en" sz="800" u="none" strike="noStrike" cap="none">
                          <a:latin typeface="Asap"/>
                          <a:ea typeface="Asap"/>
                          <a:cs typeface="Asap"/>
                          <a:sym typeface="Asap"/>
                        </a:rPr>
                        <a:t>SoF</a:t>
                      </a:r>
                      <a:endParaRPr sz="800" u="none" strike="noStrike" cap="none">
                        <a:latin typeface="Asap"/>
                        <a:ea typeface="Asap"/>
                        <a:cs typeface="Asap"/>
                        <a:sym typeface="Asap"/>
                      </a:endParaRPr>
                    </a:p>
                    <a:p>
                      <a:pPr marL="114300" marR="0" lvl="0" indent="-107950" algn="l" rtl="0">
                        <a:spcBef>
                          <a:spcPts val="0"/>
                        </a:spcBef>
                        <a:spcAft>
                          <a:spcPts val="0"/>
                        </a:spcAft>
                        <a:buClr>
                          <a:schemeClr val="dk1"/>
                        </a:buClr>
                        <a:buSzPts val="900"/>
                        <a:buFont typeface="Asap"/>
                        <a:buChar char="●"/>
                      </a:pPr>
                      <a:r>
                        <a:rPr lang="en" sz="800" u="none" strike="noStrike" cap="none">
                          <a:latin typeface="Asap"/>
                          <a:ea typeface="Asap"/>
                          <a:cs typeface="Asap"/>
                          <a:sym typeface="Asap"/>
                        </a:rPr>
                        <a:t>FHIR Gateway</a:t>
                      </a:r>
                      <a:endParaRPr sz="800" u="none" strike="noStrike" cap="none">
                        <a:latin typeface="Asap"/>
                        <a:ea typeface="Asap"/>
                        <a:cs typeface="Asap"/>
                        <a:sym typeface="Asap"/>
                      </a:endParaRPr>
                    </a:p>
                    <a:p>
                      <a:pPr marL="114300" marR="0" lvl="0" indent="-107950" algn="l" rtl="0">
                        <a:spcBef>
                          <a:spcPts val="0"/>
                        </a:spcBef>
                        <a:spcAft>
                          <a:spcPts val="0"/>
                        </a:spcAft>
                        <a:buClr>
                          <a:schemeClr val="dk1"/>
                        </a:buClr>
                        <a:buSzPts val="900"/>
                        <a:buFont typeface="Asap"/>
                        <a:buChar char="●"/>
                      </a:pPr>
                      <a:r>
                        <a:rPr lang="en" sz="800" u="none" strike="noStrike" cap="none">
                          <a:latin typeface="Asap"/>
                          <a:ea typeface="Asap"/>
                          <a:cs typeface="Asap"/>
                          <a:sym typeface="Asap"/>
                        </a:rPr>
                        <a:t>Subscriptions</a:t>
                      </a:r>
                      <a:endParaRPr sz="800" u="none" strike="noStrike" cap="none">
                        <a:latin typeface="Asap"/>
                        <a:ea typeface="Asap"/>
                        <a:cs typeface="Asap"/>
                        <a:sym typeface="Asap"/>
                      </a:endParaRPr>
                    </a:p>
                    <a:p>
                      <a:pPr marL="114300" marR="0" lvl="0" indent="-107950" algn="l" rtl="0">
                        <a:spcBef>
                          <a:spcPts val="0"/>
                        </a:spcBef>
                        <a:spcAft>
                          <a:spcPts val="0"/>
                        </a:spcAft>
                        <a:buClr>
                          <a:schemeClr val="dk1"/>
                        </a:buClr>
                        <a:buSzPts val="900"/>
                        <a:buFont typeface="Asap"/>
                        <a:buChar char="●"/>
                      </a:pPr>
                      <a:r>
                        <a:rPr lang="en" sz="800" u="none" strike="noStrike" cap="none">
                          <a:latin typeface="Asap"/>
                          <a:ea typeface="Asap"/>
                          <a:cs typeface="Asap"/>
                          <a:sym typeface="Asap"/>
                        </a:rPr>
                        <a:t>IGs (automated)</a:t>
                      </a:r>
                      <a:endParaRPr sz="800" u="none" strike="noStrike" cap="none">
                        <a:latin typeface="Asap"/>
                        <a:ea typeface="Asap"/>
                        <a:cs typeface="Asap"/>
                        <a:sym typeface="Asap"/>
                      </a:endParaRPr>
                    </a:p>
                    <a:p>
                      <a:pPr marL="114300" marR="0" lvl="0" indent="-107950" algn="l" rtl="0">
                        <a:spcBef>
                          <a:spcPts val="0"/>
                        </a:spcBef>
                        <a:spcAft>
                          <a:spcPts val="0"/>
                        </a:spcAft>
                        <a:buClr>
                          <a:schemeClr val="dk1"/>
                        </a:buClr>
                        <a:buSzPts val="900"/>
                        <a:buFont typeface="Asap"/>
                        <a:buChar char="●"/>
                      </a:pPr>
                      <a:r>
                        <a:rPr lang="en" sz="800" b="1" u="none" strike="noStrike" cap="none">
                          <a:latin typeface="Asap"/>
                          <a:ea typeface="Asap"/>
                          <a:cs typeface="Asap"/>
                          <a:sym typeface="Asap"/>
                        </a:rPr>
                        <a:t>PMP</a:t>
                      </a:r>
                      <a:endParaRPr sz="800" b="1" u="none" strike="noStrike" cap="none">
                        <a:latin typeface="Asap"/>
                        <a:ea typeface="Asap"/>
                        <a:cs typeface="Asap"/>
                        <a:sym typeface="Asap"/>
                      </a:endParaRPr>
                    </a:p>
                    <a:p>
                      <a:pPr marL="114300" marR="0" lvl="0" indent="-107950" algn="l" rtl="0">
                        <a:spcBef>
                          <a:spcPts val="0"/>
                        </a:spcBef>
                        <a:spcAft>
                          <a:spcPts val="0"/>
                        </a:spcAft>
                        <a:buClr>
                          <a:schemeClr val="dk1"/>
                        </a:buClr>
                        <a:buSzPts val="900"/>
                        <a:buFont typeface="Asap"/>
                        <a:buChar char="●"/>
                      </a:pPr>
                      <a:r>
                        <a:rPr lang="en" sz="800" b="1" u="none" strike="noStrike" cap="none">
                          <a:latin typeface="Asap"/>
                          <a:ea typeface="Asap"/>
                          <a:cs typeface="Asap"/>
                          <a:sym typeface="Asap"/>
                        </a:rPr>
                        <a:t>appSphere</a:t>
                      </a:r>
                      <a:endParaRPr sz="800" b="1" u="none" strike="noStrike" cap="none">
                        <a:latin typeface="Asap"/>
                        <a:ea typeface="Asap"/>
                        <a:cs typeface="Asap"/>
                        <a:sym typeface="Asap"/>
                      </a:endParaRPr>
                    </a:p>
                  </a:txBody>
                  <a:tcPr marL="40505" marR="16197" marT="81032" marB="81032">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9DAF8"/>
                    </a:solidFill>
                  </a:tcPr>
                </a:tc>
                <a:tc>
                  <a:txBody>
                    <a:bodyPr/>
                    <a:lstStyle/>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SoF</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FHIR Gateway</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Subscriptions</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IGs (automated)</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chemeClr val="dk1"/>
                        </a:buClr>
                        <a:buSzPts val="900"/>
                        <a:buFont typeface="Asap"/>
                        <a:buChar char="●"/>
                      </a:pPr>
                      <a:r>
                        <a:rPr lang="en" sz="800" u="none" strike="noStrike" cap="none">
                          <a:latin typeface="Asap"/>
                          <a:ea typeface="Asap"/>
                          <a:cs typeface="Asap"/>
                          <a:sym typeface="Asap"/>
                        </a:rPr>
                        <a:t>OLAP</a:t>
                      </a:r>
                      <a:endParaRPr sz="800" u="none" strike="noStrike" cap="none">
                        <a:latin typeface="Asap"/>
                        <a:ea typeface="Asap"/>
                        <a:cs typeface="Asap"/>
                        <a:sym typeface="Asap"/>
                      </a:endParaRPr>
                    </a:p>
                    <a:p>
                      <a:pPr marL="114300" marR="0" lvl="0" indent="-107950" algn="l" rtl="0">
                        <a:spcBef>
                          <a:spcPts val="0"/>
                        </a:spcBef>
                        <a:spcAft>
                          <a:spcPts val="0"/>
                        </a:spcAft>
                        <a:buClr>
                          <a:schemeClr val="dk1"/>
                        </a:buClr>
                        <a:buSzPts val="900"/>
                        <a:buFont typeface="Asap"/>
                        <a:buChar char="●"/>
                      </a:pPr>
                      <a:r>
                        <a:rPr lang="en" sz="800" b="1" u="none" strike="noStrike" cap="none">
                          <a:latin typeface="Asap"/>
                          <a:ea typeface="Asap"/>
                          <a:cs typeface="Asap"/>
                          <a:sym typeface="Asap"/>
                        </a:rPr>
                        <a:t>P2P Pt &amp; Admin GUI</a:t>
                      </a:r>
                      <a:endParaRPr sz="800" b="1" u="none" strike="noStrike" cap="none">
                        <a:latin typeface="Asap"/>
                        <a:ea typeface="Asap"/>
                        <a:cs typeface="Asap"/>
                        <a:sym typeface="Asap"/>
                      </a:endParaRPr>
                    </a:p>
                  </a:txBody>
                  <a:tcPr marL="40505" marR="16197" marT="81032" marB="81032">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9DAF8"/>
                    </a:solidFill>
                  </a:tcPr>
                </a:tc>
                <a:tc>
                  <a:txBody>
                    <a:bodyPr/>
                    <a:lstStyle/>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SoF</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FHIR Gateway</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Subscriptions</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IGs (automated)</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OLAP</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chemeClr val="dk1"/>
                        </a:buClr>
                        <a:buSzPts val="900"/>
                        <a:buFont typeface="Asap"/>
                        <a:buChar char="●"/>
                      </a:pPr>
                      <a:r>
                        <a:rPr lang="en" sz="800" b="1" u="none" strike="noStrike" cap="none">
                          <a:latin typeface="Asap"/>
                          <a:ea typeface="Asap"/>
                          <a:cs typeface="Asap"/>
                          <a:sym typeface="Asap"/>
                        </a:rPr>
                        <a:t>PA Pt &amp; Admin GUI</a:t>
                      </a:r>
                      <a:endParaRPr sz="800" b="1" u="none" strike="noStrike" cap="none">
                        <a:latin typeface="Asap"/>
                        <a:ea typeface="Asap"/>
                        <a:cs typeface="Asap"/>
                        <a:sym typeface="Asap"/>
                      </a:endParaRPr>
                    </a:p>
                  </a:txBody>
                  <a:tcPr marL="40505" marR="16197" marT="81032" marB="81032">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9DAF8"/>
                    </a:solidFill>
                  </a:tcPr>
                </a:tc>
                <a:tc>
                  <a:txBody>
                    <a:bodyPr/>
                    <a:lstStyle/>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SoF</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FHIR Gateway</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Subscriptions</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IGs (automated)</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OLAP</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chemeClr val="dk1"/>
                        </a:buClr>
                        <a:buSzPts val="900"/>
                        <a:buFont typeface="Asap"/>
                        <a:buChar char="●"/>
                      </a:pPr>
                      <a:r>
                        <a:rPr lang="en" sz="800" b="1" u="none" strike="noStrike" cap="none">
                          <a:latin typeface="Asap"/>
                          <a:ea typeface="Asap"/>
                          <a:cs typeface="Asap"/>
                          <a:sym typeface="Asap"/>
                        </a:rPr>
                        <a:t>PT GUI</a:t>
                      </a:r>
                      <a:endParaRPr sz="800" b="1" u="none" strike="noStrike" cap="none">
                        <a:latin typeface="Asap"/>
                        <a:ea typeface="Asap"/>
                        <a:cs typeface="Asap"/>
                        <a:sym typeface="Asap"/>
                      </a:endParaRPr>
                    </a:p>
                  </a:txBody>
                  <a:tcPr marL="40505" marR="16197" marT="81032" marB="81032">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9DAF8"/>
                    </a:solidFill>
                  </a:tcPr>
                </a:tc>
                <a:tc>
                  <a:txBody>
                    <a:bodyPr/>
                    <a:lstStyle/>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SoF</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FHIR Gateway</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Subscriptions</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a:solidFill>
                            <a:srgbClr val="FFFFFF"/>
                          </a:solidFill>
                          <a:latin typeface="Asap"/>
                          <a:ea typeface="Asap"/>
                          <a:cs typeface="Asap"/>
                          <a:sym typeface="Asap"/>
                        </a:rPr>
                        <a:t>OLAP</a:t>
                      </a:r>
                      <a:endParaRPr sz="800" u="none" strike="noStrike" cap="none">
                        <a:solidFill>
                          <a:srgbClr val="FFFFFF"/>
                        </a:solidFill>
                        <a:latin typeface="Asap"/>
                        <a:ea typeface="Asap"/>
                        <a:cs typeface="Asap"/>
                        <a:sym typeface="Asap"/>
                      </a:endParaRPr>
                    </a:p>
                    <a:p>
                      <a:pPr marL="114300" marR="0" lvl="0" indent="-107950" algn="l" rtl="0">
                        <a:spcBef>
                          <a:spcPts val="0"/>
                        </a:spcBef>
                        <a:spcAft>
                          <a:spcPts val="0"/>
                        </a:spcAft>
                        <a:buClr>
                          <a:schemeClr val="dk1"/>
                        </a:buClr>
                        <a:buSzPts val="900"/>
                        <a:buFont typeface="Asap"/>
                        <a:buChar char="●"/>
                      </a:pPr>
                      <a:r>
                        <a:rPr lang="en" sz="800" b="1" u="none" strike="noStrike" cap="none">
                          <a:latin typeface="Asap"/>
                          <a:ea typeface="Asap"/>
                          <a:cs typeface="Asap"/>
                          <a:sym typeface="Asap"/>
                        </a:rPr>
                        <a:t>DQM GUI</a:t>
                      </a:r>
                      <a:endParaRPr sz="800" b="1" u="none" strike="noStrike" cap="none">
                        <a:latin typeface="Asap"/>
                        <a:ea typeface="Asap"/>
                        <a:cs typeface="Asap"/>
                        <a:sym typeface="Asap"/>
                      </a:endParaRPr>
                    </a:p>
                    <a:p>
                      <a:pPr marL="457200" marR="0" lvl="0" indent="0" algn="l" rtl="0">
                        <a:spcBef>
                          <a:spcPts val="0"/>
                        </a:spcBef>
                        <a:spcAft>
                          <a:spcPts val="0"/>
                        </a:spcAft>
                        <a:buClr>
                          <a:schemeClr val="dk1"/>
                        </a:buClr>
                        <a:buSzPts val="900"/>
                        <a:buFont typeface="Open Sans"/>
                        <a:buNone/>
                      </a:pPr>
                      <a:endParaRPr sz="800" u="none" strike="noStrike" cap="none">
                        <a:latin typeface="Asap"/>
                        <a:ea typeface="Asap"/>
                        <a:cs typeface="Asap"/>
                        <a:sym typeface="Asap"/>
                      </a:endParaRPr>
                    </a:p>
                  </a:txBody>
                  <a:tcPr marL="40505" marR="16197" marT="81032" marB="81032">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9DAF8"/>
                    </a:solidFill>
                  </a:tcPr>
                </a:tc>
                <a:tc>
                  <a:txBody>
                    <a:bodyPr/>
                    <a:lstStyle/>
                    <a:p>
                      <a:pPr marL="114300" marR="0" lvl="0" indent="-107950" algn="l" rtl="0">
                        <a:spcBef>
                          <a:spcPts val="0"/>
                        </a:spcBef>
                        <a:spcAft>
                          <a:spcPts val="0"/>
                        </a:spcAft>
                        <a:buClr>
                          <a:srgbClr val="FFFFFF"/>
                        </a:buClr>
                        <a:buSzPts val="900"/>
                        <a:buFont typeface="Asap"/>
                        <a:buChar char="●"/>
                      </a:pPr>
                      <a:r>
                        <a:rPr lang="en" sz="800" u="none" strike="noStrike" cap="none" dirty="0">
                          <a:solidFill>
                            <a:srgbClr val="FFFFFF"/>
                          </a:solidFill>
                          <a:latin typeface="Asap"/>
                          <a:ea typeface="Asap"/>
                          <a:cs typeface="Asap"/>
                          <a:sym typeface="Asap"/>
                        </a:rPr>
                        <a:t>SoF</a:t>
                      </a:r>
                      <a:endParaRPr sz="800" u="none" strike="noStrike" cap="none" dirty="0">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dirty="0">
                          <a:solidFill>
                            <a:srgbClr val="FFFFFF"/>
                          </a:solidFill>
                          <a:latin typeface="Asap"/>
                          <a:ea typeface="Asap"/>
                          <a:cs typeface="Asap"/>
                          <a:sym typeface="Asap"/>
                        </a:rPr>
                        <a:t>FHIR Gateway</a:t>
                      </a:r>
                      <a:endParaRPr sz="800" u="none" strike="noStrike" cap="none" dirty="0">
                        <a:solidFill>
                          <a:srgbClr val="FFFFFF"/>
                        </a:solidFill>
                        <a:latin typeface="Asap"/>
                        <a:ea typeface="Asap"/>
                        <a:cs typeface="Asap"/>
                        <a:sym typeface="Asap"/>
                      </a:endParaRPr>
                    </a:p>
                    <a:p>
                      <a:pPr marL="114300" marR="0" lvl="0" indent="-107950" algn="l" rtl="0">
                        <a:spcBef>
                          <a:spcPts val="0"/>
                        </a:spcBef>
                        <a:spcAft>
                          <a:spcPts val="0"/>
                        </a:spcAft>
                        <a:buClr>
                          <a:srgbClr val="FFFFFF"/>
                        </a:buClr>
                        <a:buSzPts val="900"/>
                        <a:buFont typeface="Asap"/>
                        <a:buChar char="●"/>
                      </a:pPr>
                      <a:r>
                        <a:rPr lang="en" sz="800" u="none" strike="noStrike" cap="none" dirty="0">
                          <a:solidFill>
                            <a:srgbClr val="FFFFFF"/>
                          </a:solidFill>
                          <a:latin typeface="Asap"/>
                          <a:ea typeface="Asap"/>
                          <a:cs typeface="Asap"/>
                          <a:sym typeface="Asap"/>
                        </a:rPr>
                        <a:t>Subscriptions</a:t>
                      </a:r>
                      <a:endParaRPr sz="800" u="none" strike="noStrike" cap="none" dirty="0">
                        <a:solidFill>
                          <a:srgbClr val="FFFFFF"/>
                        </a:solidFill>
                        <a:latin typeface="Asap"/>
                        <a:ea typeface="Asap"/>
                        <a:cs typeface="Asap"/>
                        <a:sym typeface="Asap"/>
                      </a:endParaRPr>
                    </a:p>
                    <a:p>
                      <a:pPr marL="114300" marR="0" lvl="0" indent="-107950" algn="l" rtl="0">
                        <a:spcBef>
                          <a:spcPts val="0"/>
                        </a:spcBef>
                        <a:spcAft>
                          <a:spcPts val="0"/>
                        </a:spcAft>
                        <a:buClr>
                          <a:schemeClr val="dk1"/>
                        </a:buClr>
                        <a:buSzPts val="900"/>
                        <a:buFont typeface="Asap"/>
                        <a:buChar char="●"/>
                      </a:pPr>
                      <a:r>
                        <a:rPr lang="en" sz="800" b="1" u="none" strike="noStrike" cap="none" dirty="0">
                          <a:latin typeface="Asap"/>
                          <a:ea typeface="Asap"/>
                          <a:cs typeface="Asap"/>
                          <a:sym typeface="Asap"/>
                        </a:rPr>
                        <a:t>ADT GUI</a:t>
                      </a:r>
                      <a:endParaRPr sz="800" b="1" u="none" strike="noStrike" cap="none" dirty="0">
                        <a:latin typeface="Asap"/>
                        <a:ea typeface="Asap"/>
                        <a:cs typeface="Asap"/>
                        <a:sym typeface="Asap"/>
                      </a:endParaRPr>
                    </a:p>
                  </a:txBody>
                  <a:tcPr marL="40505" marR="16197" marT="81032" marB="81032">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9DAF8"/>
                    </a:solidFill>
                  </a:tcPr>
                </a:tc>
                <a:extLst>
                  <a:ext uri="{0D108BD9-81ED-4DB2-BD59-A6C34878D82A}">
                    <a16:rowId xmlns:a16="http://schemas.microsoft.com/office/drawing/2014/main" val="10003"/>
                  </a:ext>
                </a:extLst>
              </a:tr>
            </a:tbl>
          </a:graphicData>
        </a:graphic>
      </p:graphicFrame>
      <p:grpSp>
        <p:nvGrpSpPr>
          <p:cNvPr id="381" name="Google Shape;381;p5"/>
          <p:cNvGrpSpPr/>
          <p:nvPr/>
        </p:nvGrpSpPr>
        <p:grpSpPr>
          <a:xfrm>
            <a:off x="563655" y="1396219"/>
            <a:ext cx="215400" cy="3007188"/>
            <a:chOff x="277350" y="1647160"/>
            <a:chExt cx="215400" cy="2796864"/>
          </a:xfrm>
        </p:grpSpPr>
        <p:sp>
          <p:nvSpPr>
            <p:cNvPr id="382" name="Google Shape;382;p5"/>
            <p:cNvSpPr txBox="1"/>
            <p:nvPr/>
          </p:nvSpPr>
          <p:spPr>
            <a:xfrm rot="16200000">
              <a:off x="-145800" y="2070310"/>
              <a:ext cx="1061700" cy="215400"/>
            </a:xfrm>
            <a:prstGeom prst="rect">
              <a:avLst/>
            </a:prstGeom>
            <a:solidFill>
              <a:srgbClr val="307BF3"/>
            </a:solid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300"/>
                <a:buFont typeface="Asap"/>
                <a:buNone/>
              </a:pPr>
              <a:r>
                <a:rPr lang="en" sz="1300" b="0" i="0" u="none" strike="noStrike" cap="none" dirty="0">
                  <a:solidFill>
                    <a:srgbClr val="FFFFFF"/>
                  </a:solidFill>
                  <a:latin typeface="Asap"/>
                  <a:ea typeface="Asap"/>
                  <a:cs typeface="Asap"/>
                  <a:sym typeface="Asap"/>
                </a:rPr>
                <a:t>Foundational</a:t>
              </a:r>
              <a:endParaRPr sz="1300" b="0" i="0" u="none" strike="noStrike" cap="none" dirty="0">
                <a:solidFill>
                  <a:srgbClr val="FFFFFF"/>
                </a:solidFill>
                <a:latin typeface="Asap"/>
                <a:ea typeface="Asap"/>
                <a:cs typeface="Asap"/>
                <a:sym typeface="Asap"/>
              </a:endParaRPr>
            </a:p>
          </p:txBody>
        </p:sp>
        <p:sp>
          <p:nvSpPr>
            <p:cNvPr id="383" name="Google Shape;383;p5"/>
            <p:cNvSpPr txBox="1"/>
            <p:nvPr/>
          </p:nvSpPr>
          <p:spPr>
            <a:xfrm rot="-5400000">
              <a:off x="-9750" y="3007605"/>
              <a:ext cx="789600" cy="215400"/>
            </a:xfrm>
            <a:prstGeom prst="rect">
              <a:avLst/>
            </a:prstGeom>
            <a:solidFill>
              <a:srgbClr val="307BF3"/>
            </a:solid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300"/>
                <a:buFont typeface="Asap"/>
                <a:buNone/>
              </a:pPr>
              <a:r>
                <a:rPr lang="en" sz="1300" b="0" i="0" u="none" strike="noStrike" cap="none">
                  <a:solidFill>
                    <a:srgbClr val="FFFFFF"/>
                  </a:solidFill>
                  <a:latin typeface="Asap"/>
                  <a:ea typeface="Asap"/>
                  <a:cs typeface="Asap"/>
                  <a:sym typeface="Asap"/>
                </a:rPr>
                <a:t>Core</a:t>
              </a:r>
              <a:endParaRPr sz="1300" b="0" i="0" u="none" strike="noStrike" cap="none">
                <a:solidFill>
                  <a:srgbClr val="FFFFFF"/>
                </a:solidFill>
                <a:latin typeface="Asap"/>
                <a:ea typeface="Asap"/>
                <a:cs typeface="Asap"/>
                <a:sym typeface="Asap"/>
              </a:endParaRPr>
            </a:p>
          </p:txBody>
        </p:sp>
        <p:sp>
          <p:nvSpPr>
            <p:cNvPr id="384" name="Google Shape;384;p5"/>
            <p:cNvSpPr txBox="1"/>
            <p:nvPr/>
          </p:nvSpPr>
          <p:spPr>
            <a:xfrm rot="-5400000">
              <a:off x="-76200" y="3875074"/>
              <a:ext cx="922500" cy="215400"/>
            </a:xfrm>
            <a:prstGeom prst="rect">
              <a:avLst/>
            </a:prstGeom>
            <a:solidFill>
              <a:srgbClr val="307BF3"/>
            </a:solid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300"/>
                <a:buFont typeface="Asap"/>
                <a:buNone/>
              </a:pPr>
              <a:r>
                <a:rPr lang="en" sz="1300" b="0" i="0" u="none" strike="noStrike" cap="none">
                  <a:solidFill>
                    <a:srgbClr val="FFFFFF"/>
                  </a:solidFill>
                  <a:latin typeface="Asap"/>
                  <a:ea typeface="Asap"/>
                  <a:cs typeface="Asap"/>
                  <a:sym typeface="Asap"/>
                </a:rPr>
                <a:t>Value-add</a:t>
              </a:r>
              <a:endParaRPr sz="1300" b="0" i="0" u="none" strike="noStrike" cap="none">
                <a:solidFill>
                  <a:srgbClr val="FFFFFF"/>
                </a:solidFill>
                <a:latin typeface="Asap"/>
                <a:ea typeface="Asap"/>
                <a:cs typeface="Asap"/>
                <a:sym typeface="Asap"/>
              </a:endParaRPr>
            </a:p>
          </p:txBody>
        </p:sp>
      </p:grpSp>
      <p:sp>
        <p:nvSpPr>
          <p:cNvPr id="385" name="Google Shape;385;p5"/>
          <p:cNvSpPr/>
          <p:nvPr/>
        </p:nvSpPr>
        <p:spPr>
          <a:xfrm>
            <a:off x="563655" y="729775"/>
            <a:ext cx="8289770" cy="759300"/>
          </a:xfrm>
          <a:prstGeom prst="rightArrow">
            <a:avLst>
              <a:gd name="adj1" fmla="val 50000"/>
              <a:gd name="adj2" fmla="val 50000"/>
            </a:avLst>
          </a:prstGeom>
          <a:solidFill>
            <a:srgbClr val="307BF3"/>
          </a:solidFill>
          <a:ln w="9525" cap="flat" cmpd="sng">
            <a:solidFill>
              <a:srgbClr val="595959"/>
            </a:solidFill>
            <a:prstDash val="solid"/>
            <a:round/>
            <a:headEnd type="none" w="sm" len="sm"/>
            <a:tailEnd type="none" w="sm" len="sm"/>
          </a:ln>
          <a:effectLst>
            <a:outerShdw blurRad="100013" algn="bl" rotWithShape="0">
              <a:srgbClr val="FF9900">
                <a:alpha val="74901"/>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rgbClr val="FF9900"/>
              </a:buClr>
              <a:buSzPts val="1400"/>
              <a:buFont typeface="Asap"/>
              <a:buNone/>
            </a:pPr>
            <a:r>
              <a:rPr lang="en"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sap"/>
              </a:rPr>
              <a:t>Each Successive Solution Becomes Easier to implement and accrues value to the ecosystem</a:t>
            </a:r>
            <a:endParaRPr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sap"/>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28452c37489_0_0"/>
          <p:cNvSpPr txBox="1">
            <a:spLocks noGrp="1"/>
          </p:cNvSpPr>
          <p:nvPr>
            <p:ph type="sldNum" idx="12"/>
          </p:nvPr>
        </p:nvSpPr>
        <p:spPr>
          <a:xfrm>
            <a:off x="8753475" y="4953000"/>
            <a:ext cx="420000" cy="219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888888"/>
              </a:buClr>
              <a:buSzPts val="900"/>
              <a:buFont typeface="Helvetica Neue"/>
              <a:buNone/>
            </a:pPr>
            <a:fld id="{00000000-1234-1234-1234-123412341234}" type="slidenum">
              <a:rPr lang="en"/>
              <a:t>15</a:t>
            </a:fld>
            <a:endParaRPr/>
          </a:p>
        </p:txBody>
      </p:sp>
      <p:sp>
        <p:nvSpPr>
          <p:cNvPr id="391" name="Google Shape;391;g28452c37489_0_0"/>
          <p:cNvSpPr txBox="1">
            <a:spLocks noGrp="1"/>
          </p:cNvSpPr>
          <p:nvPr>
            <p:ph type="title"/>
          </p:nvPr>
        </p:nvSpPr>
        <p:spPr>
          <a:xfrm>
            <a:off x="1595437" y="70988"/>
            <a:ext cx="7210500" cy="6636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2800"/>
              <a:buNone/>
            </a:pPr>
            <a:r>
              <a:rPr lang="en"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rPr>
              <a:t>     Looking Forward: FHIR + GPT</a:t>
            </a:r>
            <a:endParaRPr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392" name="Google Shape;392;g28452c37489_0_0"/>
          <p:cNvPicPr preferRelativeResize="0"/>
          <p:nvPr/>
        </p:nvPicPr>
        <p:blipFill rotWithShape="1">
          <a:blip r:embed="rId3">
            <a:alphaModFix/>
          </a:blip>
          <a:srcRect l="10354"/>
          <a:stretch/>
        </p:blipFill>
        <p:spPr>
          <a:xfrm>
            <a:off x="1595437" y="70988"/>
            <a:ext cx="572119" cy="638179"/>
          </a:xfrm>
          <a:prstGeom prst="rect">
            <a:avLst/>
          </a:prstGeom>
          <a:noFill/>
          <a:ln>
            <a:noFill/>
          </a:ln>
        </p:spPr>
      </p:pic>
      <p:pic>
        <p:nvPicPr>
          <p:cNvPr id="393" name="Google Shape;393;g28452c37489_0_0"/>
          <p:cNvPicPr preferRelativeResize="0"/>
          <p:nvPr/>
        </p:nvPicPr>
        <p:blipFill rotWithShape="1">
          <a:blip r:embed="rId4">
            <a:alphaModFix/>
          </a:blip>
          <a:srcRect b="18573"/>
          <a:stretch/>
        </p:blipFill>
        <p:spPr>
          <a:xfrm>
            <a:off x="805813" y="908263"/>
            <a:ext cx="7532375" cy="33841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8"/>
          <p:cNvSpPr txBox="1">
            <a:spLocks noGrp="1"/>
          </p:cNvSpPr>
          <p:nvPr>
            <p:ph type="body" idx="1"/>
          </p:nvPr>
        </p:nvSpPr>
        <p:spPr>
          <a:xfrm>
            <a:off x="1004456" y="1057961"/>
            <a:ext cx="7718175" cy="3930975"/>
          </a:xfrm>
          <a:prstGeom prst="rect">
            <a:avLst/>
          </a:prstGeom>
          <a:noFill/>
          <a:ln>
            <a:noFill/>
          </a:ln>
        </p:spPr>
        <p:txBody>
          <a:bodyPr spcFirstLastPara="1" wrap="square" lIns="91425" tIns="91425" rIns="91425" bIns="91425" anchor="t" anchorCtr="0">
            <a:normAutofit/>
          </a:bodyPr>
          <a:lstStyle/>
          <a:p>
            <a:pPr marL="457200" lvl="0" indent="-357188" algn="l" rtl="0">
              <a:lnSpc>
                <a:spcPct val="115000"/>
              </a:lnSpc>
              <a:spcBef>
                <a:spcPts val="0"/>
              </a:spcBef>
              <a:spcAft>
                <a:spcPts val="0"/>
              </a:spcAft>
              <a:buSzPts val="2700"/>
              <a:buChar char="●"/>
            </a:pPr>
            <a:r>
              <a:rPr lang="en" sz="1600" dirty="0"/>
              <a:t>FHIR is a standard for exchanging healthcare information electronically</a:t>
            </a:r>
            <a:endParaRPr sz="1600" dirty="0"/>
          </a:p>
          <a:p>
            <a:pPr marL="457200" lvl="0" indent="-357188" algn="l" rtl="0">
              <a:lnSpc>
                <a:spcPct val="115000"/>
              </a:lnSpc>
              <a:spcBef>
                <a:spcPts val="0"/>
              </a:spcBef>
              <a:spcAft>
                <a:spcPts val="0"/>
              </a:spcAft>
              <a:buSzPts val="2700"/>
              <a:buChar char="●"/>
            </a:pPr>
            <a:r>
              <a:rPr lang="en" sz="1600" dirty="0"/>
              <a:t>At the core, FHIR defines</a:t>
            </a:r>
            <a:endParaRPr sz="1600" dirty="0"/>
          </a:p>
          <a:p>
            <a:pPr marL="914400" lvl="1" indent="-342900" algn="l" rtl="0">
              <a:lnSpc>
                <a:spcPct val="115000"/>
              </a:lnSpc>
              <a:spcBef>
                <a:spcPts val="0"/>
              </a:spcBef>
              <a:spcAft>
                <a:spcPts val="0"/>
              </a:spcAft>
              <a:buSzPts val="2400"/>
              <a:buChar char="○"/>
            </a:pPr>
            <a:r>
              <a:rPr lang="en" sz="1600" dirty="0"/>
              <a:t>a standard </a:t>
            </a:r>
            <a:r>
              <a:rPr lang="en" sz="1600" b="1" dirty="0"/>
              <a:t>data model</a:t>
            </a:r>
            <a:r>
              <a:rPr lang="en" sz="1600" dirty="0"/>
              <a:t> (</a:t>
            </a:r>
            <a:r>
              <a:rPr lang="en" sz="1600" i="1" dirty="0"/>
              <a:t>Resources</a:t>
            </a:r>
            <a:r>
              <a:rPr lang="en" sz="1600" dirty="0"/>
              <a:t>)</a:t>
            </a:r>
            <a:endParaRPr sz="1600" dirty="0"/>
          </a:p>
          <a:p>
            <a:pPr marL="914400" lvl="1" indent="-342900" algn="l" rtl="0">
              <a:lnSpc>
                <a:spcPct val="115000"/>
              </a:lnSpc>
              <a:spcBef>
                <a:spcPts val="0"/>
              </a:spcBef>
              <a:spcAft>
                <a:spcPts val="0"/>
              </a:spcAft>
              <a:buSzPts val="2400"/>
              <a:buChar char="○"/>
            </a:pPr>
            <a:r>
              <a:rPr lang="en" sz="1600" dirty="0"/>
              <a:t>a common </a:t>
            </a:r>
            <a:r>
              <a:rPr lang="en" sz="1600" b="1" dirty="0"/>
              <a:t>vocabulary</a:t>
            </a:r>
            <a:r>
              <a:rPr lang="en" sz="1600" dirty="0"/>
              <a:t> (</a:t>
            </a:r>
            <a:r>
              <a:rPr lang="en" sz="1600" i="1" dirty="0"/>
              <a:t>terminologies</a:t>
            </a:r>
            <a:r>
              <a:rPr lang="en" sz="1600" dirty="0"/>
              <a:t>)</a:t>
            </a:r>
            <a:endParaRPr sz="1600" dirty="0"/>
          </a:p>
          <a:p>
            <a:pPr marL="914400" lvl="1" indent="-342900" algn="l" rtl="0">
              <a:lnSpc>
                <a:spcPct val="115000"/>
              </a:lnSpc>
              <a:spcBef>
                <a:spcPts val="0"/>
              </a:spcBef>
              <a:spcAft>
                <a:spcPts val="0"/>
              </a:spcAft>
              <a:buSzPts val="2400"/>
              <a:buChar char="○"/>
            </a:pPr>
            <a:r>
              <a:rPr lang="en" sz="1600" dirty="0"/>
              <a:t>a protocol (</a:t>
            </a:r>
            <a:r>
              <a:rPr lang="en" sz="1600" b="1" dirty="0"/>
              <a:t>programming interface</a:t>
            </a:r>
            <a:r>
              <a:rPr lang="en" sz="1600" dirty="0"/>
              <a:t>) for accessing and manipulating these Resources (</a:t>
            </a:r>
            <a:r>
              <a:rPr lang="en" sz="1600" i="1" dirty="0"/>
              <a:t>REST</a:t>
            </a:r>
            <a:r>
              <a:rPr lang="en" sz="1600" dirty="0"/>
              <a:t>)</a:t>
            </a:r>
            <a:endParaRPr sz="1600" dirty="0"/>
          </a:p>
          <a:p>
            <a:pPr marL="914400" lvl="1" indent="-342900" algn="l" rtl="0">
              <a:lnSpc>
                <a:spcPct val="115000"/>
              </a:lnSpc>
              <a:spcBef>
                <a:spcPts val="0"/>
              </a:spcBef>
              <a:spcAft>
                <a:spcPts val="0"/>
              </a:spcAft>
              <a:buSzPts val="2400"/>
              <a:buChar char="○"/>
            </a:pPr>
            <a:r>
              <a:rPr lang="en" sz="1600" dirty="0"/>
              <a:t>and </a:t>
            </a:r>
            <a:r>
              <a:rPr lang="en" sz="1600" b="1" dirty="0"/>
              <a:t>privacy</a:t>
            </a:r>
            <a:r>
              <a:rPr lang="en" sz="1600" dirty="0"/>
              <a:t> foundations</a:t>
            </a:r>
            <a:endParaRPr sz="1600" dirty="0"/>
          </a:p>
          <a:p>
            <a:pPr marL="457200" lvl="0" indent="-342900" algn="l" rtl="0">
              <a:lnSpc>
                <a:spcPct val="115000"/>
              </a:lnSpc>
              <a:spcBef>
                <a:spcPts val="0"/>
              </a:spcBef>
              <a:spcAft>
                <a:spcPts val="0"/>
              </a:spcAft>
              <a:buSzPts val="2400"/>
              <a:buChar char="●"/>
            </a:pPr>
            <a:r>
              <a:rPr lang="en" sz="1600" dirty="0"/>
              <a:t>FHIR is open and global</a:t>
            </a:r>
            <a:endParaRPr sz="1600" dirty="0"/>
          </a:p>
          <a:p>
            <a:pPr marL="457200" lvl="0" indent="-342900" algn="l" rtl="0">
              <a:lnSpc>
                <a:spcPct val="115000"/>
              </a:lnSpc>
              <a:spcBef>
                <a:spcPts val="0"/>
              </a:spcBef>
              <a:spcAft>
                <a:spcPts val="0"/>
              </a:spcAft>
              <a:buSzPts val="2400"/>
              <a:buChar char="●"/>
            </a:pPr>
            <a:r>
              <a:rPr lang="en" sz="1600" dirty="0"/>
              <a:t>The FHIR community continues to add functionality to further enhance healthcare interop</a:t>
            </a:r>
            <a:endParaRPr sz="1600" dirty="0"/>
          </a:p>
          <a:p>
            <a:pPr marL="914400" lvl="1" indent="-319088" algn="l" rtl="0">
              <a:lnSpc>
                <a:spcPct val="115000"/>
              </a:lnSpc>
              <a:spcBef>
                <a:spcPts val="0"/>
              </a:spcBef>
              <a:spcAft>
                <a:spcPts val="0"/>
              </a:spcAft>
              <a:buSzPts val="1900"/>
              <a:buChar char="○"/>
            </a:pPr>
            <a:r>
              <a:rPr lang="en" sz="1600" dirty="0"/>
              <a:t>E.g.: FHIRPath, Smart on FHIR, Subscriptions, Clinical Quality Language (CQL), CDS Hooks, Prior Auth, GraphQL,... </a:t>
            </a:r>
            <a:endParaRPr sz="1600" dirty="0"/>
          </a:p>
        </p:txBody>
      </p:sp>
      <p:sp>
        <p:nvSpPr>
          <p:cNvPr id="399" name="Google Shape;399;p8"/>
          <p:cNvSpPr txBox="1">
            <a:spLocks noGrp="1"/>
          </p:cNvSpPr>
          <p:nvPr>
            <p:ph type="title" idx="2"/>
          </p:nvPr>
        </p:nvSpPr>
        <p:spPr>
          <a:xfrm>
            <a:off x="152550" y="82400"/>
            <a:ext cx="5889825" cy="554625"/>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FFFFFF"/>
              </a:buClr>
              <a:buSzPts val="3700"/>
              <a:buFont typeface="Asap SemiBold"/>
              <a:buNone/>
            </a:pPr>
            <a:r>
              <a:rPr lang="en" dirty="0"/>
              <a:t>FHIR</a:t>
            </a:r>
            <a:endParaRPr dirty="0"/>
          </a:p>
        </p:txBody>
      </p:sp>
      <p:pic>
        <p:nvPicPr>
          <p:cNvPr id="400" name="Google Shape;400;p8"/>
          <p:cNvPicPr preferRelativeResize="0"/>
          <p:nvPr/>
        </p:nvPicPr>
        <p:blipFill rotWithShape="1">
          <a:blip r:embed="rId3">
            <a:alphaModFix/>
          </a:blip>
          <a:srcRect/>
          <a:stretch/>
        </p:blipFill>
        <p:spPr>
          <a:xfrm>
            <a:off x="0" y="1057961"/>
            <a:ext cx="1167524" cy="116752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9"/>
          <p:cNvSpPr txBox="1">
            <a:spLocks noGrp="1"/>
          </p:cNvSpPr>
          <p:nvPr>
            <p:ph type="body" idx="1"/>
          </p:nvPr>
        </p:nvSpPr>
        <p:spPr>
          <a:xfrm>
            <a:off x="2445852" y="801029"/>
            <a:ext cx="4727925" cy="3958875"/>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3225"/>
              </a:spcBef>
              <a:spcAft>
                <a:spcPts val="0"/>
              </a:spcAft>
              <a:buSzPts val="2400"/>
              <a:buNone/>
            </a:pPr>
            <a:r>
              <a:rPr lang="en" sz="3600" b="1" dirty="0">
                <a:solidFill>
                  <a:srgbClr val="ED1B15"/>
                </a:solidFill>
              </a:rPr>
              <a:t>F</a:t>
            </a:r>
            <a:r>
              <a:rPr lang="en" sz="2025" dirty="0"/>
              <a:t>ast</a:t>
            </a:r>
            <a:endParaRPr sz="2025" dirty="0"/>
          </a:p>
          <a:p>
            <a:pPr marL="0" lvl="0" indent="0" algn="l" rtl="0">
              <a:lnSpc>
                <a:spcPct val="100000"/>
              </a:lnSpc>
              <a:spcBef>
                <a:spcPts val="3225"/>
              </a:spcBef>
              <a:spcAft>
                <a:spcPts val="0"/>
              </a:spcAft>
              <a:buSzPts val="2400"/>
              <a:buNone/>
            </a:pPr>
            <a:r>
              <a:rPr lang="en" sz="3600" b="1" dirty="0">
                <a:solidFill>
                  <a:srgbClr val="ED1B15"/>
                </a:solidFill>
              </a:rPr>
              <a:t>H</a:t>
            </a:r>
            <a:r>
              <a:rPr lang="en" sz="2025" dirty="0"/>
              <a:t>ealthcare</a:t>
            </a:r>
            <a:endParaRPr sz="2025" dirty="0"/>
          </a:p>
          <a:p>
            <a:pPr marL="0" lvl="0" indent="0" algn="l" rtl="0">
              <a:lnSpc>
                <a:spcPct val="100000"/>
              </a:lnSpc>
              <a:spcBef>
                <a:spcPts val="3225"/>
              </a:spcBef>
              <a:spcAft>
                <a:spcPts val="0"/>
              </a:spcAft>
              <a:buSzPts val="2400"/>
              <a:buNone/>
            </a:pPr>
            <a:r>
              <a:rPr lang="en" sz="3600" b="1" dirty="0">
                <a:solidFill>
                  <a:srgbClr val="ED1B15"/>
                </a:solidFill>
              </a:rPr>
              <a:t>I</a:t>
            </a:r>
            <a:r>
              <a:rPr lang="en" sz="2025" dirty="0"/>
              <a:t>nteroperability</a:t>
            </a:r>
            <a:endParaRPr sz="2025" dirty="0"/>
          </a:p>
          <a:p>
            <a:pPr marL="0" lvl="0" indent="0" algn="l" rtl="0">
              <a:lnSpc>
                <a:spcPct val="100000"/>
              </a:lnSpc>
              <a:spcBef>
                <a:spcPts val="3225"/>
              </a:spcBef>
              <a:spcAft>
                <a:spcPts val="3225"/>
              </a:spcAft>
              <a:buSzPts val="2400"/>
              <a:buNone/>
            </a:pPr>
            <a:r>
              <a:rPr lang="en" sz="3600" b="1" dirty="0">
                <a:solidFill>
                  <a:srgbClr val="ED1B15"/>
                </a:solidFill>
              </a:rPr>
              <a:t>R</a:t>
            </a:r>
            <a:r>
              <a:rPr lang="en" sz="2025" dirty="0"/>
              <a:t>esources</a:t>
            </a:r>
            <a:endParaRPr sz="2025" dirty="0"/>
          </a:p>
        </p:txBody>
      </p:sp>
      <p:sp>
        <p:nvSpPr>
          <p:cNvPr id="406" name="Google Shape;406;p9"/>
          <p:cNvSpPr txBox="1">
            <a:spLocks noGrp="1"/>
          </p:cNvSpPr>
          <p:nvPr>
            <p:ph type="title" idx="2"/>
          </p:nvPr>
        </p:nvSpPr>
        <p:spPr>
          <a:xfrm>
            <a:off x="1552725" y="162850"/>
            <a:ext cx="5889825" cy="554625"/>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FFFFFF"/>
              </a:buClr>
              <a:buSzPts val="3700"/>
              <a:buFont typeface="Asap SemiBold"/>
              <a:buNone/>
            </a:pPr>
            <a:r>
              <a:rPr lang="en" sz="3600" dirty="0"/>
              <a:t>FHIR</a:t>
            </a:r>
            <a:endParaRPr sz="3600" dirty="0"/>
          </a:p>
        </p:txBody>
      </p:sp>
      <p:pic>
        <p:nvPicPr>
          <p:cNvPr id="407" name="Google Shape;407;p9"/>
          <p:cNvPicPr preferRelativeResize="0"/>
          <p:nvPr/>
        </p:nvPicPr>
        <p:blipFill rotWithShape="1">
          <a:blip r:embed="rId3">
            <a:alphaModFix/>
          </a:blip>
          <a:srcRect/>
          <a:stretch/>
        </p:blipFill>
        <p:spPr>
          <a:xfrm>
            <a:off x="1369667" y="959130"/>
            <a:ext cx="790127" cy="790139"/>
          </a:xfrm>
          <a:prstGeom prst="rect">
            <a:avLst/>
          </a:prstGeom>
          <a:noFill/>
          <a:ln>
            <a:noFill/>
          </a:ln>
        </p:spPr>
      </p:pic>
      <p:pic>
        <p:nvPicPr>
          <p:cNvPr id="408" name="Google Shape;408;p9"/>
          <p:cNvPicPr preferRelativeResize="0"/>
          <p:nvPr/>
        </p:nvPicPr>
        <p:blipFill rotWithShape="1">
          <a:blip r:embed="rId4">
            <a:alphaModFix/>
          </a:blip>
          <a:srcRect/>
          <a:stretch/>
        </p:blipFill>
        <p:spPr>
          <a:xfrm>
            <a:off x="1556430" y="2864895"/>
            <a:ext cx="775949" cy="775962"/>
          </a:xfrm>
          <a:prstGeom prst="rect">
            <a:avLst/>
          </a:prstGeom>
          <a:noFill/>
          <a:ln>
            <a:noFill/>
          </a:ln>
        </p:spPr>
      </p:pic>
      <p:pic>
        <p:nvPicPr>
          <p:cNvPr id="409" name="Google Shape;409;p9"/>
          <p:cNvPicPr preferRelativeResize="0"/>
          <p:nvPr/>
        </p:nvPicPr>
        <p:blipFill rotWithShape="1">
          <a:blip r:embed="rId5">
            <a:alphaModFix/>
          </a:blip>
          <a:srcRect/>
          <a:stretch/>
        </p:blipFill>
        <p:spPr>
          <a:xfrm>
            <a:off x="1556428" y="3798807"/>
            <a:ext cx="775949" cy="775962"/>
          </a:xfrm>
          <a:prstGeom prst="rect">
            <a:avLst/>
          </a:prstGeom>
          <a:noFill/>
          <a:ln>
            <a:noFill/>
          </a:ln>
        </p:spPr>
      </p:pic>
      <p:pic>
        <p:nvPicPr>
          <p:cNvPr id="410" name="Google Shape;410;p9"/>
          <p:cNvPicPr preferRelativeResize="0"/>
          <p:nvPr/>
        </p:nvPicPr>
        <p:blipFill rotWithShape="1">
          <a:blip r:embed="rId6">
            <a:alphaModFix/>
          </a:blip>
          <a:srcRect/>
          <a:stretch/>
        </p:blipFill>
        <p:spPr>
          <a:xfrm>
            <a:off x="1556428" y="1907219"/>
            <a:ext cx="775949" cy="775962"/>
          </a:xfrm>
          <a:prstGeom prst="rect">
            <a:avLst/>
          </a:prstGeom>
          <a:noFill/>
          <a:ln>
            <a:noFill/>
          </a:ln>
        </p:spPr>
      </p:pic>
      <p:pic>
        <p:nvPicPr>
          <p:cNvPr id="2" name="Google Shape;392;g28452c37489_0_0">
            <a:extLst>
              <a:ext uri="{FF2B5EF4-FFF2-40B4-BE49-F238E27FC236}">
                <a16:creationId xmlns:a16="http://schemas.microsoft.com/office/drawing/2014/main" id="{F5466F7A-4575-724E-DB62-4B2D0F18313B}"/>
              </a:ext>
            </a:extLst>
          </p:cNvPr>
          <p:cNvPicPr preferRelativeResize="0"/>
          <p:nvPr/>
        </p:nvPicPr>
        <p:blipFill rotWithShape="1">
          <a:blip r:embed="rId7">
            <a:alphaModFix/>
          </a:blip>
          <a:srcRect l="10354"/>
          <a:stretch/>
        </p:blipFill>
        <p:spPr>
          <a:xfrm>
            <a:off x="3302794" y="121072"/>
            <a:ext cx="572119" cy="63817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10"/>
          <p:cNvSpPr txBox="1">
            <a:spLocks noGrp="1"/>
          </p:cNvSpPr>
          <p:nvPr>
            <p:ph type="title" idx="2"/>
          </p:nvPr>
        </p:nvSpPr>
        <p:spPr>
          <a:xfrm>
            <a:off x="1517006" y="139550"/>
            <a:ext cx="5889825" cy="554625"/>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FFFFFF"/>
              </a:buClr>
              <a:buSzPts val="3700"/>
              <a:buFont typeface="Asap SemiBold"/>
              <a:buNone/>
            </a:pPr>
            <a:r>
              <a:rPr lang="en" sz="3600" dirty="0"/>
              <a:t>The 80/20 Rule</a:t>
            </a:r>
            <a:endParaRPr sz="3600" dirty="0"/>
          </a:p>
        </p:txBody>
      </p:sp>
      <p:pic>
        <p:nvPicPr>
          <p:cNvPr id="416" name="Google Shape;416;p10"/>
          <p:cNvPicPr preferRelativeResize="0"/>
          <p:nvPr/>
        </p:nvPicPr>
        <p:blipFill rotWithShape="1">
          <a:blip r:embed="rId3">
            <a:alphaModFix/>
          </a:blip>
          <a:srcRect/>
          <a:stretch/>
        </p:blipFill>
        <p:spPr>
          <a:xfrm>
            <a:off x="392949" y="1023718"/>
            <a:ext cx="1350125" cy="1348006"/>
          </a:xfrm>
          <a:prstGeom prst="rect">
            <a:avLst/>
          </a:prstGeom>
          <a:noFill/>
          <a:ln>
            <a:noFill/>
          </a:ln>
        </p:spPr>
      </p:pic>
      <p:sp>
        <p:nvSpPr>
          <p:cNvPr id="417" name="Google Shape;417;p10"/>
          <p:cNvSpPr txBox="1">
            <a:spLocks noGrp="1"/>
          </p:cNvSpPr>
          <p:nvPr>
            <p:ph type="body" idx="1"/>
          </p:nvPr>
        </p:nvSpPr>
        <p:spPr>
          <a:xfrm>
            <a:off x="1824707" y="1211800"/>
            <a:ext cx="7385625" cy="384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400"/>
              <a:buNone/>
            </a:pPr>
            <a:r>
              <a:rPr lang="en" sz="2000" b="1" dirty="0"/>
              <a:t>FHIR places a heavy emphasis on the 80:20 rule</a:t>
            </a:r>
            <a:endParaRPr sz="2000" b="1" dirty="0"/>
          </a:p>
          <a:p>
            <a:pPr marL="385762" indent="-285750">
              <a:spcBef>
                <a:spcPts val="1575"/>
              </a:spcBef>
              <a:buSzPts val="2700"/>
            </a:pPr>
            <a:r>
              <a:rPr lang="en" sz="2000" b="1" dirty="0"/>
              <a:t>80% - Specification covers only what is needed by</a:t>
            </a:r>
            <a:endParaRPr sz="2000" b="1" dirty="0"/>
          </a:p>
          <a:p>
            <a:pPr marL="914400" lvl="1" indent="-357188" algn="l" rtl="0">
              <a:lnSpc>
                <a:spcPct val="115000"/>
              </a:lnSpc>
              <a:spcBef>
                <a:spcPts val="0"/>
              </a:spcBef>
              <a:spcAft>
                <a:spcPts val="0"/>
              </a:spcAft>
              <a:buSzPts val="2700"/>
              <a:buChar char="○"/>
            </a:pPr>
            <a:r>
              <a:rPr lang="en" sz="2000" b="1" dirty="0"/>
              <a:t>80% of systems</a:t>
            </a:r>
            <a:endParaRPr sz="2000" b="1" dirty="0"/>
          </a:p>
          <a:p>
            <a:pPr marL="914400" lvl="1" indent="-357188" algn="l" rtl="0">
              <a:lnSpc>
                <a:spcPct val="115000"/>
              </a:lnSpc>
              <a:spcBef>
                <a:spcPts val="0"/>
              </a:spcBef>
              <a:spcAft>
                <a:spcPts val="0"/>
              </a:spcAft>
              <a:buSzPts val="2700"/>
              <a:buChar char="○"/>
            </a:pPr>
            <a:r>
              <a:rPr lang="en" sz="2000" b="1" dirty="0"/>
              <a:t>worldwide</a:t>
            </a:r>
            <a:endParaRPr sz="2000" b="1" dirty="0"/>
          </a:p>
          <a:p>
            <a:pPr marL="457200" lvl="0" indent="-357188" algn="l" rtl="0">
              <a:lnSpc>
                <a:spcPct val="115000"/>
              </a:lnSpc>
              <a:spcBef>
                <a:spcPts val="0"/>
              </a:spcBef>
              <a:spcAft>
                <a:spcPts val="0"/>
              </a:spcAft>
              <a:buSzPts val="2700"/>
              <a:buChar char="●"/>
            </a:pPr>
            <a:r>
              <a:rPr lang="en" sz="2000" b="1" dirty="0"/>
              <a:t>20% - FHIR is easy to extend for specific use cases</a:t>
            </a:r>
            <a:endParaRPr sz="2000" b="1" dirty="0"/>
          </a:p>
          <a:p>
            <a:pPr marL="914400" lvl="1" indent="-357188" algn="l" rtl="0">
              <a:lnSpc>
                <a:spcPct val="115000"/>
              </a:lnSpc>
              <a:spcBef>
                <a:spcPts val="0"/>
              </a:spcBef>
              <a:spcAft>
                <a:spcPts val="0"/>
              </a:spcAft>
              <a:buSzPts val="2700"/>
              <a:buChar char="○"/>
            </a:pPr>
            <a:r>
              <a:rPr lang="en" sz="2000" b="1" dirty="0"/>
              <a:t>Jurisdictions, hospitals with legacy data, specialty medicine,...</a:t>
            </a:r>
            <a:endParaRPr sz="2000"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11"/>
          <p:cNvSpPr txBox="1">
            <a:spLocks noGrp="1"/>
          </p:cNvSpPr>
          <p:nvPr>
            <p:ph type="body" idx="1"/>
          </p:nvPr>
        </p:nvSpPr>
        <p:spPr>
          <a:xfrm>
            <a:off x="65549" y="1900518"/>
            <a:ext cx="2571750" cy="3066975"/>
          </a:xfrm>
          <a:prstGeom prst="rect">
            <a:avLst/>
          </a:prstGeom>
          <a:noFill/>
          <a:ln>
            <a:noFill/>
          </a:ln>
        </p:spPr>
        <p:txBody>
          <a:bodyPr spcFirstLastPara="1" wrap="square" lIns="91425" tIns="91425" rIns="91425" bIns="91425" anchor="t" anchorCtr="0">
            <a:noAutofit/>
          </a:bodyPr>
          <a:lstStyle/>
          <a:p>
            <a:pPr marL="67499" lvl="0" indent="-67499" algn="l" rtl="0">
              <a:lnSpc>
                <a:spcPct val="115000"/>
              </a:lnSpc>
              <a:spcBef>
                <a:spcPts val="0"/>
              </a:spcBef>
              <a:spcAft>
                <a:spcPts val="0"/>
              </a:spcAft>
              <a:buSzPts val="2000"/>
              <a:buChar char="●"/>
            </a:pPr>
            <a:r>
              <a:rPr lang="en" sz="1500" dirty="0"/>
              <a:t>145 Resources (in R4)</a:t>
            </a:r>
            <a:endParaRPr sz="1500" dirty="0"/>
          </a:p>
          <a:p>
            <a:pPr marL="67499" lvl="0" indent="-67499" algn="l" rtl="0">
              <a:lnSpc>
                <a:spcPct val="115000"/>
              </a:lnSpc>
              <a:spcBef>
                <a:spcPts val="750"/>
              </a:spcBef>
              <a:spcAft>
                <a:spcPts val="0"/>
              </a:spcAft>
              <a:buSzPts val="2000"/>
              <a:buChar char="●"/>
            </a:pPr>
            <a:r>
              <a:rPr lang="en" sz="1500" dirty="0"/>
              <a:t>A </a:t>
            </a:r>
            <a:r>
              <a:rPr lang="en" sz="1500" b="1" dirty="0"/>
              <a:t>Resource</a:t>
            </a:r>
            <a:r>
              <a:rPr lang="en" sz="1500" dirty="0"/>
              <a:t> [description] describes the structure/ schema of a discrete concept (e.g. Patient)</a:t>
            </a:r>
            <a:endParaRPr sz="1500" dirty="0"/>
          </a:p>
          <a:p>
            <a:pPr marL="67499" lvl="0" indent="-67499" algn="l" rtl="0">
              <a:lnSpc>
                <a:spcPct val="115000"/>
              </a:lnSpc>
              <a:spcBef>
                <a:spcPts val="750"/>
              </a:spcBef>
              <a:spcAft>
                <a:spcPts val="750"/>
              </a:spcAft>
              <a:buSzPts val="2000"/>
              <a:buChar char="●"/>
            </a:pPr>
            <a:r>
              <a:rPr lang="en" sz="1500" dirty="0"/>
              <a:t>A </a:t>
            </a:r>
            <a:r>
              <a:rPr lang="en" sz="1500" b="1" dirty="0"/>
              <a:t>Resource </a:t>
            </a:r>
            <a:r>
              <a:rPr lang="en" sz="1500" dirty="0"/>
              <a:t>[instance] contains the data of interest (e.g. a specific patient’s demographics)</a:t>
            </a:r>
            <a:endParaRPr sz="1500" dirty="0"/>
          </a:p>
        </p:txBody>
      </p:sp>
      <p:sp>
        <p:nvSpPr>
          <p:cNvPr id="423" name="Google Shape;423;p11"/>
          <p:cNvSpPr txBox="1">
            <a:spLocks noGrp="1"/>
          </p:cNvSpPr>
          <p:nvPr>
            <p:ph type="title" idx="2"/>
          </p:nvPr>
        </p:nvSpPr>
        <p:spPr>
          <a:xfrm>
            <a:off x="-1618430" y="-36109"/>
            <a:ext cx="5889825" cy="554625"/>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FFFFFF"/>
              </a:buClr>
              <a:buSzPts val="3700"/>
              <a:buFont typeface="Asap SemiBold"/>
              <a:buNone/>
            </a:pPr>
            <a:r>
              <a:rPr lang="en" sz="3600" dirty="0"/>
              <a:t>Resources</a:t>
            </a:r>
            <a:endParaRPr sz="3600" dirty="0"/>
          </a:p>
        </p:txBody>
      </p:sp>
      <p:pic>
        <p:nvPicPr>
          <p:cNvPr id="424" name="Google Shape;424;p11"/>
          <p:cNvPicPr preferRelativeResize="0"/>
          <p:nvPr/>
        </p:nvPicPr>
        <p:blipFill rotWithShape="1">
          <a:blip r:embed="rId3">
            <a:alphaModFix/>
          </a:blip>
          <a:srcRect/>
          <a:stretch/>
        </p:blipFill>
        <p:spPr>
          <a:xfrm>
            <a:off x="912008" y="1344706"/>
            <a:ext cx="766185" cy="555812"/>
          </a:xfrm>
          <a:prstGeom prst="rect">
            <a:avLst/>
          </a:prstGeom>
          <a:noFill/>
          <a:ln>
            <a:noFill/>
          </a:ln>
        </p:spPr>
      </p:pic>
      <p:pic>
        <p:nvPicPr>
          <p:cNvPr id="425" name="Google Shape;425;p11"/>
          <p:cNvPicPr preferRelativeResize="0"/>
          <p:nvPr/>
        </p:nvPicPr>
        <p:blipFill rotWithShape="1">
          <a:blip r:embed="rId4">
            <a:alphaModFix/>
          </a:blip>
          <a:srcRect t="665" r="536"/>
          <a:stretch/>
        </p:blipFill>
        <p:spPr>
          <a:xfrm>
            <a:off x="2767142" y="-1"/>
            <a:ext cx="6376858" cy="4658061"/>
          </a:xfrm>
          <a:prstGeom prst="rect">
            <a:avLst/>
          </a:prstGeom>
          <a:noFill/>
          <a:ln>
            <a:noFill/>
          </a:ln>
        </p:spPr>
      </p:pic>
      <p:sp>
        <p:nvSpPr>
          <p:cNvPr id="430" name="Google Shape;430;p11"/>
          <p:cNvSpPr txBox="1"/>
          <p:nvPr/>
        </p:nvSpPr>
        <p:spPr>
          <a:xfrm>
            <a:off x="65549" y="990634"/>
            <a:ext cx="2638628" cy="16158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1050" u="sng" dirty="0">
                <a:solidFill>
                  <a:schemeClr val="hlink"/>
                </a:solidFill>
                <a:latin typeface="Open Sans"/>
                <a:ea typeface="Open Sans"/>
                <a:cs typeface="Open Sans"/>
                <a:sym typeface="Open Sans"/>
                <a:hlinkClick r:id="rId5"/>
              </a:rPr>
              <a:t>https://www.hl7.org/fhir/resourcelist.html</a:t>
            </a:r>
            <a:r>
              <a:rPr lang="en" sz="1050" dirty="0">
                <a:solidFill>
                  <a:schemeClr val="dk1"/>
                </a:solidFill>
                <a:latin typeface="Open Sans"/>
                <a:ea typeface="Open Sans"/>
                <a:cs typeface="Open Sans"/>
                <a:sym typeface="Open Sans"/>
              </a:rPr>
              <a:t> </a:t>
            </a:r>
            <a:endParaRPr sz="1050" dirty="0">
              <a:solidFill>
                <a:schemeClr val="dk1"/>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B877C3-B055-CBB5-EFFC-D71C5093001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pic>
        <p:nvPicPr>
          <p:cNvPr id="6" name="Picture 5" descr="A group of people in a circle&#10;&#10;Description automatically generated">
            <a:extLst>
              <a:ext uri="{FF2B5EF4-FFF2-40B4-BE49-F238E27FC236}">
                <a16:creationId xmlns:a16="http://schemas.microsoft.com/office/drawing/2014/main" id="{A327EE66-7FFB-5B4D-6946-F3949AD0E6AB}"/>
              </a:ext>
            </a:extLst>
          </p:cNvPr>
          <p:cNvPicPr>
            <a:picLocks noChangeAspect="1"/>
          </p:cNvPicPr>
          <p:nvPr/>
        </p:nvPicPr>
        <p:blipFill>
          <a:blip r:embed="rId2"/>
          <a:stretch>
            <a:fillRect/>
          </a:stretch>
        </p:blipFill>
        <p:spPr>
          <a:xfrm>
            <a:off x="329333" y="354397"/>
            <a:ext cx="8485333" cy="4773000"/>
          </a:xfrm>
          <a:prstGeom prst="rect">
            <a:avLst/>
          </a:prstGeom>
        </p:spPr>
      </p:pic>
      <p:sp>
        <p:nvSpPr>
          <p:cNvPr id="7" name="Rectangle 6">
            <a:extLst>
              <a:ext uri="{FF2B5EF4-FFF2-40B4-BE49-F238E27FC236}">
                <a16:creationId xmlns:a16="http://schemas.microsoft.com/office/drawing/2014/main" id="{314B6CAC-9BC2-EAFD-A004-63925BA02F78}"/>
              </a:ext>
            </a:extLst>
          </p:cNvPr>
          <p:cNvSpPr/>
          <p:nvPr/>
        </p:nvSpPr>
        <p:spPr>
          <a:xfrm>
            <a:off x="8315325" y="4214813"/>
            <a:ext cx="676275" cy="4143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oogle Shape;191;p6">
            <a:extLst>
              <a:ext uri="{FF2B5EF4-FFF2-40B4-BE49-F238E27FC236}">
                <a16:creationId xmlns:a16="http://schemas.microsoft.com/office/drawing/2014/main" id="{8C437D2A-C923-033F-021B-E26029069C4A}"/>
              </a:ext>
            </a:extLst>
          </p:cNvPr>
          <p:cNvPicPr preferRelativeResize="0"/>
          <p:nvPr/>
        </p:nvPicPr>
        <p:blipFill rotWithShape="1">
          <a:blip r:embed="rId3">
            <a:alphaModFix/>
          </a:blip>
          <a:srcRect l="10354"/>
          <a:stretch/>
        </p:blipFill>
        <p:spPr>
          <a:xfrm>
            <a:off x="2721709" y="94021"/>
            <a:ext cx="567902" cy="633475"/>
          </a:xfrm>
          <a:prstGeom prst="rect">
            <a:avLst/>
          </a:prstGeom>
          <a:noFill/>
          <a:ln>
            <a:noFill/>
          </a:ln>
        </p:spPr>
      </p:pic>
      <p:sp>
        <p:nvSpPr>
          <p:cNvPr id="10" name="TextBox 9">
            <a:extLst>
              <a:ext uri="{FF2B5EF4-FFF2-40B4-BE49-F238E27FC236}">
                <a16:creationId xmlns:a16="http://schemas.microsoft.com/office/drawing/2014/main" id="{E6C93296-F933-BE0F-8F00-62348238A755}"/>
              </a:ext>
            </a:extLst>
          </p:cNvPr>
          <p:cNvSpPr txBox="1"/>
          <p:nvPr/>
        </p:nvSpPr>
        <p:spPr>
          <a:xfrm>
            <a:off x="3289611" y="26037"/>
            <a:ext cx="4586868" cy="769441"/>
          </a:xfrm>
          <a:prstGeom prst="rect">
            <a:avLst/>
          </a:prstGeom>
          <a:noFill/>
        </p:spPr>
        <p:txBody>
          <a:bodyPr wrap="square">
            <a:spAutoFit/>
          </a:bodyPr>
          <a:lstStyle/>
          <a:p>
            <a:r>
              <a:rPr lang="en" sz="4400"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rPr>
              <a:t>FHIR 101</a:t>
            </a:r>
            <a:endParaRPr lang="en-US" sz="4400" dirty="0"/>
          </a:p>
        </p:txBody>
      </p:sp>
    </p:spTree>
    <p:extLst>
      <p:ext uri="{BB962C8B-B14F-4D97-AF65-F5344CB8AC3E}">
        <p14:creationId xmlns:p14="http://schemas.microsoft.com/office/powerpoint/2010/main" val="2871547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12"/>
          <p:cNvSpPr txBox="1">
            <a:spLocks noGrp="1"/>
          </p:cNvSpPr>
          <p:nvPr>
            <p:ph type="title" idx="2"/>
          </p:nvPr>
        </p:nvSpPr>
        <p:spPr>
          <a:xfrm>
            <a:off x="1531294" y="124133"/>
            <a:ext cx="5889825" cy="554625"/>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FFFFFF"/>
              </a:buClr>
              <a:buSzPts val="3700"/>
              <a:buFont typeface="Asap SemiBold"/>
              <a:buNone/>
            </a:pPr>
            <a:r>
              <a:rPr lang="en" sz="3200" dirty="0"/>
              <a:t>Resources, Maturity Model</a:t>
            </a:r>
            <a:endParaRPr sz="3200" dirty="0"/>
          </a:p>
        </p:txBody>
      </p:sp>
      <p:pic>
        <p:nvPicPr>
          <p:cNvPr id="436" name="Google Shape;436;p12"/>
          <p:cNvPicPr preferRelativeResize="0"/>
          <p:nvPr/>
        </p:nvPicPr>
        <p:blipFill rotWithShape="1">
          <a:blip r:embed="rId3">
            <a:alphaModFix/>
          </a:blip>
          <a:srcRect/>
          <a:stretch/>
        </p:blipFill>
        <p:spPr>
          <a:xfrm>
            <a:off x="909324" y="1115599"/>
            <a:ext cx="1052825" cy="1052825"/>
          </a:xfrm>
          <a:prstGeom prst="rect">
            <a:avLst/>
          </a:prstGeom>
          <a:noFill/>
          <a:ln>
            <a:noFill/>
          </a:ln>
        </p:spPr>
      </p:pic>
      <p:pic>
        <p:nvPicPr>
          <p:cNvPr id="437" name="Google Shape;437;p12"/>
          <p:cNvPicPr preferRelativeResize="0"/>
          <p:nvPr/>
        </p:nvPicPr>
        <p:blipFill rotWithShape="1">
          <a:blip r:embed="rId4">
            <a:alphaModFix/>
          </a:blip>
          <a:srcRect/>
          <a:stretch/>
        </p:blipFill>
        <p:spPr>
          <a:xfrm>
            <a:off x="392750" y="2386953"/>
            <a:ext cx="2085975" cy="1493044"/>
          </a:xfrm>
          <a:prstGeom prst="rect">
            <a:avLst/>
          </a:prstGeom>
          <a:noFill/>
          <a:ln>
            <a:noFill/>
          </a:ln>
        </p:spPr>
      </p:pic>
      <p:sp>
        <p:nvSpPr>
          <p:cNvPr id="438" name="Google Shape;438;p12"/>
          <p:cNvSpPr txBox="1"/>
          <p:nvPr/>
        </p:nvSpPr>
        <p:spPr>
          <a:xfrm>
            <a:off x="2976850" y="1713449"/>
            <a:ext cx="5774400" cy="2250000"/>
          </a:xfrm>
          <a:prstGeom prst="rect">
            <a:avLst/>
          </a:prstGeom>
          <a:noFill/>
          <a:ln>
            <a:noFill/>
          </a:ln>
        </p:spPr>
        <p:txBody>
          <a:bodyPr spcFirstLastPara="1" wrap="square" lIns="68550" tIns="68550" rIns="68550" bIns="68550" anchor="ctr" anchorCtr="0">
            <a:noAutofit/>
          </a:bodyPr>
          <a:lstStyle/>
          <a:p>
            <a:pPr marL="0" marR="0" lvl="0" indent="0" algn="l" rtl="0">
              <a:lnSpc>
                <a:spcPct val="115000"/>
              </a:lnSpc>
              <a:spcBef>
                <a:spcPts val="0"/>
              </a:spcBef>
              <a:spcAft>
                <a:spcPts val="0"/>
              </a:spcAft>
              <a:buNone/>
            </a:pPr>
            <a:r>
              <a:rPr lang="en" sz="1600" b="1" dirty="0">
                <a:solidFill>
                  <a:schemeClr val="dk1"/>
                </a:solidFill>
                <a:latin typeface="Open Sans"/>
                <a:ea typeface="Open Sans"/>
                <a:cs typeface="Open Sans"/>
                <a:sym typeface="Open Sans"/>
              </a:rPr>
              <a:t>Each Resource has a maturity level:</a:t>
            </a:r>
            <a:endParaRPr sz="1600" b="1" dirty="0">
              <a:solidFill>
                <a:schemeClr val="dk1"/>
              </a:solidFill>
              <a:latin typeface="Open Sans"/>
              <a:ea typeface="Open Sans"/>
              <a:cs typeface="Open Sans"/>
              <a:sym typeface="Open Sans"/>
            </a:endParaRPr>
          </a:p>
          <a:p>
            <a:pPr marL="0" marR="0" lvl="0" indent="0" algn="l" rtl="0">
              <a:lnSpc>
                <a:spcPct val="115000"/>
              </a:lnSpc>
              <a:spcBef>
                <a:spcPts val="0"/>
              </a:spcBef>
              <a:spcAft>
                <a:spcPts val="0"/>
              </a:spcAft>
              <a:buNone/>
            </a:pPr>
            <a:r>
              <a:rPr lang="en" sz="1600" b="1" dirty="0">
                <a:solidFill>
                  <a:schemeClr val="dk1"/>
                </a:solidFill>
                <a:latin typeface="Open Sans"/>
                <a:ea typeface="Open Sans"/>
                <a:cs typeface="Open Sans"/>
                <a:sym typeface="Open Sans"/>
              </a:rPr>
              <a:t>0: 	Draft</a:t>
            </a:r>
            <a:endParaRPr sz="1600" b="1" dirty="0">
              <a:solidFill>
                <a:schemeClr val="dk1"/>
              </a:solidFill>
              <a:latin typeface="Open Sans"/>
              <a:ea typeface="Open Sans"/>
              <a:cs typeface="Open Sans"/>
              <a:sym typeface="Open Sans"/>
            </a:endParaRPr>
          </a:p>
          <a:p>
            <a:pPr marL="0" marR="0" lvl="0" indent="0" algn="l" rtl="0">
              <a:lnSpc>
                <a:spcPct val="115000"/>
              </a:lnSpc>
              <a:spcBef>
                <a:spcPts val="0"/>
              </a:spcBef>
              <a:spcAft>
                <a:spcPts val="0"/>
              </a:spcAft>
              <a:buNone/>
            </a:pPr>
            <a:r>
              <a:rPr lang="en" sz="1600" b="1" dirty="0">
                <a:solidFill>
                  <a:schemeClr val="dk1"/>
                </a:solidFill>
                <a:latin typeface="Open Sans"/>
                <a:ea typeface="Open Sans"/>
                <a:cs typeface="Open Sans"/>
                <a:sym typeface="Open Sans"/>
              </a:rPr>
              <a:t>1: 	+ No build warnings</a:t>
            </a:r>
            <a:endParaRPr sz="1600" b="1" dirty="0">
              <a:solidFill>
                <a:schemeClr val="dk1"/>
              </a:solidFill>
              <a:latin typeface="Open Sans"/>
              <a:ea typeface="Open Sans"/>
              <a:cs typeface="Open Sans"/>
              <a:sym typeface="Open Sans"/>
            </a:endParaRPr>
          </a:p>
          <a:p>
            <a:pPr marL="0" marR="0" lvl="0" indent="0" algn="l" rtl="0">
              <a:lnSpc>
                <a:spcPct val="115000"/>
              </a:lnSpc>
              <a:spcBef>
                <a:spcPts val="0"/>
              </a:spcBef>
              <a:spcAft>
                <a:spcPts val="0"/>
              </a:spcAft>
              <a:buNone/>
            </a:pPr>
            <a:r>
              <a:rPr lang="en" sz="1600" b="1" dirty="0">
                <a:solidFill>
                  <a:schemeClr val="dk1"/>
                </a:solidFill>
                <a:latin typeface="Open Sans"/>
                <a:ea typeface="Open Sans"/>
                <a:cs typeface="Open Sans"/>
                <a:sym typeface="Open Sans"/>
              </a:rPr>
              <a:t>2: 	+ Successfully exchanged/tested between 3 systems (Connectathon)</a:t>
            </a:r>
            <a:endParaRPr sz="1600" b="1" dirty="0">
              <a:solidFill>
                <a:schemeClr val="dk1"/>
              </a:solidFill>
              <a:latin typeface="Open Sans"/>
              <a:ea typeface="Open Sans"/>
              <a:cs typeface="Open Sans"/>
              <a:sym typeface="Open Sans"/>
            </a:endParaRPr>
          </a:p>
          <a:p>
            <a:pPr marL="0" marR="0" lvl="0" indent="0" algn="l" rtl="0">
              <a:lnSpc>
                <a:spcPct val="115000"/>
              </a:lnSpc>
              <a:spcBef>
                <a:spcPts val="0"/>
              </a:spcBef>
              <a:spcAft>
                <a:spcPts val="0"/>
              </a:spcAft>
              <a:buNone/>
            </a:pPr>
            <a:r>
              <a:rPr lang="en" sz="1600" b="1" dirty="0">
                <a:solidFill>
                  <a:schemeClr val="dk1"/>
                </a:solidFill>
                <a:latin typeface="Open Sans"/>
                <a:ea typeface="Open Sans"/>
                <a:cs typeface="Open Sans"/>
                <a:sym typeface="Open Sans"/>
              </a:rPr>
              <a:t>3: 	+ Verified by work group; formally balloted</a:t>
            </a:r>
            <a:endParaRPr sz="1600" b="1" dirty="0">
              <a:solidFill>
                <a:schemeClr val="dk1"/>
              </a:solidFill>
              <a:latin typeface="Open Sans"/>
              <a:ea typeface="Open Sans"/>
              <a:cs typeface="Open Sans"/>
              <a:sym typeface="Open Sans"/>
            </a:endParaRPr>
          </a:p>
          <a:p>
            <a:pPr marL="0" marR="0" lvl="0" indent="0" algn="l" rtl="0">
              <a:lnSpc>
                <a:spcPct val="115000"/>
              </a:lnSpc>
              <a:spcBef>
                <a:spcPts val="0"/>
              </a:spcBef>
              <a:spcAft>
                <a:spcPts val="0"/>
              </a:spcAft>
              <a:buNone/>
            </a:pPr>
            <a:r>
              <a:rPr lang="en" sz="1600" b="1" dirty="0">
                <a:solidFill>
                  <a:schemeClr val="dk1"/>
                </a:solidFill>
                <a:latin typeface="Open Sans"/>
                <a:ea typeface="Open Sans"/>
                <a:cs typeface="Open Sans"/>
                <a:sym typeface="Open Sans"/>
              </a:rPr>
              <a:t>4: 	+ Scope tested; formal publication; multiple projects</a:t>
            </a:r>
            <a:endParaRPr sz="1600" b="1" dirty="0">
              <a:solidFill>
                <a:schemeClr val="dk1"/>
              </a:solidFill>
              <a:latin typeface="Open Sans"/>
              <a:ea typeface="Open Sans"/>
              <a:cs typeface="Open Sans"/>
              <a:sym typeface="Open Sans"/>
            </a:endParaRPr>
          </a:p>
          <a:p>
            <a:pPr marL="0" marR="0" lvl="0" indent="0" algn="l" rtl="0">
              <a:lnSpc>
                <a:spcPct val="115000"/>
              </a:lnSpc>
              <a:spcBef>
                <a:spcPts val="0"/>
              </a:spcBef>
              <a:spcAft>
                <a:spcPts val="0"/>
              </a:spcAft>
              <a:buNone/>
            </a:pPr>
            <a:r>
              <a:rPr lang="en" sz="1600" b="1" dirty="0">
                <a:solidFill>
                  <a:schemeClr val="dk1"/>
                </a:solidFill>
                <a:latin typeface="Open Sans"/>
                <a:ea typeface="Open Sans"/>
                <a:cs typeface="Open Sans"/>
                <a:sym typeface="Open Sans"/>
              </a:rPr>
              <a:t>5: 	+ Published 2+ release cycles; 5+ independent production deployments</a:t>
            </a:r>
            <a:endParaRPr sz="1600" b="1" dirty="0">
              <a:solidFill>
                <a:schemeClr val="dk1"/>
              </a:solidFill>
              <a:latin typeface="Open Sans"/>
              <a:ea typeface="Open Sans"/>
              <a:cs typeface="Open Sans"/>
              <a:sym typeface="Open Sans"/>
            </a:endParaRPr>
          </a:p>
          <a:p>
            <a:pPr marL="0" marR="0" lvl="0" indent="0" algn="l" rtl="0">
              <a:spcBef>
                <a:spcPts val="0"/>
              </a:spcBef>
              <a:spcAft>
                <a:spcPts val="0"/>
              </a:spcAft>
              <a:buNone/>
            </a:pPr>
            <a:r>
              <a:rPr lang="en" sz="1600" b="1" dirty="0">
                <a:solidFill>
                  <a:schemeClr val="dk1"/>
                </a:solidFill>
                <a:latin typeface="Open Sans"/>
                <a:ea typeface="Open Sans"/>
                <a:cs typeface="Open Sans"/>
                <a:sym typeface="Open Sans"/>
              </a:rPr>
              <a:t>N (6):	Normative, considered stable </a:t>
            </a:r>
            <a:endParaRPr sz="1600" b="1" dirty="0">
              <a:solidFill>
                <a:schemeClr val="dk1"/>
              </a:solidFill>
              <a:latin typeface="Open Sans"/>
              <a:ea typeface="Open Sans"/>
              <a:cs typeface="Open Sans"/>
              <a:sym typeface="Open Sans"/>
            </a:endParaRPr>
          </a:p>
        </p:txBody>
      </p:sp>
      <p:sp>
        <p:nvSpPr>
          <p:cNvPr id="439" name="Google Shape;439;p12"/>
          <p:cNvSpPr/>
          <p:nvPr/>
        </p:nvSpPr>
        <p:spPr>
          <a:xfrm>
            <a:off x="1603256" y="3002719"/>
            <a:ext cx="163125" cy="163125"/>
          </a:xfrm>
          <a:prstGeom prst="ellipse">
            <a:avLst/>
          </a:prstGeom>
          <a:noFill/>
          <a:ln w="9525" cap="flat" cmpd="sng">
            <a:solidFill>
              <a:srgbClr val="FF0000"/>
            </a:solidFill>
            <a:prstDash val="solid"/>
            <a:round/>
            <a:headEnd type="none" w="sm" len="sm"/>
            <a:tailEnd type="none" w="sm" len="sm"/>
          </a:ln>
          <a:effectLst>
            <a:outerShdw blurRad="42863" algn="bl" rotWithShape="0">
              <a:srgbClr val="FF0000"/>
            </a:outerShdw>
          </a:effectLst>
        </p:spPr>
        <p:txBody>
          <a:bodyPr spcFirstLastPara="1" wrap="square" lIns="68550" tIns="68550" rIns="68550" bIns="68550" anchor="ctr" anchorCtr="0">
            <a:noAutofit/>
          </a:bodyPr>
          <a:lstStyle/>
          <a:p>
            <a:pPr marL="0" marR="0" lvl="0" indent="0" algn="l" rtl="0">
              <a:spcBef>
                <a:spcPts val="0"/>
              </a:spcBef>
              <a:spcAft>
                <a:spcPts val="0"/>
              </a:spcAft>
              <a:buNone/>
            </a:pPr>
            <a:endParaRPr sz="1350">
              <a:solidFill>
                <a:schemeClr val="dk1"/>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5" name="Google Shape;445;p13"/>
          <p:cNvSpPr txBox="1">
            <a:spLocks noGrp="1"/>
          </p:cNvSpPr>
          <p:nvPr>
            <p:ph type="title" idx="2"/>
          </p:nvPr>
        </p:nvSpPr>
        <p:spPr>
          <a:xfrm>
            <a:off x="-1439259" y="-99340"/>
            <a:ext cx="5889825" cy="554625"/>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FFFFFF"/>
              </a:buClr>
              <a:buSzPts val="3700"/>
              <a:buFont typeface="Asap SemiBold"/>
              <a:buNone/>
            </a:pPr>
            <a:r>
              <a:rPr lang="en" sz="3200" dirty="0"/>
              <a:t>Resources, </a:t>
            </a:r>
            <a:br>
              <a:rPr lang="en" sz="3200" dirty="0"/>
            </a:br>
            <a:r>
              <a:rPr lang="en" sz="3200" dirty="0"/>
              <a:t>Structure</a:t>
            </a:r>
            <a:endParaRPr sz="3200" dirty="0"/>
          </a:p>
        </p:txBody>
      </p:sp>
      <p:pic>
        <p:nvPicPr>
          <p:cNvPr id="446" name="Google Shape;446;p13"/>
          <p:cNvPicPr preferRelativeResize="0"/>
          <p:nvPr/>
        </p:nvPicPr>
        <p:blipFill rotWithShape="1">
          <a:blip r:embed="rId3">
            <a:alphaModFix/>
          </a:blip>
          <a:srcRect/>
          <a:stretch/>
        </p:blipFill>
        <p:spPr>
          <a:xfrm>
            <a:off x="616185" y="1078464"/>
            <a:ext cx="1493286" cy="1493286"/>
          </a:xfrm>
          <a:prstGeom prst="rect">
            <a:avLst/>
          </a:prstGeom>
          <a:noFill/>
          <a:ln>
            <a:noFill/>
          </a:ln>
        </p:spPr>
      </p:pic>
      <p:pic>
        <p:nvPicPr>
          <p:cNvPr id="447" name="Google Shape;447;p13"/>
          <p:cNvPicPr preferRelativeResize="0"/>
          <p:nvPr/>
        </p:nvPicPr>
        <p:blipFill rotWithShape="1">
          <a:blip r:embed="rId4">
            <a:alphaModFix/>
          </a:blip>
          <a:srcRect/>
          <a:stretch/>
        </p:blipFill>
        <p:spPr>
          <a:xfrm>
            <a:off x="2763520" y="71120"/>
            <a:ext cx="6380480" cy="4592320"/>
          </a:xfrm>
          <a:prstGeom prst="rect">
            <a:avLst/>
          </a:prstGeom>
          <a:noFill/>
          <a:ln>
            <a:noFill/>
          </a:ln>
        </p:spPr>
      </p:pic>
      <p:sp>
        <p:nvSpPr>
          <p:cNvPr id="448" name="Google Shape;448;p13"/>
          <p:cNvSpPr txBox="1">
            <a:spLocks noGrp="1"/>
          </p:cNvSpPr>
          <p:nvPr>
            <p:ph type="body" idx="1"/>
          </p:nvPr>
        </p:nvSpPr>
        <p:spPr>
          <a:xfrm>
            <a:off x="162560" y="2417901"/>
            <a:ext cx="3210300" cy="3066975"/>
          </a:xfrm>
          <a:prstGeom prst="rect">
            <a:avLst/>
          </a:prstGeom>
          <a:noFill/>
          <a:ln>
            <a:noFill/>
          </a:ln>
        </p:spPr>
        <p:txBody>
          <a:bodyPr spcFirstLastPara="1" wrap="square" lIns="91425" tIns="91425" rIns="91425" bIns="91425" anchor="t" anchorCtr="0">
            <a:noAutofit/>
          </a:bodyPr>
          <a:lstStyle/>
          <a:p>
            <a:pPr marL="67499" lvl="0" indent="-67499" algn="l" rtl="0">
              <a:lnSpc>
                <a:spcPct val="115000"/>
              </a:lnSpc>
              <a:spcBef>
                <a:spcPts val="0"/>
              </a:spcBef>
              <a:spcAft>
                <a:spcPts val="0"/>
              </a:spcAft>
              <a:buSzPts val="2000"/>
              <a:buChar char="●"/>
            </a:pPr>
            <a:r>
              <a:rPr lang="en" sz="1500" b="1" dirty="0"/>
              <a:t>The </a:t>
            </a:r>
            <a:r>
              <a:rPr lang="en" sz="1500" b="1" u="sng" dirty="0"/>
              <a:t>Patient</a:t>
            </a:r>
            <a:r>
              <a:rPr lang="en" sz="1500" b="1" dirty="0"/>
              <a:t> Structure</a:t>
            </a:r>
            <a:endParaRPr sz="1500" b="1" dirty="0"/>
          </a:p>
          <a:p>
            <a:pPr marL="67499" lvl="0" indent="-67499" algn="l" rtl="0">
              <a:lnSpc>
                <a:spcPct val="115000"/>
              </a:lnSpc>
              <a:spcBef>
                <a:spcPts val="750"/>
              </a:spcBef>
              <a:spcAft>
                <a:spcPts val="0"/>
              </a:spcAft>
              <a:buSzPts val="2000"/>
              <a:buChar char="●"/>
            </a:pPr>
            <a:r>
              <a:rPr lang="en" sz="1500" b="1" dirty="0"/>
              <a:t>Hierarchical (vs. flat) </a:t>
            </a:r>
            <a:endParaRPr sz="1500" b="1" dirty="0"/>
          </a:p>
          <a:p>
            <a:pPr marL="67499" lvl="0" indent="-67499" algn="l" rtl="0">
              <a:lnSpc>
                <a:spcPct val="115000"/>
              </a:lnSpc>
              <a:spcBef>
                <a:spcPts val="750"/>
              </a:spcBef>
              <a:spcAft>
                <a:spcPts val="0"/>
              </a:spcAft>
              <a:buSzPts val="2000"/>
              <a:buChar char="●"/>
            </a:pPr>
            <a:r>
              <a:rPr lang="en" sz="1500" b="1" dirty="0"/>
              <a:t>Expressive </a:t>
            </a:r>
            <a:r>
              <a:rPr lang="en" sz="1500" b="1" u="sng" dirty="0">
                <a:solidFill>
                  <a:schemeClr val="hlink"/>
                </a:solidFill>
                <a:hlinkClick r:id="rId5"/>
              </a:rPr>
              <a:t>data types</a:t>
            </a:r>
            <a:endParaRPr sz="1500" b="1" dirty="0"/>
          </a:p>
          <a:p>
            <a:pPr marL="67499" lvl="0" indent="-67499" algn="l" rtl="0">
              <a:lnSpc>
                <a:spcPct val="115000"/>
              </a:lnSpc>
              <a:spcBef>
                <a:spcPts val="750"/>
              </a:spcBef>
              <a:spcAft>
                <a:spcPts val="750"/>
              </a:spcAft>
              <a:buSzPts val="2000"/>
              <a:buChar char="●"/>
            </a:pPr>
            <a:r>
              <a:rPr lang="en" sz="1500" b="1" dirty="0"/>
              <a:t>80/20 rule</a:t>
            </a:r>
            <a:endParaRPr sz="1500" b="1" dirty="0"/>
          </a:p>
        </p:txBody>
      </p:sp>
      <p:sp>
        <p:nvSpPr>
          <p:cNvPr id="2" name="Google Shape;430;p11">
            <a:extLst>
              <a:ext uri="{FF2B5EF4-FFF2-40B4-BE49-F238E27FC236}">
                <a16:creationId xmlns:a16="http://schemas.microsoft.com/office/drawing/2014/main" id="{948EB76B-7F47-C3EF-C23C-0FEEAAAB8936}"/>
              </a:ext>
            </a:extLst>
          </p:cNvPr>
          <p:cNvSpPr txBox="1"/>
          <p:nvPr/>
        </p:nvSpPr>
        <p:spPr>
          <a:xfrm>
            <a:off x="162560" y="974907"/>
            <a:ext cx="3057075" cy="16158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1050" u="sng" dirty="0">
                <a:solidFill>
                  <a:schemeClr val="hlink"/>
                </a:solidFill>
                <a:latin typeface="Open Sans"/>
                <a:ea typeface="Open Sans"/>
                <a:cs typeface="Open Sans"/>
                <a:sym typeface="Open Sans"/>
                <a:hlinkClick r:id="rId6"/>
              </a:rPr>
              <a:t>https://www.hl7.org/fhir/resourcelist.html</a:t>
            </a:r>
            <a:r>
              <a:rPr lang="en" sz="1050" dirty="0">
                <a:solidFill>
                  <a:schemeClr val="dk1"/>
                </a:solidFill>
                <a:latin typeface="Open Sans"/>
                <a:ea typeface="Open Sans"/>
                <a:cs typeface="Open Sans"/>
                <a:sym typeface="Open Sans"/>
              </a:rPr>
              <a:t> </a:t>
            </a:r>
            <a:endParaRPr sz="1050" dirty="0">
              <a:solidFill>
                <a:schemeClr val="dk1"/>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4" name="Google Shape;454;p14"/>
          <p:cNvSpPr txBox="1">
            <a:spLocks noGrp="1"/>
          </p:cNvSpPr>
          <p:nvPr>
            <p:ph type="title" idx="2"/>
          </p:nvPr>
        </p:nvSpPr>
        <p:spPr>
          <a:xfrm>
            <a:off x="1627087" y="126841"/>
            <a:ext cx="5889825" cy="554625"/>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FFFFFF"/>
              </a:buClr>
              <a:buSzPts val="3700"/>
              <a:buFont typeface="Asap SemiBold"/>
              <a:buNone/>
            </a:pPr>
            <a:r>
              <a:rPr lang="en" sz="3600" dirty="0"/>
              <a:t>Resources, Structure</a:t>
            </a:r>
            <a:endParaRPr sz="3600" dirty="0"/>
          </a:p>
        </p:txBody>
      </p:sp>
      <p:pic>
        <p:nvPicPr>
          <p:cNvPr id="455" name="Google Shape;455;p14"/>
          <p:cNvPicPr preferRelativeResize="0"/>
          <p:nvPr/>
        </p:nvPicPr>
        <p:blipFill rotWithShape="1">
          <a:blip r:embed="rId3">
            <a:alphaModFix/>
          </a:blip>
          <a:srcRect/>
          <a:stretch/>
        </p:blipFill>
        <p:spPr>
          <a:xfrm>
            <a:off x="46875" y="825150"/>
            <a:ext cx="1052825" cy="1052825"/>
          </a:xfrm>
          <a:prstGeom prst="rect">
            <a:avLst/>
          </a:prstGeom>
          <a:noFill/>
          <a:ln>
            <a:noFill/>
          </a:ln>
        </p:spPr>
      </p:pic>
      <p:grpSp>
        <p:nvGrpSpPr>
          <p:cNvPr id="456" name="Google Shape;456;p14"/>
          <p:cNvGrpSpPr/>
          <p:nvPr/>
        </p:nvGrpSpPr>
        <p:grpSpPr>
          <a:xfrm>
            <a:off x="2138645" y="1891393"/>
            <a:ext cx="6619593" cy="1763381"/>
            <a:chOff x="4646050" y="1683850"/>
            <a:chExt cx="7417000" cy="1975800"/>
          </a:xfrm>
        </p:grpSpPr>
        <p:pic>
          <p:nvPicPr>
            <p:cNvPr id="457" name="Google Shape;457;p14"/>
            <p:cNvPicPr preferRelativeResize="0"/>
            <p:nvPr/>
          </p:nvPicPr>
          <p:blipFill rotWithShape="1">
            <a:blip r:embed="rId4">
              <a:alphaModFix/>
            </a:blip>
            <a:srcRect/>
            <a:stretch/>
          </p:blipFill>
          <p:spPr>
            <a:xfrm>
              <a:off x="4646050" y="1683850"/>
              <a:ext cx="7403401" cy="1975646"/>
            </a:xfrm>
            <a:prstGeom prst="rect">
              <a:avLst/>
            </a:prstGeom>
            <a:noFill/>
            <a:ln>
              <a:noFill/>
            </a:ln>
          </p:spPr>
        </p:pic>
        <p:sp>
          <p:nvSpPr>
            <p:cNvPr id="458" name="Google Shape;458;p14"/>
            <p:cNvSpPr/>
            <p:nvPr/>
          </p:nvSpPr>
          <p:spPr>
            <a:xfrm>
              <a:off x="10596950" y="1683850"/>
              <a:ext cx="1466100" cy="1975800"/>
            </a:xfrm>
            <a:prstGeom prst="rect">
              <a:avLst/>
            </a:prstGeom>
            <a:gradFill>
              <a:gsLst>
                <a:gs pos="0">
                  <a:srgbClr val="FFFFFF">
                    <a:alpha val="0"/>
                  </a:srgbClr>
                </a:gs>
                <a:gs pos="100000">
                  <a:srgbClr val="FFFFFF"/>
                </a:gs>
              </a:gsLst>
              <a:lin ang="0" scaled="0"/>
            </a:gradFill>
            <a:ln>
              <a:noFill/>
            </a:ln>
          </p:spPr>
          <p:txBody>
            <a:bodyPr spcFirstLastPara="1" wrap="square" lIns="68550" tIns="68550" rIns="68550" bIns="68550" anchor="ctr" anchorCtr="0">
              <a:noAutofit/>
            </a:bodyPr>
            <a:lstStyle/>
            <a:p>
              <a:pPr marL="0" marR="0" lvl="0" indent="0" algn="l" rtl="0">
                <a:spcBef>
                  <a:spcPts val="0"/>
                </a:spcBef>
                <a:spcAft>
                  <a:spcPts val="0"/>
                </a:spcAft>
                <a:buNone/>
              </a:pPr>
              <a:endParaRPr sz="1350">
                <a:solidFill>
                  <a:schemeClr val="dk1"/>
                </a:solidFill>
                <a:latin typeface="Open Sans"/>
                <a:ea typeface="Open Sans"/>
                <a:cs typeface="Open Sans"/>
                <a:sym typeface="Open Sans"/>
              </a:endParaRPr>
            </a:p>
          </p:txBody>
        </p:sp>
      </p:grpSp>
      <p:sp>
        <p:nvSpPr>
          <p:cNvPr id="459" name="Google Shape;459;p14"/>
          <p:cNvSpPr/>
          <p:nvPr/>
        </p:nvSpPr>
        <p:spPr>
          <a:xfrm>
            <a:off x="1254675" y="937275"/>
            <a:ext cx="1619550" cy="554625"/>
          </a:xfrm>
          <a:prstGeom prst="wedgeRoundRectCallout">
            <a:avLst>
              <a:gd name="adj1" fmla="val 40209"/>
              <a:gd name="adj2" fmla="val 168195"/>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spcBef>
                <a:spcPts val="0"/>
              </a:spcBef>
              <a:spcAft>
                <a:spcPts val="0"/>
              </a:spcAft>
              <a:buNone/>
            </a:pPr>
            <a:r>
              <a:rPr lang="en" sz="1050" dirty="0">
                <a:solidFill>
                  <a:schemeClr val="dk1"/>
                </a:solidFill>
                <a:latin typeface="Open Sans"/>
                <a:ea typeface="Open Sans"/>
                <a:cs typeface="Open Sans"/>
                <a:sym typeface="Open Sans"/>
              </a:rPr>
              <a:t>Element (note: each element links to def’n in data dictionary)</a:t>
            </a:r>
            <a:endParaRPr sz="1050" dirty="0">
              <a:solidFill>
                <a:schemeClr val="dk1"/>
              </a:solidFill>
              <a:latin typeface="Open Sans"/>
              <a:ea typeface="Open Sans"/>
              <a:cs typeface="Open Sans"/>
              <a:sym typeface="Open Sans"/>
            </a:endParaRPr>
          </a:p>
        </p:txBody>
      </p:sp>
      <p:sp>
        <p:nvSpPr>
          <p:cNvPr id="460" name="Google Shape;460;p14"/>
          <p:cNvSpPr/>
          <p:nvPr/>
        </p:nvSpPr>
        <p:spPr>
          <a:xfrm>
            <a:off x="152550" y="2007225"/>
            <a:ext cx="991350" cy="239175"/>
          </a:xfrm>
          <a:prstGeom prst="wedgeRoundRectCallout">
            <a:avLst>
              <a:gd name="adj1" fmla="val 176538"/>
              <a:gd name="adj2" fmla="val 150549"/>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spcBef>
                <a:spcPts val="0"/>
              </a:spcBef>
              <a:spcAft>
                <a:spcPts val="0"/>
              </a:spcAft>
              <a:buNone/>
            </a:pPr>
            <a:r>
              <a:rPr lang="en" sz="1350" u="sng">
                <a:solidFill>
                  <a:schemeClr val="hlink"/>
                </a:solidFill>
                <a:latin typeface="Open Sans"/>
                <a:ea typeface="Open Sans"/>
                <a:cs typeface="Open Sans"/>
                <a:sym typeface="Open Sans"/>
                <a:hlinkClick r:id="rId5"/>
              </a:rPr>
              <a:t>Type Icons</a:t>
            </a:r>
            <a:endParaRPr sz="1350">
              <a:solidFill>
                <a:schemeClr val="dk1"/>
              </a:solidFill>
              <a:latin typeface="Open Sans"/>
              <a:ea typeface="Open Sans"/>
              <a:cs typeface="Open Sans"/>
              <a:sym typeface="Open Sans"/>
            </a:endParaRPr>
          </a:p>
        </p:txBody>
      </p:sp>
      <p:sp>
        <p:nvSpPr>
          <p:cNvPr id="461" name="Google Shape;461;p14"/>
          <p:cNvSpPr/>
          <p:nvPr/>
        </p:nvSpPr>
        <p:spPr>
          <a:xfrm>
            <a:off x="3055050" y="1305338"/>
            <a:ext cx="679050" cy="239175"/>
          </a:xfrm>
          <a:prstGeom prst="wedgeRoundRectCallout">
            <a:avLst>
              <a:gd name="adj1" fmla="val 92371"/>
              <a:gd name="adj2" fmla="val 308255"/>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spcBef>
                <a:spcPts val="0"/>
              </a:spcBef>
              <a:spcAft>
                <a:spcPts val="0"/>
              </a:spcAft>
              <a:buNone/>
            </a:pPr>
            <a:r>
              <a:rPr lang="en" sz="1350" u="sng">
                <a:solidFill>
                  <a:schemeClr val="hlink"/>
                </a:solidFill>
                <a:latin typeface="Open Sans"/>
                <a:ea typeface="Open Sans"/>
                <a:cs typeface="Open Sans"/>
                <a:sym typeface="Open Sans"/>
                <a:hlinkClick r:id="rId5"/>
              </a:rPr>
              <a:t>Flags</a:t>
            </a:r>
            <a:endParaRPr sz="1350">
              <a:solidFill>
                <a:schemeClr val="dk1"/>
              </a:solidFill>
              <a:latin typeface="Open Sans"/>
              <a:ea typeface="Open Sans"/>
              <a:cs typeface="Open Sans"/>
              <a:sym typeface="Open Sans"/>
            </a:endParaRPr>
          </a:p>
        </p:txBody>
      </p:sp>
      <p:sp>
        <p:nvSpPr>
          <p:cNvPr id="462" name="Google Shape;462;p14"/>
          <p:cNvSpPr/>
          <p:nvPr/>
        </p:nvSpPr>
        <p:spPr>
          <a:xfrm>
            <a:off x="3455193" y="961371"/>
            <a:ext cx="859725" cy="239175"/>
          </a:xfrm>
          <a:prstGeom prst="wedgeRoundRectCallout">
            <a:avLst>
              <a:gd name="adj1" fmla="val 61812"/>
              <a:gd name="adj2" fmla="val 581264"/>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spcBef>
                <a:spcPts val="0"/>
              </a:spcBef>
              <a:spcAft>
                <a:spcPts val="0"/>
              </a:spcAft>
              <a:buNone/>
            </a:pPr>
            <a:r>
              <a:rPr lang="en" sz="1100" u="sng" dirty="0">
                <a:solidFill>
                  <a:schemeClr val="hlink"/>
                </a:solidFill>
                <a:latin typeface="Open Sans"/>
                <a:ea typeface="Open Sans"/>
                <a:cs typeface="Open Sans"/>
                <a:sym typeface="Open Sans"/>
                <a:hlinkClick r:id="rId5"/>
              </a:rPr>
              <a:t>Cardinality</a:t>
            </a:r>
            <a:endParaRPr sz="1100" dirty="0">
              <a:solidFill>
                <a:schemeClr val="dk1"/>
              </a:solidFill>
              <a:latin typeface="Open Sans"/>
              <a:ea typeface="Open Sans"/>
              <a:cs typeface="Open Sans"/>
              <a:sym typeface="Open Sans"/>
            </a:endParaRPr>
          </a:p>
        </p:txBody>
      </p:sp>
      <p:sp>
        <p:nvSpPr>
          <p:cNvPr id="463" name="Google Shape;463;p14"/>
          <p:cNvSpPr/>
          <p:nvPr/>
        </p:nvSpPr>
        <p:spPr>
          <a:xfrm>
            <a:off x="4442456" y="1231988"/>
            <a:ext cx="822600" cy="239175"/>
          </a:xfrm>
          <a:prstGeom prst="wedgeRoundRectCallout">
            <a:avLst>
              <a:gd name="adj1" fmla="val 45302"/>
              <a:gd name="adj2" fmla="val 329668"/>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spcBef>
                <a:spcPts val="0"/>
              </a:spcBef>
              <a:spcAft>
                <a:spcPts val="0"/>
              </a:spcAft>
              <a:buNone/>
            </a:pPr>
            <a:r>
              <a:rPr lang="en" sz="1100" u="sng" dirty="0">
                <a:solidFill>
                  <a:schemeClr val="hlink"/>
                </a:solidFill>
                <a:latin typeface="Open Sans"/>
                <a:ea typeface="Open Sans"/>
                <a:cs typeface="Open Sans"/>
                <a:sym typeface="Open Sans"/>
                <a:hlinkClick r:id="rId6"/>
              </a:rPr>
              <a:t>Data Type</a:t>
            </a:r>
            <a:endParaRPr sz="1100" dirty="0">
              <a:solidFill>
                <a:schemeClr val="dk1"/>
              </a:solidFill>
              <a:latin typeface="Open Sans"/>
              <a:ea typeface="Open Sans"/>
              <a:cs typeface="Open Sans"/>
              <a:sym typeface="Open Sans"/>
            </a:endParaRPr>
          </a:p>
        </p:txBody>
      </p:sp>
      <p:sp>
        <p:nvSpPr>
          <p:cNvPr id="464" name="Google Shape;464;p14"/>
          <p:cNvSpPr/>
          <p:nvPr/>
        </p:nvSpPr>
        <p:spPr>
          <a:xfrm>
            <a:off x="5530856" y="991800"/>
            <a:ext cx="1767375" cy="239175"/>
          </a:xfrm>
          <a:prstGeom prst="wedgeRoundRectCallout">
            <a:avLst>
              <a:gd name="adj1" fmla="val 36643"/>
              <a:gd name="adj2" fmla="val 343697"/>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spcBef>
                <a:spcPts val="0"/>
              </a:spcBef>
              <a:spcAft>
                <a:spcPts val="0"/>
              </a:spcAft>
              <a:buNone/>
            </a:pPr>
            <a:r>
              <a:rPr lang="en" sz="1000" u="sng" dirty="0">
                <a:solidFill>
                  <a:schemeClr val="hlink"/>
                </a:solidFill>
                <a:latin typeface="Open Sans"/>
                <a:ea typeface="Open Sans"/>
                <a:cs typeface="Open Sans"/>
                <a:sym typeface="Open Sans"/>
                <a:hlinkClick r:id="rId5"/>
              </a:rPr>
              <a:t>Descriptions &amp; Constraints</a:t>
            </a:r>
            <a:endParaRPr sz="1000" dirty="0">
              <a:solidFill>
                <a:schemeClr val="dk1"/>
              </a:solidFill>
              <a:latin typeface="Open Sans"/>
              <a:ea typeface="Open Sans"/>
              <a:cs typeface="Open Sans"/>
              <a:sym typeface="Open Sans"/>
            </a:endParaRPr>
          </a:p>
        </p:txBody>
      </p:sp>
      <p:sp>
        <p:nvSpPr>
          <p:cNvPr id="465" name="Google Shape;465;p14"/>
          <p:cNvSpPr txBox="1"/>
          <p:nvPr/>
        </p:nvSpPr>
        <p:spPr>
          <a:xfrm>
            <a:off x="5530856" y="3668622"/>
            <a:ext cx="4359318" cy="1036121"/>
          </a:xfrm>
          <a:prstGeom prst="rect">
            <a:avLst/>
          </a:prstGeom>
          <a:noFill/>
          <a:ln>
            <a:noFill/>
          </a:ln>
        </p:spPr>
        <p:txBody>
          <a:bodyPr spcFirstLastPara="1" wrap="square" lIns="68550" tIns="68550" rIns="68550" bIns="68550" anchor="t" anchorCtr="0">
            <a:spAutoFit/>
          </a:bodyPr>
          <a:lstStyle/>
          <a:p>
            <a:pPr marL="0" marR="0" lvl="0" indent="0" algn="l" rtl="0">
              <a:spcBef>
                <a:spcPts val="0"/>
              </a:spcBef>
              <a:spcAft>
                <a:spcPts val="0"/>
              </a:spcAft>
              <a:buNone/>
            </a:pPr>
            <a:r>
              <a:rPr lang="en" sz="1100" b="1" dirty="0">
                <a:solidFill>
                  <a:schemeClr val="dk1"/>
                </a:solidFill>
                <a:latin typeface="Open Sans"/>
                <a:ea typeface="Open Sans"/>
                <a:cs typeface="Open Sans"/>
                <a:sym typeface="Open Sans"/>
              </a:rPr>
              <a:t>Cardinality</a:t>
            </a:r>
            <a:endParaRPr sz="1100" b="1" dirty="0">
              <a:solidFill>
                <a:schemeClr val="dk1"/>
              </a:solidFill>
              <a:latin typeface="Open Sans"/>
              <a:ea typeface="Open Sans"/>
              <a:cs typeface="Open Sans"/>
              <a:sym typeface="Open Sans"/>
            </a:endParaRPr>
          </a:p>
          <a:p>
            <a:pPr marL="0" marR="0" lvl="0" indent="0" algn="l" rtl="0">
              <a:spcBef>
                <a:spcPts val="0"/>
              </a:spcBef>
              <a:spcAft>
                <a:spcPts val="0"/>
              </a:spcAft>
              <a:buNone/>
            </a:pPr>
            <a:r>
              <a:rPr lang="en" sz="700" dirty="0">
                <a:solidFill>
                  <a:schemeClr val="dk1"/>
                </a:solidFill>
                <a:latin typeface="Open Sans"/>
                <a:ea typeface="Open Sans"/>
                <a:cs typeface="Open Sans"/>
                <a:sym typeface="Open Sans"/>
              </a:rPr>
              <a:t>Lower and upper bounds on how many occurrences allowed</a:t>
            </a:r>
            <a:endParaRPr sz="700" dirty="0">
              <a:solidFill>
                <a:schemeClr val="dk1"/>
              </a:solidFill>
              <a:latin typeface="Open Sans"/>
              <a:ea typeface="Open Sans"/>
              <a:cs typeface="Open Sans"/>
              <a:sym typeface="Open Sans"/>
            </a:endParaRPr>
          </a:p>
          <a:p>
            <a:pPr marL="0" marR="0" lvl="0" indent="0" algn="l" rtl="0">
              <a:spcBef>
                <a:spcPts val="450"/>
              </a:spcBef>
              <a:spcAft>
                <a:spcPts val="0"/>
              </a:spcAft>
              <a:buNone/>
            </a:pPr>
            <a:r>
              <a:rPr lang="en" sz="800" dirty="0">
                <a:solidFill>
                  <a:schemeClr val="dk1"/>
                </a:solidFill>
                <a:latin typeface="Open Sans"/>
                <a:ea typeface="Open Sans"/>
                <a:cs typeface="Open Sans"/>
                <a:sym typeface="Open Sans"/>
              </a:rPr>
              <a:t>0..	optional</a:t>
            </a:r>
            <a:endParaRPr sz="800" dirty="0">
              <a:solidFill>
                <a:schemeClr val="dk1"/>
              </a:solidFill>
              <a:latin typeface="Open Sans"/>
              <a:ea typeface="Open Sans"/>
              <a:cs typeface="Open Sans"/>
              <a:sym typeface="Open Sans"/>
            </a:endParaRPr>
          </a:p>
          <a:p>
            <a:pPr marL="0" marR="0" lvl="0" indent="0" algn="l" rtl="0">
              <a:spcBef>
                <a:spcPts val="0"/>
              </a:spcBef>
              <a:spcAft>
                <a:spcPts val="0"/>
              </a:spcAft>
              <a:buNone/>
            </a:pPr>
            <a:r>
              <a:rPr lang="en" sz="800" dirty="0">
                <a:solidFill>
                  <a:schemeClr val="dk1"/>
                </a:solidFill>
                <a:latin typeface="Open Sans"/>
                <a:ea typeface="Open Sans"/>
                <a:cs typeface="Open Sans"/>
                <a:sym typeface="Open Sans"/>
              </a:rPr>
              <a:t>1..	mandatory</a:t>
            </a:r>
            <a:endParaRPr sz="800" dirty="0">
              <a:solidFill>
                <a:schemeClr val="dk1"/>
              </a:solidFill>
              <a:latin typeface="Open Sans"/>
              <a:ea typeface="Open Sans"/>
              <a:cs typeface="Open Sans"/>
              <a:sym typeface="Open Sans"/>
            </a:endParaRPr>
          </a:p>
          <a:p>
            <a:pPr marL="0" marR="0" lvl="0" indent="0" algn="l" rtl="0">
              <a:spcBef>
                <a:spcPts val="450"/>
              </a:spcBef>
              <a:spcAft>
                <a:spcPts val="0"/>
              </a:spcAft>
              <a:buNone/>
            </a:pPr>
            <a:r>
              <a:rPr lang="en" sz="800" dirty="0">
                <a:solidFill>
                  <a:schemeClr val="dk1"/>
                </a:solidFill>
                <a:latin typeface="Open Sans"/>
                <a:ea typeface="Open Sans"/>
                <a:cs typeface="Open Sans"/>
                <a:sym typeface="Open Sans"/>
              </a:rPr>
              <a:t>..1	only one occurrence</a:t>
            </a:r>
            <a:endParaRPr sz="800" dirty="0">
              <a:solidFill>
                <a:schemeClr val="dk1"/>
              </a:solidFill>
              <a:latin typeface="Open Sans"/>
              <a:ea typeface="Open Sans"/>
              <a:cs typeface="Open Sans"/>
              <a:sym typeface="Open Sans"/>
            </a:endParaRPr>
          </a:p>
          <a:p>
            <a:pPr marL="0" marR="0" lvl="0" indent="0" algn="l" rtl="0">
              <a:spcBef>
                <a:spcPts val="0"/>
              </a:spcBef>
              <a:spcAft>
                <a:spcPts val="0"/>
              </a:spcAft>
              <a:buNone/>
            </a:pPr>
            <a:r>
              <a:rPr lang="en" sz="800" dirty="0">
                <a:solidFill>
                  <a:schemeClr val="dk1"/>
                </a:solidFill>
                <a:latin typeface="Open Sans"/>
                <a:ea typeface="Open Sans"/>
                <a:cs typeface="Open Sans"/>
                <a:sym typeface="Open Sans"/>
              </a:rPr>
              <a:t>..✴	can repeat multiple times</a:t>
            </a:r>
            <a:r>
              <a:rPr lang="en" sz="700" dirty="0">
                <a:solidFill>
                  <a:schemeClr val="dk1"/>
                </a:solidFill>
                <a:latin typeface="Open Sans"/>
                <a:ea typeface="Open Sans"/>
                <a:cs typeface="Open Sans"/>
                <a:sym typeface="Open Sans"/>
              </a:rPr>
              <a:t>	</a:t>
            </a:r>
            <a:endParaRPr sz="700" dirty="0">
              <a:solidFill>
                <a:schemeClr val="dk1"/>
              </a:solidFill>
              <a:latin typeface="Open Sans"/>
              <a:ea typeface="Open Sans"/>
              <a:cs typeface="Open Sans"/>
              <a:sym typeface="Open Sans"/>
            </a:endParaRPr>
          </a:p>
        </p:txBody>
      </p:sp>
      <p:graphicFrame>
        <p:nvGraphicFramePr>
          <p:cNvPr id="466" name="Google Shape;466;p14"/>
          <p:cNvGraphicFramePr/>
          <p:nvPr>
            <p:extLst>
              <p:ext uri="{D42A27DB-BD31-4B8C-83A1-F6EECF244321}">
                <p14:modId xmlns:p14="http://schemas.microsoft.com/office/powerpoint/2010/main" val="3218233971"/>
              </p:ext>
            </p:extLst>
          </p:nvPr>
        </p:nvGraphicFramePr>
        <p:xfrm>
          <a:off x="228720" y="3660212"/>
          <a:ext cx="5413232" cy="982975"/>
        </p:xfrm>
        <a:graphic>
          <a:graphicData uri="http://schemas.openxmlformats.org/drawingml/2006/table">
            <a:tbl>
              <a:tblPr>
                <a:noFill/>
                <a:tableStyleId>{0FB2F8BA-7889-4904-BD9D-FA4A61D3A9CB}</a:tableStyleId>
              </a:tblPr>
              <a:tblGrid>
                <a:gridCol w="3395788">
                  <a:extLst>
                    <a:ext uri="{9D8B030D-6E8A-4147-A177-3AD203B41FA5}">
                      <a16:colId xmlns:a16="http://schemas.microsoft.com/office/drawing/2014/main" val="20000"/>
                    </a:ext>
                  </a:extLst>
                </a:gridCol>
                <a:gridCol w="2017444">
                  <a:extLst>
                    <a:ext uri="{9D8B030D-6E8A-4147-A177-3AD203B41FA5}">
                      <a16:colId xmlns:a16="http://schemas.microsoft.com/office/drawing/2014/main" val="20001"/>
                    </a:ext>
                  </a:extLst>
                </a:gridCol>
              </a:tblGrid>
              <a:tr h="160025">
                <a:tc gridSpan="2">
                  <a:txBody>
                    <a:bodyPr/>
                    <a:lstStyle/>
                    <a:p>
                      <a:pPr marL="0" marR="0" lvl="0" indent="0" algn="l" rtl="0">
                        <a:spcBef>
                          <a:spcPts val="0"/>
                        </a:spcBef>
                        <a:spcAft>
                          <a:spcPts val="0"/>
                        </a:spcAft>
                        <a:buClr>
                          <a:schemeClr val="dk1"/>
                        </a:buClr>
                        <a:buSzPts val="1000"/>
                        <a:buFont typeface="Open Sans"/>
                        <a:buNone/>
                      </a:pPr>
                      <a:r>
                        <a:rPr lang="en" sz="1000" b="1" u="none" strike="noStrike" cap="none"/>
                        <a:t>Flags</a:t>
                      </a:r>
                      <a:endParaRPr sz="1000" b="1" u="none" strike="noStrike" cap="none"/>
                    </a:p>
                  </a:txBody>
                  <a:tcPr marL="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822950">
                <a:tc>
                  <a:txBody>
                    <a:bodyPr/>
                    <a:lstStyle/>
                    <a:p>
                      <a:pPr marL="0" marR="0" lvl="0" indent="0" algn="l" rtl="0">
                        <a:spcBef>
                          <a:spcPts val="0"/>
                        </a:spcBef>
                        <a:spcAft>
                          <a:spcPts val="0"/>
                        </a:spcAft>
                        <a:buClr>
                          <a:srgbClr val="005C00"/>
                        </a:buClr>
                        <a:buSzPts val="900"/>
                        <a:buFont typeface="Courier New"/>
                        <a:buNone/>
                      </a:pPr>
                      <a:r>
                        <a:rPr lang="en" sz="900" u="none" strike="noStrike" cap="none" dirty="0">
                          <a:solidFill>
                            <a:srgbClr val="005C00"/>
                          </a:solidFill>
                          <a:highlight>
                            <a:srgbClr val="F9F2F4"/>
                          </a:highlight>
                          <a:latin typeface="Courier New"/>
                          <a:ea typeface="Courier New"/>
                          <a:cs typeface="Courier New"/>
                          <a:sym typeface="Courier New"/>
                        </a:rPr>
                        <a:t>?!</a:t>
                      </a:r>
                      <a:r>
                        <a:rPr lang="en" sz="900" u="none" strike="noStrike" cap="none" dirty="0">
                          <a:solidFill>
                            <a:srgbClr val="333333"/>
                          </a:solidFill>
                          <a:highlight>
                            <a:srgbClr val="FFFFFF"/>
                          </a:highlight>
                          <a:latin typeface="Verdana"/>
                          <a:ea typeface="Verdana"/>
                          <a:cs typeface="Verdana"/>
                          <a:sym typeface="Verdana"/>
                        </a:rPr>
                        <a:t>: 	</a:t>
                      </a:r>
                      <a:r>
                        <a:rPr lang="en" sz="900" u="none" strike="noStrike" cap="none" dirty="0">
                          <a:solidFill>
                            <a:srgbClr val="428BCA"/>
                          </a:solidFill>
                          <a:highlight>
                            <a:srgbClr val="FFFFFF"/>
                          </a:highlight>
                          <a:uFill>
                            <a:noFill/>
                          </a:uFill>
                          <a:latin typeface="Verdana"/>
                          <a:ea typeface="Verdana"/>
                          <a:cs typeface="Verdana"/>
                          <a:sym typeface="Verdana"/>
                          <a:hlinkClick r:id="rId7">
                            <a:extLst>
                              <a:ext uri="{A12FA001-AC4F-418D-AE19-62706E023703}">
                                <ahyp:hlinkClr xmlns:ahyp="http://schemas.microsoft.com/office/drawing/2018/hyperlinkcolor" val="tx"/>
                              </a:ext>
                            </a:extLst>
                          </a:hlinkClick>
                        </a:rPr>
                        <a:t>Modifier Element</a:t>
                      </a:r>
                      <a:endParaRPr sz="900" u="none" strike="noStrike" cap="none" dirty="0">
                        <a:solidFill>
                          <a:srgbClr val="428BCA"/>
                        </a:solidFill>
                        <a:highlight>
                          <a:srgbClr val="FFFFFF"/>
                        </a:highlight>
                        <a:latin typeface="Verdana"/>
                        <a:ea typeface="Verdana"/>
                        <a:cs typeface="Verdana"/>
                        <a:sym typeface="Verdana"/>
                      </a:endParaRPr>
                    </a:p>
                    <a:p>
                      <a:pPr marL="0" marR="0" lvl="0" indent="0" algn="l" rtl="0">
                        <a:spcBef>
                          <a:spcPts val="0"/>
                        </a:spcBef>
                        <a:spcAft>
                          <a:spcPts val="0"/>
                        </a:spcAft>
                        <a:buClr>
                          <a:srgbClr val="005C00"/>
                        </a:buClr>
                        <a:buSzPts val="900"/>
                        <a:buFont typeface="Courier New"/>
                        <a:buNone/>
                      </a:pPr>
                      <a:r>
                        <a:rPr lang="en" sz="900" u="none" strike="noStrike" cap="none" dirty="0">
                          <a:solidFill>
                            <a:srgbClr val="005C00"/>
                          </a:solidFill>
                          <a:highlight>
                            <a:srgbClr val="F9F2F4"/>
                          </a:highlight>
                          <a:latin typeface="Courier New"/>
                          <a:ea typeface="Courier New"/>
                          <a:cs typeface="Courier New"/>
                          <a:sym typeface="Courier New"/>
                        </a:rPr>
                        <a:t>S</a:t>
                      </a:r>
                      <a:r>
                        <a:rPr lang="en" sz="900" u="none" strike="noStrike" cap="none" dirty="0">
                          <a:solidFill>
                            <a:srgbClr val="333333"/>
                          </a:solidFill>
                          <a:highlight>
                            <a:srgbClr val="FFFFFF"/>
                          </a:highlight>
                          <a:latin typeface="Verdana"/>
                          <a:ea typeface="Verdana"/>
                          <a:cs typeface="Verdana"/>
                          <a:sym typeface="Verdana"/>
                        </a:rPr>
                        <a:t>:   	</a:t>
                      </a:r>
                      <a:r>
                        <a:rPr lang="en" sz="900" u="none" strike="noStrike" cap="none" dirty="0">
                          <a:solidFill>
                            <a:srgbClr val="428BCA"/>
                          </a:solidFill>
                          <a:highlight>
                            <a:srgbClr val="FFFFFF"/>
                          </a:highlight>
                          <a:uFill>
                            <a:noFill/>
                          </a:uFill>
                          <a:latin typeface="Verdana"/>
                          <a:ea typeface="Verdana"/>
                          <a:cs typeface="Verdana"/>
                          <a:sym typeface="Verdana"/>
                          <a:hlinkClick r:id="rId8">
                            <a:extLst>
                              <a:ext uri="{A12FA001-AC4F-418D-AE19-62706E023703}">
                                <ahyp:hlinkClr xmlns:ahyp="http://schemas.microsoft.com/office/drawing/2018/hyperlinkcolor" val="tx"/>
                              </a:ext>
                            </a:extLst>
                          </a:hlinkClick>
                        </a:rPr>
                        <a:t>Must be Support</a:t>
                      </a:r>
                      <a:r>
                        <a:rPr lang="en" sz="900" u="none" strike="noStrike" cap="none" dirty="0">
                          <a:solidFill>
                            <a:srgbClr val="428BCA"/>
                          </a:solidFill>
                          <a:highlight>
                            <a:srgbClr val="FFFFFF"/>
                          </a:highlight>
                          <a:latin typeface="Verdana"/>
                          <a:ea typeface="Verdana"/>
                          <a:cs typeface="Verdana"/>
                          <a:sym typeface="Verdana"/>
                        </a:rPr>
                        <a:t>ed</a:t>
                      </a:r>
                      <a:endParaRPr sz="900" u="none" strike="noStrike" cap="none" dirty="0">
                        <a:solidFill>
                          <a:srgbClr val="428BCA"/>
                        </a:solidFill>
                        <a:highlight>
                          <a:srgbClr val="FFFFFF"/>
                        </a:highlight>
                        <a:latin typeface="Verdana"/>
                        <a:ea typeface="Verdana"/>
                        <a:cs typeface="Verdana"/>
                        <a:sym typeface="Verdana"/>
                      </a:endParaRPr>
                    </a:p>
                    <a:p>
                      <a:pPr marL="0" marR="0" lvl="0" indent="0" algn="l" rtl="0">
                        <a:spcBef>
                          <a:spcPts val="0"/>
                        </a:spcBef>
                        <a:spcAft>
                          <a:spcPts val="0"/>
                        </a:spcAft>
                        <a:buClr>
                          <a:srgbClr val="005C00"/>
                        </a:buClr>
                        <a:buSzPts val="900"/>
                        <a:buFont typeface="Courier New"/>
                        <a:buNone/>
                      </a:pPr>
                      <a:r>
                        <a:rPr lang="en" sz="900" u="none" strike="noStrike" cap="none" dirty="0">
                          <a:solidFill>
                            <a:srgbClr val="005C00"/>
                          </a:solidFill>
                          <a:highlight>
                            <a:srgbClr val="F9F2F4"/>
                          </a:highlight>
                          <a:latin typeface="Courier New"/>
                          <a:ea typeface="Courier New"/>
                          <a:cs typeface="Courier New"/>
                          <a:sym typeface="Courier New"/>
                        </a:rPr>
                        <a:t>Σ</a:t>
                      </a:r>
                      <a:r>
                        <a:rPr lang="en" sz="900" u="none" strike="noStrike" cap="none" dirty="0">
                          <a:solidFill>
                            <a:srgbClr val="333333"/>
                          </a:solidFill>
                          <a:highlight>
                            <a:srgbClr val="FFFFFF"/>
                          </a:highlight>
                          <a:latin typeface="Verdana"/>
                          <a:ea typeface="Verdana"/>
                          <a:cs typeface="Verdana"/>
                          <a:sym typeface="Verdana"/>
                        </a:rPr>
                        <a:t>:   	</a:t>
                      </a:r>
                      <a:r>
                        <a:rPr lang="en" sz="900" u="none" strike="noStrike" cap="none" dirty="0">
                          <a:solidFill>
                            <a:srgbClr val="428BCA"/>
                          </a:solidFill>
                          <a:highlight>
                            <a:srgbClr val="FFFFFF"/>
                          </a:highlight>
                          <a:uFill>
                            <a:noFill/>
                          </a:uFill>
                          <a:latin typeface="Verdana"/>
                          <a:ea typeface="Verdana"/>
                          <a:cs typeface="Verdana"/>
                          <a:sym typeface="Verdana"/>
                          <a:hlinkClick r:id="rId9">
                            <a:extLst>
                              <a:ext uri="{A12FA001-AC4F-418D-AE19-62706E023703}">
                                <ahyp:hlinkClr xmlns:ahyp="http://schemas.microsoft.com/office/drawing/2018/hyperlinkcolor" val="tx"/>
                              </a:ext>
                            </a:extLst>
                          </a:hlinkClick>
                        </a:rPr>
                        <a:t>Summary Searches</a:t>
                      </a:r>
                      <a:endParaRPr sz="900" u="none" strike="noStrike" cap="none" dirty="0">
                        <a:solidFill>
                          <a:srgbClr val="428BCA"/>
                        </a:solidFill>
                        <a:highlight>
                          <a:srgbClr val="FFFFFF"/>
                        </a:highlight>
                        <a:latin typeface="Verdana"/>
                        <a:ea typeface="Verdana"/>
                        <a:cs typeface="Verdana"/>
                        <a:sym typeface="Verdana"/>
                      </a:endParaRPr>
                    </a:p>
                    <a:p>
                      <a:pPr marL="0" marR="0" lvl="0" indent="0" algn="l" rtl="0">
                        <a:spcBef>
                          <a:spcPts val="0"/>
                        </a:spcBef>
                        <a:spcAft>
                          <a:spcPts val="0"/>
                        </a:spcAft>
                        <a:buClr>
                          <a:srgbClr val="005C00"/>
                        </a:buClr>
                        <a:buSzPts val="900"/>
                        <a:buFont typeface="Courier New"/>
                        <a:buNone/>
                      </a:pPr>
                      <a:r>
                        <a:rPr lang="en" sz="900" u="none" strike="noStrike" cap="none" dirty="0">
                          <a:solidFill>
                            <a:srgbClr val="005C00"/>
                          </a:solidFill>
                          <a:highlight>
                            <a:srgbClr val="F9F2F4"/>
                          </a:highlight>
                          <a:latin typeface="Courier New"/>
                          <a:ea typeface="Courier New"/>
                          <a:cs typeface="Courier New"/>
                          <a:sym typeface="Courier New"/>
                        </a:rPr>
                        <a:t>I</a:t>
                      </a:r>
                      <a:r>
                        <a:rPr lang="en" sz="900" u="none" strike="noStrike" cap="none" dirty="0">
                          <a:solidFill>
                            <a:srgbClr val="333333"/>
                          </a:solidFill>
                          <a:highlight>
                            <a:srgbClr val="FFFFFF"/>
                          </a:highlight>
                          <a:latin typeface="Verdana"/>
                          <a:ea typeface="Verdana"/>
                          <a:cs typeface="Verdana"/>
                          <a:sym typeface="Verdana"/>
                        </a:rPr>
                        <a:t>:   	</a:t>
                      </a:r>
                      <a:r>
                        <a:rPr lang="en" sz="900" u="none" strike="noStrike" cap="none" dirty="0">
                          <a:solidFill>
                            <a:srgbClr val="428BCA"/>
                          </a:solidFill>
                          <a:highlight>
                            <a:srgbClr val="FFFFFF"/>
                          </a:highlight>
                          <a:uFill>
                            <a:noFill/>
                          </a:uFill>
                          <a:latin typeface="Verdana"/>
                          <a:ea typeface="Verdana"/>
                          <a:cs typeface="Verdana"/>
                          <a:sym typeface="Verdana"/>
                          <a:hlinkClick r:id="rId10">
                            <a:extLst>
                              <a:ext uri="{A12FA001-AC4F-418D-AE19-62706E023703}">
                                <ahyp:hlinkClr xmlns:ahyp="http://schemas.microsoft.com/office/drawing/2018/hyperlinkcolor" val="tx"/>
                              </a:ext>
                            </a:extLst>
                          </a:hlinkClick>
                        </a:rPr>
                        <a:t>Affected by Constraints</a:t>
                      </a:r>
                      <a:endParaRPr sz="900" u="none" strike="noStrike" cap="none" dirty="0">
                        <a:solidFill>
                          <a:srgbClr val="428BCA"/>
                        </a:solidFill>
                        <a:highlight>
                          <a:srgbClr val="FFFFFF"/>
                        </a:highlight>
                        <a:latin typeface="Verdana"/>
                        <a:ea typeface="Verdana"/>
                        <a:cs typeface="Verdana"/>
                        <a:sym typeface="Verdana"/>
                      </a:endParaRPr>
                    </a:p>
                    <a:p>
                      <a:pPr marL="0" marR="0" lvl="0" indent="0" algn="l" rtl="0">
                        <a:spcBef>
                          <a:spcPts val="0"/>
                        </a:spcBef>
                        <a:spcAft>
                          <a:spcPts val="0"/>
                        </a:spcAft>
                        <a:buClr>
                          <a:srgbClr val="005C00"/>
                        </a:buClr>
                        <a:buSzPts val="900"/>
                        <a:buFont typeface="Courier New"/>
                        <a:buNone/>
                      </a:pPr>
                      <a:r>
                        <a:rPr lang="en" sz="900" u="none" strike="noStrike" cap="none" dirty="0">
                          <a:solidFill>
                            <a:srgbClr val="005C00"/>
                          </a:solidFill>
                          <a:highlight>
                            <a:srgbClr val="F9F2F4"/>
                          </a:highlight>
                          <a:latin typeface="Courier New"/>
                          <a:ea typeface="Courier New"/>
                          <a:cs typeface="Courier New"/>
                          <a:sym typeface="Courier New"/>
                        </a:rPr>
                        <a:t>NE</a:t>
                      </a:r>
                      <a:r>
                        <a:rPr lang="en" sz="900" u="none" strike="noStrike" cap="none" dirty="0">
                          <a:solidFill>
                            <a:srgbClr val="333333"/>
                          </a:solidFill>
                          <a:highlight>
                            <a:srgbClr val="FFFFFF"/>
                          </a:highlight>
                          <a:latin typeface="Verdana"/>
                          <a:ea typeface="Verdana"/>
                          <a:cs typeface="Verdana"/>
                          <a:sym typeface="Verdana"/>
                        </a:rPr>
                        <a:t>: 	Cannot have extensions</a:t>
                      </a:r>
                      <a:endParaRPr sz="900" u="none" strike="noStrike" cap="none" dirty="0"/>
                    </a:p>
                  </a:txBody>
                  <a:tcPr marL="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25400" lvl="0" indent="0" algn="l" rtl="0">
                        <a:spcBef>
                          <a:spcPts val="0"/>
                        </a:spcBef>
                        <a:spcAft>
                          <a:spcPts val="0"/>
                        </a:spcAft>
                        <a:buClr>
                          <a:schemeClr val="dk1"/>
                        </a:buClr>
                        <a:buSzPts val="900"/>
                        <a:buFont typeface="Verdana"/>
                        <a:buNone/>
                      </a:pPr>
                      <a:r>
                        <a:rPr lang="en" sz="900" b="1" u="none" strike="noStrike" cap="none" dirty="0">
                          <a:solidFill>
                            <a:schemeClr val="hlink"/>
                          </a:solidFill>
                          <a:highlight>
                            <a:srgbClr val="FFE6E6"/>
                          </a:highlight>
                          <a:uFill>
                            <a:noFill/>
                          </a:uFill>
                          <a:latin typeface="Verdana"/>
                          <a:ea typeface="Verdana"/>
                          <a:cs typeface="Verdana"/>
                          <a:sym typeface="Verdana"/>
                          <a:hlinkClick r:id="rId11"/>
                        </a:rPr>
                        <a:t>TU</a:t>
                      </a:r>
                      <a:r>
                        <a:rPr lang="en" sz="900" u="none" strike="noStrike" cap="none" dirty="0">
                          <a:solidFill>
                            <a:srgbClr val="333333"/>
                          </a:solidFill>
                          <a:highlight>
                            <a:srgbClr val="FFFFFF"/>
                          </a:highlight>
                          <a:latin typeface="Verdana"/>
                          <a:ea typeface="Verdana"/>
                          <a:cs typeface="Verdana"/>
                          <a:sym typeface="Verdana"/>
                        </a:rPr>
                        <a:t>: 	</a:t>
                      </a:r>
                      <a:r>
                        <a:rPr lang="en" sz="900" u="none" strike="noStrike" cap="none" dirty="0">
                          <a:solidFill>
                            <a:srgbClr val="428BCA"/>
                          </a:solidFill>
                          <a:highlight>
                            <a:srgbClr val="FFFFFF"/>
                          </a:highlight>
                          <a:uFill>
                            <a:noFill/>
                          </a:uFill>
                          <a:latin typeface="Verdana"/>
                          <a:ea typeface="Verdana"/>
                          <a:cs typeface="Verdana"/>
                          <a:sym typeface="Verdana"/>
                          <a:hlinkClick r:id="rId11">
                            <a:extLst>
                              <a:ext uri="{A12FA001-AC4F-418D-AE19-62706E023703}">
                                <ahyp:hlinkClr xmlns:ahyp="http://schemas.microsoft.com/office/drawing/2018/hyperlinkcolor" val="tx"/>
                              </a:ext>
                            </a:extLst>
                          </a:hlinkClick>
                        </a:rPr>
                        <a:t>Trial Use</a:t>
                      </a:r>
                      <a:r>
                        <a:rPr lang="en" sz="900" u="none" strike="noStrike" cap="none" dirty="0">
                          <a:solidFill>
                            <a:srgbClr val="333333"/>
                          </a:solidFill>
                          <a:highlight>
                            <a:srgbClr val="FFFFFF"/>
                          </a:highlight>
                          <a:latin typeface="Verdana"/>
                          <a:ea typeface="Verdana"/>
                          <a:cs typeface="Verdana"/>
                          <a:sym typeface="Verdana"/>
                        </a:rPr>
                        <a:t> </a:t>
                      </a:r>
                      <a:endParaRPr sz="900" u="none" strike="noStrike" cap="none" dirty="0">
                        <a:solidFill>
                          <a:srgbClr val="333333"/>
                        </a:solidFill>
                        <a:highlight>
                          <a:srgbClr val="FFFFFF"/>
                        </a:highlight>
                        <a:latin typeface="Verdana"/>
                        <a:ea typeface="Verdana"/>
                        <a:cs typeface="Verdana"/>
                        <a:sym typeface="Verdana"/>
                      </a:endParaRPr>
                    </a:p>
                    <a:p>
                      <a:pPr marL="0" marR="25400" lvl="0" indent="0" algn="l" rtl="0">
                        <a:spcBef>
                          <a:spcPts val="0"/>
                        </a:spcBef>
                        <a:spcAft>
                          <a:spcPts val="0"/>
                        </a:spcAft>
                        <a:buClr>
                          <a:schemeClr val="dk1"/>
                        </a:buClr>
                        <a:buSzPts val="900"/>
                        <a:buFont typeface="Verdana"/>
                        <a:buNone/>
                      </a:pPr>
                      <a:r>
                        <a:rPr lang="en" sz="900" b="1" u="none" strike="noStrike" cap="none" dirty="0">
                          <a:solidFill>
                            <a:schemeClr val="hlink"/>
                          </a:solidFill>
                          <a:highlight>
                            <a:srgbClr val="E6FFE6"/>
                          </a:highlight>
                          <a:uFill>
                            <a:noFill/>
                          </a:uFill>
                          <a:latin typeface="Verdana"/>
                          <a:ea typeface="Verdana"/>
                          <a:cs typeface="Verdana"/>
                          <a:sym typeface="Verdana"/>
                          <a:hlinkClick r:id="rId11"/>
                        </a:rPr>
                        <a:t>N</a:t>
                      </a:r>
                      <a:r>
                        <a:rPr lang="en" sz="900" u="none" strike="noStrike" cap="none" dirty="0">
                          <a:solidFill>
                            <a:srgbClr val="333333"/>
                          </a:solidFill>
                          <a:highlight>
                            <a:srgbClr val="FFFFFF"/>
                          </a:highlight>
                          <a:latin typeface="Verdana"/>
                          <a:ea typeface="Verdana"/>
                          <a:cs typeface="Verdana"/>
                          <a:sym typeface="Verdana"/>
                        </a:rPr>
                        <a:t>: 	</a:t>
                      </a:r>
                      <a:r>
                        <a:rPr lang="en" sz="900" u="none" strike="noStrike" cap="none" dirty="0">
                          <a:solidFill>
                            <a:srgbClr val="428BCA"/>
                          </a:solidFill>
                          <a:highlight>
                            <a:srgbClr val="FFFFFF"/>
                          </a:highlight>
                          <a:uFill>
                            <a:noFill/>
                          </a:uFill>
                          <a:latin typeface="Verdana"/>
                          <a:ea typeface="Verdana"/>
                          <a:cs typeface="Verdana"/>
                          <a:sym typeface="Verdana"/>
                          <a:hlinkClick r:id="rId11">
                            <a:extLst>
                              <a:ext uri="{A12FA001-AC4F-418D-AE19-62706E023703}">
                                <ahyp:hlinkClr xmlns:ahyp="http://schemas.microsoft.com/office/drawing/2018/hyperlinkcolor" val="tx"/>
                              </a:ext>
                            </a:extLst>
                          </a:hlinkClick>
                        </a:rPr>
                        <a:t>Normative</a:t>
                      </a:r>
                      <a:endParaRPr sz="900" u="none" strike="noStrike" cap="none" dirty="0">
                        <a:solidFill>
                          <a:srgbClr val="428BCA"/>
                        </a:solidFill>
                        <a:highlight>
                          <a:srgbClr val="FFFFFF"/>
                        </a:highlight>
                        <a:latin typeface="Verdana"/>
                        <a:ea typeface="Verdana"/>
                        <a:cs typeface="Verdana"/>
                        <a:sym typeface="Verdana"/>
                      </a:endParaRPr>
                    </a:p>
                    <a:p>
                      <a:pPr marL="0" marR="25400" lvl="0" indent="0" algn="l" rtl="0">
                        <a:spcBef>
                          <a:spcPts val="0"/>
                        </a:spcBef>
                        <a:spcAft>
                          <a:spcPts val="0"/>
                        </a:spcAft>
                        <a:buClr>
                          <a:schemeClr val="dk1"/>
                        </a:buClr>
                        <a:buSzPts val="900"/>
                        <a:buFont typeface="Verdana"/>
                        <a:buNone/>
                      </a:pPr>
                      <a:r>
                        <a:rPr lang="en" sz="900" b="1" u="none" strike="noStrike" cap="none" dirty="0">
                          <a:solidFill>
                            <a:schemeClr val="hlink"/>
                          </a:solidFill>
                          <a:highlight>
                            <a:srgbClr val="EFEFEF"/>
                          </a:highlight>
                          <a:uFill>
                            <a:noFill/>
                          </a:uFill>
                          <a:latin typeface="Verdana"/>
                          <a:ea typeface="Verdana"/>
                          <a:cs typeface="Verdana"/>
                          <a:sym typeface="Verdana"/>
                          <a:hlinkClick r:id="rId11"/>
                        </a:rPr>
                        <a:t>D</a:t>
                      </a:r>
                      <a:r>
                        <a:rPr lang="en" sz="900" u="none" strike="noStrike" cap="none" dirty="0">
                          <a:solidFill>
                            <a:srgbClr val="333333"/>
                          </a:solidFill>
                          <a:highlight>
                            <a:srgbClr val="FFFFFF"/>
                          </a:highlight>
                          <a:latin typeface="Verdana"/>
                          <a:ea typeface="Verdana"/>
                          <a:cs typeface="Verdana"/>
                          <a:sym typeface="Verdana"/>
                        </a:rPr>
                        <a:t>: 	</a:t>
                      </a:r>
                      <a:r>
                        <a:rPr lang="en" sz="900" u="none" strike="noStrike" cap="none" dirty="0">
                          <a:solidFill>
                            <a:srgbClr val="428BCA"/>
                          </a:solidFill>
                          <a:highlight>
                            <a:srgbClr val="FFFFFF"/>
                          </a:highlight>
                          <a:uFill>
                            <a:noFill/>
                          </a:uFill>
                          <a:latin typeface="Verdana"/>
                          <a:ea typeface="Verdana"/>
                          <a:cs typeface="Verdana"/>
                          <a:sym typeface="Verdana"/>
                          <a:hlinkClick r:id="rId11">
                            <a:extLst>
                              <a:ext uri="{A12FA001-AC4F-418D-AE19-62706E023703}">
                                <ahyp:hlinkClr xmlns:ahyp="http://schemas.microsoft.com/office/drawing/2018/hyperlinkcolor" val="tx"/>
                              </a:ext>
                            </a:extLst>
                          </a:hlinkClick>
                        </a:rPr>
                        <a:t>Draft</a:t>
                      </a:r>
                      <a:br>
                        <a:rPr lang="en" sz="900" u="none" strike="noStrike" cap="none" dirty="0"/>
                      </a:br>
                      <a:r>
                        <a:rPr lang="en" sz="900" b="1" u="none" strike="noStrike" cap="none" dirty="0">
                          <a:solidFill>
                            <a:srgbClr val="FFFFFF"/>
                          </a:solidFill>
                          <a:highlight>
                            <a:srgbClr val="FF0000"/>
                          </a:highlight>
                          <a:latin typeface="Verdana"/>
                          <a:ea typeface="Verdana"/>
                          <a:cs typeface="Verdana"/>
                          <a:sym typeface="Verdana"/>
                        </a:rPr>
                        <a:t>S</a:t>
                      </a:r>
                      <a:r>
                        <a:rPr lang="en" sz="900" u="none" strike="noStrike" cap="none" dirty="0">
                          <a:solidFill>
                            <a:srgbClr val="333333"/>
                          </a:solidFill>
                          <a:highlight>
                            <a:schemeClr val="lt1"/>
                          </a:highlight>
                          <a:latin typeface="Verdana"/>
                          <a:ea typeface="Verdana"/>
                          <a:cs typeface="Verdana"/>
                          <a:sym typeface="Verdana"/>
                        </a:rPr>
                        <a:t>: 	</a:t>
                      </a:r>
                      <a:r>
                        <a:rPr lang="en" sz="900" u="none" strike="noStrike" cap="none" dirty="0">
                          <a:solidFill>
                            <a:srgbClr val="428BCA"/>
                          </a:solidFill>
                          <a:highlight>
                            <a:schemeClr val="lt1"/>
                          </a:highlight>
                          <a:uFill>
                            <a:noFill/>
                          </a:uFill>
                          <a:latin typeface="Verdana"/>
                          <a:ea typeface="Verdana"/>
                          <a:cs typeface="Verdana"/>
                          <a:sym typeface="Verdana"/>
                          <a:hlinkClick r:id="rId12">
                            <a:extLst>
                              <a:ext uri="{A12FA001-AC4F-418D-AE19-62706E023703}">
                                <ahyp:hlinkClr xmlns:ahyp="http://schemas.microsoft.com/office/drawing/2018/hyperlinkcolor" val="tx"/>
                              </a:ext>
                            </a:extLst>
                          </a:hlinkClick>
                        </a:rPr>
                        <a:t>Must Support</a:t>
                      </a:r>
                      <a:endParaRPr sz="900" u="none" strike="noStrike" cap="none" dirty="0"/>
                    </a:p>
                    <a:p>
                      <a:pPr marL="0" marR="25400" lvl="0" indent="0" algn="l" rtl="0">
                        <a:spcBef>
                          <a:spcPts val="0"/>
                        </a:spcBef>
                        <a:spcAft>
                          <a:spcPts val="0"/>
                        </a:spcAft>
                        <a:buClr>
                          <a:schemeClr val="dk1"/>
                        </a:buClr>
                        <a:buSzPts val="900"/>
                        <a:buFont typeface="Open Sans"/>
                        <a:buNone/>
                      </a:pPr>
                      <a:endParaRPr sz="900" u="none" strike="noStrike" cap="none" dirty="0"/>
                    </a:p>
                  </a:txBody>
                  <a:tcPr marL="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15"/>
          <p:cNvSpPr txBox="1">
            <a:spLocks noGrp="1"/>
          </p:cNvSpPr>
          <p:nvPr>
            <p:ph type="title" idx="2"/>
          </p:nvPr>
        </p:nvSpPr>
        <p:spPr>
          <a:xfrm>
            <a:off x="1627087" y="125263"/>
            <a:ext cx="5889825" cy="554625"/>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FFFFFF"/>
              </a:buClr>
              <a:buSzPts val="3700"/>
              <a:buFont typeface="Asap SemiBold"/>
              <a:buNone/>
            </a:pPr>
            <a:r>
              <a:rPr lang="en" sz="3600" dirty="0"/>
              <a:t>Resources, Structure</a:t>
            </a:r>
            <a:endParaRPr sz="3600" dirty="0"/>
          </a:p>
        </p:txBody>
      </p:sp>
      <p:pic>
        <p:nvPicPr>
          <p:cNvPr id="472" name="Google Shape;472;p15"/>
          <p:cNvPicPr preferRelativeResize="0"/>
          <p:nvPr/>
        </p:nvPicPr>
        <p:blipFill rotWithShape="1">
          <a:blip r:embed="rId3">
            <a:alphaModFix/>
          </a:blip>
          <a:srcRect/>
          <a:stretch/>
        </p:blipFill>
        <p:spPr>
          <a:xfrm>
            <a:off x="263424" y="1196625"/>
            <a:ext cx="1052825" cy="1052825"/>
          </a:xfrm>
          <a:prstGeom prst="rect">
            <a:avLst/>
          </a:prstGeom>
          <a:noFill/>
          <a:ln>
            <a:noFill/>
          </a:ln>
        </p:spPr>
      </p:pic>
      <p:sp>
        <p:nvSpPr>
          <p:cNvPr id="473" name="Google Shape;473;p15"/>
          <p:cNvSpPr/>
          <p:nvPr/>
        </p:nvSpPr>
        <p:spPr>
          <a:xfrm>
            <a:off x="1627087" y="1129962"/>
            <a:ext cx="1988100" cy="3171375"/>
          </a:xfrm>
          <a:prstGeom prst="rect">
            <a:avLst/>
          </a:prstGeom>
          <a:solidFill>
            <a:srgbClr val="F3F3F3"/>
          </a:solidFill>
          <a:ln w="9525" cap="flat" cmpd="sng">
            <a:solidFill>
              <a:srgbClr val="595959"/>
            </a:solidFill>
            <a:prstDash val="solid"/>
            <a:round/>
            <a:headEnd type="none" w="sm" len="sm"/>
            <a:tailEnd type="none" w="sm" len="sm"/>
          </a:ln>
        </p:spPr>
        <p:txBody>
          <a:bodyPr spcFirstLastPara="1" wrap="square" lIns="34275" tIns="34275" rIns="34275" bIns="34275" anchor="t" anchorCtr="0">
            <a:noAutofit/>
          </a:bodyPr>
          <a:lstStyle/>
          <a:p>
            <a:pPr marL="0" marR="0" lvl="0" indent="0" algn="ctr" rtl="0">
              <a:spcBef>
                <a:spcPts val="0"/>
              </a:spcBef>
              <a:spcAft>
                <a:spcPts val="0"/>
              </a:spcAft>
              <a:buNone/>
            </a:pPr>
            <a:r>
              <a:rPr lang="en" sz="1950" b="1" dirty="0">
                <a:solidFill>
                  <a:schemeClr val="dk1"/>
                </a:solidFill>
                <a:latin typeface="Calibri"/>
                <a:ea typeface="Calibri"/>
                <a:cs typeface="Calibri"/>
                <a:sym typeface="Calibri"/>
              </a:rPr>
              <a:t>Resource</a:t>
            </a:r>
            <a:endParaRPr sz="1350" dirty="0">
              <a:solidFill>
                <a:schemeClr val="dk1"/>
              </a:solidFill>
              <a:latin typeface="Open Sans"/>
              <a:ea typeface="Open Sans"/>
              <a:cs typeface="Open Sans"/>
              <a:sym typeface="Open Sans"/>
            </a:endParaRPr>
          </a:p>
        </p:txBody>
      </p:sp>
      <p:sp>
        <p:nvSpPr>
          <p:cNvPr id="474" name="Google Shape;474;p15"/>
          <p:cNvSpPr/>
          <p:nvPr/>
        </p:nvSpPr>
        <p:spPr>
          <a:xfrm>
            <a:off x="1760437" y="1530838"/>
            <a:ext cx="1721250" cy="490050"/>
          </a:xfrm>
          <a:prstGeom prst="rect">
            <a:avLst/>
          </a:prstGeom>
          <a:solidFill>
            <a:srgbClr val="CFE2F3"/>
          </a:solidFill>
          <a:ln w="9525" cap="flat" cmpd="sng">
            <a:solidFill>
              <a:srgbClr val="595959"/>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spcBef>
                <a:spcPts val="0"/>
              </a:spcBef>
              <a:spcAft>
                <a:spcPts val="0"/>
              </a:spcAft>
              <a:buNone/>
            </a:pPr>
            <a:r>
              <a:rPr lang="en" sz="1950">
                <a:solidFill>
                  <a:schemeClr val="dk1"/>
                </a:solidFill>
                <a:latin typeface="Calibri"/>
                <a:ea typeface="Calibri"/>
                <a:cs typeface="Calibri"/>
                <a:sym typeface="Calibri"/>
              </a:rPr>
              <a:t>Metadata</a:t>
            </a:r>
            <a:endParaRPr sz="1350">
              <a:solidFill>
                <a:schemeClr val="dk1"/>
              </a:solidFill>
              <a:latin typeface="Open Sans"/>
              <a:ea typeface="Open Sans"/>
              <a:cs typeface="Open Sans"/>
              <a:sym typeface="Open Sans"/>
            </a:endParaRPr>
          </a:p>
        </p:txBody>
      </p:sp>
      <p:sp>
        <p:nvSpPr>
          <p:cNvPr id="475" name="Google Shape;475;p15"/>
          <p:cNvSpPr/>
          <p:nvPr/>
        </p:nvSpPr>
        <p:spPr>
          <a:xfrm>
            <a:off x="1760437" y="2648596"/>
            <a:ext cx="1721250" cy="490050"/>
          </a:xfrm>
          <a:prstGeom prst="rect">
            <a:avLst/>
          </a:prstGeom>
          <a:solidFill>
            <a:srgbClr val="FFF2CC"/>
          </a:solidFill>
          <a:ln w="9525" cap="flat" cmpd="sng">
            <a:solidFill>
              <a:srgbClr val="595959"/>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spcBef>
                <a:spcPts val="0"/>
              </a:spcBef>
              <a:spcAft>
                <a:spcPts val="0"/>
              </a:spcAft>
              <a:buNone/>
            </a:pPr>
            <a:r>
              <a:rPr lang="en" sz="1950">
                <a:solidFill>
                  <a:schemeClr val="dk1"/>
                </a:solidFill>
                <a:latin typeface="Calibri"/>
                <a:ea typeface="Calibri"/>
                <a:cs typeface="Calibri"/>
                <a:sym typeface="Calibri"/>
              </a:rPr>
              <a:t>Narrative</a:t>
            </a:r>
            <a:endParaRPr sz="1350">
              <a:solidFill>
                <a:schemeClr val="dk1"/>
              </a:solidFill>
              <a:latin typeface="Open Sans"/>
              <a:ea typeface="Open Sans"/>
              <a:cs typeface="Open Sans"/>
              <a:sym typeface="Open Sans"/>
            </a:endParaRPr>
          </a:p>
        </p:txBody>
      </p:sp>
      <p:sp>
        <p:nvSpPr>
          <p:cNvPr id="476" name="Google Shape;476;p15"/>
          <p:cNvSpPr/>
          <p:nvPr/>
        </p:nvSpPr>
        <p:spPr>
          <a:xfrm>
            <a:off x="1760437" y="3213746"/>
            <a:ext cx="1721250" cy="1001025"/>
          </a:xfrm>
          <a:prstGeom prst="rect">
            <a:avLst/>
          </a:prstGeom>
          <a:solidFill>
            <a:srgbClr val="FCE5CD"/>
          </a:solidFill>
          <a:ln w="9525" cap="flat" cmpd="sng">
            <a:solidFill>
              <a:srgbClr val="595959"/>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spcBef>
                <a:spcPts val="0"/>
              </a:spcBef>
              <a:spcAft>
                <a:spcPts val="0"/>
              </a:spcAft>
              <a:buNone/>
            </a:pPr>
            <a:r>
              <a:rPr lang="en" sz="1950">
                <a:solidFill>
                  <a:schemeClr val="dk1"/>
                </a:solidFill>
                <a:latin typeface="Calibri"/>
                <a:ea typeface="Calibri"/>
                <a:cs typeface="Calibri"/>
                <a:sym typeface="Calibri"/>
              </a:rPr>
              <a:t>Body</a:t>
            </a:r>
            <a:endParaRPr sz="1350">
              <a:solidFill>
                <a:schemeClr val="dk1"/>
              </a:solidFill>
              <a:latin typeface="Open Sans"/>
              <a:ea typeface="Open Sans"/>
              <a:cs typeface="Open Sans"/>
              <a:sym typeface="Open Sans"/>
            </a:endParaRPr>
          </a:p>
        </p:txBody>
      </p:sp>
      <p:sp>
        <p:nvSpPr>
          <p:cNvPr id="477" name="Google Shape;477;p15"/>
          <p:cNvSpPr/>
          <p:nvPr/>
        </p:nvSpPr>
        <p:spPr>
          <a:xfrm>
            <a:off x="1760437" y="2095988"/>
            <a:ext cx="1721250" cy="490050"/>
          </a:xfrm>
          <a:prstGeom prst="rect">
            <a:avLst/>
          </a:prstGeom>
          <a:solidFill>
            <a:srgbClr val="D9EAD3"/>
          </a:solidFill>
          <a:ln w="9525" cap="flat" cmpd="sng">
            <a:solidFill>
              <a:srgbClr val="595959"/>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spcBef>
                <a:spcPts val="0"/>
              </a:spcBef>
              <a:spcAft>
                <a:spcPts val="0"/>
              </a:spcAft>
              <a:buNone/>
            </a:pPr>
            <a:r>
              <a:rPr lang="en" sz="1950">
                <a:solidFill>
                  <a:schemeClr val="dk1"/>
                </a:solidFill>
                <a:latin typeface="Calibri"/>
                <a:ea typeface="Calibri"/>
                <a:cs typeface="Calibri"/>
                <a:sym typeface="Calibri"/>
              </a:rPr>
              <a:t>Extensions</a:t>
            </a:r>
            <a:endParaRPr sz="1350">
              <a:solidFill>
                <a:schemeClr val="dk1"/>
              </a:solidFill>
              <a:latin typeface="Open Sans"/>
              <a:ea typeface="Open Sans"/>
              <a:cs typeface="Open Sans"/>
              <a:sym typeface="Open Sans"/>
            </a:endParaRPr>
          </a:p>
        </p:txBody>
      </p:sp>
      <p:graphicFrame>
        <p:nvGraphicFramePr>
          <p:cNvPr id="478" name="Google Shape;478;p15"/>
          <p:cNvGraphicFramePr/>
          <p:nvPr>
            <p:extLst>
              <p:ext uri="{D42A27DB-BD31-4B8C-83A1-F6EECF244321}">
                <p14:modId xmlns:p14="http://schemas.microsoft.com/office/powerpoint/2010/main" val="288712029"/>
              </p:ext>
            </p:extLst>
          </p:nvPr>
        </p:nvGraphicFramePr>
        <p:xfrm>
          <a:off x="3926025" y="1504008"/>
          <a:ext cx="5171100" cy="2369625"/>
        </p:xfrm>
        <a:graphic>
          <a:graphicData uri="http://schemas.openxmlformats.org/drawingml/2006/table">
            <a:tbl>
              <a:tblPr>
                <a:noFill/>
                <a:tableStyleId>{0FB2F8BA-7889-4904-BD9D-FA4A61D3A9CB}</a:tableStyleId>
              </a:tblPr>
              <a:tblGrid>
                <a:gridCol w="5171100">
                  <a:extLst>
                    <a:ext uri="{9D8B030D-6E8A-4147-A177-3AD203B41FA5}">
                      <a16:colId xmlns:a16="http://schemas.microsoft.com/office/drawing/2014/main" val="20000"/>
                    </a:ext>
                  </a:extLst>
                </a:gridCol>
              </a:tblGrid>
              <a:tr h="565175">
                <a:tc>
                  <a:txBody>
                    <a:bodyPr/>
                    <a:lstStyle/>
                    <a:p>
                      <a:pPr marL="285750" marR="0" lvl="0" indent="-285750" algn="l" rtl="0">
                        <a:spcBef>
                          <a:spcPts val="0"/>
                        </a:spcBef>
                        <a:spcAft>
                          <a:spcPts val="0"/>
                        </a:spcAft>
                        <a:buClr>
                          <a:schemeClr val="dk1"/>
                        </a:buClr>
                        <a:buSzPts val="1400"/>
                        <a:buFont typeface="Arial" panose="020B0604020202020204" pitchFamily="34" charset="0"/>
                        <a:buChar char="•"/>
                      </a:pPr>
                      <a:r>
                        <a:rPr lang="en" sz="1400" u="none" strike="noStrike" cap="none" dirty="0">
                          <a:latin typeface="Open Sans Extrabold" panose="020B0906030804020204" pitchFamily="34" charset="0"/>
                          <a:ea typeface="Open Sans Extrabold" panose="020B0906030804020204" pitchFamily="34" charset="0"/>
                          <a:cs typeface="Open Sans Extrabold" panose="020B0906030804020204" pitchFamily="34" charset="0"/>
                        </a:rPr>
                        <a:t>Version, Profiles, Tags,...</a:t>
                      </a:r>
                      <a:endParaRPr sz="1400" u="none" strike="noStrike" cap="none" dirty="0">
                        <a:latin typeface="Open Sans Extrabold" panose="020B0906030804020204" pitchFamily="34" charset="0"/>
                        <a:ea typeface="Open Sans Extrabold" panose="020B0906030804020204" pitchFamily="34" charset="0"/>
                        <a:cs typeface="Open Sans Extrabold" panose="020B0906030804020204" pitchFamily="34" charset="0"/>
                      </a:endParaRPr>
                    </a:p>
                  </a:txBody>
                  <a:tcPr marL="68575" marR="68575" marT="68575" marB="685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565150">
                <a:tc>
                  <a:txBody>
                    <a:bodyPr/>
                    <a:lstStyle/>
                    <a:p>
                      <a:pPr marL="285750" marR="0" lvl="0" indent="-285750" algn="l" rtl="0">
                        <a:spcBef>
                          <a:spcPts val="0"/>
                        </a:spcBef>
                        <a:spcAft>
                          <a:spcPts val="0"/>
                        </a:spcAft>
                        <a:buClr>
                          <a:schemeClr val="dk1"/>
                        </a:buClr>
                        <a:buSzPts val="1400"/>
                        <a:buFont typeface="Arial" panose="020B0604020202020204" pitchFamily="34" charset="0"/>
                        <a:buChar char="•"/>
                      </a:pPr>
                      <a:r>
                        <a:rPr lang="en" sz="1400" u="none" strike="noStrike" cap="none">
                          <a:latin typeface="Open Sans Extrabold" panose="020B0906030804020204" pitchFamily="34" charset="0"/>
                          <a:ea typeface="Open Sans Extrabold" panose="020B0906030804020204" pitchFamily="34" charset="0"/>
                          <a:cs typeface="Open Sans Extrabold" panose="020B0906030804020204" pitchFamily="34" charset="0"/>
                        </a:rPr>
                        <a:t>Any information that didn’t fit in the “80%”</a:t>
                      </a:r>
                      <a:endParaRPr sz="1400" u="none" strike="noStrike" cap="none">
                        <a:latin typeface="Open Sans Extrabold" panose="020B0906030804020204" pitchFamily="34" charset="0"/>
                        <a:ea typeface="Open Sans Extrabold" panose="020B0906030804020204" pitchFamily="34" charset="0"/>
                        <a:cs typeface="Open Sans Extrabold" panose="020B0906030804020204" pitchFamily="34" charset="0"/>
                      </a:endParaRPr>
                    </a:p>
                  </a:txBody>
                  <a:tcPr marL="68575" marR="68575" marT="68575" marB="685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565175">
                <a:tc>
                  <a:txBody>
                    <a:bodyPr/>
                    <a:lstStyle/>
                    <a:p>
                      <a:pPr marL="285750" marR="0" lvl="0" indent="-285750" algn="l" rtl="0">
                        <a:spcBef>
                          <a:spcPts val="0"/>
                        </a:spcBef>
                        <a:spcAft>
                          <a:spcPts val="0"/>
                        </a:spcAft>
                        <a:buClr>
                          <a:schemeClr val="dk1"/>
                        </a:buClr>
                        <a:buSzPts val="1400"/>
                        <a:buFont typeface="Arial" panose="020B0604020202020204" pitchFamily="34" charset="0"/>
                        <a:buChar char="•"/>
                      </a:pPr>
                      <a:r>
                        <a:rPr lang="en" sz="1400" u="none" strike="noStrike" cap="none">
                          <a:latin typeface="Open Sans Extrabold" panose="020B0906030804020204" pitchFamily="34" charset="0"/>
                          <a:ea typeface="Open Sans Extrabold" panose="020B0906030804020204" pitchFamily="34" charset="0"/>
                          <a:cs typeface="Open Sans Extrabold" panose="020B0906030804020204" pitchFamily="34" charset="0"/>
                        </a:rPr>
                        <a:t>Human readable version of the content (variable but important)</a:t>
                      </a:r>
                      <a:endParaRPr sz="1400" u="none" strike="noStrike" cap="none">
                        <a:latin typeface="Open Sans Extrabold" panose="020B0906030804020204" pitchFamily="34" charset="0"/>
                        <a:ea typeface="Open Sans Extrabold" panose="020B0906030804020204" pitchFamily="34" charset="0"/>
                        <a:cs typeface="Open Sans Extrabold" panose="020B0906030804020204" pitchFamily="34" charset="0"/>
                      </a:endParaRPr>
                    </a:p>
                  </a:txBody>
                  <a:tcPr marL="68575" marR="68575" marT="68575" marB="685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674125">
                <a:tc>
                  <a:txBody>
                    <a:bodyPr/>
                    <a:lstStyle/>
                    <a:p>
                      <a:pPr marL="285750" marR="0" lvl="0" indent="-285750" algn="l" rtl="0">
                        <a:spcBef>
                          <a:spcPts val="0"/>
                        </a:spcBef>
                        <a:spcAft>
                          <a:spcPts val="0"/>
                        </a:spcAft>
                        <a:buClr>
                          <a:schemeClr val="dk1"/>
                        </a:buClr>
                        <a:buSzPts val="1400"/>
                        <a:buFont typeface="Arial" panose="020B0604020202020204" pitchFamily="34" charset="0"/>
                        <a:buChar char="•"/>
                      </a:pPr>
                      <a:r>
                        <a:rPr lang="en" sz="1400" u="none" strike="noStrike" cap="none" dirty="0">
                          <a:latin typeface="Open Sans Extrabold" panose="020B0906030804020204" pitchFamily="34" charset="0"/>
                          <a:ea typeface="Open Sans Extrabold" panose="020B0906030804020204" pitchFamily="34" charset="0"/>
                          <a:cs typeface="Open Sans Extrabold" panose="020B0906030804020204" pitchFamily="34" charset="0"/>
                        </a:rPr>
                        <a:t>Raw structured data</a:t>
                      </a:r>
                      <a:endParaRPr sz="1400" u="none" strike="noStrike" cap="none" dirty="0">
                        <a:latin typeface="Open Sans Extrabold" panose="020B0906030804020204" pitchFamily="34" charset="0"/>
                        <a:ea typeface="Open Sans Extrabold" panose="020B0906030804020204" pitchFamily="34" charset="0"/>
                        <a:cs typeface="Open Sans Extrabold" panose="020B0906030804020204" pitchFamily="34" charset="0"/>
                      </a:endParaRPr>
                    </a:p>
                  </a:txBody>
                  <a:tcPr marL="68575" marR="68575" marT="68575" marB="6857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16"/>
          <p:cNvPicPr preferRelativeResize="0"/>
          <p:nvPr/>
        </p:nvPicPr>
        <p:blipFill rotWithShape="1">
          <a:blip r:embed="rId3">
            <a:alphaModFix/>
          </a:blip>
          <a:srcRect/>
          <a:stretch/>
        </p:blipFill>
        <p:spPr>
          <a:xfrm>
            <a:off x="1635922" y="884663"/>
            <a:ext cx="3512686" cy="3544254"/>
          </a:xfrm>
          <a:prstGeom prst="rect">
            <a:avLst/>
          </a:prstGeom>
          <a:noFill/>
          <a:ln>
            <a:noFill/>
          </a:ln>
        </p:spPr>
      </p:pic>
      <p:sp>
        <p:nvSpPr>
          <p:cNvPr id="484" name="Google Shape;484;p16"/>
          <p:cNvSpPr txBox="1">
            <a:spLocks noGrp="1"/>
          </p:cNvSpPr>
          <p:nvPr>
            <p:ph type="title" idx="2"/>
          </p:nvPr>
        </p:nvSpPr>
        <p:spPr>
          <a:xfrm>
            <a:off x="1745606" y="127069"/>
            <a:ext cx="5889825" cy="554625"/>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FFFFFF"/>
              </a:buClr>
              <a:buSzPts val="3700"/>
              <a:buFont typeface="Asap SemiBold"/>
              <a:buNone/>
            </a:pPr>
            <a:r>
              <a:rPr lang="en" sz="3600" dirty="0"/>
              <a:t>Resources</a:t>
            </a:r>
            <a:endParaRPr sz="3600" dirty="0"/>
          </a:p>
        </p:txBody>
      </p:sp>
      <p:pic>
        <p:nvPicPr>
          <p:cNvPr id="485" name="Google Shape;485;p16"/>
          <p:cNvPicPr preferRelativeResize="0"/>
          <p:nvPr/>
        </p:nvPicPr>
        <p:blipFill rotWithShape="1">
          <a:blip r:embed="rId4">
            <a:alphaModFix/>
          </a:blip>
          <a:srcRect/>
          <a:stretch/>
        </p:blipFill>
        <p:spPr>
          <a:xfrm>
            <a:off x="46875" y="825150"/>
            <a:ext cx="1052825" cy="1052825"/>
          </a:xfrm>
          <a:prstGeom prst="rect">
            <a:avLst/>
          </a:prstGeom>
          <a:noFill/>
          <a:ln>
            <a:noFill/>
          </a:ln>
        </p:spPr>
      </p:pic>
      <p:sp>
        <p:nvSpPr>
          <p:cNvPr id="486" name="Google Shape;486;p16"/>
          <p:cNvSpPr txBox="1"/>
          <p:nvPr/>
        </p:nvSpPr>
        <p:spPr>
          <a:xfrm>
            <a:off x="5764688" y="1292663"/>
            <a:ext cx="3250350" cy="1717949"/>
          </a:xfrm>
          <a:prstGeom prst="rect">
            <a:avLst/>
          </a:prstGeom>
          <a:noFill/>
          <a:ln>
            <a:noFill/>
          </a:ln>
        </p:spPr>
        <p:txBody>
          <a:bodyPr spcFirstLastPara="1" wrap="square" lIns="68550" tIns="68550" rIns="68550" bIns="68550" anchor="t" anchorCtr="0">
            <a:spAutoFit/>
          </a:bodyPr>
          <a:lstStyle/>
          <a:p>
            <a:pPr marL="0" marR="0" lvl="0" indent="0" algn="l" rtl="0">
              <a:lnSpc>
                <a:spcPct val="115000"/>
              </a:lnSpc>
              <a:spcBef>
                <a:spcPts val="0"/>
              </a:spcBef>
              <a:spcAft>
                <a:spcPts val="0"/>
              </a:spcAft>
              <a:buNone/>
            </a:pPr>
            <a:r>
              <a:rPr lang="en" sz="1275" dirty="0">
                <a:solidFill>
                  <a:schemeClr val="dk1"/>
                </a:solidFill>
                <a:highlight>
                  <a:srgbClr val="CFE2F3"/>
                </a:highlight>
                <a:latin typeface="Open Sans"/>
                <a:ea typeface="Open Sans"/>
                <a:cs typeface="Open Sans"/>
                <a:sym typeface="Open Sans"/>
              </a:rPr>
              <a:t>Metadata (describes the data)</a:t>
            </a:r>
            <a:endParaRPr sz="1275" dirty="0">
              <a:solidFill>
                <a:schemeClr val="dk1"/>
              </a:solidFill>
              <a:highlight>
                <a:srgbClr val="CFE2F3"/>
              </a:highlight>
              <a:latin typeface="Open Sans"/>
              <a:ea typeface="Open Sans"/>
              <a:cs typeface="Open Sans"/>
              <a:sym typeface="Open Sans"/>
            </a:endParaRPr>
          </a:p>
          <a:p>
            <a:pPr marL="0" marR="0" lvl="0" indent="0" algn="l" rtl="0">
              <a:lnSpc>
                <a:spcPct val="115000"/>
              </a:lnSpc>
              <a:spcBef>
                <a:spcPts val="0"/>
              </a:spcBef>
              <a:spcAft>
                <a:spcPts val="0"/>
              </a:spcAft>
              <a:buNone/>
            </a:pPr>
            <a:endParaRPr sz="1275" dirty="0">
              <a:solidFill>
                <a:schemeClr val="dk1"/>
              </a:solidFill>
              <a:highlight>
                <a:srgbClr val="CFE2F3"/>
              </a:highlight>
              <a:latin typeface="Open Sans"/>
              <a:ea typeface="Open Sans"/>
              <a:cs typeface="Open Sans"/>
              <a:sym typeface="Open Sans"/>
            </a:endParaRPr>
          </a:p>
          <a:p>
            <a:pPr marL="0" marR="0" lvl="0" indent="0" algn="l" rtl="0">
              <a:lnSpc>
                <a:spcPct val="115000"/>
              </a:lnSpc>
              <a:spcBef>
                <a:spcPts val="0"/>
              </a:spcBef>
              <a:spcAft>
                <a:spcPts val="0"/>
              </a:spcAft>
              <a:buNone/>
            </a:pPr>
            <a:r>
              <a:rPr lang="en" sz="1275" dirty="0">
                <a:solidFill>
                  <a:schemeClr val="dk1"/>
                </a:solidFill>
                <a:highlight>
                  <a:srgbClr val="FFF2CC"/>
                </a:highlight>
                <a:latin typeface="Open Sans"/>
                <a:ea typeface="Open Sans"/>
                <a:cs typeface="Open Sans"/>
                <a:sym typeface="Open Sans"/>
              </a:rPr>
              <a:t>Narrative (human readable)</a:t>
            </a:r>
            <a:endParaRPr sz="1275" dirty="0">
              <a:solidFill>
                <a:schemeClr val="dk1"/>
              </a:solidFill>
              <a:highlight>
                <a:srgbClr val="FFF2CC"/>
              </a:highlight>
              <a:latin typeface="Open Sans"/>
              <a:ea typeface="Open Sans"/>
              <a:cs typeface="Open Sans"/>
              <a:sym typeface="Open Sans"/>
            </a:endParaRPr>
          </a:p>
          <a:p>
            <a:pPr marL="0" marR="0" lvl="0" indent="0" algn="l" rtl="0">
              <a:lnSpc>
                <a:spcPct val="115000"/>
              </a:lnSpc>
              <a:spcBef>
                <a:spcPts val="0"/>
              </a:spcBef>
              <a:spcAft>
                <a:spcPts val="0"/>
              </a:spcAft>
              <a:buNone/>
            </a:pPr>
            <a:endParaRPr sz="1275" dirty="0">
              <a:solidFill>
                <a:schemeClr val="dk1"/>
              </a:solidFill>
              <a:highlight>
                <a:srgbClr val="FFF2CC"/>
              </a:highlight>
              <a:latin typeface="Open Sans"/>
              <a:ea typeface="Open Sans"/>
              <a:cs typeface="Open Sans"/>
              <a:sym typeface="Open Sans"/>
            </a:endParaRPr>
          </a:p>
          <a:p>
            <a:pPr marL="0" marR="0" lvl="0" indent="0" algn="l" rtl="0">
              <a:lnSpc>
                <a:spcPct val="115000"/>
              </a:lnSpc>
              <a:spcBef>
                <a:spcPts val="0"/>
              </a:spcBef>
              <a:spcAft>
                <a:spcPts val="0"/>
              </a:spcAft>
              <a:buNone/>
            </a:pPr>
            <a:r>
              <a:rPr lang="en" sz="1275" dirty="0">
                <a:solidFill>
                  <a:schemeClr val="dk1"/>
                </a:solidFill>
                <a:highlight>
                  <a:srgbClr val="D9EAD3"/>
                </a:highlight>
                <a:latin typeface="Open Sans"/>
                <a:ea typeface="Open Sans"/>
                <a:cs typeface="Open Sans"/>
                <a:sym typeface="Open Sans"/>
              </a:rPr>
              <a:t>Extensions (outside the 80%)</a:t>
            </a:r>
            <a:endParaRPr sz="1275" dirty="0">
              <a:solidFill>
                <a:schemeClr val="dk1"/>
              </a:solidFill>
              <a:highlight>
                <a:srgbClr val="D9EAD3"/>
              </a:highlight>
              <a:latin typeface="Open Sans"/>
              <a:ea typeface="Open Sans"/>
              <a:cs typeface="Open Sans"/>
              <a:sym typeface="Open Sans"/>
            </a:endParaRPr>
          </a:p>
          <a:p>
            <a:pPr marL="0" marR="0" lvl="0" indent="0" algn="l" rtl="0">
              <a:lnSpc>
                <a:spcPct val="115000"/>
              </a:lnSpc>
              <a:spcBef>
                <a:spcPts val="0"/>
              </a:spcBef>
              <a:spcAft>
                <a:spcPts val="0"/>
              </a:spcAft>
              <a:buNone/>
            </a:pPr>
            <a:endParaRPr sz="1275" dirty="0">
              <a:solidFill>
                <a:schemeClr val="dk1"/>
              </a:solidFill>
              <a:highlight>
                <a:srgbClr val="D9EAD3"/>
              </a:highlight>
              <a:latin typeface="Open Sans"/>
              <a:ea typeface="Open Sans"/>
              <a:cs typeface="Open Sans"/>
              <a:sym typeface="Open Sans"/>
            </a:endParaRPr>
          </a:p>
          <a:p>
            <a:pPr marL="0" marR="0" lvl="0" indent="0" algn="l" rtl="0">
              <a:lnSpc>
                <a:spcPct val="115000"/>
              </a:lnSpc>
              <a:spcBef>
                <a:spcPts val="0"/>
              </a:spcBef>
              <a:spcAft>
                <a:spcPts val="0"/>
              </a:spcAft>
              <a:buNone/>
            </a:pPr>
            <a:r>
              <a:rPr lang="en" sz="1275" dirty="0">
                <a:solidFill>
                  <a:schemeClr val="dk1"/>
                </a:solidFill>
                <a:highlight>
                  <a:srgbClr val="FCE5CD"/>
                </a:highlight>
                <a:latin typeface="Open Sans"/>
                <a:ea typeface="Open Sans"/>
                <a:cs typeface="Open Sans"/>
                <a:sym typeface="Open Sans"/>
              </a:rPr>
              <a:t>Content (body)</a:t>
            </a:r>
            <a:endParaRPr sz="1425" dirty="0">
              <a:solidFill>
                <a:schemeClr val="dk1"/>
              </a:solidFill>
              <a:latin typeface="Open Sans"/>
              <a:ea typeface="Open Sans"/>
              <a:cs typeface="Open Sans"/>
              <a:sym typeface="Open Sans"/>
            </a:endParaRPr>
          </a:p>
        </p:txBody>
      </p:sp>
      <p:sp>
        <p:nvSpPr>
          <p:cNvPr id="487" name="Google Shape;487;p16"/>
          <p:cNvSpPr/>
          <p:nvPr/>
        </p:nvSpPr>
        <p:spPr>
          <a:xfrm>
            <a:off x="1530159" y="1173094"/>
            <a:ext cx="4310201" cy="443227"/>
          </a:xfrm>
          <a:prstGeom prst="rect">
            <a:avLst/>
          </a:prstGeom>
          <a:solidFill>
            <a:srgbClr val="C9DAF8">
              <a:alpha val="26666"/>
            </a:srgbClr>
          </a:solidFill>
          <a:ln>
            <a:noFill/>
          </a:ln>
        </p:spPr>
        <p:txBody>
          <a:bodyPr spcFirstLastPara="1" wrap="square" lIns="68550" tIns="68550" rIns="68550" bIns="68550" anchor="ctr" anchorCtr="0">
            <a:noAutofit/>
          </a:bodyPr>
          <a:lstStyle/>
          <a:p>
            <a:pPr marL="0" marR="0" lvl="0" indent="0" algn="l" rtl="0">
              <a:spcBef>
                <a:spcPts val="0"/>
              </a:spcBef>
              <a:spcAft>
                <a:spcPts val="0"/>
              </a:spcAft>
              <a:buNone/>
            </a:pPr>
            <a:endParaRPr sz="1350">
              <a:solidFill>
                <a:schemeClr val="dk1"/>
              </a:solidFill>
              <a:latin typeface="Open Sans"/>
              <a:ea typeface="Open Sans"/>
              <a:cs typeface="Open Sans"/>
              <a:sym typeface="Open Sans"/>
            </a:endParaRPr>
          </a:p>
        </p:txBody>
      </p:sp>
      <p:sp>
        <p:nvSpPr>
          <p:cNvPr id="488" name="Google Shape;488;p16"/>
          <p:cNvSpPr/>
          <p:nvPr/>
        </p:nvSpPr>
        <p:spPr>
          <a:xfrm>
            <a:off x="1530159" y="1672454"/>
            <a:ext cx="4310201" cy="292256"/>
          </a:xfrm>
          <a:prstGeom prst="rect">
            <a:avLst/>
          </a:prstGeom>
          <a:solidFill>
            <a:srgbClr val="FFF3B1">
              <a:alpha val="26666"/>
            </a:srgbClr>
          </a:solidFill>
          <a:ln>
            <a:noFill/>
          </a:ln>
        </p:spPr>
        <p:txBody>
          <a:bodyPr spcFirstLastPara="1" wrap="square" lIns="68550" tIns="68550" rIns="68550" bIns="68550" anchor="ctr" anchorCtr="0">
            <a:noAutofit/>
          </a:bodyPr>
          <a:lstStyle/>
          <a:p>
            <a:pPr marL="0" marR="0" lvl="0" indent="0" algn="l" rtl="0">
              <a:spcBef>
                <a:spcPts val="0"/>
              </a:spcBef>
              <a:spcAft>
                <a:spcPts val="0"/>
              </a:spcAft>
              <a:buNone/>
            </a:pPr>
            <a:endParaRPr sz="1350">
              <a:solidFill>
                <a:schemeClr val="dk1"/>
              </a:solidFill>
              <a:latin typeface="Open Sans"/>
              <a:ea typeface="Open Sans"/>
              <a:cs typeface="Open Sans"/>
              <a:sym typeface="Open Sans"/>
            </a:endParaRPr>
          </a:p>
        </p:txBody>
      </p:sp>
      <p:sp>
        <p:nvSpPr>
          <p:cNvPr id="489" name="Google Shape;489;p16"/>
          <p:cNvSpPr/>
          <p:nvPr/>
        </p:nvSpPr>
        <p:spPr>
          <a:xfrm>
            <a:off x="1530160" y="1996112"/>
            <a:ext cx="4310200" cy="441108"/>
          </a:xfrm>
          <a:prstGeom prst="rect">
            <a:avLst/>
          </a:prstGeom>
          <a:solidFill>
            <a:srgbClr val="ACE199">
              <a:alpha val="26666"/>
            </a:srgbClr>
          </a:solidFill>
          <a:ln>
            <a:noFill/>
          </a:ln>
        </p:spPr>
        <p:txBody>
          <a:bodyPr spcFirstLastPara="1" wrap="square" lIns="68550" tIns="68550" rIns="68550" bIns="68550" anchor="ctr" anchorCtr="0">
            <a:noAutofit/>
          </a:bodyPr>
          <a:lstStyle/>
          <a:p>
            <a:pPr marL="0" marR="0" lvl="0" indent="0" algn="l" rtl="0">
              <a:spcBef>
                <a:spcPts val="0"/>
              </a:spcBef>
              <a:spcAft>
                <a:spcPts val="0"/>
              </a:spcAft>
              <a:buNone/>
            </a:pPr>
            <a:endParaRPr sz="1350" dirty="0">
              <a:solidFill>
                <a:schemeClr val="dk1"/>
              </a:solidFill>
              <a:latin typeface="Open Sans"/>
              <a:ea typeface="Open Sans"/>
              <a:cs typeface="Open Sans"/>
              <a:sym typeface="Open Sans"/>
            </a:endParaRPr>
          </a:p>
        </p:txBody>
      </p:sp>
      <p:sp>
        <p:nvSpPr>
          <p:cNvPr id="490" name="Google Shape;490;p16"/>
          <p:cNvSpPr/>
          <p:nvPr/>
        </p:nvSpPr>
        <p:spPr>
          <a:xfrm>
            <a:off x="1530160" y="2491238"/>
            <a:ext cx="4310200" cy="2197715"/>
          </a:xfrm>
          <a:prstGeom prst="rect">
            <a:avLst/>
          </a:prstGeom>
          <a:solidFill>
            <a:srgbClr val="FFC283">
              <a:alpha val="26666"/>
            </a:srgbClr>
          </a:solidFill>
          <a:ln>
            <a:noFill/>
          </a:ln>
        </p:spPr>
        <p:txBody>
          <a:bodyPr spcFirstLastPara="1" wrap="square" lIns="68550" tIns="68550" rIns="68550" bIns="68550" anchor="ctr" anchorCtr="0">
            <a:noAutofit/>
          </a:bodyPr>
          <a:lstStyle/>
          <a:p>
            <a:pPr marL="0" marR="0" lvl="0" indent="0" algn="l" rtl="0">
              <a:spcBef>
                <a:spcPts val="0"/>
              </a:spcBef>
              <a:spcAft>
                <a:spcPts val="0"/>
              </a:spcAft>
              <a:buNone/>
            </a:pPr>
            <a:endParaRPr sz="1350">
              <a:solidFill>
                <a:schemeClr val="dk1"/>
              </a:solidFill>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17"/>
          <p:cNvSpPr txBox="1">
            <a:spLocks noGrp="1"/>
          </p:cNvSpPr>
          <p:nvPr>
            <p:ph type="body" idx="1"/>
          </p:nvPr>
        </p:nvSpPr>
        <p:spPr>
          <a:xfrm>
            <a:off x="1247337" y="1131375"/>
            <a:ext cx="7498800" cy="3849300"/>
          </a:xfrm>
          <a:prstGeom prst="rect">
            <a:avLst/>
          </a:prstGeom>
          <a:noFill/>
          <a:ln>
            <a:noFill/>
          </a:ln>
        </p:spPr>
        <p:txBody>
          <a:bodyPr spcFirstLastPara="1" wrap="square" lIns="91425" tIns="91425" rIns="91425" bIns="91425" anchor="t" anchorCtr="0">
            <a:noAutofit/>
          </a:bodyPr>
          <a:lstStyle/>
          <a:p>
            <a:pPr marL="457200" lvl="0" indent="-357188" algn="l" rtl="0">
              <a:lnSpc>
                <a:spcPct val="115000"/>
              </a:lnSpc>
              <a:spcBef>
                <a:spcPts val="0"/>
              </a:spcBef>
              <a:spcAft>
                <a:spcPts val="0"/>
              </a:spcAft>
              <a:buSzPts val="2700"/>
              <a:buChar char="●"/>
            </a:pPr>
            <a:r>
              <a:rPr lang="en" sz="2025" b="1" dirty="0"/>
              <a:t>Patient Resource does not contain maiden name</a:t>
            </a:r>
            <a:endParaRPr sz="2025" b="1" dirty="0"/>
          </a:p>
          <a:p>
            <a:pPr marL="457200" lvl="0" indent="-357188" algn="l" rtl="0">
              <a:lnSpc>
                <a:spcPct val="115000"/>
              </a:lnSpc>
              <a:spcBef>
                <a:spcPts val="0"/>
              </a:spcBef>
              <a:spcAft>
                <a:spcPts val="0"/>
              </a:spcAft>
              <a:buSzPts val="2700"/>
              <a:buChar char="●"/>
            </a:pPr>
            <a:r>
              <a:rPr lang="en" sz="2025" b="1" dirty="0"/>
              <a:t>So,... include maiden name through an extension</a:t>
            </a:r>
            <a:endParaRPr sz="2025" b="1" dirty="0"/>
          </a:p>
          <a:p>
            <a:pPr marL="0" lvl="0" indent="0" algn="l" rtl="0">
              <a:lnSpc>
                <a:spcPct val="115000"/>
              </a:lnSpc>
              <a:spcBef>
                <a:spcPts val="1575"/>
              </a:spcBef>
              <a:spcAft>
                <a:spcPts val="0"/>
              </a:spcAft>
              <a:buSzPts val="2400"/>
              <a:buNone/>
            </a:pPr>
            <a:endParaRPr sz="2025" dirty="0"/>
          </a:p>
          <a:p>
            <a:pPr marL="85725" marR="85725" lvl="0" indent="0" algn="l" rtl="0">
              <a:lnSpc>
                <a:spcPct val="130769"/>
              </a:lnSpc>
              <a:spcBef>
                <a:spcPts val="1575"/>
              </a:spcBef>
              <a:spcAft>
                <a:spcPts val="0"/>
              </a:spcAft>
              <a:buSzPts val="2400"/>
              <a:buNone/>
            </a:pPr>
            <a:r>
              <a:rPr lang="en" sz="1125" dirty="0">
                <a:solidFill>
                  <a:srgbClr val="000000"/>
                </a:solidFill>
                <a:latin typeface="Courier New"/>
                <a:ea typeface="Courier New"/>
                <a:cs typeface="Courier New"/>
                <a:sym typeface="Courier New"/>
              </a:rPr>
              <a:t>"extension": [</a:t>
            </a:r>
            <a:endParaRPr sz="1125" dirty="0">
              <a:solidFill>
                <a:srgbClr val="000000"/>
              </a:solidFill>
              <a:latin typeface="Courier New"/>
              <a:ea typeface="Courier New"/>
              <a:cs typeface="Courier New"/>
              <a:sym typeface="Courier New"/>
            </a:endParaRPr>
          </a:p>
          <a:p>
            <a:pPr marL="85725" marR="85725" lvl="0" indent="0" algn="l" rtl="0">
              <a:lnSpc>
                <a:spcPct val="130769"/>
              </a:lnSpc>
              <a:spcBef>
                <a:spcPts val="0"/>
              </a:spcBef>
              <a:spcAft>
                <a:spcPts val="0"/>
              </a:spcAft>
              <a:buSzPts val="2400"/>
              <a:buNone/>
            </a:pPr>
            <a:r>
              <a:rPr lang="en" sz="1125" dirty="0">
                <a:solidFill>
                  <a:srgbClr val="000000"/>
                </a:solidFill>
                <a:latin typeface="Courier New"/>
                <a:ea typeface="Courier New"/>
                <a:cs typeface="Courier New"/>
                <a:sym typeface="Courier New"/>
              </a:rPr>
              <a:t>	{</a:t>
            </a:r>
            <a:endParaRPr sz="1125" dirty="0">
              <a:solidFill>
                <a:srgbClr val="000000"/>
              </a:solidFill>
              <a:latin typeface="Courier New"/>
              <a:ea typeface="Courier New"/>
              <a:cs typeface="Courier New"/>
              <a:sym typeface="Courier New"/>
            </a:endParaRPr>
          </a:p>
          <a:p>
            <a:pPr marL="428625" marR="85725" lvl="0" indent="257175" algn="l" rtl="0">
              <a:lnSpc>
                <a:spcPct val="130769"/>
              </a:lnSpc>
              <a:spcBef>
                <a:spcPts val="0"/>
              </a:spcBef>
              <a:spcAft>
                <a:spcPts val="0"/>
              </a:spcAft>
              <a:buSzPts val="2400"/>
              <a:buNone/>
            </a:pPr>
            <a:r>
              <a:rPr lang="en" sz="1125" dirty="0">
                <a:solidFill>
                  <a:srgbClr val="000000"/>
                </a:solidFill>
                <a:latin typeface="Courier New"/>
                <a:ea typeface="Courier New"/>
                <a:cs typeface="Courier New"/>
                <a:sym typeface="Courier New"/>
              </a:rPr>
              <a:t>"url": "</a:t>
            </a:r>
            <a:r>
              <a:rPr lang="en" sz="1125" dirty="0">
                <a:solidFill>
                  <a:srgbClr val="000000"/>
                </a:solidFill>
                <a:highlight>
                  <a:srgbClr val="FFFF00"/>
                </a:highlight>
                <a:latin typeface="Courier New"/>
                <a:ea typeface="Courier New"/>
                <a:cs typeface="Courier New"/>
                <a:sym typeface="Courier New"/>
              </a:rPr>
              <a:t>http://hl7.org/fhir/StructureDefinition/patient-mothersMaidenName</a:t>
            </a:r>
            <a:r>
              <a:rPr lang="en" sz="1125" dirty="0">
                <a:solidFill>
                  <a:srgbClr val="000000"/>
                </a:solidFill>
                <a:latin typeface="Courier New"/>
                <a:ea typeface="Courier New"/>
                <a:cs typeface="Courier New"/>
                <a:sym typeface="Courier New"/>
              </a:rPr>
              <a:t>",</a:t>
            </a:r>
            <a:endParaRPr sz="1125" dirty="0">
              <a:solidFill>
                <a:srgbClr val="000000"/>
              </a:solidFill>
              <a:latin typeface="Courier New"/>
              <a:ea typeface="Courier New"/>
              <a:cs typeface="Courier New"/>
              <a:sym typeface="Courier New"/>
            </a:endParaRPr>
          </a:p>
          <a:p>
            <a:pPr marL="428625" marR="85725" lvl="0" indent="257175" algn="l" rtl="0">
              <a:lnSpc>
                <a:spcPct val="130769"/>
              </a:lnSpc>
              <a:spcBef>
                <a:spcPts val="0"/>
              </a:spcBef>
              <a:spcAft>
                <a:spcPts val="0"/>
              </a:spcAft>
              <a:buSzPts val="2400"/>
              <a:buNone/>
            </a:pPr>
            <a:r>
              <a:rPr lang="en" sz="1125" dirty="0">
                <a:solidFill>
                  <a:srgbClr val="000000"/>
                </a:solidFill>
                <a:latin typeface="Courier New"/>
                <a:ea typeface="Courier New"/>
                <a:cs typeface="Courier New"/>
                <a:sym typeface="Courier New"/>
              </a:rPr>
              <a:t>"valueCode": "Williams"</a:t>
            </a:r>
            <a:endParaRPr sz="1125" dirty="0">
              <a:solidFill>
                <a:srgbClr val="000000"/>
              </a:solidFill>
              <a:latin typeface="Courier New"/>
              <a:ea typeface="Courier New"/>
              <a:cs typeface="Courier New"/>
              <a:sym typeface="Courier New"/>
            </a:endParaRPr>
          </a:p>
          <a:p>
            <a:pPr marL="85725" marR="85725" lvl="0" indent="257175" algn="l" rtl="0">
              <a:lnSpc>
                <a:spcPct val="130769"/>
              </a:lnSpc>
              <a:spcBef>
                <a:spcPts val="0"/>
              </a:spcBef>
              <a:spcAft>
                <a:spcPts val="0"/>
              </a:spcAft>
              <a:buSzPts val="2400"/>
              <a:buNone/>
            </a:pPr>
            <a:r>
              <a:rPr lang="en" sz="1125" dirty="0">
                <a:solidFill>
                  <a:srgbClr val="000000"/>
                </a:solidFill>
                <a:latin typeface="Courier New"/>
                <a:ea typeface="Courier New"/>
                <a:cs typeface="Courier New"/>
                <a:sym typeface="Courier New"/>
              </a:rPr>
              <a:t>}</a:t>
            </a:r>
            <a:endParaRPr sz="1125" dirty="0">
              <a:solidFill>
                <a:srgbClr val="000000"/>
              </a:solidFill>
              <a:latin typeface="Courier New"/>
              <a:ea typeface="Courier New"/>
              <a:cs typeface="Courier New"/>
              <a:sym typeface="Courier New"/>
            </a:endParaRPr>
          </a:p>
          <a:p>
            <a:pPr marL="85725" marR="85725" lvl="0" indent="0" algn="l" rtl="0">
              <a:lnSpc>
                <a:spcPct val="130769"/>
              </a:lnSpc>
              <a:spcBef>
                <a:spcPts val="0"/>
              </a:spcBef>
              <a:spcAft>
                <a:spcPts val="0"/>
              </a:spcAft>
              <a:buSzPts val="2400"/>
              <a:buNone/>
            </a:pPr>
            <a:r>
              <a:rPr lang="en" sz="1125" dirty="0">
                <a:solidFill>
                  <a:srgbClr val="000000"/>
                </a:solidFill>
                <a:latin typeface="Courier New"/>
                <a:ea typeface="Courier New"/>
                <a:cs typeface="Courier New"/>
                <a:sym typeface="Courier New"/>
              </a:rPr>
              <a:t>]</a:t>
            </a:r>
            <a:endParaRPr sz="1125" dirty="0">
              <a:solidFill>
                <a:srgbClr val="000000"/>
              </a:solidFill>
              <a:latin typeface="Courier New"/>
              <a:ea typeface="Courier New"/>
              <a:cs typeface="Courier New"/>
              <a:sym typeface="Courier New"/>
            </a:endParaRPr>
          </a:p>
          <a:p>
            <a:pPr marL="0" lvl="0" indent="0" algn="l" rtl="0">
              <a:lnSpc>
                <a:spcPct val="115000"/>
              </a:lnSpc>
              <a:spcBef>
                <a:spcPts val="0"/>
              </a:spcBef>
              <a:spcAft>
                <a:spcPts val="1575"/>
              </a:spcAft>
              <a:buSzPts val="2400"/>
              <a:buNone/>
            </a:pPr>
            <a:endParaRPr sz="2025" dirty="0"/>
          </a:p>
        </p:txBody>
      </p:sp>
      <p:sp>
        <p:nvSpPr>
          <p:cNvPr id="496" name="Google Shape;496;p17"/>
          <p:cNvSpPr txBox="1">
            <a:spLocks noGrp="1"/>
          </p:cNvSpPr>
          <p:nvPr>
            <p:ph type="title" idx="2"/>
          </p:nvPr>
        </p:nvSpPr>
        <p:spPr>
          <a:xfrm>
            <a:off x="1512787" y="162825"/>
            <a:ext cx="5889825" cy="554625"/>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FFFFFF"/>
              </a:buClr>
              <a:buSzPts val="3700"/>
              <a:buFont typeface="Asap SemiBold"/>
              <a:buNone/>
            </a:pPr>
            <a:r>
              <a:rPr lang="en" sz="3600" dirty="0"/>
              <a:t>Extensions</a:t>
            </a:r>
            <a:endParaRPr sz="3600" dirty="0"/>
          </a:p>
        </p:txBody>
      </p:sp>
      <p:pic>
        <p:nvPicPr>
          <p:cNvPr id="497" name="Google Shape;497;p17"/>
          <p:cNvPicPr preferRelativeResize="0"/>
          <p:nvPr/>
        </p:nvPicPr>
        <p:blipFill rotWithShape="1">
          <a:blip r:embed="rId3">
            <a:alphaModFix/>
          </a:blip>
          <a:srcRect/>
          <a:stretch/>
        </p:blipFill>
        <p:spPr>
          <a:xfrm>
            <a:off x="112275" y="1206637"/>
            <a:ext cx="1056950" cy="10569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3" name="Google Shape;503;p18"/>
          <p:cNvSpPr txBox="1">
            <a:spLocks noGrp="1"/>
          </p:cNvSpPr>
          <p:nvPr>
            <p:ph type="body" idx="1"/>
          </p:nvPr>
        </p:nvSpPr>
        <p:spPr>
          <a:xfrm>
            <a:off x="998942" y="1022497"/>
            <a:ext cx="2190325" cy="384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400"/>
              <a:buNone/>
            </a:pPr>
            <a:r>
              <a:rPr lang="en" b="1" dirty="0"/>
              <a:t>A Profile takes the base (vanilla) FHIR Resource and customizes it for a specific use.</a:t>
            </a:r>
            <a:endParaRPr b="1" dirty="0"/>
          </a:p>
          <a:p>
            <a:pPr marL="0" lvl="0" indent="0" algn="l" rtl="0">
              <a:lnSpc>
                <a:spcPct val="115000"/>
              </a:lnSpc>
              <a:spcBef>
                <a:spcPts val="1575"/>
              </a:spcBef>
              <a:spcAft>
                <a:spcPts val="1575"/>
              </a:spcAft>
              <a:buSzPts val="2400"/>
              <a:buNone/>
            </a:pPr>
            <a:r>
              <a:rPr lang="en" b="1" i="1" dirty="0"/>
              <a:t>The </a:t>
            </a:r>
            <a:r>
              <a:rPr lang="en" b="1" i="1" u="sng" dirty="0">
                <a:solidFill>
                  <a:schemeClr val="hlink"/>
                </a:solidFill>
                <a:hlinkClick r:id="rId3"/>
              </a:rPr>
              <a:t>USCDI Patient</a:t>
            </a:r>
            <a:r>
              <a:rPr lang="en" b="1" i="1" dirty="0"/>
              <a:t> Resource customizations → </a:t>
            </a:r>
            <a:endParaRPr b="1" i="1" dirty="0"/>
          </a:p>
        </p:txBody>
      </p:sp>
      <p:sp>
        <p:nvSpPr>
          <p:cNvPr id="504" name="Google Shape;504;p18"/>
          <p:cNvSpPr txBox="1">
            <a:spLocks noGrp="1"/>
          </p:cNvSpPr>
          <p:nvPr>
            <p:ph type="title" idx="2"/>
          </p:nvPr>
        </p:nvSpPr>
        <p:spPr>
          <a:xfrm>
            <a:off x="-1436424" y="47253"/>
            <a:ext cx="5889825" cy="554625"/>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FFFFFF"/>
              </a:buClr>
              <a:buSzPts val="3700"/>
              <a:buFont typeface="Asap SemiBold"/>
              <a:buNone/>
            </a:pPr>
            <a:r>
              <a:rPr lang="en" sz="3600" dirty="0"/>
              <a:t>Profiles</a:t>
            </a:r>
            <a:endParaRPr sz="3600" dirty="0"/>
          </a:p>
        </p:txBody>
      </p:sp>
      <p:pic>
        <p:nvPicPr>
          <p:cNvPr id="505" name="Google Shape;505;p18"/>
          <p:cNvPicPr preferRelativeResize="0"/>
          <p:nvPr/>
        </p:nvPicPr>
        <p:blipFill rotWithShape="1">
          <a:blip r:embed="rId4">
            <a:alphaModFix/>
          </a:blip>
          <a:srcRect/>
          <a:stretch/>
        </p:blipFill>
        <p:spPr>
          <a:xfrm>
            <a:off x="53706" y="1230127"/>
            <a:ext cx="966227" cy="966227"/>
          </a:xfrm>
          <a:prstGeom prst="rect">
            <a:avLst/>
          </a:prstGeom>
          <a:noFill/>
          <a:ln>
            <a:noFill/>
          </a:ln>
        </p:spPr>
      </p:pic>
      <p:grpSp>
        <p:nvGrpSpPr>
          <p:cNvPr id="506" name="Google Shape;506;p18"/>
          <p:cNvGrpSpPr/>
          <p:nvPr/>
        </p:nvGrpSpPr>
        <p:grpSpPr>
          <a:xfrm>
            <a:off x="3189514" y="47253"/>
            <a:ext cx="5812972" cy="4709804"/>
            <a:chOff x="4600400" y="1176400"/>
            <a:chExt cx="7591598" cy="5593551"/>
          </a:xfrm>
        </p:grpSpPr>
        <p:pic>
          <p:nvPicPr>
            <p:cNvPr id="507" name="Google Shape;507;p18"/>
            <p:cNvPicPr preferRelativeResize="0"/>
            <p:nvPr/>
          </p:nvPicPr>
          <p:blipFill rotWithShape="1">
            <a:blip r:embed="rId5">
              <a:alphaModFix/>
            </a:blip>
            <a:srcRect r="15922"/>
            <a:stretch/>
          </p:blipFill>
          <p:spPr>
            <a:xfrm>
              <a:off x="4600400" y="1176400"/>
              <a:ext cx="7591598" cy="5593551"/>
            </a:xfrm>
            <a:prstGeom prst="rect">
              <a:avLst/>
            </a:prstGeom>
            <a:noFill/>
            <a:ln>
              <a:noFill/>
            </a:ln>
          </p:spPr>
        </p:pic>
        <p:sp>
          <p:nvSpPr>
            <p:cNvPr id="508" name="Google Shape;508;p18"/>
            <p:cNvSpPr/>
            <p:nvPr/>
          </p:nvSpPr>
          <p:spPr>
            <a:xfrm>
              <a:off x="10655975" y="1176400"/>
              <a:ext cx="1535700" cy="5593500"/>
            </a:xfrm>
            <a:prstGeom prst="rect">
              <a:avLst/>
            </a:prstGeom>
            <a:gradFill>
              <a:gsLst>
                <a:gs pos="0">
                  <a:srgbClr val="FFFFFF">
                    <a:alpha val="0"/>
                  </a:srgbClr>
                </a:gs>
                <a:gs pos="100000">
                  <a:srgbClr val="FFFFFF"/>
                </a:gs>
              </a:gsLst>
              <a:lin ang="0" scaled="0"/>
            </a:gradFill>
            <a:ln>
              <a:noFill/>
            </a:ln>
          </p:spPr>
          <p:txBody>
            <a:bodyPr spcFirstLastPara="1" wrap="square" lIns="68550" tIns="68550" rIns="68550" bIns="68550" anchor="ctr" anchorCtr="0">
              <a:noAutofit/>
            </a:bodyPr>
            <a:lstStyle/>
            <a:p>
              <a:pPr marL="0" marR="0" lvl="0" indent="0" algn="l" rtl="0">
                <a:spcBef>
                  <a:spcPts val="0"/>
                </a:spcBef>
                <a:spcAft>
                  <a:spcPts val="0"/>
                </a:spcAft>
                <a:buNone/>
              </a:pPr>
              <a:endParaRPr sz="1350" dirty="0">
                <a:solidFill>
                  <a:schemeClr val="dk1"/>
                </a:solidFill>
                <a:latin typeface="Open Sans"/>
                <a:ea typeface="Open Sans"/>
                <a:cs typeface="Open Sans"/>
                <a:sym typeface="Open Sans"/>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4" name="Google Shape;514;p19"/>
          <p:cNvSpPr txBox="1">
            <a:spLocks noGrp="1"/>
          </p:cNvSpPr>
          <p:nvPr>
            <p:ph type="title" idx="2"/>
          </p:nvPr>
        </p:nvSpPr>
        <p:spPr>
          <a:xfrm>
            <a:off x="0" y="-715"/>
            <a:ext cx="4419733" cy="554625"/>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FFFFFF"/>
              </a:buClr>
              <a:buSzPts val="3700"/>
              <a:buFont typeface="Asap SemiBold"/>
              <a:buNone/>
            </a:pPr>
            <a:r>
              <a:rPr lang="en" sz="2800" dirty="0">
                <a:latin typeface="Open Sans Extrabold" panose="020B0906030804020204" pitchFamily="34" charset="0"/>
                <a:ea typeface="Open Sans Extrabold" panose="020B0906030804020204" pitchFamily="34" charset="0"/>
                <a:cs typeface="Open Sans Extrabold" panose="020B0906030804020204" pitchFamily="34" charset="0"/>
              </a:rPr>
              <a:t>Implementation Guides (IGs)</a:t>
            </a:r>
            <a:endParaRPr sz="28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515" name="Google Shape;515;p19"/>
          <p:cNvPicPr preferRelativeResize="0"/>
          <p:nvPr/>
        </p:nvPicPr>
        <p:blipFill rotWithShape="1">
          <a:blip r:embed="rId3">
            <a:alphaModFix/>
          </a:blip>
          <a:srcRect/>
          <a:stretch/>
        </p:blipFill>
        <p:spPr>
          <a:xfrm>
            <a:off x="72844" y="1121306"/>
            <a:ext cx="931613" cy="1000875"/>
          </a:xfrm>
          <a:prstGeom prst="rect">
            <a:avLst/>
          </a:prstGeom>
          <a:noFill/>
          <a:ln>
            <a:noFill/>
          </a:ln>
        </p:spPr>
      </p:pic>
      <p:sp>
        <p:nvSpPr>
          <p:cNvPr id="516" name="Google Shape;516;p19"/>
          <p:cNvSpPr txBox="1">
            <a:spLocks noGrp="1"/>
          </p:cNvSpPr>
          <p:nvPr>
            <p:ph type="body" idx="1"/>
          </p:nvPr>
        </p:nvSpPr>
        <p:spPr>
          <a:xfrm>
            <a:off x="1066787" y="1265945"/>
            <a:ext cx="1774384" cy="297922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400"/>
              <a:buNone/>
            </a:pPr>
            <a:r>
              <a:rPr lang="en" sz="1600" b="1" dirty="0"/>
              <a:t>An IG is a collection of Profiles with supporting documentation</a:t>
            </a:r>
          </a:p>
          <a:p>
            <a:pPr marL="0" lvl="0" indent="0" algn="l" rtl="0">
              <a:lnSpc>
                <a:spcPct val="115000"/>
              </a:lnSpc>
              <a:spcBef>
                <a:spcPts val="0"/>
              </a:spcBef>
              <a:spcAft>
                <a:spcPts val="0"/>
              </a:spcAft>
              <a:buSzPts val="2400"/>
              <a:buNone/>
            </a:pPr>
            <a:r>
              <a:rPr lang="en" sz="1600" b="1" dirty="0"/>
              <a:t>to clarify use.</a:t>
            </a:r>
            <a:endParaRPr sz="1600" b="1" dirty="0"/>
          </a:p>
          <a:p>
            <a:pPr marL="0" lvl="0" indent="0" algn="l" rtl="0">
              <a:lnSpc>
                <a:spcPct val="115000"/>
              </a:lnSpc>
              <a:spcBef>
                <a:spcPts val="1575"/>
              </a:spcBef>
              <a:spcAft>
                <a:spcPts val="1575"/>
              </a:spcAft>
              <a:buSzPts val="2400"/>
              <a:buNone/>
            </a:pPr>
            <a:r>
              <a:rPr lang="en" sz="1600" b="1" i="1" dirty="0">
                <a:solidFill>
                  <a:schemeClr val="dk1"/>
                </a:solidFill>
              </a:rPr>
              <a:t>The </a:t>
            </a:r>
            <a:r>
              <a:rPr lang="en" sz="1600" b="1" i="1" u="sng" dirty="0">
                <a:solidFill>
                  <a:schemeClr val="hlink"/>
                </a:solidFill>
                <a:hlinkClick r:id="rId4"/>
              </a:rPr>
              <a:t>USCDI Profile</a:t>
            </a:r>
            <a:r>
              <a:rPr lang="en" sz="1600" b="1" i="1" dirty="0">
                <a:solidFill>
                  <a:schemeClr val="dk1"/>
                </a:solidFill>
              </a:rPr>
              <a:t>→ </a:t>
            </a:r>
            <a:endParaRPr sz="1600" b="1" dirty="0"/>
          </a:p>
        </p:txBody>
      </p:sp>
      <p:grpSp>
        <p:nvGrpSpPr>
          <p:cNvPr id="517" name="Google Shape;517;p19"/>
          <p:cNvGrpSpPr/>
          <p:nvPr/>
        </p:nvGrpSpPr>
        <p:grpSpPr>
          <a:xfrm>
            <a:off x="3124200" y="0"/>
            <a:ext cx="5946956" cy="4633133"/>
            <a:chOff x="4338975" y="1247430"/>
            <a:chExt cx="7853098" cy="5543372"/>
          </a:xfrm>
        </p:grpSpPr>
        <p:pic>
          <p:nvPicPr>
            <p:cNvPr id="518" name="Google Shape;518;p19"/>
            <p:cNvPicPr preferRelativeResize="0"/>
            <p:nvPr/>
          </p:nvPicPr>
          <p:blipFill rotWithShape="1">
            <a:blip r:embed="rId5">
              <a:alphaModFix/>
            </a:blip>
            <a:srcRect/>
            <a:stretch/>
          </p:blipFill>
          <p:spPr>
            <a:xfrm>
              <a:off x="4338975" y="1247430"/>
              <a:ext cx="7853098" cy="5543372"/>
            </a:xfrm>
            <a:prstGeom prst="rect">
              <a:avLst/>
            </a:prstGeom>
            <a:noFill/>
            <a:ln>
              <a:noFill/>
            </a:ln>
          </p:spPr>
        </p:pic>
        <p:sp>
          <p:nvSpPr>
            <p:cNvPr id="519" name="Google Shape;519;p19"/>
            <p:cNvSpPr/>
            <p:nvPr/>
          </p:nvSpPr>
          <p:spPr>
            <a:xfrm>
              <a:off x="6984125" y="4162025"/>
              <a:ext cx="2552400" cy="1820400"/>
            </a:xfrm>
            <a:prstGeom prst="rect">
              <a:avLst/>
            </a:prstGeom>
            <a:noFill/>
            <a:ln w="9525" cap="flat" cmpd="sng">
              <a:solidFill>
                <a:srgbClr val="FF0000"/>
              </a:solidFill>
              <a:prstDash val="solid"/>
              <a:round/>
              <a:headEnd type="none" w="sm" len="sm"/>
              <a:tailEnd type="none" w="sm" len="sm"/>
            </a:ln>
            <a:effectLst>
              <a:outerShdw blurRad="57150" algn="bl" rotWithShape="0">
                <a:srgbClr val="FFFF00"/>
              </a:outerShdw>
            </a:effectLst>
          </p:spPr>
          <p:txBody>
            <a:bodyPr spcFirstLastPara="1" wrap="square" lIns="68550" tIns="68550" rIns="68550" bIns="68550" anchor="ctr" anchorCtr="0">
              <a:noAutofit/>
            </a:bodyPr>
            <a:lstStyle/>
            <a:p>
              <a:pPr marL="0" marR="0" lvl="0" indent="0" algn="l" rtl="0">
                <a:spcBef>
                  <a:spcPts val="0"/>
                </a:spcBef>
                <a:spcAft>
                  <a:spcPts val="0"/>
                </a:spcAft>
                <a:buNone/>
              </a:pPr>
              <a:endParaRPr sz="1350">
                <a:solidFill>
                  <a:schemeClr val="dk1"/>
                </a:solidFill>
                <a:latin typeface="Open Sans"/>
                <a:ea typeface="Open Sans"/>
                <a:cs typeface="Open Sans"/>
                <a:sym typeface="Open Sans"/>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21"/>
          <p:cNvSpPr txBox="1">
            <a:spLocks noGrp="1"/>
          </p:cNvSpPr>
          <p:nvPr>
            <p:ph type="body" idx="1"/>
          </p:nvPr>
        </p:nvSpPr>
        <p:spPr>
          <a:xfrm>
            <a:off x="2714269" y="1052277"/>
            <a:ext cx="5988825" cy="4113450"/>
          </a:xfrm>
          <a:prstGeom prst="rect">
            <a:avLst/>
          </a:prstGeom>
          <a:noFill/>
          <a:ln>
            <a:noFill/>
          </a:ln>
        </p:spPr>
        <p:txBody>
          <a:bodyPr spcFirstLastPara="1" wrap="square" lIns="91425" tIns="91425" rIns="91425" bIns="91425" anchor="t" anchorCtr="0">
            <a:noAutofit/>
          </a:bodyPr>
          <a:lstStyle/>
          <a:p>
            <a:pPr marL="342900" lvl="0" indent="-285750" algn="l" rtl="0">
              <a:lnSpc>
                <a:spcPct val="115000"/>
              </a:lnSpc>
              <a:spcBef>
                <a:spcPts val="0"/>
              </a:spcBef>
              <a:spcAft>
                <a:spcPts val="0"/>
              </a:spcAft>
              <a:buClr>
                <a:srgbClr val="384850"/>
              </a:buClr>
              <a:buSzPts val="2400"/>
              <a:buFont typeface="Open Sans"/>
              <a:buChar char="●"/>
            </a:pPr>
            <a:r>
              <a:rPr lang="en" sz="1600" b="1" dirty="0"/>
              <a:t>Resource</a:t>
            </a:r>
            <a:r>
              <a:rPr lang="en" sz="1600" dirty="0"/>
              <a:t>: Generic; global; maturity model</a:t>
            </a:r>
            <a:endParaRPr sz="1600" dirty="0"/>
          </a:p>
          <a:p>
            <a:pPr marL="342900" lvl="0" indent="-285750" algn="l" rtl="0">
              <a:lnSpc>
                <a:spcPct val="115000"/>
              </a:lnSpc>
              <a:spcBef>
                <a:spcPts val="750"/>
              </a:spcBef>
              <a:spcAft>
                <a:spcPts val="0"/>
              </a:spcAft>
              <a:buSzPts val="2400"/>
              <a:buChar char="●"/>
            </a:pPr>
            <a:r>
              <a:rPr lang="en" sz="1600" b="1" dirty="0"/>
              <a:t>Extension</a:t>
            </a:r>
            <a:r>
              <a:rPr lang="en" sz="1600" dirty="0"/>
              <a:t>: Data element outside of the 80%</a:t>
            </a:r>
            <a:endParaRPr sz="1600" dirty="0"/>
          </a:p>
          <a:p>
            <a:pPr marL="342900" lvl="0" indent="-285750" algn="l" rtl="0">
              <a:lnSpc>
                <a:spcPct val="115000"/>
              </a:lnSpc>
              <a:spcBef>
                <a:spcPts val="750"/>
              </a:spcBef>
              <a:spcAft>
                <a:spcPts val="0"/>
              </a:spcAft>
              <a:buSzPts val="2400"/>
              <a:buChar char="●"/>
            </a:pPr>
            <a:r>
              <a:rPr lang="en" sz="1600" b="1" dirty="0"/>
              <a:t>Profile</a:t>
            </a:r>
            <a:r>
              <a:rPr lang="en" sz="1600" dirty="0"/>
              <a:t>: A Resource customized for specific context</a:t>
            </a:r>
            <a:endParaRPr sz="1600" dirty="0"/>
          </a:p>
          <a:p>
            <a:pPr marL="342900" lvl="0" indent="-285750" algn="l" rtl="0">
              <a:lnSpc>
                <a:spcPct val="115000"/>
              </a:lnSpc>
              <a:spcBef>
                <a:spcPts val="750"/>
              </a:spcBef>
              <a:spcAft>
                <a:spcPts val="750"/>
              </a:spcAft>
              <a:buSzPts val="2400"/>
              <a:buChar char="●"/>
            </a:pPr>
            <a:r>
              <a:rPr lang="en" sz="1600" b="1" dirty="0"/>
              <a:t>IG</a:t>
            </a:r>
            <a:r>
              <a:rPr lang="en" sz="1600" dirty="0"/>
              <a:t>: Group of Resources + clarifying documentation</a:t>
            </a:r>
            <a:endParaRPr sz="1600" dirty="0"/>
          </a:p>
        </p:txBody>
      </p:sp>
      <p:sp>
        <p:nvSpPr>
          <p:cNvPr id="531" name="Google Shape;531;p21"/>
          <p:cNvSpPr txBox="1">
            <a:spLocks noGrp="1"/>
          </p:cNvSpPr>
          <p:nvPr>
            <p:ph type="title" idx="2"/>
          </p:nvPr>
        </p:nvSpPr>
        <p:spPr>
          <a:xfrm>
            <a:off x="1627087" y="145725"/>
            <a:ext cx="5889825" cy="554625"/>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FFFFFF"/>
              </a:buClr>
              <a:buSzPts val="3700"/>
              <a:buFont typeface="Asap SemiBold"/>
              <a:buNone/>
            </a:pPr>
            <a:r>
              <a:rPr lang="en" sz="3200" dirty="0">
                <a:latin typeface="Open Sans Extrabold" panose="020B0906030804020204" pitchFamily="34" charset="0"/>
                <a:ea typeface="Open Sans Extrabold" panose="020B0906030804020204" pitchFamily="34" charset="0"/>
                <a:cs typeface="Open Sans Extrabold" panose="020B0906030804020204" pitchFamily="34" charset="0"/>
              </a:rPr>
              <a:t>Summary</a:t>
            </a:r>
            <a:endParaRPr sz="32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nvGrpSpPr>
          <p:cNvPr id="532" name="Google Shape;532;p21"/>
          <p:cNvGrpSpPr/>
          <p:nvPr/>
        </p:nvGrpSpPr>
        <p:grpSpPr>
          <a:xfrm>
            <a:off x="440906" y="1078631"/>
            <a:ext cx="1713150" cy="3342150"/>
            <a:chOff x="231625" y="1205850"/>
            <a:chExt cx="2284200" cy="4456200"/>
          </a:xfrm>
        </p:grpSpPr>
        <p:sp>
          <p:nvSpPr>
            <p:cNvPr id="533" name="Google Shape;533;p21"/>
            <p:cNvSpPr/>
            <p:nvPr/>
          </p:nvSpPr>
          <p:spPr>
            <a:xfrm>
              <a:off x="231625" y="1205850"/>
              <a:ext cx="2284200" cy="4456200"/>
            </a:xfrm>
            <a:prstGeom prst="roundRect">
              <a:avLst>
                <a:gd name="adj" fmla="val 2202"/>
              </a:avLst>
            </a:prstGeom>
            <a:solidFill>
              <a:srgbClr val="CBEDEC"/>
            </a:solidFill>
            <a:ln w="9525" cap="flat" cmpd="sng">
              <a:solidFill>
                <a:schemeClr val="dk2"/>
              </a:solidFill>
              <a:prstDash val="solid"/>
              <a:round/>
              <a:headEnd type="none" w="sm" len="sm"/>
              <a:tailEnd type="none" w="sm" len="sm"/>
            </a:ln>
          </p:spPr>
          <p:txBody>
            <a:bodyPr spcFirstLastPara="1" wrap="square" lIns="68550" tIns="68550" rIns="68550" bIns="68550" anchor="t" anchorCtr="0">
              <a:noAutofit/>
            </a:bodyPr>
            <a:lstStyle/>
            <a:p>
              <a:pPr marL="0" marR="0" lvl="0" indent="0" algn="ctr" rtl="0">
                <a:spcBef>
                  <a:spcPts val="0"/>
                </a:spcBef>
                <a:spcAft>
                  <a:spcPts val="0"/>
                </a:spcAft>
                <a:buNone/>
              </a:pPr>
              <a:r>
                <a:rPr lang="en" sz="1050" b="1" dirty="0">
                  <a:solidFill>
                    <a:schemeClr val="dk1"/>
                  </a:solidFill>
                  <a:latin typeface="Open Sans"/>
                  <a:ea typeface="Open Sans"/>
                  <a:cs typeface="Open Sans"/>
                  <a:sym typeface="Open Sans"/>
                </a:rPr>
                <a:t>Implementation Guide</a:t>
              </a:r>
              <a:endParaRPr sz="1050" b="1" dirty="0">
                <a:solidFill>
                  <a:schemeClr val="dk1"/>
                </a:solidFill>
                <a:latin typeface="Open Sans"/>
                <a:ea typeface="Open Sans"/>
                <a:cs typeface="Open Sans"/>
                <a:sym typeface="Open Sans"/>
              </a:endParaRPr>
            </a:p>
          </p:txBody>
        </p:sp>
        <p:grpSp>
          <p:nvGrpSpPr>
            <p:cNvPr id="534" name="Google Shape;534;p21"/>
            <p:cNvGrpSpPr/>
            <p:nvPr/>
          </p:nvGrpSpPr>
          <p:grpSpPr>
            <a:xfrm>
              <a:off x="404738" y="2276250"/>
              <a:ext cx="1923975" cy="3212775"/>
              <a:chOff x="404750" y="1509300"/>
              <a:chExt cx="1923975" cy="3212775"/>
            </a:xfrm>
          </p:grpSpPr>
          <p:sp>
            <p:nvSpPr>
              <p:cNvPr id="535" name="Google Shape;535;p21"/>
              <p:cNvSpPr/>
              <p:nvPr/>
            </p:nvSpPr>
            <p:spPr>
              <a:xfrm>
                <a:off x="555725" y="1660275"/>
                <a:ext cx="1773000" cy="3061800"/>
              </a:xfrm>
              <a:prstGeom prst="roundRect">
                <a:avLst>
                  <a:gd name="adj" fmla="val 4679"/>
                </a:avLst>
              </a:prstGeom>
              <a:solidFill>
                <a:srgbClr val="D8E0D8"/>
              </a:solidFill>
              <a:ln w="9525" cap="flat" cmpd="sng">
                <a:solidFill>
                  <a:schemeClr val="dk2"/>
                </a:solidFill>
                <a:prstDash val="solid"/>
                <a:round/>
                <a:headEnd type="none" w="sm" len="sm"/>
                <a:tailEnd type="none" w="sm" len="sm"/>
              </a:ln>
            </p:spPr>
            <p:txBody>
              <a:bodyPr spcFirstLastPara="1" wrap="square" lIns="68550" tIns="68550" rIns="68550" bIns="68550" anchor="t" anchorCtr="0">
                <a:noAutofit/>
              </a:bodyPr>
              <a:lstStyle/>
              <a:p>
                <a:pPr marL="0" marR="0" lvl="0" indent="0" algn="ctr" rtl="0">
                  <a:spcBef>
                    <a:spcPts val="0"/>
                  </a:spcBef>
                  <a:spcAft>
                    <a:spcPts val="0"/>
                  </a:spcAft>
                  <a:buNone/>
                </a:pPr>
                <a:r>
                  <a:rPr lang="en" sz="1350" b="1">
                    <a:solidFill>
                      <a:schemeClr val="dk1"/>
                    </a:solidFill>
                    <a:latin typeface="Open Sans"/>
                    <a:ea typeface="Open Sans"/>
                    <a:cs typeface="Open Sans"/>
                    <a:sym typeface="Open Sans"/>
                  </a:rPr>
                  <a:t>Profile</a:t>
                </a:r>
                <a:endParaRPr sz="1350" b="1">
                  <a:solidFill>
                    <a:schemeClr val="dk1"/>
                  </a:solidFill>
                  <a:latin typeface="Open Sans"/>
                  <a:ea typeface="Open Sans"/>
                  <a:cs typeface="Open Sans"/>
                  <a:sym typeface="Open Sans"/>
                </a:endParaRPr>
              </a:p>
            </p:txBody>
          </p:sp>
          <p:sp>
            <p:nvSpPr>
              <p:cNvPr id="536" name="Google Shape;536;p21"/>
              <p:cNvSpPr/>
              <p:nvPr/>
            </p:nvSpPr>
            <p:spPr>
              <a:xfrm>
                <a:off x="480238" y="1584788"/>
                <a:ext cx="1773000" cy="3061800"/>
              </a:xfrm>
              <a:prstGeom prst="roundRect">
                <a:avLst>
                  <a:gd name="adj" fmla="val 4679"/>
                </a:avLst>
              </a:prstGeom>
              <a:solidFill>
                <a:srgbClr val="D8E0D8"/>
              </a:solidFill>
              <a:ln w="9525" cap="flat" cmpd="sng">
                <a:solidFill>
                  <a:schemeClr val="dk2"/>
                </a:solidFill>
                <a:prstDash val="solid"/>
                <a:round/>
                <a:headEnd type="none" w="sm" len="sm"/>
                <a:tailEnd type="none" w="sm" len="sm"/>
              </a:ln>
            </p:spPr>
            <p:txBody>
              <a:bodyPr spcFirstLastPara="1" wrap="square" lIns="68550" tIns="68550" rIns="68550" bIns="68550" anchor="t" anchorCtr="0">
                <a:noAutofit/>
              </a:bodyPr>
              <a:lstStyle/>
              <a:p>
                <a:pPr marL="0" marR="0" lvl="0" indent="0" algn="ctr" rtl="0">
                  <a:spcBef>
                    <a:spcPts val="0"/>
                  </a:spcBef>
                  <a:spcAft>
                    <a:spcPts val="0"/>
                  </a:spcAft>
                  <a:buNone/>
                </a:pPr>
                <a:r>
                  <a:rPr lang="en" sz="1350" b="1">
                    <a:solidFill>
                      <a:schemeClr val="dk1"/>
                    </a:solidFill>
                    <a:latin typeface="Open Sans"/>
                    <a:ea typeface="Open Sans"/>
                    <a:cs typeface="Open Sans"/>
                    <a:sym typeface="Open Sans"/>
                  </a:rPr>
                  <a:t>Profile</a:t>
                </a:r>
                <a:endParaRPr sz="1350" b="1">
                  <a:solidFill>
                    <a:schemeClr val="dk1"/>
                  </a:solidFill>
                  <a:latin typeface="Open Sans"/>
                  <a:ea typeface="Open Sans"/>
                  <a:cs typeface="Open Sans"/>
                  <a:sym typeface="Open Sans"/>
                </a:endParaRPr>
              </a:p>
            </p:txBody>
          </p:sp>
          <p:grpSp>
            <p:nvGrpSpPr>
              <p:cNvPr id="537" name="Google Shape;537;p21"/>
              <p:cNvGrpSpPr/>
              <p:nvPr/>
            </p:nvGrpSpPr>
            <p:grpSpPr>
              <a:xfrm>
                <a:off x="404750" y="1509300"/>
                <a:ext cx="1773000" cy="3061800"/>
                <a:chOff x="5858375" y="1608550"/>
                <a:chExt cx="1773000" cy="3061800"/>
              </a:xfrm>
            </p:grpSpPr>
            <p:sp>
              <p:nvSpPr>
                <p:cNvPr id="538" name="Google Shape;538;p21"/>
                <p:cNvSpPr/>
                <p:nvPr/>
              </p:nvSpPr>
              <p:spPr>
                <a:xfrm>
                  <a:off x="5858375" y="1608550"/>
                  <a:ext cx="1773000" cy="3061800"/>
                </a:xfrm>
                <a:prstGeom prst="roundRect">
                  <a:avLst>
                    <a:gd name="adj" fmla="val 4679"/>
                  </a:avLst>
                </a:prstGeom>
                <a:solidFill>
                  <a:srgbClr val="D8E0D8"/>
                </a:solidFill>
                <a:ln w="9525" cap="flat" cmpd="sng">
                  <a:solidFill>
                    <a:schemeClr val="dk2"/>
                  </a:solidFill>
                  <a:prstDash val="solid"/>
                  <a:round/>
                  <a:headEnd type="none" w="sm" len="sm"/>
                  <a:tailEnd type="none" w="sm" len="sm"/>
                </a:ln>
              </p:spPr>
              <p:txBody>
                <a:bodyPr spcFirstLastPara="1" wrap="square" lIns="68550" tIns="68550" rIns="68550" bIns="68550" anchor="t" anchorCtr="0">
                  <a:noAutofit/>
                </a:bodyPr>
                <a:lstStyle/>
                <a:p>
                  <a:pPr marL="0" marR="0" lvl="0" indent="0" algn="ctr" rtl="0">
                    <a:spcBef>
                      <a:spcPts val="0"/>
                    </a:spcBef>
                    <a:spcAft>
                      <a:spcPts val="0"/>
                    </a:spcAft>
                    <a:buNone/>
                  </a:pPr>
                  <a:r>
                    <a:rPr lang="en" sz="1350" b="1">
                      <a:solidFill>
                        <a:schemeClr val="dk1"/>
                      </a:solidFill>
                      <a:latin typeface="Open Sans"/>
                      <a:ea typeface="Open Sans"/>
                      <a:cs typeface="Open Sans"/>
                      <a:sym typeface="Open Sans"/>
                    </a:rPr>
                    <a:t>Profile</a:t>
                  </a:r>
                  <a:endParaRPr sz="1350" b="1">
                    <a:solidFill>
                      <a:schemeClr val="dk1"/>
                    </a:solidFill>
                    <a:latin typeface="Open Sans"/>
                    <a:ea typeface="Open Sans"/>
                    <a:cs typeface="Open Sans"/>
                    <a:sym typeface="Open Sans"/>
                  </a:endParaRPr>
                </a:p>
              </p:txBody>
            </p:sp>
            <p:sp>
              <p:nvSpPr>
                <p:cNvPr id="539" name="Google Shape;539;p21"/>
                <p:cNvSpPr/>
                <p:nvPr/>
              </p:nvSpPr>
              <p:spPr>
                <a:xfrm>
                  <a:off x="5908625" y="2412825"/>
                  <a:ext cx="1672500" cy="2202600"/>
                </a:xfrm>
                <a:prstGeom prst="roundRect">
                  <a:avLst>
                    <a:gd name="adj" fmla="val 4679"/>
                  </a:avLst>
                </a:prstGeom>
                <a:solidFill>
                  <a:srgbClr val="E4EEE4"/>
                </a:solidFill>
                <a:ln w="9525" cap="flat" cmpd="sng">
                  <a:solidFill>
                    <a:srgbClr val="B7B7B7"/>
                  </a:solidFill>
                  <a:prstDash val="solid"/>
                  <a:round/>
                  <a:headEnd type="none" w="sm" len="sm"/>
                  <a:tailEnd type="none" w="sm" len="sm"/>
                </a:ln>
              </p:spPr>
              <p:txBody>
                <a:bodyPr spcFirstLastPara="1" wrap="square" lIns="68550" tIns="68550" rIns="68550" bIns="68550" anchor="t" anchorCtr="0">
                  <a:noAutofit/>
                </a:bodyPr>
                <a:lstStyle/>
                <a:p>
                  <a:pPr marL="0" marR="0" lvl="0" indent="0" algn="ctr" rtl="0">
                    <a:spcBef>
                      <a:spcPts val="0"/>
                    </a:spcBef>
                    <a:spcAft>
                      <a:spcPts val="0"/>
                    </a:spcAft>
                    <a:buNone/>
                  </a:pPr>
                  <a:r>
                    <a:rPr lang="en" sz="1350" b="1">
                      <a:solidFill>
                        <a:schemeClr val="dk1"/>
                      </a:solidFill>
                      <a:latin typeface="Open Sans"/>
                      <a:ea typeface="Open Sans"/>
                      <a:cs typeface="Open Sans"/>
                      <a:sym typeface="Open Sans"/>
                    </a:rPr>
                    <a:t>Extension</a:t>
                  </a:r>
                  <a:endParaRPr sz="1350" b="1">
                    <a:solidFill>
                      <a:schemeClr val="dk1"/>
                    </a:solidFill>
                    <a:latin typeface="Open Sans"/>
                    <a:ea typeface="Open Sans"/>
                    <a:cs typeface="Open Sans"/>
                    <a:sym typeface="Open Sans"/>
                  </a:endParaRPr>
                </a:p>
              </p:txBody>
            </p:sp>
            <p:sp>
              <p:nvSpPr>
                <p:cNvPr id="540" name="Google Shape;540;p21"/>
                <p:cNvSpPr/>
                <p:nvPr/>
              </p:nvSpPr>
              <p:spPr>
                <a:xfrm>
                  <a:off x="5963375" y="2824075"/>
                  <a:ext cx="1563000" cy="1745700"/>
                </a:xfrm>
                <a:prstGeom prst="roundRect">
                  <a:avLst>
                    <a:gd name="adj" fmla="val 4679"/>
                  </a:avLst>
                </a:prstGeom>
                <a:solidFill>
                  <a:schemeClr val="lt2"/>
                </a:solidFill>
                <a:ln w="9525" cap="flat" cmpd="sng">
                  <a:solidFill>
                    <a:srgbClr val="D9D9D9"/>
                  </a:solidFill>
                  <a:prstDash val="solid"/>
                  <a:round/>
                  <a:headEnd type="none" w="sm" len="sm"/>
                  <a:tailEnd type="none" w="sm" len="sm"/>
                </a:ln>
              </p:spPr>
              <p:txBody>
                <a:bodyPr spcFirstLastPara="1" wrap="square" lIns="68550" tIns="68550" rIns="68550" bIns="68550" anchor="t" anchorCtr="0">
                  <a:noAutofit/>
                </a:bodyPr>
                <a:lstStyle/>
                <a:p>
                  <a:pPr marL="0" marR="0" lvl="0" indent="0" algn="ctr" rtl="0">
                    <a:spcBef>
                      <a:spcPts val="0"/>
                    </a:spcBef>
                    <a:spcAft>
                      <a:spcPts val="0"/>
                    </a:spcAft>
                    <a:buNone/>
                  </a:pPr>
                  <a:r>
                    <a:rPr lang="en" sz="1350" b="1">
                      <a:solidFill>
                        <a:schemeClr val="dk1"/>
                      </a:solidFill>
                      <a:latin typeface="Open Sans"/>
                      <a:ea typeface="Open Sans"/>
                      <a:cs typeface="Open Sans"/>
                      <a:sym typeface="Open Sans"/>
                    </a:rPr>
                    <a:t>Resource</a:t>
                  </a:r>
                  <a:endParaRPr sz="1350" b="1">
                    <a:solidFill>
                      <a:schemeClr val="dk1"/>
                    </a:solidFill>
                    <a:latin typeface="Open Sans"/>
                    <a:ea typeface="Open Sans"/>
                    <a:cs typeface="Open Sans"/>
                    <a:sym typeface="Open Sans"/>
                  </a:endParaRPr>
                </a:p>
              </p:txBody>
            </p:sp>
          </p:grpSp>
        </p:grpSp>
        <p:sp>
          <p:nvSpPr>
            <p:cNvPr id="541" name="Google Shape;541;p21"/>
            <p:cNvSpPr/>
            <p:nvPr/>
          </p:nvSpPr>
          <p:spPr>
            <a:xfrm>
              <a:off x="404775" y="1672300"/>
              <a:ext cx="1923900" cy="456600"/>
            </a:xfrm>
            <a:prstGeom prst="rect">
              <a:avLst/>
            </a:prstGeom>
            <a:solidFill>
              <a:srgbClr val="EFFFFF"/>
            </a:solidFill>
            <a:ln w="9525" cap="flat" cmpd="sng">
              <a:solidFill>
                <a:schemeClr val="dk2"/>
              </a:solidFill>
              <a:prstDash val="solid"/>
              <a:round/>
              <a:headEnd type="none" w="sm" len="sm"/>
              <a:tailEnd type="none" w="sm" len="sm"/>
            </a:ln>
          </p:spPr>
          <p:txBody>
            <a:bodyPr spcFirstLastPara="1" wrap="square" lIns="68550" tIns="68550" rIns="68550" bIns="68550" anchor="ctr" anchorCtr="0">
              <a:noAutofit/>
            </a:bodyPr>
            <a:lstStyle/>
            <a:p>
              <a:pPr marL="0" marR="0" lvl="0" indent="0" algn="ctr" rtl="0">
                <a:spcBef>
                  <a:spcPts val="0"/>
                </a:spcBef>
                <a:spcAft>
                  <a:spcPts val="0"/>
                </a:spcAft>
                <a:buNone/>
              </a:pPr>
              <a:r>
                <a:rPr lang="en" sz="1200" i="1" dirty="0">
                  <a:solidFill>
                    <a:schemeClr val="dk1"/>
                  </a:solidFill>
                  <a:latin typeface="Open Sans"/>
                  <a:ea typeface="Open Sans"/>
                  <a:cs typeface="Open Sans"/>
                  <a:sym typeface="Open Sans"/>
                </a:rPr>
                <a:t>Directions for use</a:t>
              </a:r>
              <a:endParaRPr sz="1200" i="1" dirty="0">
                <a:solidFill>
                  <a:schemeClr val="dk1"/>
                </a:solidFill>
                <a:latin typeface="Open Sans"/>
                <a:ea typeface="Open Sans"/>
                <a:cs typeface="Open Sans"/>
                <a:sym typeface="Open Sans"/>
              </a:endParaRPr>
            </a:p>
          </p:txBody>
        </p:sp>
      </p:grpSp>
      <p:grpSp>
        <p:nvGrpSpPr>
          <p:cNvPr id="542" name="Google Shape;542;p21"/>
          <p:cNvGrpSpPr/>
          <p:nvPr/>
        </p:nvGrpSpPr>
        <p:grpSpPr>
          <a:xfrm>
            <a:off x="3361950" y="2793075"/>
            <a:ext cx="3852131" cy="1658288"/>
            <a:chOff x="5287425" y="4016700"/>
            <a:chExt cx="5136175" cy="2211051"/>
          </a:xfrm>
        </p:grpSpPr>
        <p:pic>
          <p:nvPicPr>
            <p:cNvPr id="543" name="Google Shape;543;p21"/>
            <p:cNvPicPr preferRelativeResize="0"/>
            <p:nvPr/>
          </p:nvPicPr>
          <p:blipFill rotWithShape="1">
            <a:blip r:embed="rId3">
              <a:alphaModFix/>
            </a:blip>
            <a:srcRect t="666" r="79947" b="62929"/>
            <a:stretch/>
          </p:blipFill>
          <p:spPr>
            <a:xfrm>
              <a:off x="5287425" y="4016700"/>
              <a:ext cx="1887025" cy="2211051"/>
            </a:xfrm>
            <a:prstGeom prst="rect">
              <a:avLst/>
            </a:prstGeom>
            <a:noFill/>
            <a:ln>
              <a:noFill/>
            </a:ln>
          </p:spPr>
        </p:pic>
        <p:sp>
          <p:nvSpPr>
            <p:cNvPr id="544" name="Google Shape;544;p21"/>
            <p:cNvSpPr/>
            <p:nvPr/>
          </p:nvSpPr>
          <p:spPr>
            <a:xfrm>
              <a:off x="5621650" y="4418275"/>
              <a:ext cx="1352700" cy="173700"/>
            </a:xfrm>
            <a:prstGeom prst="roundRect">
              <a:avLst>
                <a:gd name="adj" fmla="val 16667"/>
              </a:avLst>
            </a:prstGeom>
            <a:noFill/>
            <a:ln w="9525" cap="flat" cmpd="sng">
              <a:solidFill>
                <a:srgbClr val="6AA84F"/>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spcBef>
                  <a:spcPts val="0"/>
                </a:spcBef>
                <a:spcAft>
                  <a:spcPts val="0"/>
                </a:spcAft>
                <a:buNone/>
              </a:pPr>
              <a:endParaRPr sz="1350">
                <a:solidFill>
                  <a:schemeClr val="dk1"/>
                </a:solidFill>
                <a:latin typeface="Open Sans"/>
                <a:ea typeface="Open Sans"/>
                <a:cs typeface="Open Sans"/>
                <a:sym typeface="Open Sans"/>
              </a:endParaRPr>
            </a:p>
          </p:txBody>
        </p:sp>
        <p:sp>
          <p:nvSpPr>
            <p:cNvPr id="545" name="Google Shape;545;p21"/>
            <p:cNvSpPr/>
            <p:nvPr/>
          </p:nvSpPr>
          <p:spPr>
            <a:xfrm>
              <a:off x="5621650" y="4617250"/>
              <a:ext cx="1352700" cy="173700"/>
            </a:xfrm>
            <a:prstGeom prst="roundRect">
              <a:avLst>
                <a:gd name="adj" fmla="val 16667"/>
              </a:avLst>
            </a:prstGeom>
            <a:noFill/>
            <a:ln w="9525" cap="flat" cmpd="sng">
              <a:solidFill>
                <a:srgbClr val="00FFFF"/>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spcBef>
                  <a:spcPts val="0"/>
                </a:spcBef>
                <a:spcAft>
                  <a:spcPts val="0"/>
                </a:spcAft>
                <a:buNone/>
              </a:pPr>
              <a:endParaRPr sz="1350">
                <a:solidFill>
                  <a:schemeClr val="dk1"/>
                </a:solidFill>
                <a:latin typeface="Open Sans"/>
                <a:ea typeface="Open Sans"/>
                <a:cs typeface="Open Sans"/>
                <a:sym typeface="Open Sans"/>
              </a:endParaRPr>
            </a:p>
          </p:txBody>
        </p:sp>
        <p:sp>
          <p:nvSpPr>
            <p:cNvPr id="546" name="Google Shape;546;p21"/>
            <p:cNvSpPr txBox="1"/>
            <p:nvPr/>
          </p:nvSpPr>
          <p:spPr>
            <a:xfrm>
              <a:off x="7537300" y="4278025"/>
              <a:ext cx="2886300" cy="827548"/>
            </a:xfrm>
            <a:prstGeom prst="rect">
              <a:avLst/>
            </a:prstGeom>
            <a:noFill/>
            <a:ln>
              <a:noFill/>
            </a:ln>
          </p:spPr>
          <p:txBody>
            <a:bodyPr spcFirstLastPara="1" wrap="square" lIns="68550" tIns="68550" rIns="68550" bIns="68550" anchor="t" anchorCtr="0">
              <a:spAutoFit/>
            </a:bodyPr>
            <a:lstStyle/>
            <a:p>
              <a:pPr marL="0" marR="0" lvl="0" indent="0" algn="l" rtl="0">
                <a:spcBef>
                  <a:spcPts val="0"/>
                </a:spcBef>
                <a:spcAft>
                  <a:spcPts val="0"/>
                </a:spcAft>
                <a:buNone/>
              </a:pPr>
              <a:r>
                <a:rPr lang="en" sz="900">
                  <a:solidFill>
                    <a:schemeClr val="dk1"/>
                  </a:solidFill>
                  <a:latin typeface="Open Sans"/>
                  <a:ea typeface="Open Sans"/>
                  <a:cs typeface="Open Sans"/>
                  <a:sym typeface="Open Sans"/>
                </a:rPr>
                <a:t>Defines </a:t>
              </a:r>
              <a:r>
                <a:rPr lang="en" sz="900" b="1">
                  <a:solidFill>
                    <a:schemeClr val="dk1"/>
                  </a:solidFill>
                  <a:latin typeface="Open Sans"/>
                  <a:ea typeface="Open Sans"/>
                  <a:cs typeface="Open Sans"/>
                  <a:sym typeface="Open Sans"/>
                </a:rPr>
                <a:t>Resource, Extension, Profile</a:t>
              </a:r>
              <a:endParaRPr sz="900" b="1">
                <a:solidFill>
                  <a:schemeClr val="dk1"/>
                </a:solidFill>
                <a:latin typeface="Open Sans"/>
                <a:ea typeface="Open Sans"/>
                <a:cs typeface="Open Sans"/>
                <a:sym typeface="Open Sans"/>
              </a:endParaRPr>
            </a:p>
            <a:p>
              <a:pPr marL="0" marR="0" lvl="0" indent="0" algn="l" rtl="0">
                <a:spcBef>
                  <a:spcPts val="750"/>
                </a:spcBef>
                <a:spcAft>
                  <a:spcPts val="750"/>
                </a:spcAft>
                <a:buNone/>
              </a:pPr>
              <a:r>
                <a:rPr lang="en" sz="900">
                  <a:solidFill>
                    <a:schemeClr val="dk1"/>
                  </a:solidFill>
                  <a:latin typeface="Open Sans"/>
                  <a:ea typeface="Open Sans"/>
                  <a:cs typeface="Open Sans"/>
                  <a:sym typeface="Open Sans"/>
                </a:rPr>
                <a:t>Defines </a:t>
              </a:r>
              <a:r>
                <a:rPr lang="en" sz="900" b="1">
                  <a:solidFill>
                    <a:schemeClr val="dk1"/>
                  </a:solidFill>
                  <a:latin typeface="Open Sans"/>
                  <a:ea typeface="Open Sans"/>
                  <a:cs typeface="Open Sans"/>
                  <a:sym typeface="Open Sans"/>
                </a:rPr>
                <a:t>IG</a:t>
              </a:r>
              <a:endParaRPr sz="900" b="1">
                <a:solidFill>
                  <a:schemeClr val="dk1"/>
                </a:solidFill>
                <a:latin typeface="Open Sans"/>
                <a:ea typeface="Open Sans"/>
                <a:cs typeface="Open Sans"/>
                <a:sym typeface="Open Sans"/>
              </a:endParaRPr>
            </a:p>
          </p:txBody>
        </p:sp>
        <p:cxnSp>
          <p:nvCxnSpPr>
            <p:cNvPr id="547" name="Google Shape;547;p21"/>
            <p:cNvCxnSpPr>
              <a:stCxn id="544" idx="3"/>
            </p:cNvCxnSpPr>
            <p:nvPr/>
          </p:nvCxnSpPr>
          <p:spPr>
            <a:xfrm rot="10800000" flipH="1">
              <a:off x="6974350" y="4455025"/>
              <a:ext cx="590100" cy="50100"/>
            </a:xfrm>
            <a:prstGeom prst="straightConnector1">
              <a:avLst/>
            </a:prstGeom>
            <a:noFill/>
            <a:ln w="9525" cap="flat" cmpd="sng">
              <a:solidFill>
                <a:srgbClr val="6AA84F"/>
              </a:solidFill>
              <a:prstDash val="solid"/>
              <a:round/>
              <a:headEnd type="none" w="sm" len="sm"/>
              <a:tailEnd type="none" w="sm" len="sm"/>
            </a:ln>
          </p:spPr>
        </p:cxnSp>
        <p:cxnSp>
          <p:nvCxnSpPr>
            <p:cNvPr id="548" name="Google Shape;548;p21"/>
            <p:cNvCxnSpPr>
              <a:stCxn id="545" idx="3"/>
            </p:cNvCxnSpPr>
            <p:nvPr/>
          </p:nvCxnSpPr>
          <p:spPr>
            <a:xfrm>
              <a:off x="6974350" y="4704100"/>
              <a:ext cx="591900" cy="61500"/>
            </a:xfrm>
            <a:prstGeom prst="straightConnector1">
              <a:avLst/>
            </a:prstGeom>
            <a:noFill/>
            <a:ln w="9525" cap="flat" cmpd="sng">
              <a:solidFill>
                <a:srgbClr val="00FFFF"/>
              </a:solidFill>
              <a:prstDash val="solid"/>
              <a:round/>
              <a:headEnd type="none" w="sm" len="sm"/>
              <a:tailEnd type="none" w="sm" len="sm"/>
            </a:ln>
          </p:spPr>
        </p:cxn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20"/>
          <p:cNvSpPr txBox="1">
            <a:spLocks noGrp="1"/>
          </p:cNvSpPr>
          <p:nvPr>
            <p:ph type="title" idx="2"/>
          </p:nvPr>
        </p:nvSpPr>
        <p:spPr>
          <a:xfrm>
            <a:off x="790649" y="0"/>
            <a:ext cx="7562701" cy="554625"/>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FFFFFF"/>
              </a:buClr>
              <a:buSzPts val="3700"/>
              <a:buFont typeface="Asap SemiBold"/>
              <a:buNone/>
            </a:pPr>
            <a:r>
              <a:rPr lang="en" sz="3200" dirty="0">
                <a:latin typeface="Open Sans Extrabold" panose="020B0906030804020204" pitchFamily="34" charset="0"/>
                <a:ea typeface="Open Sans Extrabold" panose="020B0906030804020204" pitchFamily="34" charset="0"/>
                <a:cs typeface="Open Sans Extrabold" panose="020B0906030804020204" pitchFamily="34" charset="0"/>
              </a:rPr>
              <a:t>Da Vinci Maturity Progression</a:t>
            </a:r>
            <a:endParaRPr sz="32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525" name="Google Shape;525;p20"/>
          <p:cNvPicPr preferRelativeResize="0"/>
          <p:nvPr/>
        </p:nvPicPr>
        <p:blipFill rotWithShape="1">
          <a:blip r:embed="rId3">
            <a:alphaModFix/>
          </a:blip>
          <a:srcRect t="1341"/>
          <a:stretch/>
        </p:blipFill>
        <p:spPr>
          <a:xfrm>
            <a:off x="1088571" y="708463"/>
            <a:ext cx="7162800" cy="396150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D4ECB5FC-1C2D-0075-0336-AB34AC1E03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1906"/>
            <a:ext cx="9195621" cy="5196851"/>
          </a:xfrm>
          <a:prstGeom prst="rect">
            <a:avLst/>
          </a:prstGeom>
        </p:spPr>
      </p:pic>
      <p:sp>
        <p:nvSpPr>
          <p:cNvPr id="6" name="TextBox 5">
            <a:extLst>
              <a:ext uri="{FF2B5EF4-FFF2-40B4-BE49-F238E27FC236}">
                <a16:creationId xmlns:a16="http://schemas.microsoft.com/office/drawing/2014/main" id="{98C8747C-62A6-185E-9E85-0894F541A953}"/>
              </a:ext>
            </a:extLst>
          </p:cNvPr>
          <p:cNvSpPr txBox="1"/>
          <p:nvPr/>
        </p:nvSpPr>
        <p:spPr>
          <a:xfrm>
            <a:off x="390678" y="142124"/>
            <a:ext cx="4207133" cy="1200329"/>
          </a:xfrm>
          <a:prstGeom prst="rect">
            <a:avLst/>
          </a:prstGeom>
          <a:noFill/>
        </p:spPr>
        <p:txBody>
          <a:bodyPr wrap="square" rtlCol="0">
            <a:spAutoFit/>
          </a:bodyPr>
          <a:lstStyle/>
          <a:p>
            <a:r>
              <a:rPr lang="en-US" sz="2400" b="1" spc="17" dirty="0">
                <a:solidFill>
                  <a:srgbClr val="253E8E"/>
                </a:solidFill>
                <a:latin typeface="Open Sans ExtraBold" panose="020B0906030804020204" pitchFamily="34" charset="0"/>
                <a:ea typeface="Open Sans ExtraBold" panose="020B0906030804020204" pitchFamily="34" charset="0"/>
                <a:cs typeface="Open Sans ExtraBold" panose="020B0906030804020204" pitchFamily="34" charset="0"/>
              </a:rPr>
              <a:t>Michigan Health Information Network Shared Services (MiHIN)</a:t>
            </a:r>
          </a:p>
        </p:txBody>
      </p:sp>
      <p:sp>
        <p:nvSpPr>
          <p:cNvPr id="7" name="TextBox 6">
            <a:extLst>
              <a:ext uri="{FF2B5EF4-FFF2-40B4-BE49-F238E27FC236}">
                <a16:creationId xmlns:a16="http://schemas.microsoft.com/office/drawing/2014/main" id="{A7BD4B75-9C90-30DB-EE65-3357C7ABA68D}"/>
              </a:ext>
            </a:extLst>
          </p:cNvPr>
          <p:cNvSpPr txBox="1"/>
          <p:nvPr/>
        </p:nvSpPr>
        <p:spPr>
          <a:xfrm>
            <a:off x="390677" y="1517671"/>
            <a:ext cx="4081901" cy="2977738"/>
          </a:xfrm>
          <a:prstGeom prst="rect">
            <a:avLst/>
          </a:prstGeom>
          <a:noFill/>
        </p:spPr>
        <p:txBody>
          <a:bodyPr wrap="square" rtlCol="0">
            <a:spAutoFit/>
          </a:bodyPr>
          <a:lstStyle/>
          <a:p>
            <a:pPr lvl="0"/>
            <a:r>
              <a:rPr lang="en-US" sz="135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sym typeface="Lato"/>
              </a:rPr>
              <a:t>MiHIN is </a:t>
            </a:r>
            <a:r>
              <a:rPr lang="en-US" sz="1350" b="1" dirty="0">
                <a:solidFill>
                  <a:schemeClr val="accent1"/>
                </a:solidFill>
                <a:latin typeface="Open Sans" panose="020B0606030504020204" pitchFamily="34" charset="0"/>
                <a:ea typeface="Open Sans" panose="020B0606030504020204" pitchFamily="34" charset="0"/>
                <a:cs typeface="Open Sans" panose="020B0606030504020204" pitchFamily="34" charset="0"/>
                <a:sym typeface="Lato"/>
              </a:rPr>
              <a:t>a non-profit organization </a:t>
            </a:r>
            <a:r>
              <a:rPr lang="en-US" sz="135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sym typeface="Lato"/>
              </a:rPr>
              <a:t>that provides technology and services to connect disparate sectors to securely, legally, technically and privately share health information.</a:t>
            </a:r>
          </a:p>
          <a:p>
            <a:pPr lvl="0"/>
            <a:endParaRPr lang="en-GB" sz="135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sym typeface="Lato"/>
            </a:endParaRPr>
          </a:p>
          <a:p>
            <a:pPr lvl="0"/>
            <a:r>
              <a:rPr lang="en-US" sz="135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sym typeface="Lato"/>
              </a:rPr>
              <a:t>An </a:t>
            </a:r>
            <a:r>
              <a:rPr lang="en-US" sz="1350" b="1" dirty="0">
                <a:solidFill>
                  <a:schemeClr val="accent1"/>
                </a:solidFill>
                <a:latin typeface="Open Sans" panose="020B0606030504020204" pitchFamily="34" charset="0"/>
                <a:ea typeface="Open Sans" panose="020B0606030504020204" pitchFamily="34" charset="0"/>
                <a:cs typeface="Open Sans" panose="020B0606030504020204" pitchFamily="34" charset="0"/>
                <a:sym typeface="Lato"/>
              </a:rPr>
              <a:t>unbiased data trustee</a:t>
            </a:r>
            <a:r>
              <a:rPr lang="en-US" sz="135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sym typeface="Lato"/>
              </a:rPr>
              <a:t>, MiHIN does not provide health care services or produce health care data. </a:t>
            </a:r>
          </a:p>
          <a:p>
            <a:pPr lvl="0"/>
            <a:endParaRPr lang="en-US" sz="135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sym typeface="Lato"/>
            </a:endParaRPr>
          </a:p>
          <a:p>
            <a:pPr lvl="0"/>
            <a:r>
              <a:rPr lang="en-US" sz="135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sym typeface="Lato"/>
              </a:rPr>
              <a:t>Instead, we </a:t>
            </a:r>
            <a:r>
              <a:rPr lang="en-US" sz="1350" b="1" dirty="0">
                <a:solidFill>
                  <a:schemeClr val="accent1"/>
                </a:solidFill>
                <a:latin typeface="Open Sans" panose="020B0606030504020204" pitchFamily="34" charset="0"/>
                <a:ea typeface="Open Sans" panose="020B0606030504020204" pitchFamily="34" charset="0"/>
                <a:cs typeface="Open Sans" panose="020B0606030504020204" pitchFamily="34" charset="0"/>
                <a:sym typeface="Lato"/>
              </a:rPr>
              <a:t>help convene to share vital health information </a:t>
            </a:r>
            <a:r>
              <a:rPr lang="en-US" sz="135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sym typeface="Lato"/>
              </a:rPr>
              <a:t>to advance care, better outcomes and lower costs.</a:t>
            </a:r>
          </a:p>
          <a:p>
            <a:pPr lvl="0"/>
            <a:endPar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sym typeface="Lato"/>
            </a:endParaRPr>
          </a:p>
        </p:txBody>
      </p:sp>
      <p:pic>
        <p:nvPicPr>
          <p:cNvPr id="14" name="Picture 13" descr="A picture containing dark&#10;&#10;Description automatically generated">
            <a:extLst>
              <a:ext uri="{FF2B5EF4-FFF2-40B4-BE49-F238E27FC236}">
                <a16:creationId xmlns:a16="http://schemas.microsoft.com/office/drawing/2014/main" id="{DE1B0014-4FA1-A3C3-9FF6-497F1FDB58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562" y="-294983"/>
            <a:ext cx="4767310" cy="4767310"/>
          </a:xfrm>
          <a:prstGeom prst="rect">
            <a:avLst/>
          </a:prstGeom>
        </p:spPr>
      </p:pic>
    </p:spTree>
    <p:extLst>
      <p:ext uri="{BB962C8B-B14F-4D97-AF65-F5344CB8AC3E}">
        <p14:creationId xmlns:p14="http://schemas.microsoft.com/office/powerpoint/2010/main" val="3659810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B877C3-B055-CBB5-EFFC-D71C5093001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
        <p:nvSpPr>
          <p:cNvPr id="7" name="Rectangle 6">
            <a:extLst>
              <a:ext uri="{FF2B5EF4-FFF2-40B4-BE49-F238E27FC236}">
                <a16:creationId xmlns:a16="http://schemas.microsoft.com/office/drawing/2014/main" id="{314B6CAC-9BC2-EAFD-A004-63925BA02F78}"/>
              </a:ext>
            </a:extLst>
          </p:cNvPr>
          <p:cNvSpPr/>
          <p:nvPr/>
        </p:nvSpPr>
        <p:spPr>
          <a:xfrm>
            <a:off x="8315325" y="4214813"/>
            <a:ext cx="676275" cy="4143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oogle Shape;191;p6">
            <a:extLst>
              <a:ext uri="{FF2B5EF4-FFF2-40B4-BE49-F238E27FC236}">
                <a16:creationId xmlns:a16="http://schemas.microsoft.com/office/drawing/2014/main" id="{8C437D2A-C923-033F-021B-E26029069C4A}"/>
              </a:ext>
            </a:extLst>
          </p:cNvPr>
          <p:cNvPicPr preferRelativeResize="0"/>
          <p:nvPr/>
        </p:nvPicPr>
        <p:blipFill rotWithShape="1">
          <a:blip r:embed="rId3">
            <a:alphaModFix/>
          </a:blip>
          <a:srcRect l="10354"/>
          <a:stretch/>
        </p:blipFill>
        <p:spPr>
          <a:xfrm>
            <a:off x="2721709" y="94021"/>
            <a:ext cx="567902" cy="633475"/>
          </a:xfrm>
          <a:prstGeom prst="rect">
            <a:avLst/>
          </a:prstGeom>
          <a:noFill/>
          <a:ln>
            <a:noFill/>
          </a:ln>
        </p:spPr>
      </p:pic>
      <p:sp>
        <p:nvSpPr>
          <p:cNvPr id="10" name="TextBox 9">
            <a:extLst>
              <a:ext uri="{FF2B5EF4-FFF2-40B4-BE49-F238E27FC236}">
                <a16:creationId xmlns:a16="http://schemas.microsoft.com/office/drawing/2014/main" id="{E6C93296-F933-BE0F-8F00-62348238A755}"/>
              </a:ext>
            </a:extLst>
          </p:cNvPr>
          <p:cNvSpPr txBox="1"/>
          <p:nvPr/>
        </p:nvSpPr>
        <p:spPr>
          <a:xfrm>
            <a:off x="3289611" y="26037"/>
            <a:ext cx="4586868" cy="769441"/>
          </a:xfrm>
          <a:prstGeom prst="rect">
            <a:avLst/>
          </a:prstGeom>
          <a:noFill/>
        </p:spPr>
        <p:txBody>
          <a:bodyPr wrap="square">
            <a:spAutoFit/>
          </a:bodyPr>
          <a:lstStyle/>
          <a:p>
            <a:r>
              <a:rPr lang="en" sz="4400"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rPr>
              <a:t>FHIR 101</a:t>
            </a:r>
            <a:endParaRPr lang="en-US" sz="4400" dirty="0"/>
          </a:p>
        </p:txBody>
      </p:sp>
      <p:pic>
        <p:nvPicPr>
          <p:cNvPr id="4" name="Picture 3">
            <a:extLst>
              <a:ext uri="{FF2B5EF4-FFF2-40B4-BE49-F238E27FC236}">
                <a16:creationId xmlns:a16="http://schemas.microsoft.com/office/drawing/2014/main" id="{A79AC2F5-D644-B221-285B-9351614CBBEF}"/>
              </a:ext>
            </a:extLst>
          </p:cNvPr>
          <p:cNvPicPr>
            <a:picLocks noChangeAspect="1"/>
          </p:cNvPicPr>
          <p:nvPr/>
        </p:nvPicPr>
        <p:blipFill>
          <a:blip r:embed="rId4"/>
          <a:stretch>
            <a:fillRect/>
          </a:stretch>
        </p:blipFill>
        <p:spPr>
          <a:xfrm>
            <a:off x="3442009" y="948959"/>
            <a:ext cx="2501709" cy="3592731"/>
          </a:xfrm>
          <a:prstGeom prst="rect">
            <a:avLst/>
          </a:prstGeom>
        </p:spPr>
      </p:pic>
    </p:spTree>
    <p:extLst>
      <p:ext uri="{BB962C8B-B14F-4D97-AF65-F5344CB8AC3E}">
        <p14:creationId xmlns:p14="http://schemas.microsoft.com/office/powerpoint/2010/main" val="3737067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grpSp>
        <p:nvGrpSpPr>
          <p:cNvPr id="554" name="Google Shape;554;p22"/>
          <p:cNvGrpSpPr/>
          <p:nvPr/>
        </p:nvGrpSpPr>
        <p:grpSpPr>
          <a:xfrm>
            <a:off x="0" y="2209662"/>
            <a:ext cx="9143998" cy="2352813"/>
            <a:chOff x="0" y="-38100"/>
            <a:chExt cx="4816592" cy="1341679"/>
          </a:xfrm>
        </p:grpSpPr>
        <p:sp>
          <p:nvSpPr>
            <p:cNvPr id="555" name="Google Shape;555;p22"/>
            <p:cNvSpPr/>
            <p:nvPr/>
          </p:nvSpPr>
          <p:spPr>
            <a:xfrm>
              <a:off x="0" y="0"/>
              <a:ext cx="4816592" cy="1303579"/>
            </a:xfrm>
            <a:custGeom>
              <a:avLst/>
              <a:gdLst/>
              <a:ahLst/>
              <a:cxnLst/>
              <a:rect l="l" t="t" r="r" b="b"/>
              <a:pathLst>
                <a:path w="4816592" h="1303579" extrusionOk="0">
                  <a:moveTo>
                    <a:pt x="0" y="0"/>
                  </a:moveTo>
                  <a:lnTo>
                    <a:pt x="4816592" y="0"/>
                  </a:lnTo>
                  <a:lnTo>
                    <a:pt x="4816592" y="1303579"/>
                  </a:lnTo>
                  <a:lnTo>
                    <a:pt x="0" y="1303579"/>
                  </a:lnTo>
                  <a:close/>
                </a:path>
              </a:pathLst>
            </a:custGeom>
            <a:solidFill>
              <a:srgbClr val="57827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Open Sans"/>
                <a:ea typeface="Open Sans"/>
                <a:cs typeface="Open Sans"/>
                <a:sym typeface="Open Sans"/>
              </a:endParaRPr>
            </a:p>
          </p:txBody>
        </p:sp>
        <p:sp>
          <p:nvSpPr>
            <p:cNvPr id="556" name="Google Shape;556;p22"/>
            <p:cNvSpPr txBox="1"/>
            <p:nvPr/>
          </p:nvSpPr>
          <p:spPr>
            <a:xfrm>
              <a:off x="0" y="-38100"/>
              <a:ext cx="812800" cy="850900"/>
            </a:xfrm>
            <a:prstGeom prst="rect">
              <a:avLst/>
            </a:prstGeom>
            <a:noFill/>
            <a:ln>
              <a:noFill/>
            </a:ln>
          </p:spPr>
          <p:txBody>
            <a:bodyPr spcFirstLastPara="1" wrap="square" lIns="25400" tIns="25400" rIns="25400" bIns="25400" anchor="ctr" anchorCtr="0">
              <a:noAutofit/>
            </a:bodyPr>
            <a:lstStyle/>
            <a:p>
              <a:pPr marL="0" marR="0" lvl="0" indent="0" algn="ctr" rtl="0">
                <a:lnSpc>
                  <a:spcPct val="147777"/>
                </a:lnSpc>
                <a:spcBef>
                  <a:spcPts val="0"/>
                </a:spcBef>
                <a:spcAft>
                  <a:spcPts val="0"/>
                </a:spcAft>
                <a:buNone/>
              </a:pPr>
              <a:endParaRPr sz="900">
                <a:solidFill>
                  <a:schemeClr val="dk1"/>
                </a:solidFill>
                <a:latin typeface="Open Sans"/>
                <a:ea typeface="Open Sans"/>
                <a:cs typeface="Open Sans"/>
                <a:sym typeface="Open Sans"/>
              </a:endParaRPr>
            </a:p>
          </p:txBody>
        </p:sp>
      </p:grpSp>
      <p:grpSp>
        <p:nvGrpSpPr>
          <p:cNvPr id="557" name="Google Shape;557;p22"/>
          <p:cNvGrpSpPr/>
          <p:nvPr/>
        </p:nvGrpSpPr>
        <p:grpSpPr>
          <a:xfrm>
            <a:off x="655382" y="2536100"/>
            <a:ext cx="232286" cy="233327"/>
            <a:chOff x="1813" y="0"/>
            <a:chExt cx="809173" cy="812800"/>
          </a:xfrm>
        </p:grpSpPr>
        <p:sp>
          <p:nvSpPr>
            <p:cNvPr id="558" name="Google Shape;558;p2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Open Sans"/>
                <a:ea typeface="Open Sans"/>
                <a:cs typeface="Open Sans"/>
                <a:sym typeface="Open Sans"/>
              </a:endParaRPr>
            </a:p>
          </p:txBody>
        </p:sp>
        <p:sp>
          <p:nvSpPr>
            <p:cNvPr id="559" name="Google Shape;559;p22"/>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77"/>
                </a:lnSpc>
                <a:spcBef>
                  <a:spcPts val="0"/>
                </a:spcBef>
                <a:spcAft>
                  <a:spcPts val="0"/>
                </a:spcAft>
                <a:buNone/>
              </a:pPr>
              <a:endParaRPr sz="900">
                <a:solidFill>
                  <a:schemeClr val="dk1"/>
                </a:solidFill>
                <a:latin typeface="Open Sans"/>
                <a:ea typeface="Open Sans"/>
                <a:cs typeface="Open Sans"/>
                <a:sym typeface="Open Sans"/>
              </a:endParaRPr>
            </a:p>
          </p:txBody>
        </p:sp>
      </p:grpSp>
      <p:grpSp>
        <p:nvGrpSpPr>
          <p:cNvPr id="560" name="Google Shape;560;p22"/>
          <p:cNvGrpSpPr/>
          <p:nvPr/>
        </p:nvGrpSpPr>
        <p:grpSpPr>
          <a:xfrm>
            <a:off x="3580750" y="2478744"/>
            <a:ext cx="232286" cy="233327"/>
            <a:chOff x="1813" y="0"/>
            <a:chExt cx="809173" cy="812800"/>
          </a:xfrm>
        </p:grpSpPr>
        <p:sp>
          <p:nvSpPr>
            <p:cNvPr id="561" name="Google Shape;561;p2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Open Sans"/>
                <a:ea typeface="Open Sans"/>
                <a:cs typeface="Open Sans"/>
                <a:sym typeface="Open Sans"/>
              </a:endParaRPr>
            </a:p>
          </p:txBody>
        </p:sp>
        <p:sp>
          <p:nvSpPr>
            <p:cNvPr id="562" name="Google Shape;562;p22"/>
            <p:cNvSpPr txBox="1"/>
            <p:nvPr/>
          </p:nvSpPr>
          <p:spPr>
            <a:xfrm>
              <a:off x="76200" y="38099"/>
              <a:ext cx="660399" cy="698499"/>
            </a:xfrm>
            <a:prstGeom prst="rect">
              <a:avLst/>
            </a:prstGeom>
            <a:noFill/>
            <a:ln>
              <a:noFill/>
            </a:ln>
          </p:spPr>
          <p:txBody>
            <a:bodyPr spcFirstLastPara="1" wrap="square" lIns="25400" tIns="25400" rIns="25400" bIns="25400" anchor="ctr" anchorCtr="0">
              <a:noAutofit/>
            </a:bodyPr>
            <a:lstStyle/>
            <a:p>
              <a:pPr marL="0" marR="0" lvl="0" indent="0" algn="ctr" rtl="0">
                <a:lnSpc>
                  <a:spcPct val="147777"/>
                </a:lnSpc>
                <a:spcBef>
                  <a:spcPts val="0"/>
                </a:spcBef>
                <a:spcAft>
                  <a:spcPts val="0"/>
                </a:spcAft>
                <a:buNone/>
              </a:pPr>
              <a:endParaRPr sz="900" dirty="0">
                <a:solidFill>
                  <a:schemeClr val="dk1"/>
                </a:solidFill>
                <a:latin typeface="Open Sans"/>
                <a:ea typeface="Open Sans"/>
                <a:cs typeface="Open Sans"/>
                <a:sym typeface="Open Sans"/>
              </a:endParaRPr>
            </a:p>
          </p:txBody>
        </p:sp>
      </p:grpSp>
      <p:grpSp>
        <p:nvGrpSpPr>
          <p:cNvPr id="563" name="Google Shape;563;p22"/>
          <p:cNvGrpSpPr/>
          <p:nvPr/>
        </p:nvGrpSpPr>
        <p:grpSpPr>
          <a:xfrm>
            <a:off x="6022371" y="2486638"/>
            <a:ext cx="232286" cy="233327"/>
            <a:chOff x="1813" y="0"/>
            <a:chExt cx="809173" cy="812800"/>
          </a:xfrm>
        </p:grpSpPr>
        <p:sp>
          <p:nvSpPr>
            <p:cNvPr id="564" name="Google Shape;564;p2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Open Sans"/>
                <a:ea typeface="Open Sans"/>
                <a:cs typeface="Open Sans"/>
                <a:sym typeface="Open Sans"/>
              </a:endParaRPr>
            </a:p>
          </p:txBody>
        </p:sp>
        <p:sp>
          <p:nvSpPr>
            <p:cNvPr id="565" name="Google Shape;565;p22"/>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77"/>
                </a:lnSpc>
                <a:spcBef>
                  <a:spcPts val="0"/>
                </a:spcBef>
                <a:spcAft>
                  <a:spcPts val="0"/>
                </a:spcAft>
                <a:buNone/>
              </a:pPr>
              <a:endParaRPr sz="900">
                <a:solidFill>
                  <a:schemeClr val="dk1"/>
                </a:solidFill>
                <a:latin typeface="Open Sans"/>
                <a:ea typeface="Open Sans"/>
                <a:cs typeface="Open Sans"/>
                <a:sym typeface="Open Sans"/>
              </a:endParaRPr>
            </a:p>
          </p:txBody>
        </p:sp>
      </p:grpSp>
      <p:cxnSp>
        <p:nvCxnSpPr>
          <p:cNvPr id="566" name="Google Shape;566;p22"/>
          <p:cNvCxnSpPr/>
          <p:nvPr/>
        </p:nvCxnSpPr>
        <p:spPr>
          <a:xfrm rot="5400000">
            <a:off x="2175419" y="3540277"/>
            <a:ext cx="1444252" cy="0"/>
          </a:xfrm>
          <a:prstGeom prst="straightConnector1">
            <a:avLst/>
          </a:prstGeom>
          <a:noFill/>
          <a:ln w="38100" cap="flat" cmpd="sng">
            <a:solidFill>
              <a:srgbClr val="FFFFFF"/>
            </a:solidFill>
            <a:prstDash val="solid"/>
            <a:round/>
            <a:headEnd type="none" w="sm" len="sm"/>
            <a:tailEnd type="none" w="sm" len="sm"/>
          </a:ln>
        </p:spPr>
      </p:cxnSp>
      <p:cxnSp>
        <p:nvCxnSpPr>
          <p:cNvPr id="567" name="Google Shape;567;p22"/>
          <p:cNvCxnSpPr/>
          <p:nvPr/>
        </p:nvCxnSpPr>
        <p:spPr>
          <a:xfrm rot="5400000">
            <a:off x="3723357" y="1441888"/>
            <a:ext cx="1444252" cy="0"/>
          </a:xfrm>
          <a:prstGeom prst="straightConnector1">
            <a:avLst/>
          </a:prstGeom>
          <a:noFill/>
          <a:ln w="38100" cap="flat" cmpd="sng">
            <a:solidFill>
              <a:srgbClr val="000000"/>
            </a:solidFill>
            <a:prstDash val="solid"/>
            <a:round/>
            <a:headEnd type="none" w="sm" len="sm"/>
            <a:tailEnd type="none" w="sm" len="sm"/>
          </a:ln>
        </p:spPr>
      </p:cxnSp>
      <p:cxnSp>
        <p:nvCxnSpPr>
          <p:cNvPr id="568" name="Google Shape;568;p22"/>
          <p:cNvCxnSpPr/>
          <p:nvPr/>
        </p:nvCxnSpPr>
        <p:spPr>
          <a:xfrm rot="5400000">
            <a:off x="5049711" y="3540277"/>
            <a:ext cx="1444252" cy="0"/>
          </a:xfrm>
          <a:prstGeom prst="straightConnector1">
            <a:avLst/>
          </a:prstGeom>
          <a:noFill/>
          <a:ln w="38100" cap="flat" cmpd="sng">
            <a:solidFill>
              <a:srgbClr val="FFFFFF"/>
            </a:solidFill>
            <a:prstDash val="solid"/>
            <a:round/>
            <a:headEnd type="none" w="sm" len="sm"/>
            <a:tailEnd type="none" w="sm" len="sm"/>
          </a:ln>
        </p:spPr>
      </p:cxnSp>
      <p:pic>
        <p:nvPicPr>
          <p:cNvPr id="569" name="Google Shape;569;p22"/>
          <p:cNvPicPr preferRelativeResize="0"/>
          <p:nvPr/>
        </p:nvPicPr>
        <p:blipFill rotWithShape="1">
          <a:blip r:embed="rId3">
            <a:alphaModFix/>
          </a:blip>
          <a:srcRect/>
          <a:stretch/>
        </p:blipFill>
        <p:spPr>
          <a:xfrm>
            <a:off x="5724404" y="0"/>
            <a:ext cx="1860311" cy="1764052"/>
          </a:xfrm>
          <a:prstGeom prst="rect">
            <a:avLst/>
          </a:prstGeom>
          <a:noFill/>
          <a:ln>
            <a:noFill/>
          </a:ln>
        </p:spPr>
      </p:pic>
      <p:pic>
        <p:nvPicPr>
          <p:cNvPr id="570" name="Google Shape;570;p22"/>
          <p:cNvPicPr preferRelativeResize="0"/>
          <p:nvPr/>
        </p:nvPicPr>
        <p:blipFill rotWithShape="1">
          <a:blip r:embed="rId4">
            <a:alphaModFix/>
          </a:blip>
          <a:srcRect l="16681" t="22668" r="13959" b="10944"/>
          <a:stretch/>
        </p:blipFill>
        <p:spPr>
          <a:xfrm>
            <a:off x="780386" y="297295"/>
            <a:ext cx="2800364" cy="1876244"/>
          </a:xfrm>
          <a:prstGeom prst="rect">
            <a:avLst/>
          </a:prstGeom>
          <a:noFill/>
          <a:ln>
            <a:noFill/>
          </a:ln>
        </p:spPr>
      </p:pic>
      <p:sp>
        <p:nvSpPr>
          <p:cNvPr id="571" name="Google Shape;571;p22"/>
          <p:cNvSpPr txBox="1"/>
          <p:nvPr/>
        </p:nvSpPr>
        <p:spPr>
          <a:xfrm>
            <a:off x="4778170" y="1488714"/>
            <a:ext cx="4096160" cy="775597"/>
          </a:xfrm>
          <a:prstGeom prst="rect">
            <a:avLst/>
          </a:prstGeom>
          <a:noFill/>
          <a:ln>
            <a:noFill/>
          </a:ln>
        </p:spPr>
        <p:txBody>
          <a:bodyPr spcFirstLastPara="1" wrap="square" lIns="0" tIns="0" rIns="0" bIns="0" anchor="t" anchorCtr="0">
            <a:spAutoFit/>
          </a:bodyPr>
          <a:lstStyle/>
          <a:p>
            <a:pPr marL="0" marR="0" lvl="0" indent="0" algn="ctr" rtl="0">
              <a:lnSpc>
                <a:spcPct val="139916"/>
              </a:lnSpc>
              <a:spcBef>
                <a:spcPts val="0"/>
              </a:spcBef>
              <a:spcAft>
                <a:spcPts val="0"/>
              </a:spcAft>
              <a:buNone/>
            </a:pPr>
            <a:r>
              <a:rPr lang="en" sz="1200" b="1" dirty="0">
                <a:solidFill>
                  <a:srgbClr val="120202"/>
                </a:solidFill>
                <a:latin typeface="Open Sans"/>
                <a:ea typeface="Open Sans"/>
                <a:cs typeface="Open Sans"/>
                <a:sym typeface="Open Sans"/>
              </a:rPr>
              <a:t>Open-source healthcare sandbox that supports synthetic and de-identified FHIR® DSTU2, STU3, R4, and R5 data.</a:t>
            </a:r>
            <a:endParaRPr b="1" dirty="0"/>
          </a:p>
        </p:txBody>
      </p:sp>
      <p:sp>
        <p:nvSpPr>
          <p:cNvPr id="572" name="Google Shape;572;p22"/>
          <p:cNvSpPr txBox="1"/>
          <p:nvPr/>
        </p:nvSpPr>
        <p:spPr>
          <a:xfrm>
            <a:off x="269670" y="2909770"/>
            <a:ext cx="2418286" cy="1206484"/>
          </a:xfrm>
          <a:prstGeom prst="rect">
            <a:avLst/>
          </a:prstGeom>
          <a:noFill/>
          <a:ln>
            <a:noFill/>
          </a:ln>
        </p:spPr>
        <p:txBody>
          <a:bodyPr spcFirstLastPara="1" wrap="square" lIns="0" tIns="0" rIns="0" bIns="0" anchor="t" anchorCtr="0">
            <a:spAutoFit/>
          </a:bodyPr>
          <a:lstStyle/>
          <a:p>
            <a:pPr marL="259093" marR="0" lvl="1" indent="-129546" algn="l" rtl="0">
              <a:lnSpc>
                <a:spcPct val="139916"/>
              </a:lnSpc>
              <a:spcBef>
                <a:spcPts val="0"/>
              </a:spcBef>
              <a:spcAft>
                <a:spcPts val="0"/>
              </a:spcAft>
              <a:buClr>
                <a:srgbClr val="FFFFFF"/>
              </a:buClr>
              <a:buSzPts val="1200"/>
              <a:buFont typeface="Arial"/>
              <a:buChar char="•"/>
            </a:pPr>
            <a:r>
              <a:rPr lang="en" sz="1100" b="0" i="0" u="none" strike="noStrike" cap="none" dirty="0">
                <a:solidFill>
                  <a:srgbClr val="FFFFFF"/>
                </a:solidFill>
                <a:latin typeface="Open Sans"/>
                <a:ea typeface="Open Sans"/>
                <a:cs typeface="Open Sans"/>
                <a:sym typeface="Open Sans"/>
              </a:rPr>
              <a:t>Linux Foundation Managed Project</a:t>
            </a:r>
            <a:endParaRPr sz="1200" dirty="0"/>
          </a:p>
          <a:p>
            <a:pPr marL="259093" marR="0" lvl="1" indent="-129546" algn="l" rtl="0">
              <a:lnSpc>
                <a:spcPct val="139916"/>
              </a:lnSpc>
              <a:spcBef>
                <a:spcPts val="0"/>
              </a:spcBef>
              <a:spcAft>
                <a:spcPts val="0"/>
              </a:spcAft>
              <a:buClr>
                <a:srgbClr val="FFFFFF"/>
              </a:buClr>
              <a:buSzPts val="1200"/>
              <a:buFont typeface="Arial"/>
              <a:buChar char="•"/>
            </a:pPr>
            <a:r>
              <a:rPr lang="en" sz="1100" b="0" i="0" u="none" strike="noStrike" cap="none" dirty="0">
                <a:solidFill>
                  <a:srgbClr val="FFFFFF"/>
                </a:solidFill>
                <a:latin typeface="Open Sans"/>
                <a:ea typeface="Open Sans"/>
                <a:cs typeface="Open Sans"/>
                <a:sym typeface="Open Sans"/>
              </a:rPr>
              <a:t>Open-Source Program Office</a:t>
            </a:r>
            <a:endParaRPr sz="1200" dirty="0"/>
          </a:p>
          <a:p>
            <a:pPr marL="259093" marR="0" lvl="1" indent="-129546" algn="l" rtl="0">
              <a:lnSpc>
                <a:spcPct val="139916"/>
              </a:lnSpc>
              <a:spcBef>
                <a:spcPts val="0"/>
              </a:spcBef>
              <a:spcAft>
                <a:spcPts val="0"/>
              </a:spcAft>
              <a:buClr>
                <a:srgbClr val="FFFFFF"/>
              </a:buClr>
              <a:buSzPts val="1200"/>
              <a:buFont typeface="Arial"/>
              <a:buChar char="•"/>
            </a:pPr>
            <a:r>
              <a:rPr lang="en" sz="1100" b="0" i="0" u="none" strike="noStrike" cap="none" dirty="0">
                <a:solidFill>
                  <a:srgbClr val="FFFFFF"/>
                </a:solidFill>
                <a:latin typeface="Open Sans"/>
                <a:ea typeface="Open Sans"/>
                <a:cs typeface="Open Sans"/>
                <a:sym typeface="Open Sans"/>
              </a:rPr>
              <a:t>Global Development Community</a:t>
            </a:r>
            <a:endParaRPr sz="1200" dirty="0"/>
          </a:p>
          <a:p>
            <a:pPr marL="259093" marR="0" lvl="1" indent="-129546" algn="l" rtl="0">
              <a:lnSpc>
                <a:spcPct val="139916"/>
              </a:lnSpc>
              <a:spcBef>
                <a:spcPts val="0"/>
              </a:spcBef>
              <a:spcAft>
                <a:spcPts val="0"/>
              </a:spcAft>
              <a:buClr>
                <a:srgbClr val="FFFFFF"/>
              </a:buClr>
              <a:buSzPts val="1200"/>
              <a:buFont typeface="Arial"/>
              <a:buChar char="•"/>
            </a:pPr>
            <a:r>
              <a:rPr lang="en" sz="1100" b="0" i="0" u="none" strike="noStrike" cap="none" dirty="0">
                <a:solidFill>
                  <a:srgbClr val="FFFFFF"/>
                </a:solidFill>
                <a:latin typeface="Open Sans"/>
                <a:ea typeface="Open Sans"/>
                <a:cs typeface="Open Sans"/>
                <a:sym typeface="Open Sans"/>
              </a:rPr>
              <a:t>GitHub Code Curation</a:t>
            </a:r>
            <a:endParaRPr sz="1200" dirty="0"/>
          </a:p>
        </p:txBody>
      </p:sp>
      <p:sp>
        <p:nvSpPr>
          <p:cNvPr id="573" name="Google Shape;573;p22"/>
          <p:cNvSpPr txBox="1"/>
          <p:nvPr/>
        </p:nvSpPr>
        <p:spPr>
          <a:xfrm>
            <a:off x="3034761" y="2851491"/>
            <a:ext cx="2628890" cy="1357295"/>
          </a:xfrm>
          <a:prstGeom prst="rect">
            <a:avLst/>
          </a:prstGeom>
          <a:noFill/>
          <a:ln>
            <a:noFill/>
          </a:ln>
        </p:spPr>
        <p:txBody>
          <a:bodyPr spcFirstLastPara="1" wrap="square" lIns="0" tIns="0" rIns="0" bIns="0" anchor="t" anchorCtr="0">
            <a:spAutoFit/>
          </a:bodyPr>
          <a:lstStyle/>
          <a:p>
            <a:pPr marL="259093" marR="0" lvl="1" indent="-129546" algn="l" rtl="0">
              <a:lnSpc>
                <a:spcPct val="139916"/>
              </a:lnSpc>
              <a:spcBef>
                <a:spcPts val="0"/>
              </a:spcBef>
              <a:spcAft>
                <a:spcPts val="0"/>
              </a:spcAft>
              <a:buClr>
                <a:srgbClr val="FFFFFF"/>
              </a:buClr>
              <a:buSzPts val="1200"/>
              <a:buFont typeface="Arial"/>
              <a:buChar char="•"/>
            </a:pPr>
            <a:r>
              <a:rPr lang="en" sz="1050" b="0" i="0" u="none" strike="noStrike" cap="none" dirty="0">
                <a:solidFill>
                  <a:srgbClr val="FFFFFF"/>
                </a:solidFill>
                <a:latin typeface="Open Sans"/>
                <a:ea typeface="Open Sans"/>
                <a:cs typeface="Open Sans"/>
                <a:sym typeface="Open Sans"/>
              </a:rPr>
              <a:t>No cost to users</a:t>
            </a:r>
            <a:endParaRPr sz="1100" dirty="0"/>
          </a:p>
          <a:p>
            <a:pPr marL="259093" marR="0" lvl="1" indent="-129546" algn="l" rtl="0">
              <a:lnSpc>
                <a:spcPct val="139916"/>
              </a:lnSpc>
              <a:spcBef>
                <a:spcPts val="0"/>
              </a:spcBef>
              <a:spcAft>
                <a:spcPts val="0"/>
              </a:spcAft>
              <a:buClr>
                <a:srgbClr val="FFFFFF"/>
              </a:buClr>
              <a:buSzPts val="1200"/>
              <a:buFont typeface="Arial"/>
              <a:buChar char="•"/>
            </a:pPr>
            <a:r>
              <a:rPr lang="en" sz="1050" b="0" i="0" u="none" strike="noStrike" cap="none" dirty="0">
                <a:solidFill>
                  <a:srgbClr val="FFFFFF"/>
                </a:solidFill>
                <a:latin typeface="Open Sans"/>
                <a:ea typeface="Open Sans"/>
                <a:cs typeface="Open Sans"/>
                <a:sym typeface="Open Sans"/>
              </a:rPr>
              <a:t>Building out OS Application Library</a:t>
            </a:r>
            <a:endParaRPr sz="1100" dirty="0"/>
          </a:p>
          <a:p>
            <a:pPr marL="259093" marR="0" lvl="1" indent="-129546" algn="l" rtl="0">
              <a:lnSpc>
                <a:spcPct val="139916"/>
              </a:lnSpc>
              <a:spcBef>
                <a:spcPts val="0"/>
              </a:spcBef>
              <a:spcAft>
                <a:spcPts val="0"/>
              </a:spcAft>
              <a:buClr>
                <a:srgbClr val="FFFFFF"/>
              </a:buClr>
              <a:buSzPts val="1200"/>
              <a:buFont typeface="Arial"/>
              <a:buChar char="•"/>
            </a:pPr>
            <a:r>
              <a:rPr lang="en" sz="1050" b="0" i="0" u="none" strike="noStrike" cap="none" dirty="0">
                <a:solidFill>
                  <a:srgbClr val="FFFFFF"/>
                </a:solidFill>
                <a:latin typeface="Open Sans"/>
                <a:ea typeface="Open Sans"/>
                <a:cs typeface="Open Sans"/>
                <a:sym typeface="Open Sans"/>
              </a:rPr>
              <a:t>Inferno Validator </a:t>
            </a:r>
            <a:endParaRPr sz="1100" dirty="0"/>
          </a:p>
          <a:p>
            <a:pPr marL="259093" marR="0" lvl="1" indent="-129546" algn="l" rtl="0">
              <a:lnSpc>
                <a:spcPct val="139916"/>
              </a:lnSpc>
              <a:spcBef>
                <a:spcPts val="0"/>
              </a:spcBef>
              <a:spcAft>
                <a:spcPts val="0"/>
              </a:spcAft>
              <a:buClr>
                <a:srgbClr val="FFFFFF"/>
              </a:buClr>
              <a:buSzPts val="1200"/>
              <a:buFont typeface="Arial"/>
              <a:buChar char="•"/>
            </a:pPr>
            <a:r>
              <a:rPr lang="en" sz="1050" b="0" i="0" u="none" strike="noStrike" cap="none" dirty="0">
                <a:solidFill>
                  <a:srgbClr val="FFFFFF"/>
                </a:solidFill>
                <a:latin typeface="Open Sans"/>
                <a:ea typeface="Open Sans"/>
                <a:cs typeface="Open Sans"/>
                <a:sym typeface="Open Sans"/>
              </a:rPr>
              <a:t>Expanding offering of synthetic &amp; de-identified data</a:t>
            </a:r>
            <a:endParaRPr sz="1100" dirty="0"/>
          </a:p>
          <a:p>
            <a:pPr marL="259093" marR="0" lvl="1" indent="-129546" algn="l" rtl="0">
              <a:lnSpc>
                <a:spcPct val="139916"/>
              </a:lnSpc>
              <a:spcBef>
                <a:spcPts val="0"/>
              </a:spcBef>
              <a:spcAft>
                <a:spcPts val="0"/>
              </a:spcAft>
              <a:buClr>
                <a:srgbClr val="FFFFFF"/>
              </a:buClr>
              <a:buSzPts val="1200"/>
              <a:buFont typeface="Arial"/>
              <a:buChar char="•"/>
            </a:pPr>
            <a:r>
              <a:rPr lang="en" sz="1050" b="0" i="0" u="none" strike="noStrike" cap="none" dirty="0">
                <a:solidFill>
                  <a:srgbClr val="FFFFFF"/>
                </a:solidFill>
                <a:latin typeface="Open Sans"/>
                <a:ea typeface="Open Sans"/>
                <a:cs typeface="Open Sans"/>
                <a:sym typeface="Open Sans"/>
              </a:rPr>
              <a:t>Reference Implementations build out</a:t>
            </a:r>
            <a:endParaRPr sz="1100" dirty="0"/>
          </a:p>
        </p:txBody>
      </p:sp>
      <p:sp>
        <p:nvSpPr>
          <p:cNvPr id="574" name="Google Shape;574;p22"/>
          <p:cNvSpPr txBox="1"/>
          <p:nvPr/>
        </p:nvSpPr>
        <p:spPr>
          <a:xfrm>
            <a:off x="1062756" y="2470990"/>
            <a:ext cx="1615970" cy="26462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600" dirty="0">
                <a:solidFill>
                  <a:srgbClr val="FFFFFF"/>
                </a:solidFill>
                <a:latin typeface="Open Sans"/>
                <a:ea typeface="Open Sans"/>
                <a:cs typeface="Open Sans"/>
                <a:sym typeface="Open Sans"/>
              </a:rPr>
              <a:t>Codebase</a:t>
            </a:r>
            <a:endParaRPr dirty="0"/>
          </a:p>
        </p:txBody>
      </p:sp>
      <p:sp>
        <p:nvSpPr>
          <p:cNvPr id="575" name="Google Shape;575;p22"/>
          <p:cNvSpPr txBox="1"/>
          <p:nvPr/>
        </p:nvSpPr>
        <p:spPr>
          <a:xfrm>
            <a:off x="4019807" y="2415895"/>
            <a:ext cx="1341614" cy="26462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600" dirty="0">
                <a:solidFill>
                  <a:srgbClr val="FFFFFF"/>
                </a:solidFill>
                <a:latin typeface="Open Sans"/>
                <a:ea typeface="Open Sans"/>
                <a:cs typeface="Open Sans"/>
                <a:sym typeface="Open Sans"/>
              </a:rPr>
              <a:t>Users</a:t>
            </a:r>
            <a:endParaRPr dirty="0"/>
          </a:p>
        </p:txBody>
      </p:sp>
      <p:sp>
        <p:nvSpPr>
          <p:cNvPr id="576" name="Google Shape;576;p22"/>
          <p:cNvSpPr txBox="1"/>
          <p:nvPr/>
        </p:nvSpPr>
        <p:spPr>
          <a:xfrm>
            <a:off x="5799727" y="2914413"/>
            <a:ext cx="3074603" cy="1389611"/>
          </a:xfrm>
          <a:prstGeom prst="rect">
            <a:avLst/>
          </a:prstGeom>
          <a:noFill/>
          <a:ln>
            <a:noFill/>
          </a:ln>
        </p:spPr>
        <p:txBody>
          <a:bodyPr spcFirstLastPara="1" wrap="square" lIns="0" tIns="0" rIns="0" bIns="0" anchor="t" anchorCtr="0">
            <a:spAutoFit/>
          </a:bodyPr>
          <a:lstStyle/>
          <a:p>
            <a:pPr marL="259093" marR="0" lvl="1" indent="-129546" algn="l" rtl="0">
              <a:lnSpc>
                <a:spcPct val="139916"/>
              </a:lnSpc>
              <a:spcBef>
                <a:spcPts val="0"/>
              </a:spcBef>
              <a:spcAft>
                <a:spcPts val="0"/>
              </a:spcAft>
              <a:buClr>
                <a:srgbClr val="FFFFFF"/>
              </a:buClr>
              <a:buSzPts val="1200"/>
              <a:buFont typeface="Arial"/>
              <a:buChar char="•"/>
            </a:pPr>
            <a:r>
              <a:rPr lang="en" sz="1050" b="0" i="0" u="none" strike="noStrike" cap="none" dirty="0">
                <a:solidFill>
                  <a:srgbClr val="FFFFFF"/>
                </a:solidFill>
                <a:latin typeface="Open Sans"/>
                <a:ea typeface="Open Sans"/>
                <a:cs typeface="Open Sans"/>
                <a:sym typeface="Open Sans"/>
              </a:rPr>
              <a:t>Organizations &amp; Individuals coming together to solve a common issue/problem</a:t>
            </a:r>
            <a:endParaRPr sz="1100" dirty="0"/>
          </a:p>
          <a:p>
            <a:pPr marL="259093" marR="0" lvl="1" indent="-129546" algn="l" rtl="0">
              <a:lnSpc>
                <a:spcPct val="139916"/>
              </a:lnSpc>
              <a:spcBef>
                <a:spcPts val="0"/>
              </a:spcBef>
              <a:spcAft>
                <a:spcPts val="0"/>
              </a:spcAft>
              <a:buClr>
                <a:srgbClr val="FFFFFF"/>
              </a:buClr>
              <a:buSzPts val="1200"/>
              <a:buFont typeface="Arial"/>
              <a:buChar char="•"/>
            </a:pPr>
            <a:r>
              <a:rPr lang="en" sz="1050" b="0" i="0" u="none" strike="noStrike" cap="none" dirty="0">
                <a:solidFill>
                  <a:srgbClr val="FFFFFF"/>
                </a:solidFill>
                <a:latin typeface="Open Sans"/>
                <a:ea typeface="Open Sans"/>
                <a:cs typeface="Open Sans"/>
                <a:sym typeface="Open Sans"/>
              </a:rPr>
              <a:t>Sponsored projects that use Meld resources</a:t>
            </a:r>
            <a:endParaRPr sz="1100" dirty="0"/>
          </a:p>
          <a:p>
            <a:pPr marL="259093" marR="0" lvl="1" indent="-129546" algn="l" rtl="0">
              <a:lnSpc>
                <a:spcPct val="139916"/>
              </a:lnSpc>
              <a:spcBef>
                <a:spcPts val="0"/>
              </a:spcBef>
              <a:spcAft>
                <a:spcPts val="0"/>
              </a:spcAft>
              <a:buClr>
                <a:srgbClr val="FFFFFF"/>
              </a:buClr>
              <a:buSzPts val="1200"/>
              <a:buFont typeface="Arial"/>
              <a:buChar char="•"/>
            </a:pPr>
            <a:r>
              <a:rPr lang="en" sz="1050" b="0" i="0" u="none" strike="noStrike" cap="none" dirty="0">
                <a:solidFill>
                  <a:srgbClr val="FFFFFF"/>
                </a:solidFill>
                <a:latin typeface="Open Sans"/>
                <a:ea typeface="Open Sans"/>
                <a:cs typeface="Open Sans"/>
                <a:sym typeface="Open Sans"/>
              </a:rPr>
              <a:t>Governance Autonomy</a:t>
            </a:r>
            <a:endParaRPr sz="1100" dirty="0"/>
          </a:p>
          <a:p>
            <a:pPr marL="518186" marR="0" lvl="2" indent="-172728" algn="l" rtl="0">
              <a:lnSpc>
                <a:spcPct val="139916"/>
              </a:lnSpc>
              <a:spcBef>
                <a:spcPts val="0"/>
              </a:spcBef>
              <a:spcAft>
                <a:spcPts val="0"/>
              </a:spcAft>
              <a:buClr>
                <a:srgbClr val="FFFFFF"/>
              </a:buClr>
              <a:buSzPts val="1200"/>
              <a:buFont typeface="Arial"/>
              <a:buChar char="⚬"/>
            </a:pPr>
            <a:r>
              <a:rPr lang="en" sz="1050" b="0" i="0" u="none" strike="noStrike" cap="none" dirty="0">
                <a:solidFill>
                  <a:srgbClr val="FFFFFF"/>
                </a:solidFill>
                <a:latin typeface="Open Sans"/>
                <a:ea typeface="Open Sans"/>
                <a:cs typeface="Open Sans"/>
                <a:sym typeface="Open Sans"/>
              </a:rPr>
              <a:t>Public Domain</a:t>
            </a:r>
            <a:endParaRPr sz="1100" dirty="0"/>
          </a:p>
          <a:p>
            <a:pPr marL="518186" marR="0" lvl="2" indent="-172728" algn="l" rtl="0">
              <a:lnSpc>
                <a:spcPct val="139916"/>
              </a:lnSpc>
              <a:spcBef>
                <a:spcPts val="0"/>
              </a:spcBef>
              <a:spcAft>
                <a:spcPts val="0"/>
              </a:spcAft>
              <a:buClr>
                <a:srgbClr val="FFFFFF"/>
              </a:buClr>
              <a:buSzPts val="1200"/>
              <a:buFont typeface="Arial"/>
              <a:buChar char="⚬"/>
            </a:pPr>
            <a:r>
              <a:rPr lang="en" sz="1050" b="0" i="0" u="none" strike="noStrike" cap="none" dirty="0">
                <a:solidFill>
                  <a:srgbClr val="FFFFFF"/>
                </a:solidFill>
                <a:latin typeface="Open Sans"/>
                <a:ea typeface="Open Sans"/>
                <a:cs typeface="Open Sans"/>
                <a:sym typeface="Open Sans"/>
              </a:rPr>
              <a:t>Private Project</a:t>
            </a:r>
            <a:endParaRPr sz="1100" dirty="0"/>
          </a:p>
        </p:txBody>
      </p:sp>
      <p:sp>
        <p:nvSpPr>
          <p:cNvPr id="577" name="Google Shape;577;p22"/>
          <p:cNvSpPr txBox="1"/>
          <p:nvPr/>
        </p:nvSpPr>
        <p:spPr>
          <a:xfrm>
            <a:off x="6389436" y="2431671"/>
            <a:ext cx="2726081" cy="34471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600" dirty="0">
                <a:solidFill>
                  <a:srgbClr val="FFFFFF"/>
                </a:solidFill>
                <a:latin typeface="Open Sans"/>
                <a:ea typeface="Open Sans"/>
                <a:cs typeface="Open Sans"/>
                <a:sym typeface="Open Sans"/>
              </a:rPr>
              <a:t>Communities of Practice</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9"/>
                                        </p:tgtEl>
                                        <p:attrNameLst>
                                          <p:attrName>style.visibility</p:attrName>
                                        </p:attrNameLst>
                                      </p:cBhvr>
                                      <p:to>
                                        <p:strVal val="visible"/>
                                      </p:to>
                                    </p:set>
                                    <p:animEffect transition="in" filter="fade">
                                      <p:cBhvr>
                                        <p:cTn id="7" dur="500"/>
                                        <p:tgtEl>
                                          <p:spTgt spid="569"/>
                                        </p:tgtEl>
                                      </p:cBhvr>
                                    </p:animEffect>
                                  </p:childTnLst>
                                </p:cTn>
                              </p:par>
                              <p:par>
                                <p:cTn id="8" presetID="10" presetClass="entr" presetSubtype="0" fill="hold" nodeType="withEffect">
                                  <p:stCondLst>
                                    <p:cond delay="0"/>
                                  </p:stCondLst>
                                  <p:childTnLst>
                                    <p:set>
                                      <p:cBhvr>
                                        <p:cTn id="9" dur="1" fill="hold">
                                          <p:stCondLst>
                                            <p:cond delay="0"/>
                                          </p:stCondLst>
                                        </p:cTn>
                                        <p:tgtEl>
                                          <p:spTgt spid="571"/>
                                        </p:tgtEl>
                                        <p:attrNameLst>
                                          <p:attrName>style.visibility</p:attrName>
                                        </p:attrNameLst>
                                      </p:cBhvr>
                                      <p:to>
                                        <p:strVal val="visible"/>
                                      </p:to>
                                    </p:set>
                                    <p:animEffect transition="in" filter="fade">
                                      <p:cBhvr>
                                        <p:cTn id="10" dur="500"/>
                                        <p:tgtEl>
                                          <p:spTgt spid="571"/>
                                        </p:tgtEl>
                                      </p:cBhvr>
                                    </p:animEffect>
                                  </p:childTnLst>
                                </p:cTn>
                              </p:par>
                            </p:childTnLst>
                          </p:cTn>
                        </p:par>
                        <p:par>
                          <p:cTn id="11" fill="hold">
                            <p:stCondLst>
                              <p:cond delay="500"/>
                            </p:stCondLst>
                            <p:childTnLst>
                              <p:par>
                                <p:cTn id="12" presetID="10" presetClass="entr" presetSubtype="0" fill="hold" nodeType="afterEffect">
                                  <p:stCondLst>
                                    <p:cond delay="250"/>
                                  </p:stCondLst>
                                  <p:childTnLst>
                                    <p:set>
                                      <p:cBhvr>
                                        <p:cTn id="13" dur="1" fill="hold">
                                          <p:stCondLst>
                                            <p:cond delay="0"/>
                                          </p:stCondLst>
                                        </p:cTn>
                                        <p:tgtEl>
                                          <p:spTgt spid="574"/>
                                        </p:tgtEl>
                                        <p:attrNameLst>
                                          <p:attrName>style.visibility</p:attrName>
                                        </p:attrNameLst>
                                      </p:cBhvr>
                                      <p:to>
                                        <p:strVal val="visible"/>
                                      </p:to>
                                    </p:set>
                                    <p:animEffect transition="in" filter="fade">
                                      <p:cBhvr>
                                        <p:cTn id="14" dur="500"/>
                                        <p:tgtEl>
                                          <p:spTgt spid="574"/>
                                        </p:tgtEl>
                                      </p:cBhvr>
                                    </p:animEffect>
                                  </p:childTnLst>
                                </p:cTn>
                              </p:par>
                              <p:par>
                                <p:cTn id="15" presetID="10" presetClass="entr" presetSubtype="0" fill="hold" nodeType="withEffect">
                                  <p:stCondLst>
                                    <p:cond delay="250"/>
                                  </p:stCondLst>
                                  <p:childTnLst>
                                    <p:set>
                                      <p:cBhvr>
                                        <p:cTn id="16" dur="1" fill="hold">
                                          <p:stCondLst>
                                            <p:cond delay="0"/>
                                          </p:stCondLst>
                                        </p:cTn>
                                        <p:tgtEl>
                                          <p:spTgt spid="572"/>
                                        </p:tgtEl>
                                        <p:attrNameLst>
                                          <p:attrName>style.visibility</p:attrName>
                                        </p:attrNameLst>
                                      </p:cBhvr>
                                      <p:to>
                                        <p:strVal val="visible"/>
                                      </p:to>
                                    </p:set>
                                    <p:animEffect transition="in" filter="fade">
                                      <p:cBhvr>
                                        <p:cTn id="17" dur="500"/>
                                        <p:tgtEl>
                                          <p:spTgt spid="572"/>
                                        </p:tgtEl>
                                      </p:cBhvr>
                                    </p:animEffect>
                                  </p:childTnLst>
                                </p:cTn>
                              </p:par>
                              <p:par>
                                <p:cTn id="18" presetID="10" presetClass="entr" presetSubtype="0" fill="hold" nodeType="withEffect">
                                  <p:stCondLst>
                                    <p:cond delay="250"/>
                                  </p:stCondLst>
                                  <p:childTnLst>
                                    <p:set>
                                      <p:cBhvr>
                                        <p:cTn id="19" dur="1" fill="hold">
                                          <p:stCondLst>
                                            <p:cond delay="0"/>
                                          </p:stCondLst>
                                        </p:cTn>
                                        <p:tgtEl>
                                          <p:spTgt spid="557"/>
                                        </p:tgtEl>
                                        <p:attrNameLst>
                                          <p:attrName>style.visibility</p:attrName>
                                        </p:attrNameLst>
                                      </p:cBhvr>
                                      <p:to>
                                        <p:strVal val="visible"/>
                                      </p:to>
                                    </p:set>
                                    <p:animEffect transition="in" filter="fade">
                                      <p:cBhvr>
                                        <p:cTn id="20" dur="500"/>
                                        <p:tgtEl>
                                          <p:spTgt spid="557"/>
                                        </p:tgtEl>
                                      </p:cBhvr>
                                    </p:animEffect>
                                  </p:childTnLst>
                                </p:cTn>
                              </p:par>
                            </p:childTnLst>
                          </p:cTn>
                        </p:par>
                        <p:par>
                          <p:cTn id="21" fill="hold">
                            <p:stCondLst>
                              <p:cond delay="1000"/>
                            </p:stCondLst>
                            <p:childTnLst>
                              <p:par>
                                <p:cTn id="22" presetID="10" presetClass="entr" presetSubtype="0" fill="hold" nodeType="afterEffect">
                                  <p:stCondLst>
                                    <p:cond delay="250"/>
                                  </p:stCondLst>
                                  <p:childTnLst>
                                    <p:set>
                                      <p:cBhvr>
                                        <p:cTn id="23" dur="1" fill="hold">
                                          <p:stCondLst>
                                            <p:cond delay="0"/>
                                          </p:stCondLst>
                                        </p:cTn>
                                        <p:tgtEl>
                                          <p:spTgt spid="575"/>
                                        </p:tgtEl>
                                        <p:attrNameLst>
                                          <p:attrName>style.visibility</p:attrName>
                                        </p:attrNameLst>
                                      </p:cBhvr>
                                      <p:to>
                                        <p:strVal val="visible"/>
                                      </p:to>
                                    </p:set>
                                    <p:animEffect transition="in" filter="fade">
                                      <p:cBhvr>
                                        <p:cTn id="24" dur="500"/>
                                        <p:tgtEl>
                                          <p:spTgt spid="575"/>
                                        </p:tgtEl>
                                      </p:cBhvr>
                                    </p:animEffect>
                                  </p:childTnLst>
                                </p:cTn>
                              </p:par>
                              <p:par>
                                <p:cTn id="25" presetID="10" presetClass="entr" presetSubtype="0" fill="hold" nodeType="withEffect">
                                  <p:stCondLst>
                                    <p:cond delay="250"/>
                                  </p:stCondLst>
                                  <p:childTnLst>
                                    <p:set>
                                      <p:cBhvr>
                                        <p:cTn id="26" dur="1" fill="hold">
                                          <p:stCondLst>
                                            <p:cond delay="0"/>
                                          </p:stCondLst>
                                        </p:cTn>
                                        <p:tgtEl>
                                          <p:spTgt spid="573"/>
                                        </p:tgtEl>
                                        <p:attrNameLst>
                                          <p:attrName>style.visibility</p:attrName>
                                        </p:attrNameLst>
                                      </p:cBhvr>
                                      <p:to>
                                        <p:strVal val="visible"/>
                                      </p:to>
                                    </p:set>
                                    <p:animEffect transition="in" filter="fade">
                                      <p:cBhvr>
                                        <p:cTn id="27" dur="500"/>
                                        <p:tgtEl>
                                          <p:spTgt spid="573"/>
                                        </p:tgtEl>
                                      </p:cBhvr>
                                    </p:animEffect>
                                  </p:childTnLst>
                                </p:cTn>
                              </p:par>
                              <p:par>
                                <p:cTn id="28" presetID="10" presetClass="entr" presetSubtype="0" fill="hold" nodeType="withEffect">
                                  <p:stCondLst>
                                    <p:cond delay="250"/>
                                  </p:stCondLst>
                                  <p:childTnLst>
                                    <p:set>
                                      <p:cBhvr>
                                        <p:cTn id="29" dur="1" fill="hold">
                                          <p:stCondLst>
                                            <p:cond delay="0"/>
                                          </p:stCondLst>
                                        </p:cTn>
                                        <p:tgtEl>
                                          <p:spTgt spid="560"/>
                                        </p:tgtEl>
                                        <p:attrNameLst>
                                          <p:attrName>style.visibility</p:attrName>
                                        </p:attrNameLst>
                                      </p:cBhvr>
                                      <p:to>
                                        <p:strVal val="visible"/>
                                      </p:to>
                                    </p:set>
                                    <p:animEffect transition="in" filter="fade">
                                      <p:cBhvr>
                                        <p:cTn id="30" dur="500"/>
                                        <p:tgtEl>
                                          <p:spTgt spid="560"/>
                                        </p:tgtEl>
                                      </p:cBhvr>
                                    </p:animEffect>
                                  </p:childTnLst>
                                </p:cTn>
                              </p:par>
                            </p:childTnLst>
                          </p:cTn>
                        </p:par>
                        <p:par>
                          <p:cTn id="31" fill="hold">
                            <p:stCondLst>
                              <p:cond delay="1500"/>
                            </p:stCondLst>
                            <p:childTnLst>
                              <p:par>
                                <p:cTn id="32" presetID="10" presetClass="entr" presetSubtype="0" fill="hold" nodeType="afterEffect">
                                  <p:stCondLst>
                                    <p:cond delay="250"/>
                                  </p:stCondLst>
                                  <p:childTnLst>
                                    <p:set>
                                      <p:cBhvr>
                                        <p:cTn id="33" dur="1" fill="hold">
                                          <p:stCondLst>
                                            <p:cond delay="0"/>
                                          </p:stCondLst>
                                        </p:cTn>
                                        <p:tgtEl>
                                          <p:spTgt spid="577"/>
                                        </p:tgtEl>
                                        <p:attrNameLst>
                                          <p:attrName>style.visibility</p:attrName>
                                        </p:attrNameLst>
                                      </p:cBhvr>
                                      <p:to>
                                        <p:strVal val="visible"/>
                                      </p:to>
                                    </p:set>
                                    <p:animEffect transition="in" filter="fade">
                                      <p:cBhvr>
                                        <p:cTn id="34" dur="500"/>
                                        <p:tgtEl>
                                          <p:spTgt spid="577"/>
                                        </p:tgtEl>
                                      </p:cBhvr>
                                    </p:animEffect>
                                  </p:childTnLst>
                                </p:cTn>
                              </p:par>
                              <p:par>
                                <p:cTn id="35" presetID="10" presetClass="entr" presetSubtype="0" fill="hold" nodeType="withEffect">
                                  <p:stCondLst>
                                    <p:cond delay="250"/>
                                  </p:stCondLst>
                                  <p:childTnLst>
                                    <p:set>
                                      <p:cBhvr>
                                        <p:cTn id="36" dur="1" fill="hold">
                                          <p:stCondLst>
                                            <p:cond delay="0"/>
                                          </p:stCondLst>
                                        </p:cTn>
                                        <p:tgtEl>
                                          <p:spTgt spid="576"/>
                                        </p:tgtEl>
                                        <p:attrNameLst>
                                          <p:attrName>style.visibility</p:attrName>
                                        </p:attrNameLst>
                                      </p:cBhvr>
                                      <p:to>
                                        <p:strVal val="visible"/>
                                      </p:to>
                                    </p:set>
                                    <p:animEffect transition="in" filter="fade">
                                      <p:cBhvr>
                                        <p:cTn id="37" dur="500"/>
                                        <p:tgtEl>
                                          <p:spTgt spid="576"/>
                                        </p:tgtEl>
                                      </p:cBhvr>
                                    </p:animEffect>
                                  </p:childTnLst>
                                </p:cTn>
                              </p:par>
                              <p:par>
                                <p:cTn id="38" presetID="10" presetClass="entr" presetSubtype="0" fill="hold" nodeType="withEffect">
                                  <p:stCondLst>
                                    <p:cond delay="250"/>
                                  </p:stCondLst>
                                  <p:childTnLst>
                                    <p:set>
                                      <p:cBhvr>
                                        <p:cTn id="39" dur="1" fill="hold">
                                          <p:stCondLst>
                                            <p:cond delay="0"/>
                                          </p:stCondLst>
                                        </p:cTn>
                                        <p:tgtEl>
                                          <p:spTgt spid="563"/>
                                        </p:tgtEl>
                                        <p:attrNameLst>
                                          <p:attrName>style.visibility</p:attrName>
                                        </p:attrNameLst>
                                      </p:cBhvr>
                                      <p:to>
                                        <p:strVal val="visible"/>
                                      </p:to>
                                    </p:set>
                                    <p:animEffect transition="in" filter="fade">
                                      <p:cBhvr>
                                        <p:cTn id="40" dur="500"/>
                                        <p:tgtEl>
                                          <p:spTgt spid="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24"/>
          <p:cNvSpPr txBox="1"/>
          <p:nvPr/>
        </p:nvSpPr>
        <p:spPr>
          <a:xfrm>
            <a:off x="1485900" y="323298"/>
            <a:ext cx="6172200" cy="642938"/>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rgbClr val="223C89"/>
              </a:buClr>
              <a:buSzPts val="2400"/>
              <a:buFont typeface="Open Sans"/>
              <a:buNone/>
            </a:pPr>
            <a:r>
              <a:rPr lang="en" sz="3200" b="1" dirty="0">
                <a:solidFill>
                  <a:srgbClr val="223C89"/>
                </a:solidFill>
                <a:latin typeface="Open Sans Extrabold" panose="020B0906030804020204" pitchFamily="34" charset="0"/>
                <a:ea typeface="Open Sans Extrabold" panose="020B0906030804020204" pitchFamily="34" charset="0"/>
                <a:cs typeface="Open Sans Extrabold" panose="020B0906030804020204" pitchFamily="34" charset="0"/>
                <a:sym typeface="Open Sans"/>
              </a:rPr>
              <a:t>Synthetic Data Offerings</a:t>
            </a:r>
            <a:endParaRPr sz="1600" b="1" dirty="0">
              <a:solidFill>
                <a:srgbClr val="223C89"/>
              </a:solidFill>
              <a:latin typeface="Open Sans Extrabold" panose="020B0906030804020204" pitchFamily="34" charset="0"/>
              <a:ea typeface="Open Sans Extrabold" panose="020B0906030804020204" pitchFamily="34" charset="0"/>
              <a:cs typeface="Open Sans Extrabold" panose="020B0906030804020204" pitchFamily="34" charset="0"/>
              <a:sym typeface="Open Sans"/>
            </a:endParaRPr>
          </a:p>
        </p:txBody>
      </p:sp>
      <p:sp>
        <p:nvSpPr>
          <p:cNvPr id="613" name="Google Shape;613;p24"/>
          <p:cNvSpPr txBox="1"/>
          <p:nvPr/>
        </p:nvSpPr>
        <p:spPr>
          <a:xfrm>
            <a:off x="1485900" y="925099"/>
            <a:ext cx="6172200" cy="229209"/>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dk1"/>
              </a:buClr>
              <a:buSzPts val="1350"/>
              <a:buFont typeface="Open Sans"/>
              <a:buNone/>
            </a:pPr>
            <a:r>
              <a:rPr lang="en" sz="2000" b="1" dirty="0">
                <a:solidFill>
                  <a:schemeClr val="dk1"/>
                </a:solidFill>
                <a:latin typeface="Open Sans"/>
                <a:ea typeface="Open Sans"/>
                <a:cs typeface="Open Sans"/>
                <a:sym typeface="Open Sans"/>
              </a:rPr>
              <a:t>Meld Sandbox</a:t>
            </a:r>
            <a:endParaRPr sz="2400" dirty="0"/>
          </a:p>
        </p:txBody>
      </p:sp>
      <p:grpSp>
        <p:nvGrpSpPr>
          <p:cNvPr id="614" name="Google Shape;614;p24"/>
          <p:cNvGrpSpPr/>
          <p:nvPr/>
        </p:nvGrpSpPr>
        <p:grpSpPr>
          <a:xfrm>
            <a:off x="4344632" y="1321571"/>
            <a:ext cx="4016212" cy="1285791"/>
            <a:chOff x="8309546" y="1756270"/>
            <a:chExt cx="2280035" cy="1714388"/>
          </a:xfrm>
        </p:grpSpPr>
        <p:sp>
          <p:nvSpPr>
            <p:cNvPr id="615" name="Google Shape;615;p24"/>
            <p:cNvSpPr txBox="1"/>
            <p:nvPr/>
          </p:nvSpPr>
          <p:spPr>
            <a:xfrm>
              <a:off x="8309547" y="2141645"/>
              <a:ext cx="2280034" cy="1329013"/>
            </a:xfrm>
            <a:prstGeom prst="rect">
              <a:avLst/>
            </a:prstGeom>
            <a:noFill/>
            <a:ln>
              <a:noFill/>
            </a:ln>
          </p:spPr>
          <p:txBody>
            <a:bodyPr spcFirstLastPara="1" wrap="square" lIns="91425" tIns="45700" rIns="108000" bIns="27000" anchor="t" anchorCtr="0">
              <a:spAutoFit/>
            </a:bodyPr>
            <a:lstStyle/>
            <a:p>
              <a:pPr marL="0" marR="0" lvl="0" indent="0" algn="l" rtl="0">
                <a:spcBef>
                  <a:spcPts val="0"/>
                </a:spcBef>
                <a:spcAft>
                  <a:spcPts val="0"/>
                </a:spcAft>
                <a:buNone/>
              </a:pPr>
              <a:r>
                <a:rPr lang="en" sz="1200" dirty="0">
                  <a:solidFill>
                    <a:schemeClr val="dk1"/>
                  </a:solidFill>
                  <a:latin typeface="Open Sans"/>
                  <a:ea typeface="Open Sans"/>
                  <a:cs typeface="Open Sans"/>
                  <a:sym typeface="Open Sans"/>
                </a:rPr>
                <a:t>IOI utilizes a Synthetic Data Generator to create synthetic FHIR data that can be loaded to our sandbox environments. Our synthetic data generator utilizes 200+ disease modules to create relevant clinical and payer resources for testing and validation.</a:t>
              </a:r>
              <a:endParaRPr dirty="0"/>
            </a:p>
          </p:txBody>
        </p:sp>
        <p:sp>
          <p:nvSpPr>
            <p:cNvPr id="616" name="Google Shape;616;p24"/>
            <p:cNvSpPr/>
            <p:nvPr/>
          </p:nvSpPr>
          <p:spPr>
            <a:xfrm>
              <a:off x="8309546" y="1756270"/>
              <a:ext cx="149228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500" b="1">
                  <a:solidFill>
                    <a:schemeClr val="dk1"/>
                  </a:solidFill>
                  <a:latin typeface="Open Sans"/>
                  <a:ea typeface="Open Sans"/>
                  <a:cs typeface="Open Sans"/>
                  <a:sym typeface="Open Sans"/>
                </a:rPr>
                <a:t>Synthetic Data Generator</a:t>
              </a:r>
              <a:endParaRPr sz="1500">
                <a:solidFill>
                  <a:schemeClr val="dk1"/>
                </a:solidFill>
                <a:latin typeface="Open Sans"/>
                <a:ea typeface="Open Sans"/>
                <a:cs typeface="Open Sans"/>
                <a:sym typeface="Open Sans"/>
              </a:endParaRPr>
            </a:p>
          </p:txBody>
        </p:sp>
      </p:grpSp>
      <p:grpSp>
        <p:nvGrpSpPr>
          <p:cNvPr id="617" name="Google Shape;617;p24"/>
          <p:cNvGrpSpPr/>
          <p:nvPr/>
        </p:nvGrpSpPr>
        <p:grpSpPr>
          <a:xfrm>
            <a:off x="4405031" y="2872888"/>
            <a:ext cx="4016210" cy="1655123"/>
            <a:chOff x="8309546" y="1756270"/>
            <a:chExt cx="2280035" cy="2206829"/>
          </a:xfrm>
        </p:grpSpPr>
        <p:sp>
          <p:nvSpPr>
            <p:cNvPr id="618" name="Google Shape;618;p24"/>
            <p:cNvSpPr txBox="1"/>
            <p:nvPr/>
          </p:nvSpPr>
          <p:spPr>
            <a:xfrm>
              <a:off x="8309547" y="2141644"/>
              <a:ext cx="2280034" cy="1821455"/>
            </a:xfrm>
            <a:prstGeom prst="rect">
              <a:avLst/>
            </a:prstGeom>
            <a:noFill/>
            <a:ln>
              <a:noFill/>
            </a:ln>
          </p:spPr>
          <p:txBody>
            <a:bodyPr spcFirstLastPara="1" wrap="square" lIns="91425" tIns="45700" rIns="108000" bIns="27000" anchor="t" anchorCtr="0">
              <a:spAutoFit/>
            </a:bodyPr>
            <a:lstStyle/>
            <a:p>
              <a:pPr marL="0" marR="0" lvl="0" indent="0" algn="l" rtl="0">
                <a:spcBef>
                  <a:spcPts val="0"/>
                </a:spcBef>
                <a:spcAft>
                  <a:spcPts val="0"/>
                </a:spcAft>
                <a:buNone/>
              </a:pPr>
              <a:r>
                <a:rPr lang="en" sz="1200" dirty="0">
                  <a:solidFill>
                    <a:schemeClr val="dk1"/>
                  </a:solidFill>
                  <a:latin typeface="Open Sans"/>
                  <a:ea typeface="Open Sans"/>
                  <a:cs typeface="Open Sans"/>
                  <a:sym typeface="Open Sans"/>
                </a:rPr>
                <a:t>Utilizing both our Synthetic Data Generator and Clinical/Payer SMEs, IOI is able to output personas that target specific Use Cases &amp; Workflows. These can be used for targeted testing and validation. IOI creates these Personas for a number of different reasons, including industry needs. These can be loaded in our sandbox environments. </a:t>
              </a:r>
              <a:endParaRPr sz="1200" dirty="0">
                <a:solidFill>
                  <a:schemeClr val="dk1"/>
                </a:solidFill>
                <a:latin typeface="Open Sans"/>
                <a:ea typeface="Open Sans"/>
                <a:cs typeface="Open Sans"/>
                <a:sym typeface="Open Sans"/>
              </a:endParaRPr>
            </a:p>
          </p:txBody>
        </p:sp>
        <p:sp>
          <p:nvSpPr>
            <p:cNvPr id="619" name="Google Shape;619;p24"/>
            <p:cNvSpPr/>
            <p:nvPr/>
          </p:nvSpPr>
          <p:spPr>
            <a:xfrm>
              <a:off x="8309546" y="1756270"/>
              <a:ext cx="881099" cy="430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500" b="1" dirty="0">
                  <a:solidFill>
                    <a:schemeClr val="dk1"/>
                  </a:solidFill>
                  <a:latin typeface="Open Sans"/>
                  <a:ea typeface="Open Sans"/>
                  <a:cs typeface="Open Sans"/>
                  <a:sym typeface="Open Sans"/>
                </a:rPr>
                <a:t>FHIR Personas</a:t>
              </a:r>
              <a:endParaRPr sz="1500" dirty="0">
                <a:solidFill>
                  <a:schemeClr val="dk1"/>
                </a:solidFill>
                <a:latin typeface="Open Sans"/>
                <a:ea typeface="Open Sans"/>
                <a:cs typeface="Open Sans"/>
                <a:sym typeface="Open Sans"/>
              </a:endParaRPr>
            </a:p>
          </p:txBody>
        </p:sp>
      </p:grpSp>
      <p:pic>
        <p:nvPicPr>
          <p:cNvPr id="621" name="Google Shape;621;p24"/>
          <p:cNvPicPr preferRelativeResize="0"/>
          <p:nvPr/>
        </p:nvPicPr>
        <p:blipFill rotWithShape="1">
          <a:blip r:embed="rId3">
            <a:alphaModFix/>
          </a:blip>
          <a:srcRect/>
          <a:stretch/>
        </p:blipFill>
        <p:spPr>
          <a:xfrm>
            <a:off x="618849" y="2053433"/>
            <a:ext cx="3043277" cy="2344821"/>
          </a:xfrm>
          <a:prstGeom prst="rect">
            <a:avLst/>
          </a:prstGeom>
          <a:noFill/>
          <a:ln>
            <a:noFill/>
          </a:ln>
        </p:spPr>
      </p:pic>
      <p:pic>
        <p:nvPicPr>
          <p:cNvPr id="622" name="Google Shape;622;p24"/>
          <p:cNvPicPr preferRelativeResize="0"/>
          <p:nvPr/>
        </p:nvPicPr>
        <p:blipFill rotWithShape="1">
          <a:blip r:embed="rId4">
            <a:alphaModFix/>
          </a:blip>
          <a:srcRect/>
          <a:stretch/>
        </p:blipFill>
        <p:spPr>
          <a:xfrm>
            <a:off x="1683582" y="1065460"/>
            <a:ext cx="888749" cy="8887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2"/>
                                        </p:tgtEl>
                                        <p:attrNameLst>
                                          <p:attrName>style.visibility</p:attrName>
                                        </p:attrNameLst>
                                      </p:cBhvr>
                                      <p:to>
                                        <p:strVal val="visible"/>
                                      </p:to>
                                    </p:set>
                                    <p:animEffect transition="in" filter="fade">
                                      <p:cBhvr>
                                        <p:cTn id="7" dur="750"/>
                                        <p:tgtEl>
                                          <p:spTgt spid="612"/>
                                        </p:tgtEl>
                                      </p:cBhvr>
                                    </p:animEffect>
                                  </p:childTnLst>
                                </p:cTn>
                              </p:par>
                              <p:par>
                                <p:cTn id="8" presetID="10" presetClass="entr" presetSubtype="0" fill="hold" nodeType="withEffect">
                                  <p:stCondLst>
                                    <p:cond delay="0"/>
                                  </p:stCondLst>
                                  <p:childTnLst>
                                    <p:set>
                                      <p:cBhvr>
                                        <p:cTn id="9" dur="1" fill="hold">
                                          <p:stCondLst>
                                            <p:cond delay="0"/>
                                          </p:stCondLst>
                                        </p:cTn>
                                        <p:tgtEl>
                                          <p:spTgt spid="613"/>
                                        </p:tgtEl>
                                        <p:attrNameLst>
                                          <p:attrName>style.visibility</p:attrName>
                                        </p:attrNameLst>
                                      </p:cBhvr>
                                      <p:to>
                                        <p:strVal val="visible"/>
                                      </p:to>
                                    </p:set>
                                    <p:animEffect transition="in" filter="fade">
                                      <p:cBhvr>
                                        <p:cTn id="10" dur="750"/>
                                        <p:tgtEl>
                                          <p:spTgt spid="613"/>
                                        </p:tgtEl>
                                      </p:cBhvr>
                                    </p:animEffect>
                                  </p:childTnLst>
                                </p:cTn>
                              </p:par>
                            </p:childTnLst>
                          </p:cTn>
                        </p:par>
                        <p:par>
                          <p:cTn id="11" fill="hold">
                            <p:stCondLst>
                              <p:cond delay="750"/>
                            </p:stCondLst>
                            <p:childTnLst>
                              <p:par>
                                <p:cTn id="12" presetID="10" presetClass="entr" presetSubtype="0" fill="hold" nodeType="afterEffect">
                                  <p:stCondLst>
                                    <p:cond delay="0"/>
                                  </p:stCondLst>
                                  <p:childTnLst>
                                    <p:set>
                                      <p:cBhvr>
                                        <p:cTn id="13" dur="1" fill="hold">
                                          <p:stCondLst>
                                            <p:cond delay="0"/>
                                          </p:stCondLst>
                                        </p:cTn>
                                        <p:tgtEl>
                                          <p:spTgt spid="614"/>
                                        </p:tgtEl>
                                        <p:attrNameLst>
                                          <p:attrName>style.visibility</p:attrName>
                                        </p:attrNameLst>
                                      </p:cBhvr>
                                      <p:to>
                                        <p:strVal val="visible"/>
                                      </p:to>
                                    </p:set>
                                    <p:animEffect transition="in" filter="fade">
                                      <p:cBhvr>
                                        <p:cTn id="14" dur="1000"/>
                                        <p:tgtEl>
                                          <p:spTgt spid="614"/>
                                        </p:tgtEl>
                                      </p:cBhvr>
                                    </p:animEffect>
                                  </p:childTnLst>
                                </p:cTn>
                              </p:par>
                            </p:childTnLst>
                          </p:cTn>
                        </p:par>
                        <p:par>
                          <p:cTn id="15" fill="hold">
                            <p:stCondLst>
                              <p:cond delay="1750"/>
                            </p:stCondLst>
                            <p:childTnLst>
                              <p:par>
                                <p:cTn id="16" presetID="10" presetClass="entr" presetSubtype="0" fill="hold" nodeType="afterEffect">
                                  <p:stCondLst>
                                    <p:cond delay="0"/>
                                  </p:stCondLst>
                                  <p:childTnLst>
                                    <p:set>
                                      <p:cBhvr>
                                        <p:cTn id="17" dur="1" fill="hold">
                                          <p:stCondLst>
                                            <p:cond delay="0"/>
                                          </p:stCondLst>
                                        </p:cTn>
                                        <p:tgtEl>
                                          <p:spTgt spid="617"/>
                                        </p:tgtEl>
                                        <p:attrNameLst>
                                          <p:attrName>style.visibility</p:attrName>
                                        </p:attrNameLst>
                                      </p:cBhvr>
                                      <p:to>
                                        <p:strVal val="visible"/>
                                      </p:to>
                                    </p:set>
                                    <p:animEffect transition="in" filter="fade">
                                      <p:cBhvr>
                                        <p:cTn id="18" dur="1000"/>
                                        <p:tgtEl>
                                          <p:spTgt spid="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9A2F8CB-5DB4-47A0-82F1-386B2678EC06}"/>
              </a:ext>
            </a:extLst>
          </p:cNvPr>
          <p:cNvSpPr/>
          <p:nvPr/>
        </p:nvSpPr>
        <p:spPr>
          <a:xfrm>
            <a:off x="0" y="-3435"/>
            <a:ext cx="3550674" cy="4451888"/>
          </a:xfrm>
          <a:prstGeom prst="rect">
            <a:avLst/>
          </a:prstGeom>
          <a:solidFill>
            <a:srgbClr val="578279"/>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35E294D6-CE8D-4734-956F-CE38DEFA00EC}"/>
              </a:ext>
            </a:extLst>
          </p:cNvPr>
          <p:cNvSpPr>
            <a:spLocks noGrp="1"/>
          </p:cNvSpPr>
          <p:nvPr>
            <p:ph type="title" idx="4294967295"/>
          </p:nvPr>
        </p:nvSpPr>
        <p:spPr>
          <a:xfrm>
            <a:off x="0" y="273844"/>
            <a:ext cx="3541919" cy="3926681"/>
          </a:xfrm>
        </p:spPr>
        <p:txBody>
          <a:bodyPr>
            <a:normAutofit/>
          </a:bodyPr>
          <a:lstStyle/>
          <a:p>
            <a:pPr algn="ctr"/>
            <a:r>
              <a:rPr lang="en-US" b="1" dirty="0">
                <a:solidFill>
                  <a:schemeClr val="bg1"/>
                </a:solidFill>
              </a:rPr>
              <a:t>Meld Demo </a:t>
            </a:r>
          </a:p>
        </p:txBody>
      </p:sp>
      <p:pic>
        <p:nvPicPr>
          <p:cNvPr id="4" name="Picture 3" descr="Qr code&#10;&#10;Description automatically generated">
            <a:extLst>
              <a:ext uri="{FF2B5EF4-FFF2-40B4-BE49-F238E27FC236}">
                <a16:creationId xmlns:a16="http://schemas.microsoft.com/office/drawing/2014/main" id="{96907272-097E-EA6E-51E0-3D7475CD6F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4250" y="326769"/>
            <a:ext cx="3873756" cy="3873756"/>
          </a:xfrm>
          <a:prstGeom prst="rect">
            <a:avLst/>
          </a:prstGeom>
        </p:spPr>
      </p:pic>
    </p:spTree>
    <p:extLst>
      <p:ext uri="{BB962C8B-B14F-4D97-AF65-F5344CB8AC3E}">
        <p14:creationId xmlns:p14="http://schemas.microsoft.com/office/powerpoint/2010/main" val="38190442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3F0C699-3115-42BA-A17F-BCD1D397FB7F}"/>
              </a:ext>
            </a:extLst>
          </p:cNvPr>
          <p:cNvSpPr txBox="1">
            <a:spLocks/>
          </p:cNvSpPr>
          <p:nvPr/>
        </p:nvSpPr>
        <p:spPr>
          <a:xfrm>
            <a:off x="5414631" y="1835701"/>
            <a:ext cx="3001297" cy="590606"/>
          </a:xfrm>
          <a:prstGeom prst="rect">
            <a:avLst/>
          </a:prstGeom>
        </p:spPr>
        <p:txBody>
          <a:bodyPr>
            <a:normAutofit/>
          </a:bodyPr>
          <a:lstStyle>
            <a:lvl1pPr algn="ctr" defTabSz="914400" rtl="0" eaLnBrk="1" latinLnBrk="0" hangingPunct="1">
              <a:lnSpc>
                <a:spcPct val="90000"/>
              </a:lnSpc>
              <a:spcBef>
                <a:spcPct val="0"/>
              </a:spcBef>
              <a:buNone/>
              <a:defRPr sz="3200" b="1" kern="1200">
                <a:solidFill>
                  <a:schemeClr val="tx1">
                    <a:lumMod val="50000"/>
                  </a:schemeClr>
                </a:solidFill>
                <a:latin typeface="+mn-lt"/>
                <a:ea typeface="+mj-ea"/>
                <a:cs typeface="+mj-cs"/>
              </a:defRPr>
            </a:lvl1pPr>
          </a:lstStyle>
          <a:p>
            <a:pPr algn="l"/>
            <a:endParaRPr lang="en-US" sz="1200" b="0" i="1" dirty="0">
              <a:solidFill>
                <a:srgbClr val="223C89"/>
              </a:solidFill>
              <a:ea typeface="Roboto" pitchFamily="2" charset="0"/>
            </a:endParaRPr>
          </a:p>
        </p:txBody>
      </p:sp>
      <p:pic>
        <p:nvPicPr>
          <p:cNvPr id="4" name="Picture 3">
            <a:extLst>
              <a:ext uri="{FF2B5EF4-FFF2-40B4-BE49-F238E27FC236}">
                <a16:creationId xmlns:a16="http://schemas.microsoft.com/office/drawing/2014/main" id="{949F5063-CCE0-DC70-4CF0-B46FD9B10C03}"/>
              </a:ext>
            </a:extLst>
          </p:cNvPr>
          <p:cNvPicPr>
            <a:picLocks noChangeAspect="1"/>
          </p:cNvPicPr>
          <p:nvPr/>
        </p:nvPicPr>
        <p:blipFill>
          <a:blip r:embed="rId3"/>
          <a:srcRect/>
          <a:stretch/>
        </p:blipFill>
        <p:spPr>
          <a:xfrm>
            <a:off x="-32147" y="-163526"/>
            <a:ext cx="9208293" cy="5179665"/>
          </a:xfrm>
          <a:prstGeom prst="rect">
            <a:avLst/>
          </a:prstGeom>
        </p:spPr>
      </p:pic>
    </p:spTree>
    <p:extLst>
      <p:ext uri="{BB962C8B-B14F-4D97-AF65-F5344CB8AC3E}">
        <p14:creationId xmlns:p14="http://schemas.microsoft.com/office/powerpoint/2010/main" val="28465277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F02DFC-42B2-5339-90B1-BA948A8EDD06}"/>
              </a:ext>
            </a:extLst>
          </p:cNvPr>
          <p:cNvSpPr/>
          <p:nvPr/>
        </p:nvSpPr>
        <p:spPr>
          <a:xfrm>
            <a:off x="0" y="939281"/>
            <a:ext cx="9144000" cy="378639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solidFill>
                <a:schemeClr val="bg1"/>
              </a:solidFill>
              <a:latin typeface="Rubik" pitchFamily="2" charset="-79"/>
              <a:cs typeface="Rubik" pitchFamily="2" charset="-79"/>
            </a:endParaRPr>
          </a:p>
          <a:p>
            <a:endParaRPr lang="en-US" sz="1350" dirty="0">
              <a:solidFill>
                <a:schemeClr val="bg1"/>
              </a:solidFill>
              <a:latin typeface="Rubik" pitchFamily="2" charset="-79"/>
              <a:cs typeface="Rubik" pitchFamily="2" charset="-79"/>
            </a:endParaRPr>
          </a:p>
          <a:p>
            <a:endParaRPr lang="en-US" sz="1350" dirty="0">
              <a:solidFill>
                <a:schemeClr val="accent1"/>
              </a:solidFill>
              <a:latin typeface="Rubik" pitchFamily="2" charset="-79"/>
              <a:cs typeface="Rubik" pitchFamily="2" charset="-79"/>
            </a:endParaRPr>
          </a:p>
          <a:p>
            <a:endParaRPr lang="en-US" sz="1350" dirty="0">
              <a:solidFill>
                <a:schemeClr val="accent1"/>
              </a:solidFill>
              <a:latin typeface="Rubik" pitchFamily="2" charset="-79"/>
              <a:cs typeface="Rubik" pitchFamily="2" charset="-79"/>
            </a:endParaRPr>
          </a:p>
          <a:p>
            <a:endParaRPr lang="en-US" sz="1350" dirty="0">
              <a:solidFill>
                <a:schemeClr val="accent1"/>
              </a:solidFill>
              <a:latin typeface="Rubik" pitchFamily="2" charset="-79"/>
              <a:cs typeface="Rubik" pitchFamily="2" charset="-79"/>
            </a:endParaRPr>
          </a:p>
        </p:txBody>
      </p:sp>
      <p:sp>
        <p:nvSpPr>
          <p:cNvPr id="3" name="Title 5"/>
          <p:cNvSpPr txBox="1">
            <a:spLocks/>
          </p:cNvSpPr>
          <p:nvPr/>
        </p:nvSpPr>
        <p:spPr>
          <a:xfrm>
            <a:off x="1230669" y="194799"/>
            <a:ext cx="6682662" cy="642938"/>
          </a:xfrm>
          <a:prstGeom prst="rect">
            <a:avLst/>
          </a:prstGeom>
        </p:spPr>
        <p:txBody>
          <a:bodyPr vert="horz" lIns="68580" tIns="34290" rIns="68580" bIns="3429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223C89"/>
                </a:solidFill>
                <a:latin typeface="Open Sans Extrabold" panose="020B0906030804020204" pitchFamily="34" charset="0"/>
                <a:ea typeface="Open Sans Extrabold" panose="020B0906030804020204" pitchFamily="34" charset="0"/>
                <a:cs typeface="Open Sans Extrabold" panose="020B0906030804020204" pitchFamily="34" charset="0"/>
              </a:rPr>
              <a:t>Data for Health; Data for Public Good  </a:t>
            </a:r>
            <a:endParaRPr lang="en-US" sz="1400" b="1" dirty="0">
              <a:solidFill>
                <a:srgbClr val="223C89"/>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50" name="Picture 2">
            <a:extLst>
              <a:ext uri="{FF2B5EF4-FFF2-40B4-BE49-F238E27FC236}">
                <a16:creationId xmlns:a16="http://schemas.microsoft.com/office/drawing/2014/main" id="{02FE4BAA-F2B8-0E8C-1BCA-DB91FE5B54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405" y="1102712"/>
            <a:ext cx="2110934" cy="21222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D9381A4-4022-40C9-CC36-C22F38FA017C}"/>
              </a:ext>
            </a:extLst>
          </p:cNvPr>
          <p:cNvPicPr>
            <a:picLocks noChangeAspect="1"/>
          </p:cNvPicPr>
          <p:nvPr/>
        </p:nvPicPr>
        <p:blipFill>
          <a:blip r:embed="rId4"/>
          <a:stretch>
            <a:fillRect/>
          </a:stretch>
        </p:blipFill>
        <p:spPr>
          <a:xfrm>
            <a:off x="3106566" y="1198013"/>
            <a:ext cx="5783361" cy="1678146"/>
          </a:xfrm>
          <a:prstGeom prst="rect">
            <a:avLst/>
          </a:prstGeom>
        </p:spPr>
      </p:pic>
      <p:sp>
        <p:nvSpPr>
          <p:cNvPr id="4" name="Title 5">
            <a:extLst>
              <a:ext uri="{FF2B5EF4-FFF2-40B4-BE49-F238E27FC236}">
                <a16:creationId xmlns:a16="http://schemas.microsoft.com/office/drawing/2014/main" id="{3A353F6E-5FF6-2812-6B84-2223688AD362}"/>
              </a:ext>
            </a:extLst>
          </p:cNvPr>
          <p:cNvSpPr txBox="1">
            <a:spLocks/>
          </p:cNvSpPr>
          <p:nvPr/>
        </p:nvSpPr>
        <p:spPr>
          <a:xfrm>
            <a:off x="242862" y="3945487"/>
            <a:ext cx="9066628" cy="64293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How can we support as you enhance patient safety and prevent medical errors?</a:t>
            </a:r>
          </a:p>
          <a:p>
            <a:endPar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How can we help you stay ahead of technological advancements and leverage our tech stack to improve healthcare delivery?</a:t>
            </a:r>
          </a:p>
          <a:p>
            <a:endPar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How can we help you effectively navigate and adapt to changing healthcare regulations and policies?</a:t>
            </a:r>
          </a:p>
          <a:p>
            <a:endPar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How can we help you manage and optimize healthcare data for better decision-making? 	</a:t>
            </a:r>
          </a:p>
          <a:p>
            <a:endPar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32407925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26"/>
          <p:cNvSpPr/>
          <p:nvPr/>
        </p:nvSpPr>
        <p:spPr>
          <a:xfrm>
            <a:off x="0" y="0"/>
            <a:ext cx="9144000" cy="4700588"/>
          </a:xfrm>
          <a:prstGeom prst="rect">
            <a:avLst/>
          </a:prstGeom>
          <a:solidFill>
            <a:srgbClr val="40C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628" name="Google Shape;628;p26"/>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2"/>
              </a:buClr>
              <a:buSzPts val="4500"/>
              <a:buFont typeface="Open Sans ExtraBold"/>
              <a:buNone/>
            </a:pPr>
            <a:endParaRPr/>
          </a:p>
        </p:txBody>
      </p:sp>
      <p:sp>
        <p:nvSpPr>
          <p:cNvPr id="629" name="Google Shape;629;p26"/>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1800"/>
              <a:buNone/>
            </a:pPr>
            <a:endParaRPr/>
          </a:p>
        </p:txBody>
      </p:sp>
      <p:pic>
        <p:nvPicPr>
          <p:cNvPr id="630" name="Google Shape;630;p26" descr="Graphical user interface&#10;&#10;Description automatically generated"/>
          <p:cNvPicPr preferRelativeResize="0"/>
          <p:nvPr/>
        </p:nvPicPr>
        <p:blipFill rotWithShape="1">
          <a:blip r:embed="rId3">
            <a:alphaModFix/>
          </a:blip>
          <a:srcRect/>
          <a:stretch/>
        </p:blipFill>
        <p:spPr>
          <a:xfrm>
            <a:off x="500063" y="95098"/>
            <a:ext cx="8143874" cy="458048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28452c37489_0_20"/>
          <p:cNvSpPr txBox="1">
            <a:spLocks noGrp="1"/>
          </p:cNvSpPr>
          <p:nvPr>
            <p:ph type="sldNum" idx="12"/>
          </p:nvPr>
        </p:nvSpPr>
        <p:spPr>
          <a:xfrm>
            <a:off x="8753475" y="4953000"/>
            <a:ext cx="420000" cy="219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888888"/>
              </a:buClr>
              <a:buSzPts val="900"/>
              <a:buFont typeface="Helvetica Neue"/>
              <a:buNone/>
            </a:pPr>
            <a:fld id="{00000000-1234-1234-1234-123412341234}" type="slidenum">
              <a:rPr lang="en"/>
              <a:t>37</a:t>
            </a:fld>
            <a:endParaRPr/>
          </a:p>
        </p:txBody>
      </p:sp>
      <p:sp>
        <p:nvSpPr>
          <p:cNvPr id="225" name="Google Shape;225;g28452c37489_0_20"/>
          <p:cNvSpPr txBox="1">
            <a:spLocks noGrp="1"/>
          </p:cNvSpPr>
          <p:nvPr>
            <p:ph type="title"/>
          </p:nvPr>
        </p:nvSpPr>
        <p:spPr>
          <a:xfrm>
            <a:off x="1769268" y="242749"/>
            <a:ext cx="7210500" cy="6636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2800"/>
              <a:buNone/>
            </a:pPr>
            <a:r>
              <a:rPr lang="en"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rPr>
              <a:t>     FHIR: State Of The Union</a:t>
            </a:r>
            <a:endParaRPr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26" name="Google Shape;226;g28452c37489_0_20"/>
          <p:cNvPicPr preferRelativeResize="0"/>
          <p:nvPr/>
        </p:nvPicPr>
        <p:blipFill rotWithShape="1">
          <a:blip r:embed="rId3">
            <a:alphaModFix/>
          </a:blip>
          <a:srcRect l="10354"/>
          <a:stretch/>
        </p:blipFill>
        <p:spPr>
          <a:xfrm>
            <a:off x="1610843" y="201663"/>
            <a:ext cx="631742" cy="704686"/>
          </a:xfrm>
          <a:prstGeom prst="rect">
            <a:avLst/>
          </a:prstGeom>
          <a:noFill/>
          <a:ln>
            <a:noFill/>
          </a:ln>
        </p:spPr>
      </p:pic>
      <p:grpSp>
        <p:nvGrpSpPr>
          <p:cNvPr id="227" name="Google Shape;227;g28452c37489_0_20"/>
          <p:cNvGrpSpPr/>
          <p:nvPr/>
        </p:nvGrpSpPr>
        <p:grpSpPr>
          <a:xfrm>
            <a:off x="1503797" y="1120026"/>
            <a:ext cx="6359984" cy="2685058"/>
            <a:chOff x="152400" y="1498225"/>
            <a:chExt cx="6301399" cy="2660325"/>
          </a:xfrm>
        </p:grpSpPr>
        <p:pic>
          <p:nvPicPr>
            <p:cNvPr id="228" name="Google Shape;228;g28452c37489_0_20"/>
            <p:cNvPicPr preferRelativeResize="0"/>
            <p:nvPr/>
          </p:nvPicPr>
          <p:blipFill>
            <a:blip r:embed="rId4">
              <a:alphaModFix/>
            </a:blip>
            <a:stretch>
              <a:fillRect/>
            </a:stretch>
          </p:blipFill>
          <p:spPr>
            <a:xfrm>
              <a:off x="152400" y="1498225"/>
              <a:ext cx="6301399" cy="2660325"/>
            </a:xfrm>
            <a:prstGeom prst="rect">
              <a:avLst/>
            </a:prstGeom>
            <a:noFill/>
            <a:ln>
              <a:noFill/>
            </a:ln>
          </p:spPr>
        </p:pic>
        <p:sp>
          <p:nvSpPr>
            <p:cNvPr id="229" name="Google Shape;229;g28452c37489_0_20"/>
            <p:cNvSpPr/>
            <p:nvPr/>
          </p:nvSpPr>
          <p:spPr>
            <a:xfrm>
              <a:off x="3322975" y="1543875"/>
              <a:ext cx="3130800" cy="219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0" name="Google Shape;230;g28452c37489_0_20"/>
          <p:cNvSpPr txBox="1"/>
          <p:nvPr/>
        </p:nvSpPr>
        <p:spPr>
          <a:xfrm>
            <a:off x="1552115" y="3851158"/>
            <a:ext cx="4731687" cy="7232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dirty="0">
                <a:solidFill>
                  <a:srgbClr val="434343"/>
                </a:solidFill>
                <a:latin typeface="Open Sans"/>
                <a:ea typeface="Open Sans"/>
                <a:cs typeface="Open Sans"/>
                <a:sym typeface="Open Sans"/>
              </a:rPr>
              <a:t>Parameters:</a:t>
            </a:r>
            <a:endParaRPr sz="700" dirty="0">
              <a:latin typeface="Open Sans"/>
              <a:ea typeface="Open Sans"/>
              <a:cs typeface="Open Sans"/>
              <a:sym typeface="Open Sans"/>
            </a:endParaRPr>
          </a:p>
          <a:p>
            <a:pPr marL="0" lvl="0" indent="0" algn="l" rtl="0">
              <a:spcBef>
                <a:spcPts val="0"/>
              </a:spcBef>
              <a:spcAft>
                <a:spcPts val="0"/>
              </a:spcAft>
              <a:buNone/>
            </a:pPr>
            <a:r>
              <a:rPr lang="en" sz="700" b="1" dirty="0">
                <a:latin typeface="Open Sans"/>
                <a:ea typeface="Open Sans"/>
                <a:cs typeface="Open Sans"/>
                <a:sym typeface="Open Sans"/>
              </a:rPr>
              <a:t>_type:           </a:t>
            </a:r>
            <a:r>
              <a:rPr lang="en" sz="700" dirty="0">
                <a:latin typeface="Open Sans"/>
                <a:ea typeface="Open Sans"/>
                <a:cs typeface="Open Sans"/>
                <a:sym typeface="Open Sans"/>
              </a:rPr>
              <a:t> list of resource types</a:t>
            </a:r>
            <a:endParaRPr sz="700" dirty="0">
              <a:latin typeface="Open Sans"/>
              <a:ea typeface="Open Sans"/>
              <a:cs typeface="Open Sans"/>
              <a:sym typeface="Open Sans"/>
            </a:endParaRPr>
          </a:p>
          <a:p>
            <a:pPr marL="0" lvl="0" indent="0" algn="l" rtl="0">
              <a:spcBef>
                <a:spcPts val="0"/>
              </a:spcBef>
              <a:spcAft>
                <a:spcPts val="0"/>
              </a:spcAft>
              <a:buNone/>
            </a:pPr>
            <a:r>
              <a:rPr lang="en" sz="700" b="1" dirty="0">
                <a:latin typeface="Open Sans"/>
                <a:ea typeface="Open Sans"/>
                <a:cs typeface="Open Sans"/>
                <a:sym typeface="Open Sans"/>
              </a:rPr>
              <a:t>_since:           </a:t>
            </a:r>
            <a:r>
              <a:rPr lang="en" sz="700" dirty="0">
                <a:latin typeface="Open Sans"/>
                <a:ea typeface="Open Sans"/>
                <a:cs typeface="Open Sans"/>
                <a:sym typeface="Open Sans"/>
              </a:rPr>
              <a:t>start date/time</a:t>
            </a:r>
            <a:endParaRPr sz="700" dirty="0">
              <a:latin typeface="Open Sans"/>
              <a:ea typeface="Open Sans"/>
              <a:cs typeface="Open Sans"/>
              <a:sym typeface="Open Sans"/>
            </a:endParaRPr>
          </a:p>
          <a:p>
            <a:pPr marL="0" lvl="0" indent="0" algn="l" rtl="0">
              <a:spcBef>
                <a:spcPts val="0"/>
              </a:spcBef>
              <a:spcAft>
                <a:spcPts val="0"/>
              </a:spcAft>
              <a:buNone/>
            </a:pPr>
            <a:r>
              <a:rPr lang="en" sz="700" b="1" dirty="0">
                <a:latin typeface="Open Sans"/>
                <a:ea typeface="Open Sans"/>
                <a:cs typeface="Open Sans"/>
                <a:sym typeface="Open Sans"/>
              </a:rPr>
              <a:t>_typeFilter</a:t>
            </a:r>
            <a:r>
              <a:rPr lang="en" sz="700" dirty="0">
                <a:latin typeface="Open Sans"/>
                <a:ea typeface="Open Sans"/>
                <a:cs typeface="Open Sans"/>
                <a:sym typeface="Open Sans"/>
              </a:rPr>
              <a:t>:   ad hoc filter</a:t>
            </a:r>
            <a:endParaRPr sz="700" dirty="0">
              <a:latin typeface="Open Sans"/>
              <a:ea typeface="Open Sans"/>
              <a:cs typeface="Open Sans"/>
              <a:sym typeface="Open Sans"/>
            </a:endParaRPr>
          </a:p>
          <a:p>
            <a:pPr marL="0" lvl="0" indent="0" algn="l" rtl="0">
              <a:spcBef>
                <a:spcPts val="0"/>
              </a:spcBef>
              <a:spcAft>
                <a:spcPts val="0"/>
              </a:spcAft>
              <a:buNone/>
            </a:pPr>
            <a:r>
              <a:rPr lang="en" sz="700" b="1" dirty="0">
                <a:latin typeface="Open Sans"/>
                <a:ea typeface="Open Sans"/>
                <a:cs typeface="Open Sans"/>
                <a:sym typeface="Open Sans"/>
              </a:rPr>
              <a:t>_mdm</a:t>
            </a:r>
            <a:r>
              <a:rPr lang="en" sz="700" dirty="0">
                <a:latin typeface="Open Sans"/>
                <a:ea typeface="Open Sans"/>
                <a:cs typeface="Open Sans"/>
                <a:sym typeface="Open Sans"/>
              </a:rPr>
              <a:t>:           expands to </a:t>
            </a:r>
            <a:r>
              <a:rPr lang="en" sz="700" i="1" dirty="0">
                <a:latin typeface="Open Sans"/>
                <a:ea typeface="Open Sans"/>
                <a:cs typeface="Open Sans"/>
                <a:sym typeface="Open Sans"/>
              </a:rPr>
              <a:t>matched</a:t>
            </a:r>
            <a:r>
              <a:rPr lang="en" sz="700" dirty="0">
                <a:latin typeface="Open Sans"/>
                <a:ea typeface="Open Sans"/>
                <a:cs typeface="Open Sans"/>
                <a:sym typeface="Open Sans"/>
              </a:rPr>
              <a:t> pts etc.</a:t>
            </a:r>
            <a:endParaRPr sz="700" dirty="0">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8B6DF45-4D59-01E9-6897-33B118CE8803}"/>
              </a:ext>
            </a:extLst>
          </p:cNvPr>
          <p:cNvSpPr txBox="1"/>
          <p:nvPr/>
        </p:nvSpPr>
        <p:spPr>
          <a:xfrm>
            <a:off x="493570" y="3227775"/>
            <a:ext cx="5332343" cy="1200329"/>
          </a:xfrm>
          <a:prstGeom prst="rect">
            <a:avLst/>
          </a:prstGeom>
          <a:noFill/>
        </p:spPr>
        <p:txBody>
          <a:bodyPr wrap="square">
            <a:spAutoFit/>
          </a:bodyPr>
          <a:lstStyle/>
          <a:p>
            <a:pPr algn="l"/>
            <a:r>
              <a:rPr lang="en-US" sz="7200" b="1" dirty="0">
                <a:solidFill>
                  <a:srgbClr val="40C3CD"/>
                </a:solidFill>
                <a:latin typeface="Open Sans SemiBold" panose="020B0706030804020204" pitchFamily="34" charset="0"/>
                <a:ea typeface="Open Sans SemiBold" panose="020B0706030804020204" pitchFamily="34" charset="0"/>
                <a:cs typeface="Open Sans SemiBold" panose="020B0706030804020204" pitchFamily="34" charset="0"/>
              </a:rPr>
              <a:t>13.1M</a:t>
            </a:r>
          </a:p>
        </p:txBody>
      </p:sp>
      <p:sp>
        <p:nvSpPr>
          <p:cNvPr id="2" name="TextBox 1">
            <a:extLst>
              <a:ext uri="{FF2B5EF4-FFF2-40B4-BE49-F238E27FC236}">
                <a16:creationId xmlns:a16="http://schemas.microsoft.com/office/drawing/2014/main" id="{2A5A528B-8914-9DFA-CFFF-E252640DD1AC}"/>
              </a:ext>
            </a:extLst>
          </p:cNvPr>
          <p:cNvSpPr txBox="1"/>
          <p:nvPr/>
        </p:nvSpPr>
        <p:spPr>
          <a:xfrm>
            <a:off x="330739" y="118221"/>
            <a:ext cx="3318164" cy="1200329"/>
          </a:xfrm>
          <a:prstGeom prst="rect">
            <a:avLst/>
          </a:prstGeom>
          <a:noFill/>
        </p:spPr>
        <p:txBody>
          <a:bodyPr wrap="square" rtlCol="0">
            <a:spAutoFit/>
          </a:bodyPr>
          <a:lstStyle/>
          <a:p>
            <a:r>
              <a:rPr lang="en-US" sz="7200" dirty="0">
                <a:solidFill>
                  <a:srgbClr val="253E8E"/>
                </a:solidFill>
                <a:latin typeface="Open Sans SemiBold" panose="020B0706030804020204" pitchFamily="34" charset="0"/>
                <a:ea typeface="Open Sans SemiBold" panose="020B0706030804020204" pitchFamily="34" charset="0"/>
                <a:cs typeface="Open Sans SemiBold" panose="020B0706030804020204" pitchFamily="34" charset="0"/>
              </a:rPr>
              <a:t>44,582</a:t>
            </a:r>
          </a:p>
        </p:txBody>
      </p:sp>
      <p:sp>
        <p:nvSpPr>
          <p:cNvPr id="6" name="TextBox 5">
            <a:extLst>
              <a:ext uri="{FF2B5EF4-FFF2-40B4-BE49-F238E27FC236}">
                <a16:creationId xmlns:a16="http://schemas.microsoft.com/office/drawing/2014/main" id="{0CC3F521-7893-FA37-F7D5-A33612AF19E4}"/>
              </a:ext>
            </a:extLst>
          </p:cNvPr>
          <p:cNvSpPr txBox="1"/>
          <p:nvPr/>
        </p:nvSpPr>
        <p:spPr>
          <a:xfrm>
            <a:off x="-360217" y="1188359"/>
            <a:ext cx="4655127" cy="646331"/>
          </a:xfrm>
          <a:prstGeom prst="rect">
            <a:avLst/>
          </a:prstGeom>
          <a:noFill/>
        </p:spPr>
        <p:txBody>
          <a:bodyPr wrap="square">
            <a:spAutoFit/>
          </a:bodyPr>
          <a:lstStyle/>
          <a:p>
            <a:pPr algn="ctr"/>
            <a:r>
              <a:rPr lang="en-US" sz="1200" b="1" dirty="0">
                <a:solidFill>
                  <a:srgbClr val="230871"/>
                </a:solidFill>
                <a:latin typeface="Open Sans SemiBold" panose="020B0706030804020204" pitchFamily="34" charset="0"/>
                <a:ea typeface="Open Sans SemiBold" panose="020B0706030804020204" pitchFamily="34" charset="0"/>
                <a:cs typeface="Open Sans SemiBold" panose="020B0706030804020204" pitchFamily="34" charset="0"/>
              </a:rPr>
              <a:t>Michigan care providers with </a:t>
            </a:r>
          </a:p>
          <a:p>
            <a:pPr algn="ctr"/>
            <a:r>
              <a:rPr lang="en-US" sz="1200" b="1" dirty="0">
                <a:solidFill>
                  <a:srgbClr val="230871"/>
                </a:solidFill>
                <a:latin typeface="Open Sans SemiBold" panose="020B0706030804020204" pitchFamily="34" charset="0"/>
                <a:ea typeface="Open Sans SemiBold" panose="020B0706030804020204" pitchFamily="34" charset="0"/>
                <a:cs typeface="Open Sans SemiBold" panose="020B0706030804020204" pitchFamily="34" charset="0"/>
              </a:rPr>
              <a:t>Active Care Relationships®</a:t>
            </a:r>
          </a:p>
          <a:p>
            <a:pPr algn="ctr"/>
            <a:r>
              <a:rPr lang="en-US" sz="1200" b="1" dirty="0">
                <a:solidFill>
                  <a:srgbClr val="230871"/>
                </a:solidFill>
                <a:latin typeface="Open Sans SemiBold" panose="020B0706030804020204" pitchFamily="34" charset="0"/>
                <a:ea typeface="Open Sans SemiBold" panose="020B0706030804020204" pitchFamily="34" charset="0"/>
                <a:cs typeface="Open Sans SemiBold" panose="020B0706030804020204" pitchFamily="34" charset="0"/>
              </a:rPr>
              <a:t>through MiHIN, working within </a:t>
            </a:r>
          </a:p>
        </p:txBody>
      </p:sp>
      <p:sp>
        <p:nvSpPr>
          <p:cNvPr id="9" name="TextBox 8">
            <a:extLst>
              <a:ext uri="{FF2B5EF4-FFF2-40B4-BE49-F238E27FC236}">
                <a16:creationId xmlns:a16="http://schemas.microsoft.com/office/drawing/2014/main" id="{49F354F8-08A7-B865-E77D-45FC645366CB}"/>
              </a:ext>
            </a:extLst>
          </p:cNvPr>
          <p:cNvSpPr txBox="1"/>
          <p:nvPr/>
        </p:nvSpPr>
        <p:spPr>
          <a:xfrm>
            <a:off x="687532" y="1888947"/>
            <a:ext cx="6508172" cy="1200329"/>
          </a:xfrm>
          <a:prstGeom prst="rect">
            <a:avLst/>
          </a:prstGeom>
          <a:noFill/>
        </p:spPr>
        <p:txBody>
          <a:bodyPr wrap="square">
            <a:spAutoFit/>
          </a:bodyPr>
          <a:lstStyle/>
          <a:p>
            <a:pPr algn="l"/>
            <a:r>
              <a:rPr lang="en-US" sz="7200" dirty="0">
                <a:solidFill>
                  <a:srgbClr val="253E8E"/>
                </a:solidFill>
                <a:latin typeface="Open Sans SemiBold" panose="020B0706030804020204" pitchFamily="34" charset="0"/>
                <a:ea typeface="Open Sans SemiBold" panose="020B0706030804020204" pitchFamily="34" charset="0"/>
                <a:cs typeface="Open Sans SemiBold" panose="020B0706030804020204" pitchFamily="34" charset="0"/>
              </a:rPr>
              <a:t>5,637</a:t>
            </a:r>
          </a:p>
        </p:txBody>
      </p:sp>
      <p:sp>
        <p:nvSpPr>
          <p:cNvPr id="11" name="TextBox 10">
            <a:extLst>
              <a:ext uri="{FF2B5EF4-FFF2-40B4-BE49-F238E27FC236}">
                <a16:creationId xmlns:a16="http://schemas.microsoft.com/office/drawing/2014/main" id="{865081C9-126D-19B9-95F6-D12030CD6926}"/>
              </a:ext>
            </a:extLst>
          </p:cNvPr>
          <p:cNvSpPr txBox="1"/>
          <p:nvPr/>
        </p:nvSpPr>
        <p:spPr>
          <a:xfrm>
            <a:off x="886693" y="3008338"/>
            <a:ext cx="7003472" cy="276999"/>
          </a:xfrm>
          <a:prstGeom prst="rect">
            <a:avLst/>
          </a:prstGeom>
          <a:noFill/>
        </p:spPr>
        <p:txBody>
          <a:bodyPr wrap="square">
            <a:spAutoFit/>
          </a:bodyPr>
          <a:lstStyle/>
          <a:p>
            <a:pPr algn="l"/>
            <a:r>
              <a:rPr lang="en-US" sz="1200" b="1" dirty="0">
                <a:solidFill>
                  <a:srgbClr val="230871"/>
                </a:solidFill>
                <a:latin typeface="Open Sans SemiBold" panose="020B0706030804020204" pitchFamily="34" charset="0"/>
                <a:ea typeface="Open Sans SemiBold" panose="020B0706030804020204" pitchFamily="34" charset="0"/>
                <a:cs typeface="Open Sans SemiBold" panose="020B0706030804020204" pitchFamily="34" charset="0"/>
              </a:rPr>
              <a:t>Michigan care entities</a:t>
            </a:r>
            <a:endParaRPr lang="en-US"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3" name="TextBox 12">
            <a:extLst>
              <a:ext uri="{FF2B5EF4-FFF2-40B4-BE49-F238E27FC236}">
                <a16:creationId xmlns:a16="http://schemas.microsoft.com/office/drawing/2014/main" id="{C1FC5882-2F8B-5472-07E2-8459F45B8C0B}"/>
              </a:ext>
            </a:extLst>
          </p:cNvPr>
          <p:cNvSpPr txBox="1"/>
          <p:nvPr/>
        </p:nvSpPr>
        <p:spPr>
          <a:xfrm>
            <a:off x="921328" y="4289605"/>
            <a:ext cx="5334000" cy="276999"/>
          </a:xfrm>
          <a:prstGeom prst="rect">
            <a:avLst/>
          </a:prstGeom>
          <a:noFill/>
        </p:spPr>
        <p:txBody>
          <a:bodyPr wrap="square">
            <a:spAutoFit/>
          </a:bodyPr>
          <a:lstStyle/>
          <a:p>
            <a:pPr algn="l"/>
            <a:r>
              <a:rPr lang="en-US" sz="1200" b="1" dirty="0">
                <a:solidFill>
                  <a:srgbClr val="40C3CD"/>
                </a:solidFill>
                <a:cs typeface="Rubik" pitchFamily="2" charset="-79"/>
              </a:rPr>
              <a:t>Unique Patient Records</a:t>
            </a:r>
            <a:endParaRPr lang="en-US" sz="1200" b="1" dirty="0">
              <a:cs typeface="Rubik" pitchFamily="2" charset="-79"/>
            </a:endParaRPr>
          </a:p>
        </p:txBody>
      </p:sp>
      <p:pic>
        <p:nvPicPr>
          <p:cNvPr id="14" name="Picture 13">
            <a:extLst>
              <a:ext uri="{FF2B5EF4-FFF2-40B4-BE49-F238E27FC236}">
                <a16:creationId xmlns:a16="http://schemas.microsoft.com/office/drawing/2014/main" id="{13A27F5C-48A9-7D6D-6591-9C90E8A74499}"/>
              </a:ext>
            </a:extLst>
          </p:cNvPr>
          <p:cNvPicPr>
            <a:picLocks noChangeAspect="1"/>
          </p:cNvPicPr>
          <p:nvPr/>
        </p:nvPicPr>
        <p:blipFill rotWithShape="1">
          <a:blip r:embed="rId3"/>
          <a:srcRect r="7316" b="-2"/>
          <a:stretch/>
        </p:blipFill>
        <p:spPr>
          <a:xfrm>
            <a:off x="3486652" y="118221"/>
            <a:ext cx="5404682" cy="4373562"/>
          </a:xfrm>
          <a:prstGeom prst="rect">
            <a:avLst/>
          </a:prstGeom>
        </p:spPr>
      </p:pic>
    </p:spTree>
    <p:extLst>
      <p:ext uri="{BB962C8B-B14F-4D97-AF65-F5344CB8AC3E}">
        <p14:creationId xmlns:p14="http://schemas.microsoft.com/office/powerpoint/2010/main" val="2496395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B877C3-B055-CBB5-EFFC-D71C5093001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
        <p:nvSpPr>
          <p:cNvPr id="7" name="Rectangle 6">
            <a:extLst>
              <a:ext uri="{FF2B5EF4-FFF2-40B4-BE49-F238E27FC236}">
                <a16:creationId xmlns:a16="http://schemas.microsoft.com/office/drawing/2014/main" id="{314B6CAC-9BC2-EAFD-A004-63925BA02F78}"/>
              </a:ext>
            </a:extLst>
          </p:cNvPr>
          <p:cNvSpPr/>
          <p:nvPr/>
        </p:nvSpPr>
        <p:spPr>
          <a:xfrm>
            <a:off x="8315325" y="4214813"/>
            <a:ext cx="676275" cy="4143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oogle Shape;191;p6">
            <a:extLst>
              <a:ext uri="{FF2B5EF4-FFF2-40B4-BE49-F238E27FC236}">
                <a16:creationId xmlns:a16="http://schemas.microsoft.com/office/drawing/2014/main" id="{8C437D2A-C923-033F-021B-E26029069C4A}"/>
              </a:ext>
            </a:extLst>
          </p:cNvPr>
          <p:cNvPicPr preferRelativeResize="0"/>
          <p:nvPr/>
        </p:nvPicPr>
        <p:blipFill rotWithShape="1">
          <a:blip r:embed="rId2">
            <a:alphaModFix/>
          </a:blip>
          <a:srcRect l="10354"/>
          <a:stretch/>
        </p:blipFill>
        <p:spPr>
          <a:xfrm>
            <a:off x="2721709" y="94021"/>
            <a:ext cx="567902" cy="633475"/>
          </a:xfrm>
          <a:prstGeom prst="rect">
            <a:avLst/>
          </a:prstGeom>
          <a:noFill/>
          <a:ln>
            <a:noFill/>
          </a:ln>
        </p:spPr>
      </p:pic>
      <p:sp>
        <p:nvSpPr>
          <p:cNvPr id="10" name="TextBox 9">
            <a:extLst>
              <a:ext uri="{FF2B5EF4-FFF2-40B4-BE49-F238E27FC236}">
                <a16:creationId xmlns:a16="http://schemas.microsoft.com/office/drawing/2014/main" id="{E6C93296-F933-BE0F-8F00-62348238A755}"/>
              </a:ext>
            </a:extLst>
          </p:cNvPr>
          <p:cNvSpPr txBox="1"/>
          <p:nvPr/>
        </p:nvSpPr>
        <p:spPr>
          <a:xfrm>
            <a:off x="3289611" y="26037"/>
            <a:ext cx="4586868" cy="769441"/>
          </a:xfrm>
          <a:prstGeom prst="rect">
            <a:avLst/>
          </a:prstGeom>
          <a:noFill/>
        </p:spPr>
        <p:txBody>
          <a:bodyPr wrap="square">
            <a:spAutoFit/>
          </a:bodyPr>
          <a:lstStyle/>
          <a:p>
            <a:r>
              <a:rPr lang="en" sz="4400"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rPr>
              <a:t>FHIR 101</a:t>
            </a:r>
            <a:endParaRPr lang="en-US" sz="4400" dirty="0"/>
          </a:p>
        </p:txBody>
      </p:sp>
      <p:pic>
        <p:nvPicPr>
          <p:cNvPr id="4" name="Picture 3">
            <a:extLst>
              <a:ext uri="{FF2B5EF4-FFF2-40B4-BE49-F238E27FC236}">
                <a16:creationId xmlns:a16="http://schemas.microsoft.com/office/drawing/2014/main" id="{39DC8085-6B4C-7634-9C31-D2226560788B}"/>
              </a:ext>
            </a:extLst>
          </p:cNvPr>
          <p:cNvPicPr>
            <a:picLocks noChangeAspect="1"/>
          </p:cNvPicPr>
          <p:nvPr/>
        </p:nvPicPr>
        <p:blipFill>
          <a:blip r:embed="rId3"/>
          <a:stretch>
            <a:fillRect/>
          </a:stretch>
        </p:blipFill>
        <p:spPr>
          <a:xfrm>
            <a:off x="3289611" y="705803"/>
            <a:ext cx="2638866" cy="3839698"/>
          </a:xfrm>
          <a:prstGeom prst="rect">
            <a:avLst/>
          </a:prstGeom>
        </p:spPr>
      </p:pic>
    </p:spTree>
    <p:extLst>
      <p:ext uri="{BB962C8B-B14F-4D97-AF65-F5344CB8AC3E}">
        <p14:creationId xmlns:p14="http://schemas.microsoft.com/office/powerpoint/2010/main" val="295581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
          <p:cNvSpPr txBox="1">
            <a:spLocks noGrp="1"/>
          </p:cNvSpPr>
          <p:nvPr>
            <p:ph type="sldNum" idx="12"/>
          </p:nvPr>
        </p:nvSpPr>
        <p:spPr>
          <a:xfrm>
            <a:off x="8845882" y="5095875"/>
            <a:ext cx="420000" cy="219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888888"/>
              </a:buClr>
              <a:buSzPts val="900"/>
              <a:buFont typeface="Helvetica Neue"/>
              <a:buNone/>
            </a:pPr>
            <a:fld id="{00000000-1234-1234-1234-123412341234}" type="slidenum">
              <a:rPr lang="en"/>
              <a:t>6</a:t>
            </a:fld>
            <a:endParaRPr/>
          </a:p>
        </p:txBody>
      </p:sp>
      <p:grpSp>
        <p:nvGrpSpPr>
          <p:cNvPr id="140" name="Google Shape;140;p1"/>
          <p:cNvGrpSpPr/>
          <p:nvPr/>
        </p:nvGrpSpPr>
        <p:grpSpPr>
          <a:xfrm>
            <a:off x="6571083" y="2864500"/>
            <a:ext cx="2083899" cy="476791"/>
            <a:chOff x="152400" y="5469999"/>
            <a:chExt cx="3274512" cy="749200"/>
          </a:xfrm>
        </p:grpSpPr>
        <p:pic>
          <p:nvPicPr>
            <p:cNvPr id="141" name="Google Shape;141;p1"/>
            <p:cNvPicPr preferRelativeResize="0"/>
            <p:nvPr/>
          </p:nvPicPr>
          <p:blipFill rotWithShape="1">
            <a:blip r:embed="rId3">
              <a:alphaModFix/>
            </a:blip>
            <a:srcRect/>
            <a:stretch/>
          </p:blipFill>
          <p:spPr>
            <a:xfrm>
              <a:off x="152400" y="5469999"/>
              <a:ext cx="1140912" cy="749200"/>
            </a:xfrm>
            <a:prstGeom prst="rect">
              <a:avLst/>
            </a:prstGeom>
            <a:noFill/>
            <a:ln>
              <a:noFill/>
            </a:ln>
          </p:spPr>
        </p:pic>
        <p:pic>
          <p:nvPicPr>
            <p:cNvPr id="142" name="Google Shape;142;p1"/>
            <p:cNvPicPr preferRelativeResize="0"/>
            <p:nvPr/>
          </p:nvPicPr>
          <p:blipFill rotWithShape="1">
            <a:blip r:embed="rId3">
              <a:alphaModFix/>
            </a:blip>
            <a:srcRect/>
            <a:stretch/>
          </p:blipFill>
          <p:spPr>
            <a:xfrm>
              <a:off x="1219200" y="5469999"/>
              <a:ext cx="1140912" cy="749200"/>
            </a:xfrm>
            <a:prstGeom prst="rect">
              <a:avLst/>
            </a:prstGeom>
            <a:noFill/>
            <a:ln>
              <a:noFill/>
            </a:ln>
          </p:spPr>
        </p:pic>
        <p:pic>
          <p:nvPicPr>
            <p:cNvPr id="143" name="Google Shape;143;p1"/>
            <p:cNvPicPr preferRelativeResize="0"/>
            <p:nvPr/>
          </p:nvPicPr>
          <p:blipFill rotWithShape="1">
            <a:blip r:embed="rId3">
              <a:alphaModFix/>
            </a:blip>
            <a:srcRect/>
            <a:stretch/>
          </p:blipFill>
          <p:spPr>
            <a:xfrm>
              <a:off x="2286000" y="5469999"/>
              <a:ext cx="1140912" cy="749200"/>
            </a:xfrm>
            <a:prstGeom prst="rect">
              <a:avLst/>
            </a:prstGeom>
            <a:noFill/>
            <a:ln>
              <a:noFill/>
            </a:ln>
          </p:spPr>
        </p:pic>
      </p:grpSp>
      <p:sp>
        <p:nvSpPr>
          <p:cNvPr id="144" name="Google Shape;144;p1"/>
          <p:cNvSpPr txBox="1">
            <a:spLocks noGrp="1"/>
          </p:cNvSpPr>
          <p:nvPr>
            <p:ph type="title"/>
          </p:nvPr>
        </p:nvSpPr>
        <p:spPr>
          <a:xfrm>
            <a:off x="945351" y="722583"/>
            <a:ext cx="8110531" cy="476700"/>
          </a:xfrm>
          <a:prstGeom prst="rect">
            <a:avLst/>
          </a:prstGeom>
          <a:noFill/>
          <a:ln>
            <a:noFill/>
          </a:ln>
        </p:spPr>
        <p:txBody>
          <a:bodyPr spcFirstLastPara="1" wrap="square" lIns="0" tIns="34275" rIns="68575" bIns="34275" anchor="ctr" anchorCtr="0">
            <a:noAutofit/>
          </a:bodyPr>
          <a:lstStyle/>
          <a:p>
            <a:pPr marL="0" lvl="0" indent="0" algn="l" rtl="0">
              <a:lnSpc>
                <a:spcPct val="90000"/>
              </a:lnSpc>
              <a:spcBef>
                <a:spcPts val="0"/>
              </a:spcBef>
              <a:spcAft>
                <a:spcPts val="0"/>
              </a:spcAft>
              <a:buClr>
                <a:schemeClr val="accent1"/>
              </a:buClr>
              <a:buSzPts val="2700"/>
              <a:buFont typeface="Helvetica Neue"/>
              <a:buNone/>
            </a:pPr>
            <a:r>
              <a:rPr lang="en"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rPr>
              <a:t>Historically, interop has been a journey.</a:t>
            </a:r>
            <a:endParaRPr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6" name="Google Shape;146;p1"/>
          <p:cNvSpPr txBox="1"/>
          <p:nvPr/>
        </p:nvSpPr>
        <p:spPr>
          <a:xfrm>
            <a:off x="738932" y="1903025"/>
            <a:ext cx="1324200" cy="405000"/>
          </a:xfrm>
          <a:prstGeom prst="rect">
            <a:avLst/>
          </a:prstGeom>
          <a:solidFill>
            <a:srgbClr val="FFFFFF">
              <a:alpha val="80000"/>
            </a:srgbClr>
          </a:solidFill>
          <a:ln>
            <a:noFill/>
          </a:ln>
        </p:spPr>
        <p:txBody>
          <a:bodyPr spcFirstLastPara="1" wrap="square" lIns="68575" tIns="68575" rIns="68575" bIns="68575" anchor="ctr" anchorCtr="0">
            <a:noAutofit/>
          </a:bodyPr>
          <a:lstStyle/>
          <a:p>
            <a:pPr marL="0" marR="0" lvl="0" indent="0" algn="ctr" rtl="0">
              <a:spcBef>
                <a:spcPts val="0"/>
              </a:spcBef>
              <a:spcAft>
                <a:spcPts val="0"/>
              </a:spcAft>
              <a:buClr>
                <a:srgbClr val="FF0000"/>
              </a:buClr>
              <a:buSzPts val="1200"/>
              <a:buFont typeface="Kanit"/>
              <a:buNone/>
            </a:pPr>
            <a:r>
              <a:rPr lang="en" sz="1200" b="1" i="0" u="none" strike="noStrike" cap="none">
                <a:solidFill>
                  <a:srgbClr val="FF0000"/>
                </a:solidFill>
                <a:latin typeface="Kanit"/>
                <a:ea typeface="Kanit"/>
                <a:cs typeface="Kanit"/>
                <a:sym typeface="Kanit"/>
              </a:rPr>
              <a:t>Proprietary APIs</a:t>
            </a:r>
            <a:endParaRPr sz="1200" b="1" i="0" u="none" strike="noStrike" cap="none">
              <a:solidFill>
                <a:srgbClr val="FF0000"/>
              </a:solidFill>
              <a:latin typeface="Kanit"/>
              <a:ea typeface="Kanit"/>
              <a:cs typeface="Kanit"/>
              <a:sym typeface="Kanit"/>
            </a:endParaRPr>
          </a:p>
        </p:txBody>
      </p:sp>
      <p:sp>
        <p:nvSpPr>
          <p:cNvPr id="149" name="Google Shape;149;p1"/>
          <p:cNvSpPr txBox="1"/>
          <p:nvPr/>
        </p:nvSpPr>
        <p:spPr>
          <a:xfrm>
            <a:off x="7265682" y="1903025"/>
            <a:ext cx="1389300" cy="405000"/>
          </a:xfrm>
          <a:prstGeom prst="rect">
            <a:avLst/>
          </a:prstGeom>
          <a:solidFill>
            <a:srgbClr val="FFFFFF">
              <a:alpha val="80000"/>
            </a:srgbClr>
          </a:solidFill>
          <a:ln>
            <a:noFill/>
          </a:ln>
        </p:spPr>
        <p:txBody>
          <a:bodyPr spcFirstLastPara="1" wrap="square" lIns="68575" tIns="68575" rIns="68575" bIns="68575" anchor="ctr" anchorCtr="0">
            <a:noAutofit/>
          </a:bodyPr>
          <a:lstStyle/>
          <a:p>
            <a:pPr marL="0" marR="0" lvl="0" indent="0" algn="ctr" rtl="0">
              <a:spcBef>
                <a:spcPts val="0"/>
              </a:spcBef>
              <a:spcAft>
                <a:spcPts val="0"/>
              </a:spcAft>
              <a:buClr>
                <a:srgbClr val="FF0000"/>
              </a:buClr>
              <a:buSzPts val="1200"/>
              <a:buFont typeface="Kanit"/>
              <a:buNone/>
            </a:pPr>
            <a:r>
              <a:rPr lang="en" sz="1200" b="1" i="0" u="none" strike="noStrike" cap="none">
                <a:solidFill>
                  <a:srgbClr val="FF0000"/>
                </a:solidFill>
                <a:latin typeface="Kanit"/>
                <a:ea typeface="Kanit"/>
                <a:cs typeface="Kanit"/>
                <a:sym typeface="Kanit"/>
              </a:rPr>
              <a:t>Proprietary APIs</a:t>
            </a:r>
            <a:endParaRPr sz="1200" b="1" i="0" u="none" strike="noStrike" cap="none">
              <a:solidFill>
                <a:srgbClr val="FF0000"/>
              </a:solidFill>
              <a:latin typeface="Kanit"/>
              <a:ea typeface="Kanit"/>
              <a:cs typeface="Kanit"/>
              <a:sym typeface="Kanit"/>
            </a:endParaRPr>
          </a:p>
        </p:txBody>
      </p:sp>
      <p:grpSp>
        <p:nvGrpSpPr>
          <p:cNvPr id="8" name="Group 7">
            <a:extLst>
              <a:ext uri="{FF2B5EF4-FFF2-40B4-BE49-F238E27FC236}">
                <a16:creationId xmlns:a16="http://schemas.microsoft.com/office/drawing/2014/main" id="{5C07C15C-715D-10C7-245A-7D08967A0E5A}"/>
              </a:ext>
            </a:extLst>
          </p:cNvPr>
          <p:cNvGrpSpPr/>
          <p:nvPr/>
        </p:nvGrpSpPr>
        <p:grpSpPr>
          <a:xfrm>
            <a:off x="6469201" y="1519765"/>
            <a:ext cx="2185781" cy="1301288"/>
            <a:chOff x="6702500" y="1312012"/>
            <a:chExt cx="2185781" cy="1301288"/>
          </a:xfrm>
        </p:grpSpPr>
        <p:pic>
          <p:nvPicPr>
            <p:cNvPr id="148" name="Google Shape;148;p1"/>
            <p:cNvPicPr preferRelativeResize="0"/>
            <p:nvPr/>
          </p:nvPicPr>
          <p:blipFill rotWithShape="1">
            <a:blip r:embed="rId4">
              <a:alphaModFix/>
            </a:blip>
            <a:srcRect/>
            <a:stretch/>
          </p:blipFill>
          <p:spPr>
            <a:xfrm>
              <a:off x="6702500" y="1312012"/>
              <a:ext cx="2185781" cy="1301288"/>
            </a:xfrm>
            <a:prstGeom prst="rect">
              <a:avLst/>
            </a:prstGeom>
            <a:noFill/>
            <a:ln>
              <a:noFill/>
            </a:ln>
          </p:spPr>
        </p:pic>
        <p:sp>
          <p:nvSpPr>
            <p:cNvPr id="150" name="Google Shape;150;p1"/>
            <p:cNvSpPr txBox="1"/>
            <p:nvPr/>
          </p:nvSpPr>
          <p:spPr>
            <a:xfrm>
              <a:off x="7173275" y="1760150"/>
              <a:ext cx="1389300" cy="405000"/>
            </a:xfrm>
            <a:prstGeom prst="rect">
              <a:avLst/>
            </a:prstGeom>
            <a:noFill/>
            <a:ln>
              <a:noFill/>
            </a:ln>
            <a:effectLst>
              <a:outerShdw blurRad="42863" algn="bl" rotWithShape="0">
                <a:srgbClr val="F9B226"/>
              </a:outerShdw>
            </a:effectLst>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1200"/>
                <a:buFont typeface="Kanit"/>
                <a:buNone/>
              </a:pPr>
              <a:r>
                <a:rPr lang="en" sz="1200" b="1" i="0" u="none" strike="noStrike" cap="none">
                  <a:solidFill>
                    <a:schemeClr val="dk1"/>
                  </a:solidFill>
                  <a:latin typeface="Kanit"/>
                  <a:ea typeface="Kanit"/>
                  <a:cs typeface="Kanit"/>
                  <a:sym typeface="Kanit"/>
                </a:rPr>
                <a:t>Proprietary APIs</a:t>
              </a:r>
              <a:endParaRPr sz="1200" b="1" i="0" u="none" strike="noStrike" cap="none">
                <a:solidFill>
                  <a:schemeClr val="dk1"/>
                </a:solidFill>
                <a:latin typeface="Kanit"/>
                <a:ea typeface="Kanit"/>
                <a:cs typeface="Kanit"/>
                <a:sym typeface="Kanit"/>
              </a:endParaRPr>
            </a:p>
          </p:txBody>
        </p:sp>
      </p:grpSp>
      <p:grpSp>
        <p:nvGrpSpPr>
          <p:cNvPr id="11" name="Group 10">
            <a:extLst>
              <a:ext uri="{FF2B5EF4-FFF2-40B4-BE49-F238E27FC236}">
                <a16:creationId xmlns:a16="http://schemas.microsoft.com/office/drawing/2014/main" id="{18FEB4E5-E40C-2FE7-2382-3796E75C7589}"/>
              </a:ext>
            </a:extLst>
          </p:cNvPr>
          <p:cNvGrpSpPr/>
          <p:nvPr/>
        </p:nvGrpSpPr>
        <p:grpSpPr>
          <a:xfrm>
            <a:off x="440566" y="1519765"/>
            <a:ext cx="6022660" cy="1301288"/>
            <a:chOff x="348159" y="1376890"/>
            <a:chExt cx="6022660" cy="1301288"/>
          </a:xfrm>
        </p:grpSpPr>
        <p:grpSp>
          <p:nvGrpSpPr>
            <p:cNvPr id="9" name="Group 8">
              <a:extLst>
                <a:ext uri="{FF2B5EF4-FFF2-40B4-BE49-F238E27FC236}">
                  <a16:creationId xmlns:a16="http://schemas.microsoft.com/office/drawing/2014/main" id="{22EB9633-4E93-FFC9-5B8B-E998B4A7BFB4}"/>
                </a:ext>
              </a:extLst>
            </p:cNvPr>
            <p:cNvGrpSpPr/>
            <p:nvPr/>
          </p:nvGrpSpPr>
          <p:grpSpPr>
            <a:xfrm>
              <a:off x="348159" y="1376890"/>
              <a:ext cx="2185781" cy="1301288"/>
              <a:chOff x="348159" y="1376890"/>
              <a:chExt cx="2185781" cy="1301288"/>
            </a:xfrm>
          </p:grpSpPr>
          <p:pic>
            <p:nvPicPr>
              <p:cNvPr id="145" name="Google Shape;145;p1"/>
              <p:cNvPicPr preferRelativeResize="0"/>
              <p:nvPr/>
            </p:nvPicPr>
            <p:blipFill rotWithShape="1">
              <a:blip r:embed="rId4">
                <a:alphaModFix/>
              </a:blip>
              <a:srcRect/>
              <a:stretch/>
            </p:blipFill>
            <p:spPr>
              <a:xfrm>
                <a:off x="348159" y="1376890"/>
                <a:ext cx="2185781" cy="1301288"/>
              </a:xfrm>
              <a:prstGeom prst="rect">
                <a:avLst/>
              </a:prstGeom>
              <a:noFill/>
              <a:ln>
                <a:noFill/>
              </a:ln>
            </p:spPr>
          </p:pic>
          <p:sp>
            <p:nvSpPr>
              <p:cNvPr id="147" name="Google Shape;147;p1"/>
              <p:cNvSpPr txBox="1"/>
              <p:nvPr/>
            </p:nvSpPr>
            <p:spPr>
              <a:xfrm>
                <a:off x="646525" y="1760150"/>
                <a:ext cx="1324200" cy="405000"/>
              </a:xfrm>
              <a:prstGeom prst="rect">
                <a:avLst/>
              </a:prstGeom>
              <a:noFill/>
              <a:ln>
                <a:noFill/>
              </a:ln>
              <a:effectLst>
                <a:outerShdw blurRad="42863" algn="bl" rotWithShape="0">
                  <a:srgbClr val="F9B226"/>
                </a:outerShdw>
              </a:effectLst>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1200"/>
                  <a:buFont typeface="Kanit"/>
                  <a:buNone/>
                </a:pPr>
                <a:r>
                  <a:rPr lang="en" sz="1200" b="1" i="0" u="none" strike="noStrike" cap="none">
                    <a:solidFill>
                      <a:schemeClr val="dk1"/>
                    </a:solidFill>
                    <a:latin typeface="Kanit"/>
                    <a:ea typeface="Kanit"/>
                    <a:cs typeface="Kanit"/>
                    <a:sym typeface="Kanit"/>
                  </a:rPr>
                  <a:t>Proprietary APIs</a:t>
                </a:r>
                <a:endParaRPr sz="1200" b="1" i="0" u="none" strike="noStrike" cap="none">
                  <a:solidFill>
                    <a:schemeClr val="dk1"/>
                  </a:solidFill>
                  <a:latin typeface="Kanit"/>
                  <a:ea typeface="Kanit"/>
                  <a:cs typeface="Kanit"/>
                  <a:sym typeface="Kanit"/>
                </a:endParaRPr>
              </a:p>
            </p:txBody>
          </p:sp>
        </p:grpSp>
        <p:cxnSp>
          <p:nvCxnSpPr>
            <p:cNvPr id="151" name="Google Shape;151;p1"/>
            <p:cNvCxnSpPr>
              <a:cxnSpLocks/>
            </p:cNvCxnSpPr>
            <p:nvPr/>
          </p:nvCxnSpPr>
          <p:spPr>
            <a:xfrm>
              <a:off x="3307096" y="1962656"/>
              <a:ext cx="2285051" cy="0"/>
            </a:xfrm>
            <a:prstGeom prst="straightConnector1">
              <a:avLst/>
            </a:prstGeom>
            <a:noFill/>
            <a:ln w="38100" cap="flat" cmpd="sng">
              <a:solidFill>
                <a:srgbClr val="F58801"/>
              </a:solidFill>
              <a:prstDash val="solid"/>
              <a:round/>
              <a:headEnd type="none" w="sm" len="sm"/>
              <a:tailEnd type="none" w="sm" len="sm"/>
            </a:ln>
          </p:spPr>
        </p:cxnSp>
        <p:grpSp>
          <p:nvGrpSpPr>
            <p:cNvPr id="10" name="Group 9">
              <a:extLst>
                <a:ext uri="{FF2B5EF4-FFF2-40B4-BE49-F238E27FC236}">
                  <a16:creationId xmlns:a16="http://schemas.microsoft.com/office/drawing/2014/main" id="{CA57248E-0E55-0299-0413-F7A9FDAC64F4}"/>
                </a:ext>
              </a:extLst>
            </p:cNvPr>
            <p:cNvGrpSpPr/>
            <p:nvPr/>
          </p:nvGrpSpPr>
          <p:grpSpPr>
            <a:xfrm>
              <a:off x="2558869" y="1589365"/>
              <a:ext cx="3811950" cy="578941"/>
              <a:chOff x="2558869" y="1589365"/>
              <a:chExt cx="3811950" cy="578941"/>
            </a:xfrm>
          </p:grpSpPr>
          <p:grpSp>
            <p:nvGrpSpPr>
              <p:cNvPr id="152" name="Google Shape;152;p1"/>
              <p:cNvGrpSpPr/>
              <p:nvPr/>
            </p:nvGrpSpPr>
            <p:grpSpPr>
              <a:xfrm>
                <a:off x="2604148" y="1753630"/>
                <a:ext cx="702900" cy="414674"/>
                <a:chOff x="3452531" y="2413975"/>
                <a:chExt cx="937200" cy="552899"/>
              </a:xfrm>
            </p:grpSpPr>
            <p:cxnSp>
              <p:nvCxnSpPr>
                <p:cNvPr id="153" name="Google Shape;153;p1"/>
                <p:cNvCxnSpPr>
                  <a:cxnSpLocks/>
                </p:cNvCxnSpPr>
                <p:nvPr/>
              </p:nvCxnSpPr>
              <p:spPr>
                <a:xfrm rot="10800000">
                  <a:off x="3452846" y="2692667"/>
                  <a:ext cx="936600" cy="0"/>
                </a:xfrm>
                <a:prstGeom prst="straightConnector1">
                  <a:avLst/>
                </a:prstGeom>
                <a:noFill/>
                <a:ln w="38100" cap="flat" cmpd="sng">
                  <a:solidFill>
                    <a:srgbClr val="F58801"/>
                  </a:solidFill>
                  <a:prstDash val="solid"/>
                  <a:round/>
                  <a:headEnd type="none" w="sm" len="sm"/>
                  <a:tailEnd type="oval" w="med" len="med"/>
                </a:ln>
              </p:spPr>
            </p:cxnSp>
            <p:cxnSp>
              <p:nvCxnSpPr>
                <p:cNvPr id="154" name="Google Shape;154;p1"/>
                <p:cNvCxnSpPr/>
                <p:nvPr/>
              </p:nvCxnSpPr>
              <p:spPr>
                <a:xfrm rot="10800000">
                  <a:off x="3452531" y="2413975"/>
                  <a:ext cx="937200" cy="278700"/>
                </a:xfrm>
                <a:prstGeom prst="straightConnector1">
                  <a:avLst/>
                </a:prstGeom>
                <a:noFill/>
                <a:ln w="38100" cap="flat" cmpd="sng">
                  <a:solidFill>
                    <a:srgbClr val="F58801"/>
                  </a:solidFill>
                  <a:prstDash val="solid"/>
                  <a:round/>
                  <a:headEnd type="none" w="sm" len="sm"/>
                  <a:tailEnd type="oval" w="med" len="med"/>
                </a:ln>
              </p:spPr>
            </p:cxnSp>
            <p:cxnSp>
              <p:nvCxnSpPr>
                <p:cNvPr id="155" name="Google Shape;155;p1"/>
                <p:cNvCxnSpPr/>
                <p:nvPr/>
              </p:nvCxnSpPr>
              <p:spPr>
                <a:xfrm flipH="1">
                  <a:off x="3454331" y="2692674"/>
                  <a:ext cx="935400" cy="274200"/>
                </a:xfrm>
                <a:prstGeom prst="straightConnector1">
                  <a:avLst/>
                </a:prstGeom>
                <a:noFill/>
                <a:ln w="38100" cap="flat" cmpd="sng">
                  <a:solidFill>
                    <a:srgbClr val="F58801"/>
                  </a:solidFill>
                  <a:prstDash val="solid"/>
                  <a:round/>
                  <a:headEnd type="none" w="sm" len="sm"/>
                  <a:tailEnd type="oval" w="med" len="med"/>
                </a:ln>
              </p:spPr>
            </p:cxnSp>
          </p:grpSp>
          <p:grpSp>
            <p:nvGrpSpPr>
              <p:cNvPr id="156" name="Google Shape;156;p1"/>
              <p:cNvGrpSpPr/>
              <p:nvPr/>
            </p:nvGrpSpPr>
            <p:grpSpPr>
              <a:xfrm rot="10800000">
                <a:off x="5590171" y="1753631"/>
                <a:ext cx="702900" cy="414675"/>
                <a:chOff x="2607650" y="2413975"/>
                <a:chExt cx="937200" cy="552900"/>
              </a:xfrm>
            </p:grpSpPr>
            <p:cxnSp>
              <p:nvCxnSpPr>
                <p:cNvPr id="157" name="Google Shape;157;p1"/>
                <p:cNvCxnSpPr/>
                <p:nvPr/>
              </p:nvCxnSpPr>
              <p:spPr>
                <a:xfrm rot="10800000">
                  <a:off x="2608125" y="2692675"/>
                  <a:ext cx="936600" cy="0"/>
                </a:xfrm>
                <a:prstGeom prst="straightConnector1">
                  <a:avLst/>
                </a:prstGeom>
                <a:noFill/>
                <a:ln w="38100" cap="flat" cmpd="sng">
                  <a:solidFill>
                    <a:srgbClr val="F58801"/>
                  </a:solidFill>
                  <a:prstDash val="solid"/>
                  <a:round/>
                  <a:headEnd type="none" w="sm" len="sm"/>
                  <a:tailEnd type="oval" w="med" len="med"/>
                </a:ln>
              </p:spPr>
            </p:cxnSp>
            <p:cxnSp>
              <p:nvCxnSpPr>
                <p:cNvPr id="158" name="Google Shape;158;p1"/>
                <p:cNvCxnSpPr/>
                <p:nvPr/>
              </p:nvCxnSpPr>
              <p:spPr>
                <a:xfrm rot="10800000">
                  <a:off x="2607650" y="2413975"/>
                  <a:ext cx="937200" cy="278700"/>
                </a:xfrm>
                <a:prstGeom prst="straightConnector1">
                  <a:avLst/>
                </a:prstGeom>
                <a:noFill/>
                <a:ln w="38100" cap="flat" cmpd="sng">
                  <a:solidFill>
                    <a:srgbClr val="F58801"/>
                  </a:solidFill>
                  <a:prstDash val="solid"/>
                  <a:round/>
                  <a:headEnd type="none" w="sm" len="sm"/>
                  <a:tailEnd type="oval" w="med" len="med"/>
                </a:ln>
              </p:spPr>
            </p:cxnSp>
            <p:cxnSp>
              <p:nvCxnSpPr>
                <p:cNvPr id="159" name="Google Shape;159;p1"/>
                <p:cNvCxnSpPr/>
                <p:nvPr/>
              </p:nvCxnSpPr>
              <p:spPr>
                <a:xfrm flipH="1">
                  <a:off x="2609450" y="2692675"/>
                  <a:ext cx="935400" cy="274200"/>
                </a:xfrm>
                <a:prstGeom prst="straightConnector1">
                  <a:avLst/>
                </a:prstGeom>
                <a:noFill/>
                <a:ln w="38100" cap="flat" cmpd="sng">
                  <a:solidFill>
                    <a:srgbClr val="F58801"/>
                  </a:solidFill>
                  <a:prstDash val="solid"/>
                  <a:round/>
                  <a:headEnd type="none" w="sm" len="sm"/>
                  <a:tailEnd type="oval" w="med" len="med"/>
                </a:ln>
              </p:spPr>
            </p:cxnSp>
          </p:grpSp>
          <p:sp>
            <p:nvSpPr>
              <p:cNvPr id="160" name="Google Shape;160;p1"/>
              <p:cNvSpPr txBox="1"/>
              <p:nvPr/>
            </p:nvSpPr>
            <p:spPr>
              <a:xfrm>
                <a:off x="2558869" y="1589365"/>
                <a:ext cx="3811950" cy="276989"/>
              </a:xfrm>
              <a:prstGeom prst="rect">
                <a:avLst/>
              </a:prstGeom>
              <a:noFill/>
              <a:ln>
                <a:noFill/>
              </a:ln>
            </p:spPr>
            <p:txBody>
              <a:bodyPr spcFirstLastPara="1" wrap="square" lIns="68575" tIns="68575" rIns="68575" bIns="68575" anchor="t" anchorCtr="0">
                <a:spAutoFit/>
              </a:bodyPr>
              <a:lstStyle/>
              <a:p>
                <a:pPr marL="0" marR="0" lvl="0" indent="0" algn="ctr" rtl="0">
                  <a:spcBef>
                    <a:spcPts val="0"/>
                  </a:spcBef>
                  <a:spcAft>
                    <a:spcPts val="0"/>
                  </a:spcAft>
                  <a:buClr>
                    <a:schemeClr val="dk1"/>
                  </a:buClr>
                  <a:buSzPts val="1100"/>
                  <a:buFont typeface="Open Sans"/>
                  <a:buNone/>
                </a:pPr>
                <a:r>
                  <a:rPr lang="en" sz="900" b="1" i="0" u="none" strike="noStrike" cap="none" dirty="0">
                    <a:solidFill>
                      <a:schemeClr val="dk1"/>
                    </a:solidFill>
                    <a:latin typeface="Open Sans"/>
                    <a:ea typeface="Open Sans"/>
                    <a:cs typeface="Open Sans"/>
                    <a:sym typeface="Open Sans"/>
                  </a:rPr>
                  <a:t>Traditional interop → </a:t>
                </a:r>
                <a:r>
                  <a:rPr lang="en" sz="900" b="1" i="1" u="none" strike="noStrike" cap="none" dirty="0">
                    <a:solidFill>
                      <a:schemeClr val="dk1"/>
                    </a:solidFill>
                    <a:latin typeface="Open Sans"/>
                    <a:ea typeface="Open Sans"/>
                    <a:cs typeface="Open Sans"/>
                    <a:sym typeface="Open Sans"/>
                  </a:rPr>
                  <a:t>message evaporates</a:t>
                </a:r>
                <a:endParaRPr sz="900" b="1" i="1" u="none" strike="noStrike" cap="none" dirty="0">
                  <a:solidFill>
                    <a:schemeClr val="dk1"/>
                  </a:solidFill>
                  <a:latin typeface="Open Sans"/>
                  <a:ea typeface="Open Sans"/>
                  <a:cs typeface="Open Sans"/>
                  <a:sym typeface="Open Sans"/>
                </a:endParaRPr>
              </a:p>
            </p:txBody>
          </p:sp>
        </p:grpSp>
      </p:grpSp>
      <p:sp>
        <p:nvSpPr>
          <p:cNvPr id="175" name="Google Shape;175;p1"/>
          <p:cNvSpPr txBox="1"/>
          <p:nvPr/>
        </p:nvSpPr>
        <p:spPr>
          <a:xfrm>
            <a:off x="6094941" y="3384738"/>
            <a:ext cx="3059100" cy="307800"/>
          </a:xfrm>
          <a:prstGeom prst="rect">
            <a:avLst/>
          </a:prstGeom>
          <a:noFill/>
          <a:ln>
            <a:noFill/>
          </a:ln>
        </p:spPr>
        <p:txBody>
          <a:bodyPr spcFirstLastPara="1" wrap="square" lIns="68575" tIns="68575" rIns="68575" bIns="68575" anchor="t" anchorCtr="0">
            <a:spAutoFit/>
          </a:bodyPr>
          <a:lstStyle/>
          <a:p>
            <a:pPr marL="0" marR="0" lvl="0" indent="0" algn="ctr" rtl="0">
              <a:spcBef>
                <a:spcPts val="0"/>
              </a:spcBef>
              <a:spcAft>
                <a:spcPts val="0"/>
              </a:spcAft>
              <a:buClr>
                <a:schemeClr val="dk1"/>
              </a:buClr>
              <a:buSzPts val="1100"/>
              <a:buFont typeface="Open Sans"/>
              <a:buNone/>
            </a:pPr>
            <a:r>
              <a:rPr lang="en" sz="1050" b="1" i="0" u="none" strike="noStrike" cap="none" dirty="0">
                <a:solidFill>
                  <a:schemeClr val="dk1"/>
                </a:solidFill>
                <a:latin typeface="Open Sans"/>
                <a:ea typeface="Open Sans"/>
                <a:cs typeface="Open Sans"/>
                <a:sym typeface="Open Sans"/>
              </a:rPr>
              <a:t>Data locked behind walled gardens</a:t>
            </a:r>
            <a:endParaRPr sz="1050" b="1" i="1" u="none" strike="noStrike" cap="none" dirty="0">
              <a:solidFill>
                <a:schemeClr val="dk1"/>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DE651F-2A66-A55A-6942-D3BBECE9205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pic>
        <p:nvPicPr>
          <p:cNvPr id="18" name="Google Shape;139;p1">
            <a:extLst>
              <a:ext uri="{FF2B5EF4-FFF2-40B4-BE49-F238E27FC236}">
                <a16:creationId xmlns:a16="http://schemas.microsoft.com/office/drawing/2014/main" id="{608F9F99-79A9-2F55-24D8-E5E8394F701D}"/>
              </a:ext>
            </a:extLst>
          </p:cNvPr>
          <p:cNvPicPr preferRelativeResize="0"/>
          <p:nvPr/>
        </p:nvPicPr>
        <p:blipFill rotWithShape="1">
          <a:blip r:embed="rId3">
            <a:alphaModFix/>
          </a:blip>
          <a:srcRect l="7226" t="15332" r="8055" b="23358"/>
          <a:stretch/>
        </p:blipFill>
        <p:spPr>
          <a:xfrm>
            <a:off x="6620571" y="3185019"/>
            <a:ext cx="1726875" cy="589415"/>
          </a:xfrm>
          <a:prstGeom prst="rect">
            <a:avLst/>
          </a:prstGeom>
          <a:noFill/>
          <a:ln>
            <a:noFill/>
          </a:ln>
        </p:spPr>
      </p:pic>
      <p:sp>
        <p:nvSpPr>
          <p:cNvPr id="20" name="Google Shape;162;p1">
            <a:extLst>
              <a:ext uri="{FF2B5EF4-FFF2-40B4-BE49-F238E27FC236}">
                <a16:creationId xmlns:a16="http://schemas.microsoft.com/office/drawing/2014/main" id="{4A4BF8E3-A5C2-0814-CEA3-468A3878A11E}"/>
              </a:ext>
            </a:extLst>
          </p:cNvPr>
          <p:cNvSpPr txBox="1"/>
          <p:nvPr/>
        </p:nvSpPr>
        <p:spPr>
          <a:xfrm>
            <a:off x="701334" y="2242194"/>
            <a:ext cx="1389300" cy="405000"/>
          </a:xfrm>
          <a:prstGeom prst="rect">
            <a:avLst/>
          </a:prstGeom>
          <a:solidFill>
            <a:srgbClr val="FFFFFF">
              <a:alpha val="80000"/>
            </a:srgbClr>
          </a:solidFill>
          <a:ln>
            <a:noFill/>
          </a:ln>
        </p:spPr>
        <p:txBody>
          <a:bodyPr spcFirstLastPara="1" wrap="square" lIns="68575" tIns="68575" rIns="68575" bIns="68575" anchor="ctr" anchorCtr="0">
            <a:noAutofit/>
          </a:bodyPr>
          <a:lstStyle/>
          <a:p>
            <a:pPr marL="0" marR="0" lvl="0" indent="0" algn="ctr" rtl="0">
              <a:spcBef>
                <a:spcPts val="0"/>
              </a:spcBef>
              <a:spcAft>
                <a:spcPts val="0"/>
              </a:spcAft>
              <a:buClr>
                <a:srgbClr val="FF0000"/>
              </a:buClr>
              <a:buSzPts val="1200"/>
              <a:buFont typeface="Kanit"/>
              <a:buNone/>
            </a:pPr>
            <a:r>
              <a:rPr lang="en" sz="1200" b="1" i="0" u="none" strike="noStrike" cap="none">
                <a:solidFill>
                  <a:srgbClr val="FF0000"/>
                </a:solidFill>
                <a:latin typeface="Kanit"/>
                <a:ea typeface="Kanit"/>
                <a:cs typeface="Kanit"/>
                <a:sym typeface="Kanit"/>
              </a:rPr>
              <a:t>Proprietary APIs</a:t>
            </a:r>
            <a:endParaRPr sz="1200" b="1" i="0" u="none" strike="noStrike" cap="none">
              <a:solidFill>
                <a:srgbClr val="FF0000"/>
              </a:solidFill>
              <a:latin typeface="Kanit"/>
              <a:ea typeface="Kanit"/>
              <a:cs typeface="Kanit"/>
              <a:sym typeface="Kanit"/>
            </a:endParaRPr>
          </a:p>
        </p:txBody>
      </p:sp>
      <p:grpSp>
        <p:nvGrpSpPr>
          <p:cNvPr id="40" name="Group 39">
            <a:extLst>
              <a:ext uri="{FF2B5EF4-FFF2-40B4-BE49-F238E27FC236}">
                <a16:creationId xmlns:a16="http://schemas.microsoft.com/office/drawing/2014/main" id="{BF85AC0D-490C-635B-8389-AE819DE42201}"/>
              </a:ext>
            </a:extLst>
          </p:cNvPr>
          <p:cNvGrpSpPr/>
          <p:nvPr/>
        </p:nvGrpSpPr>
        <p:grpSpPr>
          <a:xfrm>
            <a:off x="532257" y="1775412"/>
            <a:ext cx="2185781" cy="1338563"/>
            <a:chOff x="216188" y="2506443"/>
            <a:chExt cx="2185781" cy="1338563"/>
          </a:xfrm>
        </p:grpSpPr>
        <p:pic>
          <p:nvPicPr>
            <p:cNvPr id="19" name="Google Shape;161;p1">
              <a:extLst>
                <a:ext uri="{FF2B5EF4-FFF2-40B4-BE49-F238E27FC236}">
                  <a16:creationId xmlns:a16="http://schemas.microsoft.com/office/drawing/2014/main" id="{CC440065-E7AE-46E1-CB32-83F9B2B82458}"/>
                </a:ext>
              </a:extLst>
            </p:cNvPr>
            <p:cNvPicPr preferRelativeResize="0"/>
            <p:nvPr/>
          </p:nvPicPr>
          <p:blipFill rotWithShape="1">
            <a:blip r:embed="rId4">
              <a:alphaModFix/>
            </a:blip>
            <a:srcRect/>
            <a:stretch/>
          </p:blipFill>
          <p:spPr>
            <a:xfrm>
              <a:off x="216188" y="2506443"/>
              <a:ext cx="2185781" cy="1338563"/>
            </a:xfrm>
            <a:prstGeom prst="rect">
              <a:avLst/>
            </a:prstGeom>
            <a:noFill/>
            <a:ln>
              <a:noFill/>
            </a:ln>
          </p:spPr>
        </p:pic>
        <p:sp>
          <p:nvSpPr>
            <p:cNvPr id="21" name="Google Shape;163;p1">
              <a:extLst>
                <a:ext uri="{FF2B5EF4-FFF2-40B4-BE49-F238E27FC236}">
                  <a16:creationId xmlns:a16="http://schemas.microsoft.com/office/drawing/2014/main" id="{7CC1EA54-B4FD-92A2-24D3-7231917B5587}"/>
                </a:ext>
              </a:extLst>
            </p:cNvPr>
            <p:cNvSpPr txBox="1"/>
            <p:nvPr/>
          </p:nvSpPr>
          <p:spPr>
            <a:xfrm>
              <a:off x="542070" y="2973218"/>
              <a:ext cx="1389300" cy="405000"/>
            </a:xfrm>
            <a:prstGeom prst="rect">
              <a:avLst/>
            </a:prstGeom>
            <a:noFill/>
            <a:ln>
              <a:noFill/>
            </a:ln>
            <a:effectLst>
              <a:outerShdw blurRad="42863" algn="bl" rotWithShape="0">
                <a:srgbClr val="F9B226"/>
              </a:outerShdw>
            </a:effectLst>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1200"/>
                <a:buFont typeface="Kanit"/>
                <a:buNone/>
              </a:pPr>
              <a:r>
                <a:rPr lang="en" sz="1200" b="1" i="0" u="none" strike="noStrike" cap="none">
                  <a:solidFill>
                    <a:schemeClr val="dk1"/>
                  </a:solidFill>
                  <a:latin typeface="Kanit"/>
                  <a:ea typeface="Kanit"/>
                  <a:cs typeface="Kanit"/>
                  <a:sym typeface="Kanit"/>
                </a:rPr>
                <a:t>Proprietary APIs</a:t>
              </a:r>
              <a:endParaRPr sz="1200" b="1" i="0" u="none" strike="noStrike" cap="none">
                <a:solidFill>
                  <a:schemeClr val="dk1"/>
                </a:solidFill>
                <a:latin typeface="Kanit"/>
                <a:ea typeface="Kanit"/>
                <a:cs typeface="Kanit"/>
                <a:sym typeface="Kanit"/>
              </a:endParaRPr>
            </a:p>
          </p:txBody>
        </p:sp>
      </p:grpSp>
      <p:sp>
        <p:nvSpPr>
          <p:cNvPr id="23" name="Google Shape;165;p1">
            <a:extLst>
              <a:ext uri="{FF2B5EF4-FFF2-40B4-BE49-F238E27FC236}">
                <a16:creationId xmlns:a16="http://schemas.microsoft.com/office/drawing/2014/main" id="{0182932C-04E0-8FF4-63D7-2ABEE137CDB5}"/>
              </a:ext>
            </a:extLst>
          </p:cNvPr>
          <p:cNvSpPr txBox="1"/>
          <p:nvPr/>
        </p:nvSpPr>
        <p:spPr>
          <a:xfrm>
            <a:off x="7292908" y="2242200"/>
            <a:ext cx="1244400" cy="405000"/>
          </a:xfrm>
          <a:prstGeom prst="rect">
            <a:avLst/>
          </a:prstGeom>
          <a:solidFill>
            <a:srgbClr val="FFFFFF">
              <a:alpha val="80000"/>
            </a:srgbClr>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rgbClr val="FF0000"/>
              </a:buClr>
              <a:buSzPts val="1200"/>
              <a:buFont typeface="Kanit"/>
              <a:buNone/>
            </a:pPr>
            <a:r>
              <a:rPr lang="en" sz="1200" b="1" i="0" u="none" strike="noStrike" cap="none">
                <a:solidFill>
                  <a:srgbClr val="FF0000"/>
                </a:solidFill>
                <a:latin typeface="Kanit"/>
                <a:ea typeface="Kanit"/>
                <a:cs typeface="Kanit"/>
                <a:sym typeface="Kanit"/>
              </a:rPr>
              <a:t>FHIR</a:t>
            </a:r>
            <a:endParaRPr sz="1200" b="1" i="0" u="none" strike="noStrike" cap="none">
              <a:solidFill>
                <a:srgbClr val="FF0000"/>
              </a:solidFill>
              <a:latin typeface="Kanit"/>
              <a:ea typeface="Kanit"/>
              <a:cs typeface="Kanit"/>
              <a:sym typeface="Kanit"/>
            </a:endParaRPr>
          </a:p>
        </p:txBody>
      </p:sp>
      <p:grpSp>
        <p:nvGrpSpPr>
          <p:cNvPr id="39" name="Group 38">
            <a:extLst>
              <a:ext uri="{FF2B5EF4-FFF2-40B4-BE49-F238E27FC236}">
                <a16:creationId xmlns:a16="http://schemas.microsoft.com/office/drawing/2014/main" id="{812E97FB-97CA-C454-D9FF-A7F3C10BF3A1}"/>
              </a:ext>
            </a:extLst>
          </p:cNvPr>
          <p:cNvGrpSpPr/>
          <p:nvPr/>
        </p:nvGrpSpPr>
        <p:grpSpPr>
          <a:xfrm>
            <a:off x="2771045" y="2242194"/>
            <a:ext cx="3555543" cy="414675"/>
            <a:chOff x="1930857" y="2966699"/>
            <a:chExt cx="3555543" cy="414675"/>
          </a:xfrm>
        </p:grpSpPr>
        <p:cxnSp>
          <p:nvCxnSpPr>
            <p:cNvPr id="25" name="Google Shape;167;p1">
              <a:extLst>
                <a:ext uri="{FF2B5EF4-FFF2-40B4-BE49-F238E27FC236}">
                  <a16:creationId xmlns:a16="http://schemas.microsoft.com/office/drawing/2014/main" id="{B1FF9388-052F-FA6E-B944-B22FB296C15A}"/>
                </a:ext>
              </a:extLst>
            </p:cNvPr>
            <p:cNvCxnSpPr>
              <a:cxnSpLocks/>
            </p:cNvCxnSpPr>
            <p:nvPr/>
          </p:nvCxnSpPr>
          <p:spPr>
            <a:xfrm flipV="1">
              <a:off x="2633757" y="3175718"/>
              <a:ext cx="2852643" cy="6"/>
            </a:xfrm>
            <a:prstGeom prst="straightConnector1">
              <a:avLst/>
            </a:prstGeom>
            <a:noFill/>
            <a:ln w="38100" cap="flat" cmpd="sng">
              <a:solidFill>
                <a:srgbClr val="F58801"/>
              </a:solidFill>
              <a:prstDash val="solid"/>
              <a:round/>
              <a:headEnd type="none" w="sm" len="sm"/>
              <a:tailEnd type="none" w="sm" len="sm"/>
            </a:ln>
          </p:spPr>
        </p:cxnSp>
        <p:grpSp>
          <p:nvGrpSpPr>
            <p:cNvPr id="26" name="Google Shape;168;p1">
              <a:extLst>
                <a:ext uri="{FF2B5EF4-FFF2-40B4-BE49-F238E27FC236}">
                  <a16:creationId xmlns:a16="http://schemas.microsoft.com/office/drawing/2014/main" id="{6417DD26-759A-50C1-0105-803DB010E732}"/>
                </a:ext>
              </a:extLst>
            </p:cNvPr>
            <p:cNvGrpSpPr/>
            <p:nvPr/>
          </p:nvGrpSpPr>
          <p:grpSpPr>
            <a:xfrm>
              <a:off x="1930857" y="2966699"/>
              <a:ext cx="702900" cy="414675"/>
              <a:chOff x="2607650" y="2413975"/>
              <a:chExt cx="937200" cy="552900"/>
            </a:xfrm>
          </p:grpSpPr>
          <p:cxnSp>
            <p:nvCxnSpPr>
              <p:cNvPr id="27" name="Google Shape;169;p1">
                <a:extLst>
                  <a:ext uri="{FF2B5EF4-FFF2-40B4-BE49-F238E27FC236}">
                    <a16:creationId xmlns:a16="http://schemas.microsoft.com/office/drawing/2014/main" id="{3413A67F-50E9-76F9-A246-AC70C66C9568}"/>
                  </a:ext>
                </a:extLst>
              </p:cNvPr>
              <p:cNvCxnSpPr/>
              <p:nvPr/>
            </p:nvCxnSpPr>
            <p:spPr>
              <a:xfrm rot="10800000">
                <a:off x="2608125" y="2692675"/>
                <a:ext cx="936600" cy="0"/>
              </a:xfrm>
              <a:prstGeom prst="straightConnector1">
                <a:avLst/>
              </a:prstGeom>
              <a:noFill/>
              <a:ln w="38100" cap="flat" cmpd="sng">
                <a:solidFill>
                  <a:srgbClr val="F58801"/>
                </a:solidFill>
                <a:prstDash val="solid"/>
                <a:round/>
                <a:headEnd type="none" w="sm" len="sm"/>
                <a:tailEnd type="oval" w="med" len="med"/>
              </a:ln>
            </p:spPr>
          </p:cxnSp>
          <p:cxnSp>
            <p:nvCxnSpPr>
              <p:cNvPr id="28" name="Google Shape;170;p1">
                <a:extLst>
                  <a:ext uri="{FF2B5EF4-FFF2-40B4-BE49-F238E27FC236}">
                    <a16:creationId xmlns:a16="http://schemas.microsoft.com/office/drawing/2014/main" id="{D4C7E927-1BFC-AECB-CF4A-DF170EFE5F7E}"/>
                  </a:ext>
                </a:extLst>
              </p:cNvPr>
              <p:cNvCxnSpPr/>
              <p:nvPr/>
            </p:nvCxnSpPr>
            <p:spPr>
              <a:xfrm rot="10800000">
                <a:off x="2607650" y="2413975"/>
                <a:ext cx="937200" cy="278700"/>
              </a:xfrm>
              <a:prstGeom prst="straightConnector1">
                <a:avLst/>
              </a:prstGeom>
              <a:noFill/>
              <a:ln w="38100" cap="flat" cmpd="sng">
                <a:solidFill>
                  <a:srgbClr val="F58801"/>
                </a:solidFill>
                <a:prstDash val="solid"/>
                <a:round/>
                <a:headEnd type="none" w="sm" len="sm"/>
                <a:tailEnd type="oval" w="med" len="med"/>
              </a:ln>
            </p:spPr>
          </p:cxnSp>
          <p:cxnSp>
            <p:nvCxnSpPr>
              <p:cNvPr id="29" name="Google Shape;171;p1">
                <a:extLst>
                  <a:ext uri="{FF2B5EF4-FFF2-40B4-BE49-F238E27FC236}">
                    <a16:creationId xmlns:a16="http://schemas.microsoft.com/office/drawing/2014/main" id="{5CC0950E-0E07-FF7F-EA91-D34A953CB953}"/>
                  </a:ext>
                </a:extLst>
              </p:cNvPr>
              <p:cNvCxnSpPr/>
              <p:nvPr/>
            </p:nvCxnSpPr>
            <p:spPr>
              <a:xfrm flipH="1">
                <a:off x="2609450" y="2692675"/>
                <a:ext cx="935400" cy="274200"/>
              </a:xfrm>
              <a:prstGeom prst="straightConnector1">
                <a:avLst/>
              </a:prstGeom>
              <a:noFill/>
              <a:ln w="38100" cap="flat" cmpd="sng">
                <a:solidFill>
                  <a:srgbClr val="F58801"/>
                </a:solidFill>
                <a:prstDash val="solid"/>
                <a:round/>
                <a:headEnd type="none" w="sm" len="sm"/>
                <a:tailEnd type="oval" w="med" len="med"/>
              </a:ln>
            </p:spPr>
          </p:cxnSp>
        </p:grpSp>
      </p:grpSp>
      <p:sp>
        <p:nvSpPr>
          <p:cNvPr id="30" name="Google Shape;172;p1">
            <a:extLst>
              <a:ext uri="{FF2B5EF4-FFF2-40B4-BE49-F238E27FC236}">
                <a16:creationId xmlns:a16="http://schemas.microsoft.com/office/drawing/2014/main" id="{07D28278-78DC-5E6C-86C2-7E6C1E643DBC}"/>
              </a:ext>
            </a:extLst>
          </p:cNvPr>
          <p:cNvSpPr txBox="1"/>
          <p:nvPr/>
        </p:nvSpPr>
        <p:spPr>
          <a:xfrm>
            <a:off x="2916396" y="2105526"/>
            <a:ext cx="3811800" cy="307800"/>
          </a:xfrm>
          <a:prstGeom prst="rect">
            <a:avLst/>
          </a:prstGeom>
          <a:noFill/>
          <a:ln>
            <a:noFill/>
          </a:ln>
        </p:spPr>
        <p:txBody>
          <a:bodyPr spcFirstLastPara="1" wrap="square" lIns="68575" tIns="68575" rIns="68575" bIns="68575" anchor="t" anchorCtr="0">
            <a:spAutoFit/>
          </a:bodyPr>
          <a:lstStyle/>
          <a:p>
            <a:pPr marL="0" marR="0" lvl="0" indent="0" algn="ctr" rtl="0">
              <a:spcBef>
                <a:spcPts val="0"/>
              </a:spcBef>
              <a:spcAft>
                <a:spcPts val="0"/>
              </a:spcAft>
              <a:buClr>
                <a:schemeClr val="dk1"/>
              </a:buClr>
              <a:buSzPts val="1100"/>
              <a:buFont typeface="Open Sans"/>
              <a:buNone/>
            </a:pPr>
            <a:r>
              <a:rPr lang="en" sz="1100" b="1" i="0" u="none" strike="noStrike" cap="none" dirty="0">
                <a:solidFill>
                  <a:schemeClr val="dk1"/>
                </a:solidFill>
                <a:latin typeface="Open Sans"/>
                <a:ea typeface="Open Sans"/>
                <a:cs typeface="Open Sans"/>
                <a:sym typeface="Open Sans"/>
              </a:rPr>
              <a:t>FHIR interop → </a:t>
            </a:r>
            <a:r>
              <a:rPr lang="en" sz="1100" b="1" i="1" u="none" strike="noStrike" cap="none" dirty="0">
                <a:solidFill>
                  <a:schemeClr val="dk1"/>
                </a:solidFill>
                <a:latin typeface="Open Sans"/>
                <a:ea typeface="Open Sans"/>
                <a:cs typeface="Open Sans"/>
                <a:sym typeface="Open Sans"/>
              </a:rPr>
              <a:t>FHIR persists</a:t>
            </a:r>
            <a:endParaRPr sz="1100" b="1" i="1" u="none" strike="noStrike" cap="none" dirty="0">
              <a:solidFill>
                <a:schemeClr val="dk1"/>
              </a:solidFill>
              <a:latin typeface="Open Sans"/>
              <a:ea typeface="Open Sans"/>
              <a:cs typeface="Open Sans"/>
              <a:sym typeface="Open Sans"/>
            </a:endParaRPr>
          </a:p>
        </p:txBody>
      </p:sp>
      <p:grpSp>
        <p:nvGrpSpPr>
          <p:cNvPr id="37" name="Group 36">
            <a:extLst>
              <a:ext uri="{FF2B5EF4-FFF2-40B4-BE49-F238E27FC236}">
                <a16:creationId xmlns:a16="http://schemas.microsoft.com/office/drawing/2014/main" id="{6A7AECDE-B026-B346-10D0-5D7B17ECF56D}"/>
              </a:ext>
            </a:extLst>
          </p:cNvPr>
          <p:cNvGrpSpPr/>
          <p:nvPr/>
        </p:nvGrpSpPr>
        <p:grpSpPr>
          <a:xfrm>
            <a:off x="6351527" y="1753577"/>
            <a:ext cx="2185781" cy="1338563"/>
            <a:chOff x="6662869" y="2506443"/>
            <a:chExt cx="2185781" cy="1338563"/>
          </a:xfrm>
        </p:grpSpPr>
        <p:pic>
          <p:nvPicPr>
            <p:cNvPr id="22" name="Google Shape;164;p1">
              <a:extLst>
                <a:ext uri="{FF2B5EF4-FFF2-40B4-BE49-F238E27FC236}">
                  <a16:creationId xmlns:a16="http://schemas.microsoft.com/office/drawing/2014/main" id="{BC0A3549-45FB-2278-AA34-C1D4BD20832E}"/>
                </a:ext>
              </a:extLst>
            </p:cNvPr>
            <p:cNvPicPr preferRelativeResize="0"/>
            <p:nvPr/>
          </p:nvPicPr>
          <p:blipFill rotWithShape="1">
            <a:blip r:embed="rId4">
              <a:alphaModFix/>
            </a:blip>
            <a:srcRect/>
            <a:stretch/>
          </p:blipFill>
          <p:spPr>
            <a:xfrm>
              <a:off x="6662869" y="2506443"/>
              <a:ext cx="2185781" cy="1338563"/>
            </a:xfrm>
            <a:prstGeom prst="rect">
              <a:avLst/>
            </a:prstGeom>
            <a:noFill/>
            <a:ln>
              <a:noFill/>
            </a:ln>
          </p:spPr>
        </p:pic>
        <p:grpSp>
          <p:nvGrpSpPr>
            <p:cNvPr id="36" name="Group 35">
              <a:extLst>
                <a:ext uri="{FF2B5EF4-FFF2-40B4-BE49-F238E27FC236}">
                  <a16:creationId xmlns:a16="http://schemas.microsoft.com/office/drawing/2014/main" id="{5E022767-DBA6-24D8-0C20-796F2A4A19D0}"/>
                </a:ext>
              </a:extLst>
            </p:cNvPr>
            <p:cNvGrpSpPr/>
            <p:nvPr/>
          </p:nvGrpSpPr>
          <p:grpSpPr>
            <a:xfrm>
              <a:off x="7133644" y="2737743"/>
              <a:ext cx="1244400" cy="758288"/>
              <a:chOff x="7133644" y="2737743"/>
              <a:chExt cx="1244400" cy="758288"/>
            </a:xfrm>
          </p:grpSpPr>
          <p:sp>
            <p:nvSpPr>
              <p:cNvPr id="24" name="Google Shape;166;p1">
                <a:extLst>
                  <a:ext uri="{FF2B5EF4-FFF2-40B4-BE49-F238E27FC236}">
                    <a16:creationId xmlns:a16="http://schemas.microsoft.com/office/drawing/2014/main" id="{6EE74A67-E18C-3FC1-621B-2C2FEA69BDFE}"/>
                  </a:ext>
                </a:extLst>
              </p:cNvPr>
              <p:cNvSpPr txBox="1"/>
              <p:nvPr/>
            </p:nvSpPr>
            <p:spPr>
              <a:xfrm>
                <a:off x="7133644" y="2973224"/>
                <a:ext cx="1244400" cy="405000"/>
              </a:xfrm>
              <a:prstGeom prst="rect">
                <a:avLst/>
              </a:prstGeom>
              <a:noFill/>
              <a:ln>
                <a:noFill/>
              </a:ln>
              <a:effectLst>
                <a:outerShdw blurRad="42863" algn="bl" rotWithShape="0">
                  <a:srgbClr val="F9B226"/>
                </a:outerShdw>
              </a:effectLst>
            </p:spPr>
            <p:txBody>
              <a:bodyPr spcFirstLastPara="1" wrap="square" lIns="68575" tIns="68575" rIns="68575" bIns="68575" anchor="ctr" anchorCtr="0">
                <a:noAutofit/>
              </a:bodyPr>
              <a:lstStyle/>
              <a:p>
                <a:pPr marL="0" marR="0" lvl="0" indent="0" algn="l" rtl="0">
                  <a:spcBef>
                    <a:spcPts val="0"/>
                  </a:spcBef>
                  <a:spcAft>
                    <a:spcPts val="0"/>
                  </a:spcAft>
                  <a:buClr>
                    <a:srgbClr val="FF0000"/>
                  </a:buClr>
                  <a:buSzPts val="1200"/>
                  <a:buFont typeface="Kanit"/>
                  <a:buNone/>
                </a:pPr>
                <a:r>
                  <a:rPr lang="en" sz="1200" b="1" i="0" u="none" strike="noStrike" cap="none">
                    <a:solidFill>
                      <a:srgbClr val="FF0000"/>
                    </a:solidFill>
                    <a:latin typeface="Kanit"/>
                    <a:ea typeface="Kanit"/>
                    <a:cs typeface="Kanit"/>
                    <a:sym typeface="Kanit"/>
                  </a:rPr>
                  <a:t>FHIR</a:t>
                </a:r>
                <a:endParaRPr sz="1200" b="1" i="0" u="none" strike="noStrike" cap="none">
                  <a:solidFill>
                    <a:srgbClr val="FF0000"/>
                  </a:solidFill>
                  <a:latin typeface="Kanit"/>
                  <a:ea typeface="Kanit"/>
                  <a:cs typeface="Kanit"/>
                  <a:sym typeface="Kanit"/>
                </a:endParaRPr>
              </a:p>
            </p:txBody>
          </p:sp>
          <p:pic>
            <p:nvPicPr>
              <p:cNvPr id="32" name="Google Shape;174;p1">
                <a:extLst>
                  <a:ext uri="{FF2B5EF4-FFF2-40B4-BE49-F238E27FC236}">
                    <a16:creationId xmlns:a16="http://schemas.microsoft.com/office/drawing/2014/main" id="{F862B695-CE75-168C-5BAA-9405AB2EE39D}"/>
                  </a:ext>
                </a:extLst>
              </p:cNvPr>
              <p:cNvPicPr preferRelativeResize="0"/>
              <p:nvPr/>
            </p:nvPicPr>
            <p:blipFill rotWithShape="1">
              <a:blip r:embed="rId5">
                <a:alphaModFix/>
              </a:blip>
              <a:srcRect/>
              <a:stretch/>
            </p:blipFill>
            <p:spPr>
              <a:xfrm>
                <a:off x="7416207" y="2737743"/>
                <a:ext cx="758288" cy="758288"/>
              </a:xfrm>
              <a:prstGeom prst="rect">
                <a:avLst/>
              </a:prstGeom>
              <a:noFill/>
              <a:ln>
                <a:noFill/>
              </a:ln>
              <a:effectLst>
                <a:outerShdw blurRad="257175" dist="19050" dir="5400000" algn="bl" rotWithShape="0">
                  <a:srgbClr val="FFFFFF"/>
                </a:outerShdw>
              </a:effectLst>
            </p:spPr>
          </p:pic>
        </p:grpSp>
      </p:grpSp>
      <p:sp>
        <p:nvSpPr>
          <p:cNvPr id="33" name="Google Shape;176;p1">
            <a:extLst>
              <a:ext uri="{FF2B5EF4-FFF2-40B4-BE49-F238E27FC236}">
                <a16:creationId xmlns:a16="http://schemas.microsoft.com/office/drawing/2014/main" id="{DDD9146C-E31B-6DA1-088F-A11FACEE2F23}"/>
              </a:ext>
            </a:extLst>
          </p:cNvPr>
          <p:cNvSpPr txBox="1"/>
          <p:nvPr/>
        </p:nvSpPr>
        <p:spPr>
          <a:xfrm>
            <a:off x="6351527" y="3784103"/>
            <a:ext cx="2292300" cy="307800"/>
          </a:xfrm>
          <a:prstGeom prst="rect">
            <a:avLst/>
          </a:prstGeom>
          <a:noFill/>
          <a:ln>
            <a:noFill/>
          </a:ln>
        </p:spPr>
        <p:txBody>
          <a:bodyPr spcFirstLastPara="1" wrap="square" lIns="68575" tIns="68575" rIns="68575" bIns="68575" anchor="t" anchorCtr="0">
            <a:spAutoFit/>
          </a:bodyPr>
          <a:lstStyle/>
          <a:p>
            <a:pPr marL="0" marR="0" lvl="0" indent="0" algn="ctr" rtl="0">
              <a:spcBef>
                <a:spcPts val="0"/>
              </a:spcBef>
              <a:spcAft>
                <a:spcPts val="0"/>
              </a:spcAft>
              <a:buClr>
                <a:schemeClr val="dk1"/>
              </a:buClr>
              <a:buSzPts val="1100"/>
              <a:buFont typeface="Open Sans"/>
              <a:buNone/>
            </a:pPr>
            <a:r>
              <a:rPr lang="en" sz="1100" b="1" i="0" u="none" strike="noStrike" cap="none" dirty="0">
                <a:solidFill>
                  <a:schemeClr val="dk1"/>
                </a:solidFill>
                <a:latin typeface="Open Sans"/>
                <a:ea typeface="Open Sans"/>
                <a:cs typeface="Open Sans"/>
                <a:sym typeface="Open Sans"/>
              </a:rPr>
              <a:t>Data is liberated</a:t>
            </a:r>
            <a:endParaRPr sz="1100" b="1" i="1" u="none" strike="noStrike" cap="none" dirty="0">
              <a:solidFill>
                <a:schemeClr val="dk1"/>
              </a:solidFill>
              <a:latin typeface="Open Sans"/>
              <a:ea typeface="Open Sans"/>
              <a:cs typeface="Open Sans"/>
              <a:sym typeface="Open Sans"/>
            </a:endParaRPr>
          </a:p>
        </p:txBody>
      </p:sp>
      <p:sp>
        <p:nvSpPr>
          <p:cNvPr id="34" name="Google Shape;177;p1">
            <a:extLst>
              <a:ext uri="{FF2B5EF4-FFF2-40B4-BE49-F238E27FC236}">
                <a16:creationId xmlns:a16="http://schemas.microsoft.com/office/drawing/2014/main" id="{2BFC6FB7-56FA-88B3-BE62-D665C29D975B}"/>
              </a:ext>
            </a:extLst>
          </p:cNvPr>
          <p:cNvSpPr txBox="1">
            <a:spLocks/>
          </p:cNvSpPr>
          <p:nvPr/>
        </p:nvSpPr>
        <p:spPr>
          <a:xfrm>
            <a:off x="457641" y="968611"/>
            <a:ext cx="8228718" cy="476700"/>
          </a:xfrm>
          <a:prstGeom prst="rect">
            <a:avLst/>
          </a:prstGeom>
          <a:noFill/>
          <a:ln>
            <a:noFill/>
          </a:ln>
        </p:spPr>
        <p:txBody>
          <a:bodyPr spcFirstLastPara="1" wrap="square" lIns="0" tIns="34275" rIns="68575"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sap SemiBold"/>
              <a:buNone/>
              <a:defRPr sz="2800" b="1" i="0" u="none" strike="noStrike" cap="none">
                <a:solidFill>
                  <a:schemeClr val="accent1"/>
                </a:solidFill>
                <a:latin typeface="Asap SemiBold"/>
                <a:ea typeface="Asap SemiBold"/>
                <a:cs typeface="Asap SemiBold"/>
                <a:sym typeface="Asap SemiBol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buSzPts val="2700"/>
              <a:buFont typeface="Helvetica Neue"/>
              <a:buNone/>
            </a:pPr>
            <a:r>
              <a:rPr lang="en-US"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rPr>
              <a:t>FHIR is both a journey and a </a:t>
            </a:r>
            <a:r>
              <a:rPr lang="en-US" i="1"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rPr>
              <a:t>destination</a:t>
            </a:r>
          </a:p>
        </p:txBody>
      </p:sp>
    </p:spTree>
    <p:extLst>
      <p:ext uri="{BB962C8B-B14F-4D97-AF65-F5344CB8AC3E}">
        <p14:creationId xmlns:p14="http://schemas.microsoft.com/office/powerpoint/2010/main" val="1724299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
          <p:cNvSpPr txBox="1">
            <a:spLocks noGrp="1"/>
          </p:cNvSpPr>
          <p:nvPr>
            <p:ph type="sldNum" idx="12"/>
          </p:nvPr>
        </p:nvSpPr>
        <p:spPr>
          <a:xfrm>
            <a:off x="8753475" y="4953000"/>
            <a:ext cx="420000" cy="219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888888"/>
              </a:buClr>
              <a:buSzPts val="900"/>
              <a:buFont typeface="Helvetica Neue"/>
              <a:buNone/>
            </a:pPr>
            <a:fld id="{00000000-1234-1234-1234-123412341234}" type="slidenum">
              <a:rPr lang="en"/>
              <a:t>8</a:t>
            </a:fld>
            <a:endParaRPr/>
          </a:p>
        </p:txBody>
      </p:sp>
      <p:sp>
        <p:nvSpPr>
          <p:cNvPr id="183" name="Google Shape;183;p3"/>
          <p:cNvSpPr txBox="1">
            <a:spLocks noGrp="1"/>
          </p:cNvSpPr>
          <p:nvPr>
            <p:ph type="title"/>
          </p:nvPr>
        </p:nvSpPr>
        <p:spPr>
          <a:xfrm>
            <a:off x="966750" y="-77231"/>
            <a:ext cx="7210500" cy="663600"/>
          </a:xfrm>
          <a:prstGeom prst="rect">
            <a:avLst/>
          </a:prstGeom>
          <a:noFill/>
          <a:ln>
            <a:noFill/>
          </a:ln>
        </p:spPr>
        <p:txBody>
          <a:bodyPr spcFirstLastPara="1" wrap="square" lIns="0" tIns="34275" rIns="68575" bIns="34275" anchor="ctr" anchorCtr="0">
            <a:noAutofit/>
          </a:bodyPr>
          <a:lstStyle/>
          <a:p>
            <a:pPr marL="0" lvl="0" indent="0" algn="ctr" rtl="0">
              <a:lnSpc>
                <a:spcPct val="90000"/>
              </a:lnSpc>
              <a:spcBef>
                <a:spcPts val="0"/>
              </a:spcBef>
              <a:spcAft>
                <a:spcPts val="0"/>
              </a:spcAft>
              <a:buClr>
                <a:schemeClr val="accent1"/>
              </a:buClr>
              <a:buSzPts val="2700"/>
              <a:buFont typeface="Helvetica Neue"/>
              <a:buNone/>
            </a:pPr>
            <a:r>
              <a:rPr lang="en" sz="1800" dirty="0"/>
              <a:t>Regulatory Timeline</a:t>
            </a:r>
            <a:endParaRPr sz="1800" dirty="0"/>
          </a:p>
        </p:txBody>
      </p:sp>
      <p:pic>
        <p:nvPicPr>
          <p:cNvPr id="184" name="Google Shape;184;p3"/>
          <p:cNvPicPr preferRelativeResize="0"/>
          <p:nvPr/>
        </p:nvPicPr>
        <p:blipFill rotWithShape="1">
          <a:blip r:embed="rId3">
            <a:alphaModFix/>
          </a:blip>
          <a:srcRect/>
          <a:stretch/>
        </p:blipFill>
        <p:spPr>
          <a:xfrm>
            <a:off x="1" y="376518"/>
            <a:ext cx="9143999" cy="438912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6"/>
          <p:cNvSpPr txBox="1">
            <a:spLocks noGrp="1"/>
          </p:cNvSpPr>
          <p:nvPr>
            <p:ph type="sldNum" idx="12"/>
          </p:nvPr>
        </p:nvSpPr>
        <p:spPr>
          <a:xfrm>
            <a:off x="8753475" y="4953000"/>
            <a:ext cx="420000" cy="219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888888"/>
              </a:buClr>
              <a:buSzPts val="900"/>
              <a:buFont typeface="Helvetica Neue"/>
              <a:buNone/>
            </a:pPr>
            <a:fld id="{00000000-1234-1234-1234-123412341234}" type="slidenum">
              <a:rPr lang="en"/>
              <a:t>9</a:t>
            </a:fld>
            <a:endParaRPr/>
          </a:p>
        </p:txBody>
      </p:sp>
      <p:sp>
        <p:nvSpPr>
          <p:cNvPr id="190" name="Google Shape;190;p6"/>
          <p:cNvSpPr txBox="1">
            <a:spLocks noGrp="1"/>
          </p:cNvSpPr>
          <p:nvPr>
            <p:ph type="title"/>
          </p:nvPr>
        </p:nvSpPr>
        <p:spPr>
          <a:xfrm>
            <a:off x="1962975" y="147235"/>
            <a:ext cx="7210500" cy="6636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2800"/>
              <a:buNone/>
            </a:pPr>
            <a:r>
              <a:rPr lang="en"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rPr>
              <a:t>     FHIR: State Of The Union</a:t>
            </a:r>
            <a:endParaRPr dirty="0">
              <a:solidFill>
                <a:schemeClr val="bg2"/>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191" name="Google Shape;191;p6"/>
          <p:cNvPicPr preferRelativeResize="0"/>
          <p:nvPr/>
        </p:nvPicPr>
        <p:blipFill rotWithShape="1">
          <a:blip r:embed="rId3">
            <a:alphaModFix/>
          </a:blip>
          <a:srcRect l="10354"/>
          <a:stretch/>
        </p:blipFill>
        <p:spPr>
          <a:xfrm>
            <a:off x="1970824" y="162297"/>
            <a:ext cx="567902" cy="633475"/>
          </a:xfrm>
          <a:prstGeom prst="rect">
            <a:avLst/>
          </a:prstGeom>
          <a:noFill/>
          <a:ln>
            <a:noFill/>
          </a:ln>
        </p:spPr>
      </p:pic>
      <p:pic>
        <p:nvPicPr>
          <p:cNvPr id="193" name="Google Shape;193;p6"/>
          <p:cNvPicPr preferRelativeResize="0"/>
          <p:nvPr/>
        </p:nvPicPr>
        <p:blipFill rotWithShape="1">
          <a:blip r:embed="rId4">
            <a:alphaModFix/>
          </a:blip>
          <a:srcRect t="6758"/>
          <a:stretch/>
        </p:blipFill>
        <p:spPr>
          <a:xfrm>
            <a:off x="6269350" y="1083425"/>
            <a:ext cx="2500793" cy="1488325"/>
          </a:xfrm>
          <a:prstGeom prst="rect">
            <a:avLst/>
          </a:prstGeom>
          <a:noFill/>
          <a:ln>
            <a:noFill/>
          </a:ln>
        </p:spPr>
      </p:pic>
      <p:grpSp>
        <p:nvGrpSpPr>
          <p:cNvPr id="2" name="Group 1">
            <a:extLst>
              <a:ext uri="{FF2B5EF4-FFF2-40B4-BE49-F238E27FC236}">
                <a16:creationId xmlns:a16="http://schemas.microsoft.com/office/drawing/2014/main" id="{4DED0FA4-CEC4-B403-CD5F-4434A79C0DC0}"/>
              </a:ext>
            </a:extLst>
          </p:cNvPr>
          <p:cNvGrpSpPr/>
          <p:nvPr/>
        </p:nvGrpSpPr>
        <p:grpSpPr>
          <a:xfrm>
            <a:off x="471006" y="1004189"/>
            <a:ext cx="5798344" cy="1624881"/>
            <a:chOff x="373857" y="1058684"/>
            <a:chExt cx="5798344" cy="1624881"/>
          </a:xfrm>
        </p:grpSpPr>
        <p:pic>
          <p:nvPicPr>
            <p:cNvPr id="192" name="Google Shape;192;p6"/>
            <p:cNvPicPr preferRelativeResize="0"/>
            <p:nvPr/>
          </p:nvPicPr>
          <p:blipFill rotWithShape="1">
            <a:blip r:embed="rId5">
              <a:alphaModFix/>
            </a:blip>
            <a:srcRect/>
            <a:stretch/>
          </p:blipFill>
          <p:spPr>
            <a:xfrm>
              <a:off x="373857" y="1058684"/>
              <a:ext cx="5798344" cy="1624881"/>
            </a:xfrm>
            <a:prstGeom prst="rect">
              <a:avLst/>
            </a:prstGeom>
            <a:noFill/>
            <a:ln>
              <a:noFill/>
            </a:ln>
          </p:spPr>
        </p:pic>
        <p:graphicFrame>
          <p:nvGraphicFramePr>
            <p:cNvPr id="194" name="Google Shape;194;p6"/>
            <p:cNvGraphicFramePr/>
            <p:nvPr>
              <p:extLst>
                <p:ext uri="{D42A27DB-BD31-4B8C-83A1-F6EECF244321}">
                  <p14:modId xmlns:p14="http://schemas.microsoft.com/office/powerpoint/2010/main" val="279249344"/>
                </p:ext>
              </p:extLst>
            </p:nvPr>
          </p:nvGraphicFramePr>
          <p:xfrm>
            <a:off x="665656" y="1089184"/>
            <a:ext cx="2354816" cy="548076"/>
          </p:xfrm>
          <a:graphic>
            <a:graphicData uri="http://schemas.openxmlformats.org/drawingml/2006/table">
              <a:tbl>
                <a:tblPr>
                  <a:noFill/>
                  <a:tableStyleId>{0FB2F8BA-7889-4904-BD9D-FA4A61D3A9CB}</a:tableStyleId>
                </a:tblPr>
                <a:tblGrid>
                  <a:gridCol w="203928">
                    <a:extLst>
                      <a:ext uri="{9D8B030D-6E8A-4147-A177-3AD203B41FA5}">
                        <a16:colId xmlns:a16="http://schemas.microsoft.com/office/drawing/2014/main" val="20000"/>
                      </a:ext>
                    </a:extLst>
                  </a:gridCol>
                  <a:gridCol w="2150888">
                    <a:extLst>
                      <a:ext uri="{9D8B030D-6E8A-4147-A177-3AD203B41FA5}">
                        <a16:colId xmlns:a16="http://schemas.microsoft.com/office/drawing/2014/main" val="20001"/>
                      </a:ext>
                    </a:extLst>
                  </a:gridCol>
                </a:tblGrid>
                <a:tr h="159451">
                  <a:tc gridSpan="2">
                    <a:txBody>
                      <a:bodyPr/>
                      <a:lstStyle/>
                      <a:p>
                        <a:pPr marL="0" marR="0" lvl="0" indent="0" algn="l" rtl="0">
                          <a:spcBef>
                            <a:spcPts val="0"/>
                          </a:spcBef>
                          <a:spcAft>
                            <a:spcPts val="0"/>
                          </a:spcAft>
                          <a:buClr>
                            <a:schemeClr val="dk1"/>
                          </a:buClr>
                          <a:buSzPts val="1000"/>
                          <a:buFont typeface="Open Sans"/>
                          <a:buNone/>
                        </a:pPr>
                        <a:r>
                          <a:rPr lang="en" sz="900" u="none" strike="noStrike" cap="none"/>
                          <a:t>Interest over time (Google Trends)</a:t>
                        </a:r>
                        <a:endParaRPr sz="900" u="none" strike="noStrike" cap="none"/>
                      </a:p>
                    </a:txBody>
                    <a:tcPr marL="85439" marR="85439" marT="42720" marB="4272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FFFFF"/>
                      </a:solidFill>
                    </a:tcPr>
                  </a:tc>
                  <a:tc hMerge="1">
                    <a:txBody>
                      <a:bodyPr/>
                      <a:lstStyle/>
                      <a:p>
                        <a:endParaRPr lang="en-US"/>
                      </a:p>
                    </a:txBody>
                    <a:tcPr/>
                  </a:tc>
                  <a:extLst>
                    <a:ext uri="{0D108BD9-81ED-4DB2-BD59-A6C34878D82A}">
                      <a16:rowId xmlns:a16="http://schemas.microsoft.com/office/drawing/2014/main" val="10000"/>
                    </a:ext>
                  </a:extLst>
                </a:tr>
                <a:tr h="102492">
                  <a:tc>
                    <a:txBody>
                      <a:bodyPr/>
                      <a:lstStyle/>
                      <a:p>
                        <a:pPr marL="0" marR="0" lvl="0" indent="0" algn="l" rtl="0">
                          <a:spcBef>
                            <a:spcPts val="0"/>
                          </a:spcBef>
                          <a:spcAft>
                            <a:spcPts val="0"/>
                          </a:spcAft>
                          <a:buClr>
                            <a:schemeClr val="dk1"/>
                          </a:buClr>
                          <a:buSzPts val="600"/>
                          <a:buFont typeface="Open Sans"/>
                          <a:buNone/>
                        </a:pPr>
                        <a:endParaRPr sz="600" u="none" strike="noStrike" cap="none"/>
                      </a:p>
                    </a:txBody>
                    <a:tcPr marL="8526" marR="8526" marT="8526" marB="8526">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B3261E"/>
                      </a:solidFill>
                    </a:tcPr>
                  </a:tc>
                  <a:tc>
                    <a:txBody>
                      <a:bodyPr/>
                      <a:lstStyle/>
                      <a:p>
                        <a:pPr marL="0" marR="0" lvl="0" indent="0" algn="l" rtl="0">
                          <a:spcBef>
                            <a:spcPts val="0"/>
                          </a:spcBef>
                          <a:spcAft>
                            <a:spcPts val="0"/>
                          </a:spcAft>
                          <a:buClr>
                            <a:schemeClr val="dk1"/>
                          </a:buClr>
                          <a:buSzPts val="600"/>
                          <a:buFont typeface="Open Sans"/>
                          <a:buNone/>
                        </a:pPr>
                        <a:r>
                          <a:rPr lang="en" sz="600" u="none" strike="noStrike" cap="none"/>
                          <a:t>HL7 FHIR</a:t>
                        </a:r>
                        <a:endParaRPr sz="600" u="none" strike="noStrike" cap="none"/>
                      </a:p>
                    </a:txBody>
                    <a:tcPr marL="8526" marR="8526" marT="8526" marB="8526">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02492">
                  <a:tc>
                    <a:txBody>
                      <a:bodyPr/>
                      <a:lstStyle/>
                      <a:p>
                        <a:pPr marL="0" marR="0" lvl="0" indent="0" algn="l" rtl="0">
                          <a:spcBef>
                            <a:spcPts val="0"/>
                          </a:spcBef>
                          <a:spcAft>
                            <a:spcPts val="0"/>
                          </a:spcAft>
                          <a:buClr>
                            <a:schemeClr val="dk1"/>
                          </a:buClr>
                          <a:buSzPts val="600"/>
                          <a:buFont typeface="Open Sans"/>
                          <a:buNone/>
                        </a:pPr>
                        <a:endParaRPr sz="600" u="none" strike="noStrike" cap="none"/>
                      </a:p>
                    </a:txBody>
                    <a:tcPr marL="8526" marR="8526" marT="8526" marB="8526">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4C8DF6"/>
                      </a:solidFill>
                    </a:tcPr>
                  </a:tc>
                  <a:tc>
                    <a:txBody>
                      <a:bodyPr/>
                      <a:lstStyle/>
                      <a:p>
                        <a:pPr marL="0" marR="0" lvl="0" indent="0" algn="l" rtl="0">
                          <a:spcBef>
                            <a:spcPts val="0"/>
                          </a:spcBef>
                          <a:spcAft>
                            <a:spcPts val="0"/>
                          </a:spcAft>
                          <a:buClr>
                            <a:schemeClr val="dk1"/>
                          </a:buClr>
                          <a:buSzPts val="600"/>
                          <a:buFont typeface="Open Sans"/>
                          <a:buNone/>
                        </a:pPr>
                        <a:r>
                          <a:rPr lang="en" sz="600" u="none" strike="noStrike" cap="none"/>
                          <a:t>HL7 v2</a:t>
                        </a:r>
                        <a:endParaRPr sz="600" u="none" strike="noStrike" cap="none"/>
                      </a:p>
                    </a:txBody>
                    <a:tcPr marL="8526" marR="8526" marT="8526" marB="8526">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02492">
                  <a:tc>
                    <a:txBody>
                      <a:bodyPr/>
                      <a:lstStyle/>
                      <a:p>
                        <a:pPr marL="0" marR="0" lvl="0" indent="0" algn="l" rtl="0">
                          <a:spcBef>
                            <a:spcPts val="0"/>
                          </a:spcBef>
                          <a:spcAft>
                            <a:spcPts val="0"/>
                          </a:spcAft>
                          <a:buClr>
                            <a:schemeClr val="dk1"/>
                          </a:buClr>
                          <a:buSzPts val="600"/>
                          <a:buFont typeface="Open Sans"/>
                          <a:buNone/>
                        </a:pPr>
                        <a:endParaRPr sz="600" u="none" strike="noStrike" cap="none"/>
                      </a:p>
                    </a:txBody>
                    <a:tcPr marL="8526" marR="8526" marT="8526" marB="8526">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7CE52"/>
                      </a:solidFill>
                    </a:tcPr>
                  </a:tc>
                  <a:tc>
                    <a:txBody>
                      <a:bodyPr/>
                      <a:lstStyle/>
                      <a:p>
                        <a:pPr marL="0" marR="0" lvl="0" indent="0" algn="l" rtl="0">
                          <a:spcBef>
                            <a:spcPts val="0"/>
                          </a:spcBef>
                          <a:spcAft>
                            <a:spcPts val="0"/>
                          </a:spcAft>
                          <a:buClr>
                            <a:schemeClr val="dk1"/>
                          </a:buClr>
                          <a:buSzPts val="600"/>
                          <a:buFont typeface="Open Sans"/>
                          <a:buNone/>
                        </a:pPr>
                        <a:r>
                          <a:rPr lang="en" sz="600" u="none" strike="noStrike" cap="none" dirty="0"/>
                          <a:t>HL7 CDA</a:t>
                        </a:r>
                        <a:endParaRPr sz="600" u="none" strike="noStrike" cap="none" dirty="0"/>
                      </a:p>
                    </a:txBody>
                    <a:tcPr marL="8526" marR="8526" marT="8526" marB="8526">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grpSp>
      <p:grpSp>
        <p:nvGrpSpPr>
          <p:cNvPr id="195" name="Google Shape;195;p6"/>
          <p:cNvGrpSpPr/>
          <p:nvPr/>
        </p:nvGrpSpPr>
        <p:grpSpPr>
          <a:xfrm>
            <a:off x="557560" y="2629070"/>
            <a:ext cx="6713035" cy="1865647"/>
            <a:chOff x="2898025" y="3252100"/>
            <a:chExt cx="6178713" cy="1823300"/>
          </a:xfrm>
        </p:grpSpPr>
        <p:grpSp>
          <p:nvGrpSpPr>
            <p:cNvPr id="196" name="Google Shape;196;p6"/>
            <p:cNvGrpSpPr/>
            <p:nvPr/>
          </p:nvGrpSpPr>
          <p:grpSpPr>
            <a:xfrm>
              <a:off x="2898025" y="3252100"/>
              <a:ext cx="3347950" cy="1823300"/>
              <a:chOff x="4264625" y="3328300"/>
              <a:chExt cx="3347950" cy="1823300"/>
            </a:xfrm>
          </p:grpSpPr>
          <p:pic>
            <p:nvPicPr>
              <p:cNvPr id="197" name="Google Shape;197;p6"/>
              <p:cNvPicPr preferRelativeResize="0"/>
              <p:nvPr/>
            </p:nvPicPr>
            <p:blipFill rotWithShape="1">
              <a:blip r:embed="rId6">
                <a:alphaModFix/>
              </a:blip>
              <a:srcRect t="16895"/>
              <a:stretch/>
            </p:blipFill>
            <p:spPr>
              <a:xfrm>
                <a:off x="4264625" y="3328300"/>
                <a:ext cx="3347950" cy="1739000"/>
              </a:xfrm>
              <a:prstGeom prst="rect">
                <a:avLst/>
              </a:prstGeom>
              <a:noFill/>
              <a:ln>
                <a:noFill/>
              </a:ln>
            </p:spPr>
          </p:pic>
          <p:pic>
            <p:nvPicPr>
              <p:cNvPr id="198" name="Google Shape;198;p6"/>
              <p:cNvPicPr preferRelativeResize="0"/>
              <p:nvPr/>
            </p:nvPicPr>
            <p:blipFill rotWithShape="1">
              <a:blip r:embed="rId6">
                <a:alphaModFix/>
              </a:blip>
              <a:srcRect l="18050" r="18658" b="91482"/>
              <a:stretch/>
            </p:blipFill>
            <p:spPr>
              <a:xfrm>
                <a:off x="4264625" y="4973375"/>
                <a:ext cx="2118925" cy="178225"/>
              </a:xfrm>
              <a:prstGeom prst="rect">
                <a:avLst/>
              </a:prstGeom>
              <a:noFill/>
              <a:ln>
                <a:noFill/>
              </a:ln>
            </p:spPr>
          </p:pic>
        </p:grpSp>
        <p:sp>
          <p:nvSpPr>
            <p:cNvPr id="199" name="Google Shape;199;p6"/>
            <p:cNvSpPr txBox="1"/>
            <p:nvPr/>
          </p:nvSpPr>
          <p:spPr>
            <a:xfrm>
              <a:off x="6076738" y="3702050"/>
              <a:ext cx="3000000" cy="1124122"/>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2A2A2A"/>
                </a:buClr>
                <a:buSzPts val="1200"/>
                <a:buFont typeface="Open Sans"/>
                <a:buNone/>
              </a:pPr>
              <a:r>
                <a:rPr lang="en" sz="1100" b="1" i="0" u="none" strike="noStrike" cap="none" dirty="0">
                  <a:solidFill>
                    <a:srgbClr val="2A2A2A"/>
                  </a:solidFill>
                  <a:highlight>
                    <a:srgbClr val="FFFFFF"/>
                  </a:highlight>
                  <a:latin typeface="Open Sans"/>
                  <a:ea typeface="Open Sans"/>
                  <a:cs typeface="Open Sans"/>
                  <a:sym typeface="Open Sans"/>
                </a:rPr>
                <a:t>Percent of all hospitals that adopted and implemented certified API technology enabled with FHIR in 2019, by healthcare referral region (HRR)</a:t>
              </a:r>
              <a:endParaRPr sz="1100" b="1" i="0" u="none" strike="noStrike" cap="none" dirty="0">
                <a:solidFill>
                  <a:schemeClr val="dk1"/>
                </a:solidFill>
                <a:latin typeface="Open Sans"/>
                <a:ea typeface="Open Sans"/>
                <a:cs typeface="Open Sans"/>
                <a:sym typeface="Open Sans"/>
              </a:endParaRPr>
            </a:p>
          </p:txBody>
        </p:sp>
      </p:grpSp>
      <p:sp>
        <p:nvSpPr>
          <p:cNvPr id="3" name="Oval 2">
            <a:extLst>
              <a:ext uri="{FF2B5EF4-FFF2-40B4-BE49-F238E27FC236}">
                <a16:creationId xmlns:a16="http://schemas.microsoft.com/office/drawing/2014/main" id="{29FC5333-C4F0-8DBE-F419-1ABC01F4BF1A}"/>
              </a:ext>
            </a:extLst>
          </p:cNvPr>
          <p:cNvSpPr/>
          <p:nvPr/>
        </p:nvSpPr>
        <p:spPr>
          <a:xfrm>
            <a:off x="2758068" y="2701040"/>
            <a:ext cx="505522" cy="506606"/>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Office Theme">
  <a:themeElements>
    <a:clrScheme name="MiHIN">
      <a:dk1>
        <a:srgbClr val="000000"/>
      </a:dk1>
      <a:lt1>
        <a:srgbClr val="FFFFFF"/>
      </a:lt1>
      <a:dk2>
        <a:srgbClr val="253E8E"/>
      </a:dk2>
      <a:lt2>
        <a:srgbClr val="E7E6E6"/>
      </a:lt2>
      <a:accent1>
        <a:srgbClr val="40C1CC"/>
      </a:accent1>
      <a:accent2>
        <a:srgbClr val="623A92"/>
      </a:accent2>
      <a:accent3>
        <a:srgbClr val="7FC468"/>
      </a:accent3>
      <a:accent4>
        <a:srgbClr val="D9BA39"/>
      </a:accent4>
      <a:accent5>
        <a:srgbClr val="8A8B8D"/>
      </a:accent5>
      <a:accent6>
        <a:srgbClr val="DCECF2"/>
      </a:accent6>
      <a:hlink>
        <a:srgbClr val="253E8E"/>
      </a:hlink>
      <a:folHlink>
        <a:srgbClr val="40C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9037</TotalTime>
  <Words>6357</Words>
  <Application>Microsoft Office PowerPoint</Application>
  <PresentationFormat>On-screen Show (16:9)</PresentationFormat>
  <Paragraphs>606</Paragraphs>
  <Slides>37</Slides>
  <Notes>34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37</vt:i4>
      </vt:variant>
    </vt:vector>
  </HeadingPairs>
  <TitlesOfParts>
    <vt:vector size="53" baseType="lpstr">
      <vt:lpstr>Arial</vt:lpstr>
      <vt:lpstr>Courier New</vt:lpstr>
      <vt:lpstr>Open Sans SemiBold</vt:lpstr>
      <vt:lpstr>Rubik</vt:lpstr>
      <vt:lpstr>Open Sans ExtraBold</vt:lpstr>
      <vt:lpstr>Helvetica Neue</vt:lpstr>
      <vt:lpstr>Asap SemiBold</vt:lpstr>
      <vt:lpstr>Calibri</vt:lpstr>
      <vt:lpstr>Roboto</vt:lpstr>
      <vt:lpstr>Kanit</vt:lpstr>
      <vt:lpstr>Open Sans</vt:lpstr>
      <vt:lpstr>Asap</vt:lpstr>
      <vt:lpstr>Noto Sans Symbols</vt:lpstr>
      <vt:lpstr>Verdana</vt:lpstr>
      <vt:lpstr>Open Sans ExtraBold</vt:lpstr>
      <vt:lpstr>Office Theme</vt:lpstr>
      <vt:lpstr>PowerPoint Presentation</vt:lpstr>
      <vt:lpstr>PowerPoint Presentation</vt:lpstr>
      <vt:lpstr>PowerPoint Presentation</vt:lpstr>
      <vt:lpstr>PowerPoint Presentation</vt:lpstr>
      <vt:lpstr>PowerPoint Presentation</vt:lpstr>
      <vt:lpstr>Historically, interop has been a journey.</vt:lpstr>
      <vt:lpstr>PowerPoint Presentation</vt:lpstr>
      <vt:lpstr>Regulatory Timeline</vt:lpstr>
      <vt:lpstr>     FHIR: State Of The Union</vt:lpstr>
      <vt:lpstr>     FHIR: State Of The Union</vt:lpstr>
      <vt:lpstr>     FHIR: State Of The Union</vt:lpstr>
      <vt:lpstr>Universal Data Objectives &amp; Challenges</vt:lpstr>
      <vt:lpstr>Open-standards Health Data Fabric</vt:lpstr>
      <vt:lpstr>Health Data Fabric</vt:lpstr>
      <vt:lpstr>     Looking Forward: FHIR + GPT</vt:lpstr>
      <vt:lpstr>FHIR</vt:lpstr>
      <vt:lpstr>FHIR</vt:lpstr>
      <vt:lpstr>The 80/20 Rule</vt:lpstr>
      <vt:lpstr>Resources</vt:lpstr>
      <vt:lpstr>Resources, Maturity Model</vt:lpstr>
      <vt:lpstr>Resources,  Structure</vt:lpstr>
      <vt:lpstr>Resources, Structure</vt:lpstr>
      <vt:lpstr>Resources, Structure</vt:lpstr>
      <vt:lpstr>Resources</vt:lpstr>
      <vt:lpstr>Extensions</vt:lpstr>
      <vt:lpstr>Profiles</vt:lpstr>
      <vt:lpstr>Implementation Guides (IGs)</vt:lpstr>
      <vt:lpstr>Summary</vt:lpstr>
      <vt:lpstr>Da Vinci Maturity Progression</vt:lpstr>
      <vt:lpstr>PowerPoint Presentation</vt:lpstr>
      <vt:lpstr>PowerPoint Presentation</vt:lpstr>
      <vt:lpstr>PowerPoint Presentation</vt:lpstr>
      <vt:lpstr>Meld Demo </vt:lpstr>
      <vt:lpstr>PowerPoint Presentation</vt:lpstr>
      <vt:lpstr>PowerPoint Presentation</vt:lpstr>
      <vt:lpstr>PowerPoint Presentation</vt:lpstr>
      <vt:lpstr>     FHIR: State Of The Union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Joanne Jarvi</cp:lastModifiedBy>
  <cp:revision>5</cp:revision>
  <dcterms:created xsi:type="dcterms:W3CDTF">2020-09-08T03:20:30Z</dcterms:created>
  <dcterms:modified xsi:type="dcterms:W3CDTF">2023-10-04T16:51:11Z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0x010100B69D2C1FF99ED84EB4C074A2F15C8E29</vt:lpwstr>
  </property>
  <property fmtid="{D5CDD505-2E9C-101B-9397-08002B2CF9AE}" pid="3" name="MediaServiceImageTags">
    <vt:lpwstr/>
  </property>
</Properties>
</file>