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4481" r:id="rId5"/>
    <p:sldId id="4980" r:id="rId6"/>
    <p:sldId id="4433" r:id="rId7"/>
    <p:sldId id="4977" r:id="rId8"/>
    <p:sldId id="4975" r:id="rId9"/>
    <p:sldId id="4910" r:id="rId10"/>
    <p:sldId id="4978" r:id="rId11"/>
    <p:sldId id="4976" r:id="rId12"/>
    <p:sldId id="4979" r:id="rId13"/>
    <p:sldId id="4963" r:id="rId14"/>
    <p:sldId id="430" r:id="rId15"/>
    <p:sldId id="4981" r:id="rId16"/>
    <p:sldId id="4945" r:id="rId17"/>
    <p:sldId id="4965" r:id="rId18"/>
    <p:sldId id="4964" r:id="rId19"/>
    <p:sldId id="4943" r:id="rId20"/>
    <p:sldId id="4971" r:id="rId21"/>
    <p:sldId id="4967" r:id="rId22"/>
    <p:sldId id="290" r:id="rId23"/>
    <p:sldId id="4973" r:id="rId24"/>
    <p:sldId id="495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62" userDrawn="1">
          <p15:clr>
            <a:srgbClr val="A4A3A4"/>
          </p15:clr>
        </p15:guide>
        <p15:guide id="3" orient="horz" pos="16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194AC-73C9-C67A-84EA-9F9D6F30084C}" name="Lisa Nicolaou" initials="LN" userId="S::lisa.Nicolaou@mihin.org::9004e622-8832-4327-b6b6-07a57601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07F"/>
    <a:srgbClr val="152453"/>
    <a:srgbClr val="253E8E"/>
    <a:srgbClr val="F4F4F4"/>
    <a:srgbClr val="40C2CC"/>
    <a:srgbClr val="364277"/>
    <a:srgbClr val="6074AC"/>
    <a:srgbClr val="0D1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EE9DD-E6F3-A673-8A50-D0B6C4572A7A}" v="84" dt="2024-05-23T12:55:58.254"/>
    <p1510:client id="{C5EC8AE4-118D-42A4-8CCD-7851A2F4726D}" v="4380" dt="2024-05-22T19:34:40.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02" y="72"/>
      </p:cViewPr>
      <p:guideLst>
        <p:guide pos="2862"/>
        <p:guide orient="horz" pos="16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6169B76E-4379-584F-A9B0-7546FAD1E903}" type="datetimeFigureOut">
              <a:rPr lang="en-US" smtClean="0"/>
              <a:pPr/>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60478E48-2057-5C4E-A8B1-2B3D7DB2E826}" type="slidenum">
              <a:rPr lang="en-US" smtClean="0"/>
              <a:pPr/>
              <a:t>‹#›</a:t>
            </a:fld>
            <a:endParaRPr lang="en-US"/>
          </a:p>
        </p:txBody>
      </p:sp>
    </p:spTree>
    <p:extLst>
      <p:ext uri="{BB962C8B-B14F-4D97-AF65-F5344CB8AC3E}">
        <p14:creationId xmlns:p14="http://schemas.microsoft.com/office/powerpoint/2010/main" val="218220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a:solidFill>
                <a:srgbClr val="500050"/>
              </a:solidFill>
              <a:latin typeface="Calibri" panose="020F0502020204030204" pitchFamily="34" charset="0"/>
              <a:ea typeface="Calibri" panose="020F0502020204030204" pitchFamily="34" charset="0"/>
            </a:endParaRPr>
          </a:p>
          <a:p>
            <a:r>
              <a:rPr lang="en-US" sz="1900">
                <a:solidFill>
                  <a:srgbClr val="500050"/>
                </a:solidFill>
                <a:latin typeface="Calibri" panose="020F0502020204030204" pitchFamily="34" charset="0"/>
                <a:ea typeface="Calibri" panose="020F0502020204030204" pitchFamily="34" charset="0"/>
              </a:rPr>
              <a:t>Last 3 years for priors</a:t>
            </a:r>
            <a:endParaRPr lang="en-US" sz="19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1556C9-E249-4E4F-8536-B882697C5BB2}" type="slidenum">
              <a:rPr lang="en-US" smtClean="0"/>
              <a:t>11</a:t>
            </a:fld>
            <a:endParaRPr lang="en-US"/>
          </a:p>
        </p:txBody>
      </p:sp>
    </p:spTree>
    <p:extLst>
      <p:ext uri="{BB962C8B-B14F-4D97-AF65-F5344CB8AC3E}">
        <p14:creationId xmlns:p14="http://schemas.microsoft.com/office/powerpoint/2010/main" val="298353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the full image yet</a:t>
            </a:r>
          </a:p>
        </p:txBody>
      </p:sp>
      <p:sp>
        <p:nvSpPr>
          <p:cNvPr id="4" name="Slide Number Placeholder 3"/>
          <p:cNvSpPr>
            <a:spLocks noGrp="1"/>
          </p:cNvSpPr>
          <p:nvPr>
            <p:ph type="sldNum" sz="quarter" idx="5"/>
          </p:nvPr>
        </p:nvSpPr>
        <p:spPr/>
        <p:txBody>
          <a:bodyPr/>
          <a:lstStyle/>
          <a:p>
            <a:fld id="{3C1556C9-E249-4E4F-8536-B882697C5BB2}" type="slidenum">
              <a:rPr lang="en-US" smtClean="0"/>
              <a:t>16</a:t>
            </a:fld>
            <a:endParaRPr lang="en-US"/>
          </a:p>
        </p:txBody>
      </p:sp>
    </p:spTree>
    <p:extLst>
      <p:ext uri="{BB962C8B-B14F-4D97-AF65-F5344CB8AC3E}">
        <p14:creationId xmlns:p14="http://schemas.microsoft.com/office/powerpoint/2010/main" val="11096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Imaging AUC </a:t>
            </a:r>
          </a:p>
        </p:txBody>
      </p:sp>
      <p:sp>
        <p:nvSpPr>
          <p:cNvPr id="4" name="Slide Number Placeholder 3"/>
          <p:cNvSpPr>
            <a:spLocks noGrp="1"/>
          </p:cNvSpPr>
          <p:nvPr>
            <p:ph type="sldNum" sz="quarter" idx="5"/>
          </p:nvPr>
        </p:nvSpPr>
        <p:spPr/>
        <p:txBody>
          <a:bodyPr/>
          <a:lstStyle/>
          <a:p>
            <a:fld id="{3C1556C9-E249-4E4F-8536-B882697C5BB2}" type="slidenum">
              <a:rPr lang="en-US" smtClean="0"/>
              <a:t>21</a:t>
            </a:fld>
            <a:endParaRPr lang="en-US"/>
          </a:p>
        </p:txBody>
      </p:sp>
    </p:spTree>
    <p:extLst>
      <p:ext uri="{BB962C8B-B14F-4D97-AF65-F5344CB8AC3E}">
        <p14:creationId xmlns:p14="http://schemas.microsoft.com/office/powerpoint/2010/main" val="158329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0956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5C1497D-6E51-9145-A79B-C42D57143825}" type="datetime1">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4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287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654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274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2738-D939-9F45-AC9C-07495E48DE3E}"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16811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A7756-6FF2-7949-BD56-D0C4A4B09745}"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3437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4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4212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a:t>Copyright 2023 - Michigan Health Information Network Shared Services</a:t>
            </a:r>
          </a:p>
          <a:p>
            <a:endParaRPr lang="en-US"/>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a:p>
        </p:txBody>
      </p:sp>
    </p:spTree>
    <p:extLst>
      <p:ext uri="{BB962C8B-B14F-4D97-AF65-F5344CB8AC3E}">
        <p14:creationId xmlns:p14="http://schemas.microsoft.com/office/powerpoint/2010/main" val="134673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7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3"/>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mj-lt"/>
              </a:rPr>
              <a:pPr/>
              <a:t>‹#›</a:t>
            </a:fld>
            <a:endParaRPr lang="en-US">
              <a:latin typeface="+mj-lt"/>
            </a:endParaRPr>
          </a:p>
        </p:txBody>
      </p:sp>
    </p:spTree>
    <p:extLst>
      <p:ext uri="{BB962C8B-B14F-4D97-AF65-F5344CB8AC3E}">
        <p14:creationId xmlns:p14="http://schemas.microsoft.com/office/powerpoint/2010/main" val="14226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ndard PPT Slide Template">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D82A2EC-24F6-43B6-84BF-B6D2E325F7FA}"/>
              </a:ext>
            </a:extLst>
          </p:cNvPr>
          <p:cNvSpPr txBox="1">
            <a:spLocks/>
          </p:cNvSpPr>
          <p:nvPr userDrawn="1"/>
        </p:nvSpPr>
        <p:spPr>
          <a:xfrm>
            <a:off x="1485900" y="446680"/>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50">
              <a:solidFill>
                <a:schemeClr val="tx1">
                  <a:lumMod val="75000"/>
                </a:schemeClr>
              </a:solidFill>
              <a:latin typeface="+mn-lt"/>
              <a:ea typeface="Roboto" pitchFamily="2" charset="0"/>
            </a:endParaRPr>
          </a:p>
        </p:txBody>
      </p:sp>
      <p:sp>
        <p:nvSpPr>
          <p:cNvPr id="5" name="Text Placeholder 6">
            <a:extLst>
              <a:ext uri="{FF2B5EF4-FFF2-40B4-BE49-F238E27FC236}">
                <a16:creationId xmlns:a16="http://schemas.microsoft.com/office/drawing/2014/main" id="{3780FCBA-8C17-4AC7-9832-8356ED0E094C}"/>
              </a:ext>
            </a:extLst>
          </p:cNvPr>
          <p:cNvSpPr>
            <a:spLocks noGrp="1"/>
          </p:cNvSpPr>
          <p:nvPr>
            <p:ph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a:extLst>
              <a:ext uri="{FF2B5EF4-FFF2-40B4-BE49-F238E27FC236}">
                <a16:creationId xmlns:a16="http://schemas.microsoft.com/office/drawing/2014/main" id="{B5D74E2F-B078-4FAB-8DC2-3750D2963FA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388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181003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257970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237620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838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a:solidFill>
                  <a:schemeClr val="bg1"/>
                </a:solidFill>
              </a:rPr>
              <a:t>Copyright 2023</a:t>
            </a:r>
          </a:p>
        </p:txBody>
      </p:sp>
    </p:spTree>
    <p:extLst>
      <p:ext uri="{BB962C8B-B14F-4D97-AF65-F5344CB8AC3E}">
        <p14:creationId xmlns:p14="http://schemas.microsoft.com/office/powerpoint/2010/main" val="252392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2822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98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48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1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9C08A-F5D8-5B4E-AD54-9A46FC73B73C}"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5148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7.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5/28/2024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483507" y="4805999"/>
            <a:ext cx="184578" cy="184578"/>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082071" y="4833319"/>
            <a:ext cx="187188" cy="172789"/>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8214619" y="4823747"/>
            <a:ext cx="184578" cy="149082"/>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246221"/>
          </a:xfrm>
          <a:prstGeom prst="rect">
            <a:avLst/>
          </a:prstGeom>
          <a:noFill/>
        </p:spPr>
        <p:txBody>
          <a:bodyPr wrap="square" lIns="0" tIns="0" rIns="0" bIns="0" rtlCol="0">
            <a:spAutoFit/>
          </a:bodyPr>
          <a:lstStyle/>
          <a:p>
            <a:pPr algn="r"/>
            <a:r>
              <a:rPr lang="en-US" sz="800" b="1">
                <a:solidFill>
                  <a:schemeClr val="bg1"/>
                </a:solidFill>
              </a:rPr>
              <a:t>Copyright 2024</a:t>
            </a:r>
          </a:p>
          <a:p>
            <a:pPr algn="r"/>
            <a:endParaRPr lang="en-US" sz="800" b="1">
              <a:solidFill>
                <a:schemeClr val="bg1"/>
              </a:solidFill>
            </a:endParaRPr>
          </a:p>
        </p:txBody>
      </p:sp>
    </p:spTree>
    <p:extLst>
      <p:ext uri="{BB962C8B-B14F-4D97-AF65-F5344CB8AC3E}">
        <p14:creationId xmlns:p14="http://schemas.microsoft.com/office/powerpoint/2010/main" val="2211648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05" r:id="rId3"/>
    <p:sldLayoutId id="2147483706" r:id="rId4"/>
    <p:sldLayoutId id="2147483708" r:id="rId5"/>
    <p:sldLayoutId id="2147483707" r:id="rId6"/>
    <p:sldLayoutId id="2147483675" r:id="rId7"/>
    <p:sldLayoutId id="2147483677" r:id="rId8"/>
    <p:sldLayoutId id="2147483676" r:id="rId9"/>
    <p:sldLayoutId id="2147483678" r:id="rId10"/>
    <p:sldLayoutId id="2147483679" r:id="rId11"/>
    <p:sldLayoutId id="2147483680" r:id="rId12"/>
    <p:sldLayoutId id="2147483681" r:id="rId13"/>
    <p:sldLayoutId id="2147483682" r:id="rId14"/>
    <p:sldLayoutId id="2147483683" r:id="rId15"/>
    <p:sldLayoutId id="2147483695" r:id="rId16"/>
    <p:sldLayoutId id="2147483670" r:id="rId17"/>
    <p:sldLayoutId id="2147483709" r:id="rId18"/>
    <p:sldLayoutId id="2147483710" r:id="rId19"/>
    <p:sldLayoutId id="2147483714" r:id="rId20"/>
    <p:sldLayoutId id="2147483715" r:id="rId21"/>
    <p:sldLayoutId id="2147483716" r:id="rId22"/>
    <p:sldLayoutId id="2147483718" r:id="rId23"/>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chigan.gov/mdhhs/keep-mi-healthy/chronicdiseases/cancer/bc3np" TargetMode="External"/><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mailto:Lisa.Nicolaou@mihin.org" TargetMode="External"/><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gress.gov/bill/106th-congress/house-bill/4386" TargetMode="External"/><Relationship Id="rId7" Type="http://schemas.openxmlformats.org/officeDocument/2006/relationships/hyperlink" Target="https://mihintest-my.sharepoint.com/:b:/r/personal/katie_goulette_mihin_org/Documents/Imaging/MIchigan%20Density%20Notification%20act.pdf?csf=1&amp;web=1&amp;e=20eC7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da.gov/radiation-emitting-products/regulations-mqsa/mammography-quality-standards-act-mqsa" TargetMode="External"/><Relationship Id="rId5" Type="http://schemas.openxmlformats.org/officeDocument/2006/relationships/hyperlink" Target="https://www.fda.gov/news-events/press-announcements/fda-updates-mammography-regulations-require-reporting-breast-density-information-and-enhance" TargetMode="External"/><Relationship Id="rId4" Type="http://schemas.openxmlformats.org/officeDocument/2006/relationships/hyperlink" Target="https://www.congress.gov/bill/111th-congress/house-bill/359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mihin.org/wp-content/uploads/2023/08/Imaging-Workshop-Series-White-Paper-Final-Draft-06-01-2021.pdf"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dots&#10;&#10;Description automatically generated">
            <a:extLst>
              <a:ext uri="{FF2B5EF4-FFF2-40B4-BE49-F238E27FC236}">
                <a16:creationId xmlns:a16="http://schemas.microsoft.com/office/drawing/2014/main" id="{B84FCF3E-0156-7851-B59A-D47FFEE1B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descr="A person standing in front of a computer&#10;&#10;Description automatically generated">
            <a:extLst>
              <a:ext uri="{FF2B5EF4-FFF2-40B4-BE49-F238E27FC236}">
                <a16:creationId xmlns:a16="http://schemas.microsoft.com/office/drawing/2014/main" id="{125F3564-4583-DB70-F40C-FB61C4562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363"/>
            <a:ext cx="9144000" cy="5051670"/>
          </a:xfrm>
          <a:prstGeom prst="rect">
            <a:avLst/>
          </a:prstGeom>
        </p:spPr>
      </p:pic>
      <p:sp>
        <p:nvSpPr>
          <p:cNvPr id="4" name="TextBox 3">
            <a:extLst>
              <a:ext uri="{FF2B5EF4-FFF2-40B4-BE49-F238E27FC236}">
                <a16:creationId xmlns:a16="http://schemas.microsoft.com/office/drawing/2014/main" id="{8B730344-823B-6D1A-D8A7-C32D26E5658B}"/>
              </a:ext>
            </a:extLst>
          </p:cNvPr>
          <p:cNvSpPr txBox="1"/>
          <p:nvPr/>
        </p:nvSpPr>
        <p:spPr>
          <a:xfrm>
            <a:off x="1942076" y="3498876"/>
            <a:ext cx="4075770" cy="369332"/>
          </a:xfrm>
          <a:prstGeom prst="rect">
            <a:avLst/>
          </a:prstGeom>
          <a:noFill/>
        </p:spPr>
        <p:txBody>
          <a:bodyPr wrap="square">
            <a:spAutoFit/>
          </a:bodyPr>
          <a:lstStyle/>
          <a:p>
            <a:pPr marL="0" marR="0">
              <a:spcBef>
                <a:spcPts val="0"/>
              </a:spcBef>
              <a:spcAft>
                <a:spcPts val="0"/>
              </a:spcAft>
            </a:pPr>
            <a:r>
              <a:rPr lang="en-US" sz="1800" b="1">
                <a:solidFill>
                  <a:schemeClr val="bg1"/>
                </a:solidFill>
                <a:effectLst/>
                <a:ea typeface="Aptos" panose="020B0004020202020204" pitchFamily="34" charset="0"/>
              </a:rPr>
              <a:t>May 29, 2024</a:t>
            </a:r>
            <a:endParaRPr lang="en-US" sz="1800">
              <a:solidFill>
                <a:schemeClr val="bg1"/>
              </a:solidFill>
              <a:effectLst/>
              <a:ea typeface="Aptos" panose="020B0004020202020204" pitchFamily="34" charset="0"/>
            </a:endParaRPr>
          </a:p>
        </p:txBody>
      </p:sp>
    </p:spTree>
    <p:extLst>
      <p:ext uri="{BB962C8B-B14F-4D97-AF65-F5344CB8AC3E}">
        <p14:creationId xmlns:p14="http://schemas.microsoft.com/office/powerpoint/2010/main" val="180624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blue rectangles&#10;&#10;Description automatically generated">
            <a:extLst>
              <a:ext uri="{FF2B5EF4-FFF2-40B4-BE49-F238E27FC236}">
                <a16:creationId xmlns:a16="http://schemas.microsoft.com/office/drawing/2014/main" id="{8B8831A6-4673-C260-4ED2-C3BBC50CE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3" y="1014119"/>
            <a:ext cx="7092176" cy="3989349"/>
          </a:xfrm>
          <a:prstGeom prst="rect">
            <a:avLst/>
          </a:prstGeom>
        </p:spPr>
      </p:pic>
      <p:sp>
        <p:nvSpPr>
          <p:cNvPr id="4" name="Content Placeholder 3">
            <a:extLst>
              <a:ext uri="{FF2B5EF4-FFF2-40B4-BE49-F238E27FC236}">
                <a16:creationId xmlns:a16="http://schemas.microsoft.com/office/drawing/2014/main" id="{2EBA4CAB-506B-C1CD-D879-793A2D294D30}"/>
              </a:ext>
            </a:extLst>
          </p:cNvPr>
          <p:cNvSpPr>
            <a:spLocks noGrp="1"/>
          </p:cNvSpPr>
          <p:nvPr>
            <p:ph idx="1"/>
          </p:nvPr>
        </p:nvSpPr>
        <p:spPr>
          <a:xfrm>
            <a:off x="628650" y="836000"/>
            <a:ext cx="7886700" cy="3699272"/>
          </a:xfrm>
        </p:spPr>
        <p:txBody>
          <a:bodyPr>
            <a:normAutofit/>
          </a:bodyPr>
          <a:lstStyle/>
          <a:p>
            <a:pPr marL="0" indent="0" algn="ctr">
              <a:lnSpc>
                <a:spcPct val="107000"/>
              </a:lnSpc>
              <a:spcBef>
                <a:spcPts val="150"/>
              </a:spcBef>
              <a:buNone/>
            </a:pPr>
            <a:r>
              <a:rPr lang="en-US" sz="1400" dirty="0">
                <a:ea typeface="Calibri" panose="020F0502020204030204" pitchFamily="34" charset="0"/>
                <a:cs typeface="Times New Roman" panose="02020603050405020304" pitchFamily="18" charset="0"/>
              </a:rPr>
              <a:t>MIHIN has built a proof-of-concept imaging registry for breast cancer imaging studies to allow for the exchange of breast cancer images in a phased approach: </a:t>
            </a:r>
          </a:p>
          <a:p>
            <a:pPr marL="342900" lvl="1" indent="0" algn="ctr">
              <a:lnSpc>
                <a:spcPct val="107000"/>
              </a:lnSpc>
              <a:spcBef>
                <a:spcPts val="150"/>
              </a:spcBef>
              <a:buNone/>
            </a:pPr>
            <a:endParaRPr lang="en-US" sz="1050" dirty="0">
              <a:ea typeface="Calibri" panose="020F0502020204030204" pitchFamily="34" charset="0"/>
              <a:cs typeface="Times New Roman" panose="02020603050405020304" pitchFamily="18" charset="0"/>
            </a:endParaRPr>
          </a:p>
          <a:p>
            <a:pPr marL="600075" lvl="1" indent="-257175" algn="ctr">
              <a:lnSpc>
                <a:spcPct val="107000"/>
              </a:lnSpc>
              <a:spcBef>
                <a:spcPts val="150"/>
              </a:spcBef>
              <a:buAutoNum type="arabicPeriod"/>
            </a:pPr>
            <a:endParaRPr lang="en-US" sz="1050" dirty="0">
              <a:ea typeface="Calibri" panose="020F0502020204030204" pitchFamily="34" charset="0"/>
              <a:cs typeface="Times New Roman" panose="02020603050405020304" pitchFamily="18" charset="0"/>
            </a:endParaRPr>
          </a:p>
          <a:p>
            <a:pPr marL="342900" lvl="1" indent="171450" algn="ctr">
              <a:lnSpc>
                <a:spcPct val="107000"/>
              </a:lnSpc>
              <a:spcBef>
                <a:spcPts val="150"/>
              </a:spcBef>
            </a:pPr>
            <a:endParaRPr lang="en-US" sz="1050"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BA5D9EE-5F6E-1027-3D51-597435C37DF8}"/>
              </a:ext>
            </a:extLst>
          </p:cNvPr>
          <p:cNvSpPr txBox="1"/>
          <p:nvPr/>
        </p:nvSpPr>
        <p:spPr>
          <a:xfrm>
            <a:off x="1115121" y="1890376"/>
            <a:ext cx="2070410" cy="1003160"/>
          </a:xfrm>
          <a:prstGeom prst="rect">
            <a:avLst/>
          </a:prstGeom>
          <a:noFill/>
        </p:spPr>
        <p:txBody>
          <a:bodyPr wrap="square">
            <a:spAutoFit/>
          </a:bodyPr>
          <a:lstStyle/>
          <a:p>
            <a:pPr marL="342900" lvl="1" algn="ctr">
              <a:lnSpc>
                <a:spcPct val="107000"/>
              </a:lnSpc>
              <a:spcBef>
                <a:spcPts val="150"/>
              </a:spcBef>
            </a:pPr>
            <a:r>
              <a:rPr lang="en-US" sz="1400" dirty="0">
                <a:solidFill>
                  <a:schemeClr val="bg1"/>
                </a:solidFill>
                <a:ea typeface="Calibri" panose="020F0502020204030204" pitchFamily="34" charset="0"/>
                <a:cs typeface="Times New Roman" panose="02020603050405020304" pitchFamily="18" charset="0"/>
              </a:rPr>
              <a:t>Obtain breast cancer image registry result reports </a:t>
            </a:r>
          </a:p>
        </p:txBody>
      </p:sp>
      <p:sp>
        <p:nvSpPr>
          <p:cNvPr id="11" name="TextBox 10">
            <a:extLst>
              <a:ext uri="{FF2B5EF4-FFF2-40B4-BE49-F238E27FC236}">
                <a16:creationId xmlns:a16="http://schemas.microsoft.com/office/drawing/2014/main" id="{F3F3D4B6-039A-5F78-12AC-512C2B93B592}"/>
              </a:ext>
            </a:extLst>
          </p:cNvPr>
          <p:cNvSpPr txBox="1"/>
          <p:nvPr/>
        </p:nvSpPr>
        <p:spPr>
          <a:xfrm>
            <a:off x="3522856" y="2011034"/>
            <a:ext cx="1691268" cy="1003160"/>
          </a:xfrm>
          <a:prstGeom prst="rect">
            <a:avLst/>
          </a:prstGeom>
          <a:noFill/>
        </p:spPr>
        <p:txBody>
          <a:bodyPr wrap="square">
            <a:spAutoFit/>
          </a:bodyPr>
          <a:lstStyle/>
          <a:p>
            <a:pPr marL="342900" lvl="1" algn="ctr">
              <a:lnSpc>
                <a:spcPct val="107000"/>
              </a:lnSpc>
              <a:spcBef>
                <a:spcPts val="150"/>
              </a:spcBef>
            </a:pPr>
            <a:r>
              <a:rPr lang="en-US" sz="1400" dirty="0">
                <a:solidFill>
                  <a:schemeClr val="bg1"/>
                </a:solidFill>
                <a:ea typeface="Calibri" panose="020F0502020204030204" pitchFamily="34" charset="0"/>
                <a:cs typeface="Times New Roman" panose="02020603050405020304" pitchFamily="18" charset="0"/>
              </a:rPr>
              <a:t>Allow breast cancer images to be viewable </a:t>
            </a:r>
          </a:p>
        </p:txBody>
      </p:sp>
      <p:sp>
        <p:nvSpPr>
          <p:cNvPr id="13" name="TextBox 12">
            <a:extLst>
              <a:ext uri="{FF2B5EF4-FFF2-40B4-BE49-F238E27FC236}">
                <a16:creationId xmlns:a16="http://schemas.microsoft.com/office/drawing/2014/main" id="{FC559620-342B-B4CE-EA7E-33FAA4A80AC6}"/>
              </a:ext>
            </a:extLst>
          </p:cNvPr>
          <p:cNvSpPr txBox="1"/>
          <p:nvPr/>
        </p:nvSpPr>
        <p:spPr>
          <a:xfrm>
            <a:off x="5820240" y="2012783"/>
            <a:ext cx="1602523" cy="1003160"/>
          </a:xfrm>
          <a:prstGeom prst="rect">
            <a:avLst/>
          </a:prstGeom>
          <a:noFill/>
        </p:spPr>
        <p:txBody>
          <a:bodyPr wrap="square">
            <a:spAutoFit/>
          </a:bodyPr>
          <a:lstStyle/>
          <a:p>
            <a:pPr marL="342900" lvl="1" algn="ctr">
              <a:lnSpc>
                <a:spcPct val="107000"/>
              </a:lnSpc>
              <a:spcBef>
                <a:spcPts val="150"/>
              </a:spcBef>
            </a:pPr>
            <a:r>
              <a:rPr lang="en-US" sz="1400" dirty="0">
                <a:solidFill>
                  <a:schemeClr val="bg1"/>
                </a:solidFill>
                <a:ea typeface="Calibri" panose="020F0502020204030204" pitchFamily="34" charset="0"/>
                <a:cs typeface="Times New Roman" panose="02020603050405020304" pitchFamily="18" charset="0"/>
              </a:rPr>
              <a:t>Allow breast cancer images to be exchanged</a:t>
            </a:r>
          </a:p>
        </p:txBody>
      </p:sp>
      <p:sp>
        <p:nvSpPr>
          <p:cNvPr id="17" name="TextBox 16">
            <a:extLst>
              <a:ext uri="{FF2B5EF4-FFF2-40B4-BE49-F238E27FC236}">
                <a16:creationId xmlns:a16="http://schemas.microsoft.com/office/drawing/2014/main" id="{0EFAEDE2-FF22-05F0-86FA-9D4912449F43}"/>
              </a:ext>
            </a:extLst>
          </p:cNvPr>
          <p:cNvSpPr txBox="1"/>
          <p:nvPr/>
        </p:nvSpPr>
        <p:spPr>
          <a:xfrm>
            <a:off x="1457092" y="2938234"/>
            <a:ext cx="1721005" cy="338554"/>
          </a:xfrm>
          <a:prstGeom prst="rect">
            <a:avLst/>
          </a:prstGeom>
          <a:noFill/>
        </p:spPr>
        <p:txBody>
          <a:bodyPr wrap="square">
            <a:spAutoFit/>
          </a:bodyPr>
          <a:lstStyle/>
          <a:p>
            <a:pPr algn="ctr"/>
            <a:r>
              <a:rPr lang="en-US" sz="800" i="1" dirty="0">
                <a:solidFill>
                  <a:schemeClr val="bg1"/>
                </a:solidFill>
                <a:ea typeface="Calibri" panose="020F0502020204030204" pitchFamily="34" charset="0"/>
                <a:cs typeface="Times New Roman" panose="02020603050405020304" pitchFamily="18" charset="0"/>
              </a:rPr>
              <a:t>Goal to include normalized imaging metadata in the future</a:t>
            </a:r>
            <a:endParaRPr lang="en-US" sz="800" i="1" dirty="0">
              <a:solidFill>
                <a:schemeClr val="bg1"/>
              </a:solidFill>
            </a:endParaRPr>
          </a:p>
        </p:txBody>
      </p:sp>
      <p:sp>
        <p:nvSpPr>
          <p:cNvPr id="18" name="Title 2">
            <a:extLst>
              <a:ext uri="{FF2B5EF4-FFF2-40B4-BE49-F238E27FC236}">
                <a16:creationId xmlns:a16="http://schemas.microsoft.com/office/drawing/2014/main" id="{3372C2E1-BB3D-7AD7-378C-CDD74CF10A03}"/>
              </a:ext>
            </a:extLst>
          </p:cNvPr>
          <p:cNvSpPr txBox="1">
            <a:spLocks/>
          </p:cNvSpPr>
          <p:nvPr/>
        </p:nvSpPr>
        <p:spPr>
          <a:xfrm>
            <a:off x="2611244" y="331913"/>
            <a:ext cx="7886700"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800" dirty="0">
                <a:solidFill>
                  <a:srgbClr val="223C89"/>
                </a:solidFill>
                <a:ea typeface="Roboto" pitchFamily="2" charset="0"/>
              </a:rPr>
              <a:t>What is MiHIN Doing?</a:t>
            </a:r>
          </a:p>
        </p:txBody>
      </p:sp>
    </p:spTree>
    <p:extLst>
      <p:ext uri="{BB962C8B-B14F-4D97-AF65-F5344CB8AC3E}">
        <p14:creationId xmlns:p14="http://schemas.microsoft.com/office/powerpoint/2010/main" val="222172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42E63811-152F-4815-48A9-8339DC04E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8" y="717582"/>
            <a:ext cx="9144000" cy="5143500"/>
          </a:xfrm>
          <a:prstGeom prst="rect">
            <a:avLst/>
          </a:prstGeom>
        </p:spPr>
      </p:pic>
      <p:sp>
        <p:nvSpPr>
          <p:cNvPr id="70" name="Title 5"/>
          <p:cNvSpPr txBox="1">
            <a:spLocks/>
          </p:cNvSpPr>
          <p:nvPr/>
        </p:nvSpPr>
        <p:spPr>
          <a:xfrm>
            <a:off x="1787992" y="108293"/>
            <a:ext cx="6172200"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00000"/>
              </a:lnSpc>
            </a:pPr>
            <a:r>
              <a:rPr lang="en-US" sz="2400" b="1" dirty="0">
                <a:solidFill>
                  <a:srgbClr val="223C89"/>
                </a:solidFill>
                <a:ea typeface="Roboto" pitchFamily="2" charset="0"/>
                <a:cs typeface="Arial" panose="020B0604020202020204" pitchFamily="34" charset="0"/>
              </a:rPr>
              <a:t>Defined Value</a:t>
            </a:r>
          </a:p>
        </p:txBody>
      </p:sp>
      <p:grpSp>
        <p:nvGrpSpPr>
          <p:cNvPr id="124" name="Group 123"/>
          <p:cNvGrpSpPr/>
          <p:nvPr/>
        </p:nvGrpSpPr>
        <p:grpSpPr>
          <a:xfrm>
            <a:off x="782758" y="2804607"/>
            <a:ext cx="2673200" cy="1957383"/>
            <a:chOff x="7818490" y="2936519"/>
            <a:chExt cx="3564266" cy="5434294"/>
          </a:xfrm>
        </p:grpSpPr>
        <p:sp>
          <p:nvSpPr>
            <p:cNvPr id="125" name="TextBox 124"/>
            <p:cNvSpPr txBox="1"/>
            <p:nvPr/>
          </p:nvSpPr>
          <p:spPr>
            <a:xfrm>
              <a:off x="7818490" y="3937263"/>
              <a:ext cx="3564266" cy="4433550"/>
            </a:xfrm>
            <a:prstGeom prst="rect">
              <a:avLst/>
            </a:prstGeom>
            <a:noFill/>
          </p:spPr>
          <p:txBody>
            <a:bodyPr wrap="square" rIns="108000" bIns="27000" numCol="1" spcCol="360000" rtlCol="0">
              <a:spAutoFit/>
            </a:bodyPr>
            <a:lstStyle/>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Visibility to Radiology Report Results</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Quality of care improvement</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Streamline Imaging Result Reports</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Breast Tissue Density availability</a:t>
              </a:r>
            </a:p>
            <a:p>
              <a:pPr marL="214313" indent="-214313">
                <a:buFont typeface="Arial" panose="020B0604020202020204" pitchFamily="34" charset="0"/>
                <a:buChar char="•"/>
              </a:pPr>
              <a:endParaRPr lang="en-US" sz="1100" dirty="0">
                <a:solidFill>
                  <a:schemeClr val="tx1">
                    <a:lumMod val="75000"/>
                  </a:schemeClr>
                </a:solidFill>
                <a:ea typeface="Lato" charset="0"/>
                <a:cs typeface="Lato" charset="0"/>
              </a:endParaRPr>
            </a:p>
            <a:p>
              <a:pPr marL="214313" indent="-214313">
                <a:buFont typeface="Arial" panose="020B0604020202020204" pitchFamily="34" charset="0"/>
                <a:buChar char="•"/>
              </a:pPr>
              <a:endParaRPr lang="en-US" sz="1100" dirty="0">
                <a:solidFill>
                  <a:schemeClr val="tx1">
                    <a:lumMod val="75000"/>
                  </a:schemeClr>
                </a:solidFill>
                <a:ea typeface="Lato" charset="0"/>
                <a:cs typeface="Lato" charset="0"/>
              </a:endParaRPr>
            </a:p>
            <a:p>
              <a:pPr marL="214313" indent="-214313">
                <a:buFont typeface="Arial" panose="020B0604020202020204" pitchFamily="34" charset="0"/>
                <a:buChar char="•"/>
              </a:pPr>
              <a:endParaRPr lang="en-US" sz="1100" dirty="0">
                <a:solidFill>
                  <a:schemeClr val="tx1">
                    <a:lumMod val="75000"/>
                  </a:schemeClr>
                </a:solidFill>
                <a:ea typeface="Lato" charset="0"/>
                <a:cs typeface="Lato" charset="0"/>
              </a:endParaRPr>
            </a:p>
            <a:p>
              <a:pPr marL="214313" indent="-214313">
                <a:buFont typeface="Arial" panose="020B0604020202020204" pitchFamily="34" charset="0"/>
                <a:buChar char="•"/>
              </a:pPr>
              <a:endParaRPr lang="en-US" sz="1100" dirty="0">
                <a:solidFill>
                  <a:schemeClr val="tx1">
                    <a:lumMod val="75000"/>
                  </a:schemeClr>
                </a:solidFill>
              </a:endParaRPr>
            </a:p>
          </p:txBody>
        </p:sp>
        <p:sp>
          <p:nvSpPr>
            <p:cNvPr id="126" name="Rectangle 125"/>
            <p:cNvSpPr/>
            <p:nvPr/>
          </p:nvSpPr>
          <p:spPr>
            <a:xfrm>
              <a:off x="7939185" y="2936519"/>
              <a:ext cx="3345871" cy="897205"/>
            </a:xfrm>
            <a:prstGeom prst="rect">
              <a:avLst/>
            </a:prstGeom>
          </p:spPr>
          <p:txBody>
            <a:bodyPr wrap="square">
              <a:spAutoFit/>
            </a:bodyPr>
            <a:lstStyle/>
            <a:p>
              <a:r>
                <a:rPr lang="en-US" sz="1500" b="1" dirty="0">
                  <a:solidFill>
                    <a:schemeClr val="tx1">
                      <a:lumMod val="75000"/>
                    </a:schemeClr>
                  </a:solidFill>
                  <a:ea typeface="Roboto" pitchFamily="2" charset="0"/>
                </a:rPr>
                <a:t>Treatment &amp; Operations</a:t>
              </a:r>
              <a:endParaRPr lang="en-US" sz="1500" dirty="0">
                <a:solidFill>
                  <a:schemeClr val="tx1">
                    <a:lumMod val="75000"/>
                  </a:schemeClr>
                </a:solidFill>
              </a:endParaRPr>
            </a:p>
          </p:txBody>
        </p:sp>
      </p:grpSp>
      <p:grpSp>
        <p:nvGrpSpPr>
          <p:cNvPr id="130" name="Group 129"/>
          <p:cNvGrpSpPr/>
          <p:nvPr/>
        </p:nvGrpSpPr>
        <p:grpSpPr>
          <a:xfrm>
            <a:off x="6072050" y="2804606"/>
            <a:ext cx="2407693" cy="1618831"/>
            <a:chOff x="8647196" y="2118823"/>
            <a:chExt cx="3210258" cy="2158440"/>
          </a:xfrm>
        </p:grpSpPr>
        <p:sp>
          <p:nvSpPr>
            <p:cNvPr id="131" name="TextBox 130"/>
            <p:cNvSpPr txBox="1"/>
            <p:nvPr/>
          </p:nvSpPr>
          <p:spPr>
            <a:xfrm>
              <a:off x="8647196" y="2599436"/>
              <a:ext cx="3210258" cy="1677827"/>
            </a:xfrm>
            <a:prstGeom prst="rect">
              <a:avLst/>
            </a:prstGeom>
            <a:noFill/>
          </p:spPr>
          <p:txBody>
            <a:bodyPr wrap="square" rIns="108000" bIns="27000" numCol="1" spcCol="360000" rtlCol="0">
              <a:spAutoFit/>
            </a:bodyPr>
            <a:lstStyle/>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Identify barriers in screening to help lead to earlier detection</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Encourage supplementary screening for earlier detection for women with dense breasts</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Improve overall quality of care</a:t>
              </a:r>
            </a:p>
          </p:txBody>
        </p:sp>
        <p:sp>
          <p:nvSpPr>
            <p:cNvPr id="132" name="Rectangle 131"/>
            <p:cNvSpPr/>
            <p:nvPr/>
          </p:nvSpPr>
          <p:spPr>
            <a:xfrm>
              <a:off x="8925895" y="2118823"/>
              <a:ext cx="2652863" cy="430886"/>
            </a:xfrm>
            <a:prstGeom prst="rect">
              <a:avLst/>
            </a:prstGeom>
          </p:spPr>
          <p:txBody>
            <a:bodyPr wrap="none">
              <a:spAutoFit/>
            </a:bodyPr>
            <a:lstStyle/>
            <a:p>
              <a:r>
                <a:rPr lang="en-US" sz="1500" b="1" dirty="0">
                  <a:solidFill>
                    <a:schemeClr val="tx1">
                      <a:lumMod val="75000"/>
                    </a:schemeClr>
                  </a:solidFill>
                  <a:ea typeface="Roboto" pitchFamily="2" charset="0"/>
                </a:rPr>
                <a:t>Patient Experience</a:t>
              </a:r>
              <a:endParaRPr lang="en-US" sz="1500" dirty="0">
                <a:solidFill>
                  <a:schemeClr val="tx1">
                    <a:lumMod val="75000"/>
                  </a:schemeClr>
                </a:solidFill>
              </a:endParaRPr>
            </a:p>
          </p:txBody>
        </p:sp>
      </p:grpSp>
      <p:sp>
        <p:nvSpPr>
          <p:cNvPr id="5" name="Title 5">
            <a:extLst>
              <a:ext uri="{FF2B5EF4-FFF2-40B4-BE49-F238E27FC236}">
                <a16:creationId xmlns:a16="http://schemas.microsoft.com/office/drawing/2014/main" id="{74ED1757-49EA-3EFE-96BB-27303D8CF766}"/>
              </a:ext>
            </a:extLst>
          </p:cNvPr>
          <p:cNvSpPr txBox="1">
            <a:spLocks/>
          </p:cNvSpPr>
          <p:nvPr/>
        </p:nvSpPr>
        <p:spPr>
          <a:xfrm>
            <a:off x="1787992" y="466231"/>
            <a:ext cx="6172200"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350" i="1" dirty="0">
                <a:solidFill>
                  <a:srgbClr val="223C89"/>
                </a:solidFill>
                <a:latin typeface="+mn-lt"/>
                <a:ea typeface="Roboto" pitchFamily="2" charset="0"/>
              </a:rPr>
              <a:t>Mammograms and Supplementary Screening for High-Risk Populations</a:t>
            </a:r>
            <a:endParaRPr lang="en-US" sz="1350" i="1" dirty="0">
              <a:solidFill>
                <a:srgbClr val="FF0000"/>
              </a:solidFill>
              <a:latin typeface="+mn-lt"/>
              <a:ea typeface="Roboto" pitchFamily="2" charset="0"/>
            </a:endParaRPr>
          </a:p>
        </p:txBody>
      </p:sp>
      <p:grpSp>
        <p:nvGrpSpPr>
          <p:cNvPr id="4" name="Group 3">
            <a:extLst>
              <a:ext uri="{FF2B5EF4-FFF2-40B4-BE49-F238E27FC236}">
                <a16:creationId xmlns:a16="http://schemas.microsoft.com/office/drawing/2014/main" id="{B8448389-6EAD-5299-CBF5-233E0C5C3DF4}"/>
              </a:ext>
            </a:extLst>
          </p:cNvPr>
          <p:cNvGrpSpPr/>
          <p:nvPr/>
        </p:nvGrpSpPr>
        <p:grpSpPr>
          <a:xfrm>
            <a:off x="3501961" y="2805432"/>
            <a:ext cx="2407692" cy="1279450"/>
            <a:chOff x="8735703" y="1973337"/>
            <a:chExt cx="3210258" cy="1705934"/>
          </a:xfrm>
        </p:grpSpPr>
        <p:sp>
          <p:nvSpPr>
            <p:cNvPr id="6" name="TextBox 5">
              <a:extLst>
                <a:ext uri="{FF2B5EF4-FFF2-40B4-BE49-F238E27FC236}">
                  <a16:creationId xmlns:a16="http://schemas.microsoft.com/office/drawing/2014/main" id="{64F3D9BF-39A2-F8A4-83F3-9F1188B463CE}"/>
                </a:ext>
              </a:extLst>
            </p:cNvPr>
            <p:cNvSpPr txBox="1"/>
            <p:nvPr/>
          </p:nvSpPr>
          <p:spPr>
            <a:xfrm>
              <a:off x="8735703" y="2452849"/>
              <a:ext cx="3210258" cy="1226422"/>
            </a:xfrm>
            <a:prstGeom prst="rect">
              <a:avLst/>
            </a:prstGeom>
            <a:noFill/>
          </p:spPr>
          <p:txBody>
            <a:bodyPr wrap="square" rIns="108000" bIns="27000" numCol="1" spcCol="360000" rtlCol="0">
              <a:spAutoFit/>
            </a:bodyPr>
            <a:lstStyle/>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Reports available to cover next level of care</a:t>
              </a:r>
            </a:p>
            <a:p>
              <a:pPr marL="214313" indent="-214313">
                <a:buFont typeface="Arial" panose="020B0604020202020204" pitchFamily="34" charset="0"/>
                <a:buChar char="•"/>
              </a:pPr>
              <a:r>
                <a:rPr lang="en-US" sz="1100" dirty="0">
                  <a:solidFill>
                    <a:schemeClr val="tx1">
                      <a:lumMod val="75000"/>
                    </a:schemeClr>
                  </a:solidFill>
                  <a:ea typeface="Lato" charset="0"/>
                  <a:cs typeface="Lato" charset="0"/>
                </a:rPr>
                <a:t>Eligibility for coverage in the event of a breast cancer diagnosis</a:t>
              </a:r>
            </a:p>
          </p:txBody>
        </p:sp>
        <p:sp>
          <p:nvSpPr>
            <p:cNvPr id="7" name="Rectangle 6">
              <a:extLst>
                <a:ext uri="{FF2B5EF4-FFF2-40B4-BE49-F238E27FC236}">
                  <a16:creationId xmlns:a16="http://schemas.microsoft.com/office/drawing/2014/main" id="{4A00B88A-3B07-1321-F5DE-908EDE1EB2CE}"/>
                </a:ext>
              </a:extLst>
            </p:cNvPr>
            <p:cNvSpPr/>
            <p:nvPr/>
          </p:nvSpPr>
          <p:spPr>
            <a:xfrm>
              <a:off x="9543260" y="1973337"/>
              <a:ext cx="1389697" cy="430887"/>
            </a:xfrm>
            <a:prstGeom prst="rect">
              <a:avLst/>
            </a:prstGeom>
          </p:spPr>
          <p:txBody>
            <a:bodyPr wrap="none">
              <a:spAutoFit/>
            </a:bodyPr>
            <a:lstStyle/>
            <a:p>
              <a:pPr algn="ctr"/>
              <a:r>
                <a:rPr lang="en-US" sz="1500" b="1" dirty="0">
                  <a:solidFill>
                    <a:schemeClr val="tx1">
                      <a:lumMod val="75000"/>
                    </a:schemeClr>
                  </a:solidFill>
                  <a:ea typeface="Roboto" pitchFamily="2" charset="0"/>
                </a:rPr>
                <a:t>Payment</a:t>
              </a:r>
              <a:endParaRPr lang="en-US" sz="1500" dirty="0">
                <a:solidFill>
                  <a:schemeClr val="tx1">
                    <a:lumMod val="75000"/>
                  </a:schemeClr>
                </a:solidFill>
              </a:endParaRPr>
            </a:p>
          </p:txBody>
        </p:sp>
      </p:grpSp>
    </p:spTree>
    <p:extLst>
      <p:ext uri="{BB962C8B-B14F-4D97-AF65-F5344CB8AC3E}">
        <p14:creationId xmlns:p14="http://schemas.microsoft.com/office/powerpoint/2010/main" val="843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icons on a black background&#10;&#10;Description automatically generated">
            <a:extLst>
              <a:ext uri="{FF2B5EF4-FFF2-40B4-BE49-F238E27FC236}">
                <a16:creationId xmlns:a16="http://schemas.microsoft.com/office/drawing/2014/main" id="{F985111A-1C45-F516-2751-FFB309601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56" y="-288538"/>
            <a:ext cx="10169912" cy="5720576"/>
          </a:xfrm>
          <a:prstGeom prst="rect">
            <a:avLst/>
          </a:prstGeom>
        </p:spPr>
      </p:pic>
      <p:sp>
        <p:nvSpPr>
          <p:cNvPr id="4" name="Title 5">
            <a:extLst>
              <a:ext uri="{FF2B5EF4-FFF2-40B4-BE49-F238E27FC236}">
                <a16:creationId xmlns:a16="http://schemas.microsoft.com/office/drawing/2014/main" id="{78F650FC-3F06-F864-91FB-AB19FBF886F6}"/>
              </a:ext>
            </a:extLst>
          </p:cNvPr>
          <p:cNvSpPr txBox="1">
            <a:spLocks/>
          </p:cNvSpPr>
          <p:nvPr/>
        </p:nvSpPr>
        <p:spPr>
          <a:xfrm>
            <a:off x="797946" y="641311"/>
            <a:ext cx="7907440" cy="3235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400" b="1" dirty="0">
                <a:solidFill>
                  <a:srgbClr val="223C89"/>
                </a:solidFill>
                <a:ea typeface="Roboto" pitchFamily="2" charset="0"/>
              </a:rPr>
              <a:t>Defined Value - Clinical</a:t>
            </a:r>
          </a:p>
          <a:p>
            <a:pPr algn="ctr">
              <a:lnSpc>
                <a:spcPct val="100000"/>
              </a:lnSpc>
            </a:pPr>
            <a:r>
              <a:rPr lang="en-US" sz="2000" i="1" dirty="0">
                <a:solidFill>
                  <a:srgbClr val="223C89"/>
                </a:solidFill>
                <a:latin typeface="+mn-lt"/>
                <a:ea typeface="Roboto" pitchFamily="2" charset="0"/>
              </a:rPr>
              <a:t>Breast Tissue Density: Supporting Facts and Screening Options</a:t>
            </a:r>
            <a:endParaRPr lang="en-US" sz="2000" i="1" dirty="0">
              <a:solidFill>
                <a:srgbClr val="FF0000"/>
              </a:solidFill>
              <a:latin typeface="+mn-lt"/>
              <a:ea typeface="Roboto" pitchFamily="2" charset="0"/>
            </a:endParaRPr>
          </a:p>
          <a:p>
            <a:pPr algn="ctr">
              <a:lnSpc>
                <a:spcPct val="100000"/>
              </a:lnSpc>
            </a:pPr>
            <a:endParaRPr lang="en-US" sz="2400" i="1" dirty="0">
              <a:solidFill>
                <a:srgbClr val="FF0000"/>
              </a:solidFill>
              <a:latin typeface="+mn-lt"/>
              <a:ea typeface="Roboto" pitchFamily="2" charset="0"/>
            </a:endParaRPr>
          </a:p>
        </p:txBody>
      </p:sp>
      <p:sp>
        <p:nvSpPr>
          <p:cNvPr id="8" name="TextBox 7">
            <a:extLst>
              <a:ext uri="{FF2B5EF4-FFF2-40B4-BE49-F238E27FC236}">
                <a16:creationId xmlns:a16="http://schemas.microsoft.com/office/drawing/2014/main" id="{2B76DBCA-C24C-49E4-B7F0-DEC6E4D54CB7}"/>
              </a:ext>
            </a:extLst>
          </p:cNvPr>
          <p:cNvSpPr txBox="1"/>
          <p:nvPr/>
        </p:nvSpPr>
        <p:spPr>
          <a:xfrm>
            <a:off x="1040784" y="3161885"/>
            <a:ext cx="1717288" cy="646331"/>
          </a:xfrm>
          <a:prstGeom prst="rect">
            <a:avLst/>
          </a:prstGeom>
          <a:noFill/>
        </p:spPr>
        <p:txBody>
          <a:bodyPr wrap="square">
            <a:spAutoFit/>
          </a:bodyPr>
          <a:lstStyle/>
          <a:p>
            <a:pPr lvl="1" algn="ctr"/>
            <a:r>
              <a:rPr lang="en-US" sz="1200" b="1" dirty="0"/>
              <a:t>40% </a:t>
            </a:r>
            <a:r>
              <a:rPr lang="en-US" sz="1200" dirty="0"/>
              <a:t>of women have dense breasts.</a:t>
            </a:r>
          </a:p>
        </p:txBody>
      </p:sp>
      <p:sp>
        <p:nvSpPr>
          <p:cNvPr id="10" name="TextBox 9">
            <a:extLst>
              <a:ext uri="{FF2B5EF4-FFF2-40B4-BE49-F238E27FC236}">
                <a16:creationId xmlns:a16="http://schemas.microsoft.com/office/drawing/2014/main" id="{37921F62-B64D-1016-93F8-F2FAF0C38A97}"/>
              </a:ext>
            </a:extLst>
          </p:cNvPr>
          <p:cNvSpPr txBox="1"/>
          <p:nvPr/>
        </p:nvSpPr>
        <p:spPr>
          <a:xfrm>
            <a:off x="2491686" y="3161885"/>
            <a:ext cx="2148468" cy="830997"/>
          </a:xfrm>
          <a:prstGeom prst="rect">
            <a:avLst/>
          </a:prstGeom>
          <a:noFill/>
        </p:spPr>
        <p:txBody>
          <a:bodyPr wrap="square">
            <a:spAutoFit/>
          </a:bodyPr>
          <a:lstStyle/>
          <a:p>
            <a:pPr lvl="1" algn="ctr"/>
            <a:r>
              <a:rPr lang="en-US" sz="1200" dirty="0"/>
              <a:t>Women with dense breast are </a:t>
            </a:r>
            <a:r>
              <a:rPr lang="en-US" sz="1200" b="1" dirty="0"/>
              <a:t>4x</a:t>
            </a:r>
            <a:r>
              <a:rPr lang="en-US" sz="1200" dirty="0"/>
              <a:t> more likely to develop breast cancer</a:t>
            </a:r>
          </a:p>
        </p:txBody>
      </p:sp>
      <p:sp>
        <p:nvSpPr>
          <p:cNvPr id="12" name="TextBox 11">
            <a:extLst>
              <a:ext uri="{FF2B5EF4-FFF2-40B4-BE49-F238E27FC236}">
                <a16:creationId xmlns:a16="http://schemas.microsoft.com/office/drawing/2014/main" id="{9A9C2C74-30F4-7E1E-2F76-A307E35B612A}"/>
              </a:ext>
            </a:extLst>
          </p:cNvPr>
          <p:cNvSpPr txBox="1"/>
          <p:nvPr/>
        </p:nvSpPr>
        <p:spPr>
          <a:xfrm>
            <a:off x="4418378" y="3161885"/>
            <a:ext cx="1813930" cy="830997"/>
          </a:xfrm>
          <a:prstGeom prst="rect">
            <a:avLst/>
          </a:prstGeom>
          <a:noFill/>
        </p:spPr>
        <p:txBody>
          <a:bodyPr wrap="square">
            <a:spAutoFit/>
          </a:bodyPr>
          <a:lstStyle/>
          <a:p>
            <a:pPr lvl="1" algn="ctr"/>
            <a:r>
              <a:rPr lang="en-US" sz="1200" dirty="0"/>
              <a:t>Dense breast is a </a:t>
            </a:r>
            <a:r>
              <a:rPr lang="en-US" sz="1200" b="1" dirty="0"/>
              <a:t>higher risk </a:t>
            </a:r>
            <a:r>
              <a:rPr lang="en-US" sz="1200" dirty="0"/>
              <a:t>factor than family history </a:t>
            </a:r>
          </a:p>
        </p:txBody>
      </p:sp>
      <p:sp>
        <p:nvSpPr>
          <p:cNvPr id="14" name="TextBox 13">
            <a:extLst>
              <a:ext uri="{FF2B5EF4-FFF2-40B4-BE49-F238E27FC236}">
                <a16:creationId xmlns:a16="http://schemas.microsoft.com/office/drawing/2014/main" id="{2299B8B8-3A9A-9C9E-8D28-F383067AB24F}"/>
              </a:ext>
            </a:extLst>
          </p:cNvPr>
          <p:cNvSpPr txBox="1"/>
          <p:nvPr/>
        </p:nvSpPr>
        <p:spPr>
          <a:xfrm>
            <a:off x="6165400" y="3162630"/>
            <a:ext cx="1870908" cy="830997"/>
          </a:xfrm>
          <a:prstGeom prst="rect">
            <a:avLst/>
          </a:prstGeom>
          <a:noFill/>
        </p:spPr>
        <p:txBody>
          <a:bodyPr wrap="square">
            <a:spAutoFit/>
          </a:bodyPr>
          <a:lstStyle/>
          <a:p>
            <a:pPr lvl="1" algn="ctr"/>
            <a:r>
              <a:rPr lang="en-US" sz="1200" b="1" dirty="0"/>
              <a:t>50% </a:t>
            </a:r>
            <a:r>
              <a:rPr lang="en-US" sz="1200" dirty="0"/>
              <a:t>of mammograms will miss cancers on Dense breast</a:t>
            </a:r>
          </a:p>
        </p:txBody>
      </p:sp>
    </p:spTree>
    <p:extLst>
      <p:ext uri="{BB962C8B-B14F-4D97-AF65-F5344CB8AC3E}">
        <p14:creationId xmlns:p14="http://schemas.microsoft.com/office/powerpoint/2010/main" val="40800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EB8F4A-558B-4132-BFD8-D48C0F14BF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53"/>
          <a:stretch/>
        </p:blipFill>
        <p:spPr bwMode="auto">
          <a:xfrm>
            <a:off x="4384376" y="1001020"/>
            <a:ext cx="4373049" cy="2851330"/>
          </a:xfrm>
          <a:prstGeom prst="rect">
            <a:avLst/>
          </a:prstGeom>
          <a:noFill/>
          <a:effectLst>
            <a:outerShdw blurRad="50800" dist="38100" dir="2700000" algn="tl" rotWithShape="0">
              <a:prstClr val="black">
                <a:alpha val="40000"/>
              </a:prstClr>
            </a:outerShdw>
          </a:effectLst>
        </p:spPr>
      </p:pic>
      <p:sp>
        <p:nvSpPr>
          <p:cNvPr id="8" name="Content Placeholder 4">
            <a:extLst>
              <a:ext uri="{FF2B5EF4-FFF2-40B4-BE49-F238E27FC236}">
                <a16:creationId xmlns:a16="http://schemas.microsoft.com/office/drawing/2014/main" id="{055ED544-1A36-6AA9-D46A-E99044A5D3DF}"/>
              </a:ext>
            </a:extLst>
          </p:cNvPr>
          <p:cNvSpPr txBox="1">
            <a:spLocks/>
          </p:cNvSpPr>
          <p:nvPr/>
        </p:nvSpPr>
        <p:spPr>
          <a:xfrm>
            <a:off x="386575" y="1062310"/>
            <a:ext cx="3916288" cy="2547517"/>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Effective June 1, 2015, Michigan law requires that mammography service providers inform patients if they have “dense breast tissue” on screening mammography</a:t>
            </a:r>
          </a:p>
          <a:p>
            <a:r>
              <a:rPr lang="en-US" sz="1600" dirty="0"/>
              <a:t>Preventative Imaging: Mammogram, 3D Mammogram/Tomosynthesis, Ultrasound, MRI</a:t>
            </a:r>
          </a:p>
          <a:p>
            <a:pPr lvl="1"/>
            <a:r>
              <a:rPr lang="en-US" sz="1100" dirty="0"/>
              <a:t>Many studies have shown 3D mammograms can be more helpful in women with more dense breasts</a:t>
            </a:r>
          </a:p>
          <a:p>
            <a:pPr lvl="1"/>
            <a:r>
              <a:rPr lang="en-US" sz="1100" dirty="0"/>
              <a:t>Full breast screening Ultrasound help detect breast cancers in earlier stages for dense breasts</a:t>
            </a:r>
          </a:p>
        </p:txBody>
      </p:sp>
      <p:sp>
        <p:nvSpPr>
          <p:cNvPr id="9" name="Title 5">
            <a:extLst>
              <a:ext uri="{FF2B5EF4-FFF2-40B4-BE49-F238E27FC236}">
                <a16:creationId xmlns:a16="http://schemas.microsoft.com/office/drawing/2014/main" id="{2C784781-BEB2-A821-FD0B-0A91C0C0A070}"/>
              </a:ext>
            </a:extLst>
          </p:cNvPr>
          <p:cNvSpPr txBox="1">
            <a:spLocks/>
          </p:cNvSpPr>
          <p:nvPr/>
        </p:nvSpPr>
        <p:spPr>
          <a:xfrm>
            <a:off x="589789" y="314208"/>
            <a:ext cx="3250691" cy="3235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100" b="1" dirty="0">
              <a:solidFill>
                <a:srgbClr val="223C89"/>
              </a:solidFill>
              <a:ea typeface="Roboto" pitchFamily="2" charset="0"/>
            </a:endParaRPr>
          </a:p>
        </p:txBody>
      </p:sp>
      <p:sp>
        <p:nvSpPr>
          <p:cNvPr id="12" name="Title 5">
            <a:extLst>
              <a:ext uri="{FF2B5EF4-FFF2-40B4-BE49-F238E27FC236}">
                <a16:creationId xmlns:a16="http://schemas.microsoft.com/office/drawing/2014/main" id="{7419287D-940C-063E-8244-26C07C27DE3D}"/>
              </a:ext>
            </a:extLst>
          </p:cNvPr>
          <p:cNvSpPr txBox="1">
            <a:spLocks/>
          </p:cNvSpPr>
          <p:nvPr/>
        </p:nvSpPr>
        <p:spPr>
          <a:xfrm>
            <a:off x="1286107" y="200568"/>
            <a:ext cx="6727903" cy="642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400" dirty="0">
                <a:solidFill>
                  <a:srgbClr val="223C89"/>
                </a:solidFill>
                <a:ea typeface="Roboto" pitchFamily="2" charset="0"/>
              </a:rPr>
              <a:t>Supporting Facts and Screening Options</a:t>
            </a:r>
            <a:endParaRPr lang="en-US" sz="2400" dirty="0">
              <a:solidFill>
                <a:srgbClr val="FF0000"/>
              </a:solidFill>
              <a:ea typeface="Roboto" pitchFamily="2" charset="0"/>
            </a:endParaRPr>
          </a:p>
        </p:txBody>
      </p:sp>
      <p:sp>
        <p:nvSpPr>
          <p:cNvPr id="3" name="TextBox 2">
            <a:extLst>
              <a:ext uri="{FF2B5EF4-FFF2-40B4-BE49-F238E27FC236}">
                <a16:creationId xmlns:a16="http://schemas.microsoft.com/office/drawing/2014/main" id="{EE4919D4-4088-354F-D6CE-F45449D716EE}"/>
              </a:ext>
            </a:extLst>
          </p:cNvPr>
          <p:cNvSpPr txBox="1"/>
          <p:nvPr/>
        </p:nvSpPr>
        <p:spPr>
          <a:xfrm>
            <a:off x="477643" y="3984478"/>
            <a:ext cx="8344829" cy="584775"/>
          </a:xfrm>
          <a:prstGeom prst="rect">
            <a:avLst/>
          </a:prstGeom>
          <a:noFill/>
        </p:spPr>
        <p:txBody>
          <a:bodyPr wrap="square">
            <a:spAutoFit/>
          </a:bodyPr>
          <a:lstStyle/>
          <a:p>
            <a:pPr marL="0" indent="0" algn="ctr">
              <a:buNone/>
            </a:pPr>
            <a:r>
              <a:rPr lang="en-US" sz="1600" b="1" dirty="0">
                <a:solidFill>
                  <a:srgbClr val="FF0000"/>
                </a:solidFill>
              </a:rPr>
              <a:t>Breast tissue density will be included on the imaging reports exchanged if included by the sending organization</a:t>
            </a:r>
          </a:p>
        </p:txBody>
      </p:sp>
    </p:spTree>
    <p:extLst>
      <p:ext uri="{BB962C8B-B14F-4D97-AF65-F5344CB8AC3E}">
        <p14:creationId xmlns:p14="http://schemas.microsoft.com/office/powerpoint/2010/main" val="233442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uter screen&#10;&#10;Description automatically generated">
            <a:extLst>
              <a:ext uri="{FF2B5EF4-FFF2-40B4-BE49-F238E27FC236}">
                <a16:creationId xmlns:a16="http://schemas.microsoft.com/office/drawing/2014/main" id="{B822DAFD-136B-1B29-DD78-B0EFEBEF4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33678" cy="4687694"/>
          </a:xfrm>
          <a:prstGeom prst="rect">
            <a:avLst/>
          </a:prstGeom>
        </p:spPr>
      </p:pic>
      <p:sp>
        <p:nvSpPr>
          <p:cNvPr id="3" name="Title 2">
            <a:extLst>
              <a:ext uri="{FF2B5EF4-FFF2-40B4-BE49-F238E27FC236}">
                <a16:creationId xmlns:a16="http://schemas.microsoft.com/office/drawing/2014/main" id="{CFD31502-75CC-79A1-C2C9-616DB5835091}"/>
              </a:ext>
            </a:extLst>
          </p:cNvPr>
          <p:cNvSpPr>
            <a:spLocks noGrp="1"/>
          </p:cNvSpPr>
          <p:nvPr>
            <p:ph type="title"/>
          </p:nvPr>
        </p:nvSpPr>
        <p:spPr>
          <a:xfrm>
            <a:off x="4883955" y="283357"/>
            <a:ext cx="7886700" cy="395431"/>
          </a:xfrm>
        </p:spPr>
        <p:txBody>
          <a:bodyPr vert="horz" lIns="68580" tIns="34290" rIns="68580" bIns="34290" rtlCol="0" anchor="ctr" anchorCtr="0">
            <a:noAutofit/>
          </a:bodyPr>
          <a:lstStyle/>
          <a:p>
            <a:pPr>
              <a:lnSpc>
                <a:spcPct val="100000"/>
              </a:lnSpc>
            </a:pPr>
            <a:r>
              <a:rPr lang="en-US" sz="2000" dirty="0">
                <a:solidFill>
                  <a:srgbClr val="223C89"/>
                </a:solidFill>
                <a:ea typeface="Roboto" pitchFamily="2" charset="0"/>
              </a:rPr>
              <a:t>Capabilities of Breast Cancer</a:t>
            </a:r>
            <a:br>
              <a:rPr lang="en-US" sz="2000" dirty="0">
                <a:solidFill>
                  <a:srgbClr val="223C89"/>
                </a:solidFill>
                <a:ea typeface="Roboto" pitchFamily="2" charset="0"/>
              </a:rPr>
            </a:br>
            <a:r>
              <a:rPr lang="en-US" sz="2000" dirty="0">
                <a:solidFill>
                  <a:srgbClr val="223C89"/>
                </a:solidFill>
                <a:ea typeface="Roboto" pitchFamily="2" charset="0"/>
              </a:rPr>
              <a:t>Imaging Exchange </a:t>
            </a:r>
          </a:p>
        </p:txBody>
      </p:sp>
      <p:sp>
        <p:nvSpPr>
          <p:cNvPr id="4" name="Content Placeholder 3">
            <a:extLst>
              <a:ext uri="{FF2B5EF4-FFF2-40B4-BE49-F238E27FC236}">
                <a16:creationId xmlns:a16="http://schemas.microsoft.com/office/drawing/2014/main" id="{2EBA4CAB-506B-C1CD-D879-793A2D294D30}"/>
              </a:ext>
            </a:extLst>
          </p:cNvPr>
          <p:cNvSpPr>
            <a:spLocks noGrp="1"/>
          </p:cNvSpPr>
          <p:nvPr>
            <p:ph idx="1"/>
          </p:nvPr>
        </p:nvSpPr>
        <p:spPr>
          <a:xfrm>
            <a:off x="4815840" y="962144"/>
            <a:ext cx="3848100" cy="3586996"/>
          </a:xfrm>
        </p:spPr>
        <p:txBody>
          <a:bodyPr vert="horz" lIns="68580" tIns="34290" rIns="68580" bIns="34290" rtlCol="0" anchor="t">
            <a:normAutofit fontScale="92500"/>
          </a:bodyPr>
          <a:lstStyle/>
          <a:p>
            <a:pPr marL="571500" lvl="1" indent="-228600">
              <a:lnSpc>
                <a:spcPct val="107000"/>
              </a:lnSpc>
              <a:spcBef>
                <a:spcPts val="150"/>
              </a:spcBef>
              <a:buFont typeface="+mj-lt"/>
              <a:buAutoNum type="arabicPeriod"/>
            </a:pPr>
            <a:r>
              <a:rPr lang="en-US" dirty="0"/>
              <a:t>Pilot solution will allow for prior and present image result reports to be exchanged between the patient care team based on their active care relationship (ACRS).</a:t>
            </a:r>
          </a:p>
          <a:p>
            <a:pPr marL="685800" lvl="1" indent="-342900">
              <a:lnSpc>
                <a:spcPct val="107000"/>
              </a:lnSpc>
              <a:spcBef>
                <a:spcPts val="150"/>
              </a:spcBef>
              <a:buAutoNum type="arabicPeriod"/>
            </a:pPr>
            <a:endParaRPr lang="en-US" dirty="0"/>
          </a:p>
          <a:p>
            <a:pPr marL="685800" lvl="1" indent="-342900">
              <a:lnSpc>
                <a:spcPct val="107000"/>
              </a:lnSpc>
              <a:spcBef>
                <a:spcPts val="150"/>
              </a:spcBef>
              <a:buAutoNum type="arabicPeriod"/>
            </a:pPr>
            <a:r>
              <a:rPr lang="en-US" dirty="0"/>
              <a:t>MiHIN will leverage existing data feeds for radiology result (ORU) messages to:</a:t>
            </a:r>
          </a:p>
          <a:p>
            <a:pPr marL="1028700" lvl="2" indent="-342900">
              <a:lnSpc>
                <a:spcPct val="107000"/>
              </a:lnSpc>
              <a:spcBef>
                <a:spcPts val="150"/>
              </a:spcBef>
              <a:buAutoNum type="arabicPeriod"/>
            </a:pPr>
            <a:r>
              <a:rPr lang="en-US" dirty="0"/>
              <a:t>Identity resolve the patient in the inbound ORU through the common key service</a:t>
            </a:r>
          </a:p>
          <a:p>
            <a:pPr marL="1028700" lvl="2" indent="-342900">
              <a:lnSpc>
                <a:spcPct val="107000"/>
              </a:lnSpc>
              <a:spcBef>
                <a:spcPts val="150"/>
              </a:spcBef>
              <a:buAutoNum type="arabicPeriod"/>
            </a:pPr>
            <a:r>
              <a:rPr lang="en-US" dirty="0"/>
              <a:t>Convert to FHIR and register imaging study in our clinical data repository (CDR)</a:t>
            </a:r>
          </a:p>
          <a:p>
            <a:pPr marL="1028700" lvl="2" indent="-342900">
              <a:lnSpc>
                <a:spcPct val="107000"/>
              </a:lnSpc>
              <a:spcBef>
                <a:spcPts val="150"/>
              </a:spcBef>
              <a:buAutoNum type="arabicPeriod"/>
            </a:pPr>
            <a:r>
              <a:rPr lang="en-US" dirty="0"/>
              <a:t>Make it available in our longitudinal patient viewer</a:t>
            </a:r>
          </a:p>
          <a:p>
            <a:pPr marL="685800" lvl="2" indent="0">
              <a:lnSpc>
                <a:spcPct val="107000"/>
              </a:lnSpc>
              <a:spcBef>
                <a:spcPts val="150"/>
              </a:spcBef>
              <a:buNone/>
            </a:pPr>
            <a:endParaRPr lang="en-US" dirty="0"/>
          </a:p>
          <a:p>
            <a:pPr marL="342900" lvl="1" indent="0">
              <a:lnSpc>
                <a:spcPct val="107000"/>
              </a:lnSpc>
              <a:spcBef>
                <a:spcPts val="150"/>
              </a:spcBef>
              <a:buNone/>
            </a:pPr>
            <a:r>
              <a:rPr lang="en-US" dirty="0"/>
              <a:t>*Future facing proof of concept imaging study will be enriched with additional metadata for future use (examples: anatomical regions, modality).</a:t>
            </a:r>
          </a:p>
          <a:p>
            <a:pPr marL="342900" lvl="1" indent="171450">
              <a:lnSpc>
                <a:spcPct val="107000"/>
              </a:lnSpc>
              <a:spcBef>
                <a:spcPts val="150"/>
              </a:spcBef>
            </a:pPr>
            <a:endParaRPr lang="en-US" dirty="0"/>
          </a:p>
        </p:txBody>
      </p:sp>
    </p:spTree>
    <p:extLst>
      <p:ext uri="{BB962C8B-B14F-4D97-AF65-F5344CB8AC3E}">
        <p14:creationId xmlns:p14="http://schemas.microsoft.com/office/powerpoint/2010/main" val="85067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white papers with blue text&#10;&#10;Description automatically generated">
            <a:extLst>
              <a:ext uri="{FF2B5EF4-FFF2-40B4-BE49-F238E27FC236}">
                <a16:creationId xmlns:a16="http://schemas.microsoft.com/office/drawing/2014/main" id="{AA2A9B3E-E8D8-FF97-883C-2EC273B68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15"/>
            <a:ext cx="9144000" cy="5143500"/>
          </a:xfrm>
          <a:prstGeom prst="rect">
            <a:avLst/>
          </a:prstGeom>
        </p:spPr>
      </p:pic>
      <p:sp>
        <p:nvSpPr>
          <p:cNvPr id="70" name="Title 5"/>
          <p:cNvSpPr txBox="1">
            <a:spLocks/>
          </p:cNvSpPr>
          <p:nvPr/>
        </p:nvSpPr>
        <p:spPr>
          <a:xfrm>
            <a:off x="1485900" y="209702"/>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a typeface="Roboto" pitchFamily="2" charset="0"/>
              </a:rPr>
              <a:t>Initial Pilot Guiding Principles</a:t>
            </a:r>
            <a:endParaRPr lang="en-US" sz="1350" b="1" dirty="0">
              <a:solidFill>
                <a:schemeClr val="bg1"/>
              </a:solidFill>
              <a:ea typeface="Roboto" pitchFamily="2" charset="0"/>
            </a:endParaRPr>
          </a:p>
        </p:txBody>
      </p:sp>
      <p:sp>
        <p:nvSpPr>
          <p:cNvPr id="41" name="AutoShape 3"/>
          <p:cNvSpPr>
            <a:spLocks noChangeAspect="1" noChangeArrowheads="1" noTextEdit="1"/>
          </p:cNvSpPr>
          <p:nvPr/>
        </p:nvSpPr>
        <p:spPr bwMode="auto">
          <a:xfrm>
            <a:off x="3378086" y="1358288"/>
            <a:ext cx="2387828" cy="26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TextBox 88"/>
          <p:cNvSpPr txBox="1"/>
          <p:nvPr/>
        </p:nvSpPr>
        <p:spPr>
          <a:xfrm>
            <a:off x="6801387" y="1237997"/>
            <a:ext cx="2141819" cy="235013"/>
          </a:xfrm>
          <a:prstGeom prst="rect">
            <a:avLst/>
          </a:prstGeom>
          <a:noFill/>
        </p:spPr>
        <p:txBody>
          <a:bodyPr wrap="square" rIns="108000" bIns="27000" numCol="1" spcCol="360000" rtlCol="0">
            <a:spAutoFit/>
          </a:bodyPr>
          <a:lstStyle/>
          <a:p>
            <a:endParaRPr lang="en-US" sz="1050">
              <a:solidFill>
                <a:schemeClr val="tx1">
                  <a:lumMod val="75000"/>
                </a:schemeClr>
              </a:solidFill>
            </a:endParaRPr>
          </a:p>
        </p:txBody>
      </p:sp>
      <p:sp>
        <p:nvSpPr>
          <p:cNvPr id="2" name="TextBox 1">
            <a:extLst>
              <a:ext uri="{FF2B5EF4-FFF2-40B4-BE49-F238E27FC236}">
                <a16:creationId xmlns:a16="http://schemas.microsoft.com/office/drawing/2014/main" id="{ED9F8B08-BA1E-CF5B-E292-2CB241C43D3B}"/>
              </a:ext>
            </a:extLst>
          </p:cNvPr>
          <p:cNvSpPr txBox="1"/>
          <p:nvPr/>
        </p:nvSpPr>
        <p:spPr>
          <a:xfrm>
            <a:off x="888601" y="904352"/>
            <a:ext cx="7667244" cy="584775"/>
          </a:xfrm>
          <a:prstGeom prst="rect">
            <a:avLst/>
          </a:prstGeom>
          <a:noFill/>
        </p:spPr>
        <p:txBody>
          <a:bodyPr wrap="square" rtlCol="0">
            <a:spAutoFit/>
          </a:bodyPr>
          <a:lstStyle/>
          <a:p>
            <a:pPr algn="ctr"/>
            <a:r>
              <a:rPr lang="en-US" sz="1600" dirty="0">
                <a:solidFill>
                  <a:schemeClr val="bg1"/>
                </a:solidFill>
              </a:rPr>
              <a:t>Outreach and Discussion have been ongoing with the </a:t>
            </a:r>
            <a:r>
              <a:rPr lang="en-US" sz="1600" dirty="0">
                <a:solidFill>
                  <a:schemeClr val="bg1"/>
                </a:solidFill>
                <a:hlinkClick r:id="rId3">
                  <a:extLst>
                    <a:ext uri="{A12FA001-AC4F-418D-AE19-62706E023703}">
                      <ahyp:hlinkClr xmlns:ahyp="http://schemas.microsoft.com/office/drawing/2018/hyperlinkcolor" val="tx"/>
                    </a:ext>
                  </a:extLst>
                </a:hlinkClick>
              </a:rPr>
              <a:t>Breast and Cervical Cancer Control Navigation Program (BC3NP) </a:t>
            </a:r>
            <a:r>
              <a:rPr lang="en-US" sz="1600" dirty="0">
                <a:solidFill>
                  <a:schemeClr val="bg1"/>
                </a:solidFill>
              </a:rPr>
              <a:t>outlining the need to: </a:t>
            </a:r>
          </a:p>
        </p:txBody>
      </p:sp>
    </p:spTree>
    <p:extLst>
      <p:ext uri="{BB962C8B-B14F-4D97-AF65-F5344CB8AC3E}">
        <p14:creationId xmlns:p14="http://schemas.microsoft.com/office/powerpoint/2010/main" val="4264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
            <a:extLst>
              <a:ext uri="{FF2B5EF4-FFF2-40B4-BE49-F238E27FC236}">
                <a16:creationId xmlns:a16="http://schemas.microsoft.com/office/drawing/2014/main" id="{C8B9BD13-DA10-44AB-A5E9-7A05DBBFE59D}"/>
              </a:ext>
            </a:extLst>
          </p:cNvPr>
          <p:cNvSpPr txBox="1">
            <a:spLocks noGrp="1"/>
          </p:cNvSpPr>
          <p:nvPr>
            <p:ph type="title"/>
          </p:nvPr>
        </p:nvSpPr>
        <p:spPr>
          <a:xfrm>
            <a:off x="673378" y="0"/>
            <a:ext cx="8244158" cy="1015080"/>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2200" dirty="0">
                <a:solidFill>
                  <a:schemeClr val="tx2"/>
                </a:solidFill>
                <a:cs typeface="Calibri"/>
              </a:rPr>
              <a:t>Data Flow: Identify and Retrieve Image Result(s)</a:t>
            </a:r>
          </a:p>
        </p:txBody>
      </p:sp>
      <p:pic>
        <p:nvPicPr>
          <p:cNvPr id="22" name="Picture 21" descr="A screenshot of a computer&#10;&#10;Description automatically generated">
            <a:extLst>
              <a:ext uri="{FF2B5EF4-FFF2-40B4-BE49-F238E27FC236}">
                <a16:creationId xmlns:a16="http://schemas.microsoft.com/office/drawing/2014/main" id="{F454B86A-8529-5BE7-3334-F44F3D190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069" y="855160"/>
            <a:ext cx="6497444" cy="3654812"/>
          </a:xfrm>
          <a:prstGeom prst="rect">
            <a:avLst/>
          </a:prstGeom>
        </p:spPr>
      </p:pic>
      <p:pic>
        <p:nvPicPr>
          <p:cNvPr id="25" name="Picture 24" descr="A blue rectangles on a black background&#10;&#10;Description automatically generated">
            <a:extLst>
              <a:ext uri="{FF2B5EF4-FFF2-40B4-BE49-F238E27FC236}">
                <a16:creationId xmlns:a16="http://schemas.microsoft.com/office/drawing/2014/main" id="{C3DCDB50-E347-F851-614F-820A27E69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49" y="750618"/>
            <a:ext cx="6869151" cy="3863897"/>
          </a:xfrm>
          <a:prstGeom prst="rect">
            <a:avLst/>
          </a:prstGeom>
        </p:spPr>
      </p:pic>
    </p:spTree>
    <p:extLst>
      <p:ext uri="{BB962C8B-B14F-4D97-AF65-F5344CB8AC3E}">
        <p14:creationId xmlns:p14="http://schemas.microsoft.com/office/powerpoint/2010/main" val="37030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CBA29-EEBC-699F-0388-B5F9C481FBAB}"/>
              </a:ext>
            </a:extLst>
          </p:cNvPr>
          <p:cNvSpPr>
            <a:spLocks noGrp="1"/>
          </p:cNvSpPr>
          <p:nvPr>
            <p:ph type="title"/>
          </p:nvPr>
        </p:nvSpPr>
        <p:spPr>
          <a:xfrm>
            <a:off x="2974931" y="273112"/>
            <a:ext cx="4228576" cy="227951"/>
          </a:xfrm>
        </p:spPr>
        <p:txBody>
          <a:bodyPr>
            <a:normAutofit fontScale="90000"/>
          </a:bodyPr>
          <a:lstStyle/>
          <a:p>
            <a:r>
              <a:rPr lang="en-US" dirty="0">
                <a:cs typeface="Calibri"/>
              </a:rPr>
              <a:t>Access via </a:t>
            </a:r>
            <a:r>
              <a:rPr lang="en-US" dirty="0" err="1">
                <a:cs typeface="Calibri"/>
              </a:rPr>
              <a:t>MIGateway</a:t>
            </a:r>
            <a:endParaRPr lang="en-US" dirty="0"/>
          </a:p>
        </p:txBody>
      </p:sp>
      <p:sp>
        <p:nvSpPr>
          <p:cNvPr id="8" name="Content Placeholder 7">
            <a:extLst>
              <a:ext uri="{FF2B5EF4-FFF2-40B4-BE49-F238E27FC236}">
                <a16:creationId xmlns:a16="http://schemas.microsoft.com/office/drawing/2014/main" id="{838A3935-DC37-30A0-8007-4066003D1F15}"/>
              </a:ext>
            </a:extLst>
          </p:cNvPr>
          <p:cNvSpPr>
            <a:spLocks noGrp="1"/>
          </p:cNvSpPr>
          <p:nvPr>
            <p:ph idx="1"/>
          </p:nvPr>
        </p:nvSpPr>
        <p:spPr>
          <a:xfrm>
            <a:off x="215589" y="1258484"/>
            <a:ext cx="3077737" cy="3113462"/>
          </a:xfrm>
        </p:spPr>
        <p:txBody>
          <a:bodyPr>
            <a:normAutofit/>
          </a:bodyPr>
          <a:lstStyle/>
          <a:p>
            <a:r>
              <a:rPr lang="en-US" sz="1300" dirty="0"/>
              <a:t>Radiology result reports can be accessed via the longitudinal patient record view in </a:t>
            </a:r>
            <a:r>
              <a:rPr lang="en-US" sz="1300" dirty="0" err="1"/>
              <a:t>MIGateway</a:t>
            </a:r>
            <a:endParaRPr lang="en-US" sz="1300" dirty="0"/>
          </a:p>
          <a:p>
            <a:r>
              <a:rPr lang="en-US" sz="1300" dirty="0"/>
              <a:t>Will show the:</a:t>
            </a:r>
          </a:p>
          <a:p>
            <a:pPr lvl="1"/>
            <a:r>
              <a:rPr lang="en-US" sz="1300" dirty="0"/>
              <a:t>Procedure performed</a:t>
            </a:r>
          </a:p>
          <a:p>
            <a:pPr lvl="1"/>
            <a:r>
              <a:rPr lang="en-US" sz="1300" dirty="0"/>
              <a:t>Sending facility</a:t>
            </a:r>
          </a:p>
          <a:p>
            <a:pPr lvl="1"/>
            <a:r>
              <a:rPr lang="en-US" sz="1300" dirty="0"/>
              <a:t>Discrete results (if available)</a:t>
            </a:r>
          </a:p>
          <a:p>
            <a:pPr lvl="1"/>
            <a:r>
              <a:rPr lang="en-US" sz="1300" dirty="0"/>
              <a:t>Download/view the report</a:t>
            </a:r>
          </a:p>
        </p:txBody>
      </p:sp>
      <p:grpSp>
        <p:nvGrpSpPr>
          <p:cNvPr id="7" name="Group 6">
            <a:extLst>
              <a:ext uri="{FF2B5EF4-FFF2-40B4-BE49-F238E27FC236}">
                <a16:creationId xmlns:a16="http://schemas.microsoft.com/office/drawing/2014/main" id="{74946C2B-B398-21A2-A65D-EB5194D35FF6}"/>
              </a:ext>
            </a:extLst>
          </p:cNvPr>
          <p:cNvGrpSpPr/>
          <p:nvPr/>
        </p:nvGrpSpPr>
        <p:grpSpPr>
          <a:xfrm>
            <a:off x="3526997" y="1258484"/>
            <a:ext cx="5401414" cy="2626532"/>
            <a:chOff x="3376361" y="1307410"/>
            <a:chExt cx="8128307" cy="3540635"/>
          </a:xfrm>
          <a:effectLst>
            <a:outerShdw blurRad="50800" dist="38100" dir="2700000" algn="tl" rotWithShape="0">
              <a:prstClr val="black">
                <a:alpha val="40000"/>
              </a:prstClr>
            </a:outerShdw>
          </a:effectLst>
        </p:grpSpPr>
        <p:grpSp>
          <p:nvGrpSpPr>
            <p:cNvPr id="9" name="Group 8">
              <a:extLst>
                <a:ext uri="{FF2B5EF4-FFF2-40B4-BE49-F238E27FC236}">
                  <a16:creationId xmlns:a16="http://schemas.microsoft.com/office/drawing/2014/main" id="{1A082C27-BCB5-0D64-CFB6-D5B1F2598874}"/>
                </a:ext>
              </a:extLst>
            </p:cNvPr>
            <p:cNvGrpSpPr/>
            <p:nvPr/>
          </p:nvGrpSpPr>
          <p:grpSpPr>
            <a:xfrm>
              <a:off x="3376361" y="1307410"/>
              <a:ext cx="8128307" cy="3540635"/>
              <a:chOff x="3376361" y="1307410"/>
              <a:chExt cx="8128307" cy="3540635"/>
            </a:xfrm>
          </p:grpSpPr>
          <p:pic>
            <p:nvPicPr>
              <p:cNvPr id="11" name="Content Placeholder 3" descr="A screenshot of a computer&#10;&#10;Description automatically generated">
                <a:extLst>
                  <a:ext uri="{FF2B5EF4-FFF2-40B4-BE49-F238E27FC236}">
                    <a16:creationId xmlns:a16="http://schemas.microsoft.com/office/drawing/2014/main" id="{B6B50C4B-CCAF-A6EC-688F-01F8E2C1AFD1}"/>
                  </a:ext>
                </a:extLst>
              </p:cNvPr>
              <p:cNvPicPr>
                <a:picLocks noChangeAspect="1"/>
              </p:cNvPicPr>
              <p:nvPr/>
            </p:nvPicPr>
            <p:blipFill>
              <a:blip r:embed="rId2"/>
              <a:stretch>
                <a:fillRect/>
              </a:stretch>
            </p:blipFill>
            <p:spPr>
              <a:xfrm>
                <a:off x="3376361" y="1901533"/>
                <a:ext cx="8128307" cy="294651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8EF40F3-1B60-1614-A62E-A27F1C5421A2}"/>
                  </a:ext>
                </a:extLst>
              </p:cNvPr>
              <p:cNvPicPr>
                <a:picLocks noChangeAspect="1"/>
              </p:cNvPicPr>
              <p:nvPr/>
            </p:nvPicPr>
            <p:blipFill>
              <a:blip r:embed="rId3"/>
              <a:stretch>
                <a:fillRect/>
              </a:stretch>
            </p:blipFill>
            <p:spPr>
              <a:xfrm>
                <a:off x="3378391" y="1307410"/>
                <a:ext cx="8126277" cy="599633"/>
              </a:xfrm>
              <a:prstGeom prst="rect">
                <a:avLst/>
              </a:prstGeom>
              <a:ln>
                <a:noFill/>
              </a:ln>
              <a:effectLst>
                <a:outerShdw blurRad="292100" dist="139700" dir="2700000" algn="tl" rotWithShape="0">
                  <a:srgbClr val="333333">
                    <a:alpha val="65000"/>
                  </a:srgbClr>
                </a:outerShdw>
              </a:effectLst>
            </p:spPr>
          </p:pic>
        </p:grpSp>
        <p:sp>
          <p:nvSpPr>
            <p:cNvPr id="10" name="Rectangle 9">
              <a:extLst>
                <a:ext uri="{FF2B5EF4-FFF2-40B4-BE49-F238E27FC236}">
                  <a16:creationId xmlns:a16="http://schemas.microsoft.com/office/drawing/2014/main" id="{A41CE0AC-0780-1977-FD9F-8C60EC76CC8D}"/>
                </a:ext>
              </a:extLst>
            </p:cNvPr>
            <p:cNvSpPr/>
            <p:nvPr/>
          </p:nvSpPr>
          <p:spPr>
            <a:xfrm>
              <a:off x="3436746" y="1991360"/>
              <a:ext cx="841956" cy="599633"/>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Title 2">
            <a:extLst>
              <a:ext uri="{FF2B5EF4-FFF2-40B4-BE49-F238E27FC236}">
                <a16:creationId xmlns:a16="http://schemas.microsoft.com/office/drawing/2014/main" id="{81D24A20-EA8E-8000-F1A1-67C8A7152B0E}"/>
              </a:ext>
            </a:extLst>
          </p:cNvPr>
          <p:cNvSpPr txBox="1">
            <a:spLocks/>
          </p:cNvSpPr>
          <p:nvPr/>
        </p:nvSpPr>
        <p:spPr>
          <a:xfrm>
            <a:off x="755031" y="588452"/>
            <a:ext cx="7886700" cy="3078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lumMod val="50000"/>
                  </a:schemeClr>
                </a:solidFill>
                <a:latin typeface="+mn-lt"/>
                <a:ea typeface="+mj-ea"/>
                <a:cs typeface="+mj-cs"/>
              </a:defRPr>
            </a:lvl1pPr>
          </a:lstStyle>
          <a:p>
            <a:r>
              <a:rPr lang="en-US" sz="1600" i="1" dirty="0">
                <a:solidFill>
                  <a:schemeClr val="tx2"/>
                </a:solidFill>
                <a:cs typeface="Calibri"/>
              </a:rPr>
              <a:t>Initial Option for Access</a:t>
            </a:r>
            <a:endParaRPr lang="en-US" sz="1600" i="1" dirty="0">
              <a:solidFill>
                <a:schemeClr val="tx2"/>
              </a:solidFill>
            </a:endParaRPr>
          </a:p>
        </p:txBody>
      </p:sp>
      <p:sp>
        <p:nvSpPr>
          <p:cNvPr id="4" name="TextBox 3">
            <a:extLst>
              <a:ext uri="{FF2B5EF4-FFF2-40B4-BE49-F238E27FC236}">
                <a16:creationId xmlns:a16="http://schemas.microsoft.com/office/drawing/2014/main" id="{2D760B40-8F1A-1103-3F8F-20D6BED99679}"/>
              </a:ext>
            </a:extLst>
          </p:cNvPr>
          <p:cNvSpPr txBox="1"/>
          <p:nvPr/>
        </p:nvSpPr>
        <p:spPr>
          <a:xfrm>
            <a:off x="420027" y="3193748"/>
            <a:ext cx="2668859" cy="400110"/>
          </a:xfrm>
          <a:prstGeom prst="rect">
            <a:avLst/>
          </a:prstGeom>
          <a:noFill/>
        </p:spPr>
        <p:txBody>
          <a:bodyPr wrap="square">
            <a:spAutoFit/>
          </a:bodyPr>
          <a:lstStyle/>
          <a:p>
            <a:r>
              <a:rPr lang="en-US" sz="1000" i="1" dirty="0"/>
              <a:t>Note: Viewing the diagnostic image is intended to be available in a future phase</a:t>
            </a:r>
          </a:p>
        </p:txBody>
      </p:sp>
    </p:spTree>
    <p:extLst>
      <p:ext uri="{BB962C8B-B14F-4D97-AF65-F5344CB8AC3E}">
        <p14:creationId xmlns:p14="http://schemas.microsoft.com/office/powerpoint/2010/main" val="223680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9C4FC2-41B6-C6DE-1A91-7AEA6C1CFD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4540" y="0"/>
            <a:ext cx="8339459" cy="4690946"/>
          </a:xfrm>
          <a:prstGeom prst="rect">
            <a:avLst/>
          </a:prstGeom>
        </p:spPr>
      </p:pic>
      <p:sp>
        <p:nvSpPr>
          <p:cNvPr id="70" name="Title 5"/>
          <p:cNvSpPr txBox="1">
            <a:spLocks/>
          </p:cNvSpPr>
          <p:nvPr/>
        </p:nvSpPr>
        <p:spPr>
          <a:xfrm>
            <a:off x="207228" y="209363"/>
            <a:ext cx="6172200"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3C89"/>
                </a:solidFill>
                <a:ea typeface="Roboto" pitchFamily="2" charset="0"/>
              </a:rPr>
              <a:t>Next Steps for Pilot</a:t>
            </a:r>
            <a:endParaRPr lang="en-US" sz="1200" b="1" dirty="0">
              <a:solidFill>
                <a:srgbClr val="223C89"/>
              </a:solidFill>
              <a:ea typeface="Roboto" pitchFamily="2" charset="0"/>
            </a:endParaRPr>
          </a:p>
        </p:txBody>
      </p:sp>
      <p:sp>
        <p:nvSpPr>
          <p:cNvPr id="41" name="AutoShape 3"/>
          <p:cNvSpPr>
            <a:spLocks noChangeAspect="1" noChangeArrowheads="1" noTextEdit="1"/>
          </p:cNvSpPr>
          <p:nvPr/>
        </p:nvSpPr>
        <p:spPr bwMode="auto">
          <a:xfrm>
            <a:off x="3378086" y="1358288"/>
            <a:ext cx="2387828" cy="26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TextBox 88"/>
          <p:cNvSpPr txBox="1"/>
          <p:nvPr/>
        </p:nvSpPr>
        <p:spPr>
          <a:xfrm>
            <a:off x="6801387" y="1237997"/>
            <a:ext cx="2141819" cy="235013"/>
          </a:xfrm>
          <a:prstGeom prst="rect">
            <a:avLst/>
          </a:prstGeom>
          <a:noFill/>
        </p:spPr>
        <p:txBody>
          <a:bodyPr wrap="square" rIns="108000" bIns="27000" numCol="1" spcCol="360000" rtlCol="0">
            <a:spAutoFit/>
          </a:bodyPr>
          <a:lstStyle/>
          <a:p>
            <a:endParaRPr lang="en-US" sz="1050">
              <a:solidFill>
                <a:schemeClr val="tx1">
                  <a:lumMod val="75000"/>
                </a:schemeClr>
              </a:solidFill>
            </a:endParaRPr>
          </a:p>
        </p:txBody>
      </p:sp>
      <p:sp>
        <p:nvSpPr>
          <p:cNvPr id="2" name="TextBox 1">
            <a:extLst>
              <a:ext uri="{FF2B5EF4-FFF2-40B4-BE49-F238E27FC236}">
                <a16:creationId xmlns:a16="http://schemas.microsoft.com/office/drawing/2014/main" id="{ED9F8B08-BA1E-CF5B-E292-2CB241C43D3B}"/>
              </a:ext>
            </a:extLst>
          </p:cNvPr>
          <p:cNvSpPr txBox="1"/>
          <p:nvPr/>
        </p:nvSpPr>
        <p:spPr>
          <a:xfrm>
            <a:off x="47588" y="924964"/>
            <a:ext cx="4442708" cy="3693319"/>
          </a:xfrm>
          <a:prstGeom prst="rect">
            <a:avLst/>
          </a:prstGeom>
          <a:noFill/>
        </p:spPr>
        <p:txBody>
          <a:bodyPr wrap="square" rtlCol="0">
            <a:spAutoFit/>
          </a:bodyPr>
          <a:lstStyle/>
          <a:p>
            <a:pPr marL="214313" indent="-214313">
              <a:buFont typeface="Arial" panose="020B0604020202020204" pitchFamily="34" charset="0"/>
              <a:buChar char="•"/>
            </a:pPr>
            <a:r>
              <a:rPr lang="en-US" sz="1300" b="1" dirty="0"/>
              <a:t>What are we looking for ?</a:t>
            </a:r>
          </a:p>
          <a:p>
            <a:pPr marL="557213" lvl="1" indent="-214313">
              <a:buFont typeface="Arial" panose="020B0604020202020204" pitchFamily="34" charset="0"/>
              <a:buChar char="•"/>
            </a:pPr>
            <a:r>
              <a:rPr lang="en-US" sz="1300" dirty="0"/>
              <a:t>Radiology results to be sent from all organizations statewide!</a:t>
            </a:r>
          </a:p>
          <a:p>
            <a:pPr marL="1014413" lvl="2" indent="-214313">
              <a:buFont typeface="Arial" panose="020B0604020202020204" pitchFamily="34" charset="0"/>
              <a:buChar char="•"/>
            </a:pPr>
            <a:r>
              <a:rPr lang="en-US" sz="1300" dirty="0"/>
              <a:t> If you are not sending, please reach out to us so that we can onboard your organization and provide this clinical data to the patient care team.  </a:t>
            </a:r>
          </a:p>
          <a:p>
            <a:pPr marL="557213" lvl="1" indent="-214313">
              <a:buFont typeface="Arial" panose="020B0604020202020204" pitchFamily="34" charset="0"/>
              <a:buChar char="•"/>
            </a:pPr>
            <a:r>
              <a:rPr lang="en-US" sz="1300" dirty="0"/>
              <a:t>Would your organization be interested in a breast cancer imaging exchange pilot ? We welcome your outreach to get involved! </a:t>
            </a:r>
          </a:p>
          <a:p>
            <a:pPr marL="557213" lvl="1" indent="-214313">
              <a:buFont typeface="Arial" panose="020B0604020202020204" pitchFamily="34" charset="0"/>
              <a:buChar char="•"/>
            </a:pPr>
            <a:r>
              <a:rPr lang="en-US" sz="1300" dirty="0"/>
              <a:t>Seeking to gauge your interest and request your engagement and feedback on this initiative. </a:t>
            </a:r>
          </a:p>
          <a:p>
            <a:endParaRPr lang="en-US" sz="1300" dirty="0"/>
          </a:p>
          <a:p>
            <a:pPr marL="214313" indent="-214313">
              <a:buFont typeface="Arial" panose="020B0604020202020204" pitchFamily="34" charset="0"/>
              <a:buChar char="•"/>
            </a:pPr>
            <a:r>
              <a:rPr lang="en-US" sz="1300" b="1" dirty="0"/>
              <a:t>Who to contact? </a:t>
            </a:r>
          </a:p>
          <a:p>
            <a:pPr marL="557213" lvl="1" indent="-214313">
              <a:buFont typeface="Arial" panose="020B0604020202020204" pitchFamily="34" charset="0"/>
              <a:buChar char="•"/>
            </a:pPr>
            <a:r>
              <a:rPr lang="en-US" sz="1300" dirty="0"/>
              <a:t>Lisa Nicolaou, Cross Sector Data Sharing Program Director</a:t>
            </a:r>
          </a:p>
          <a:p>
            <a:pPr marL="1014413" lvl="2" indent="-214313">
              <a:buFont typeface="Arial" panose="020B0604020202020204" pitchFamily="34" charset="0"/>
              <a:buChar char="•"/>
            </a:pPr>
            <a:r>
              <a:rPr lang="en-US" sz="1300" dirty="0">
                <a:hlinkClick r:id="rId3"/>
              </a:rPr>
              <a:t>Lisa.Nicolaou@mihin.org</a:t>
            </a:r>
            <a:r>
              <a:rPr lang="en-US" sz="1300" dirty="0"/>
              <a:t> </a:t>
            </a:r>
          </a:p>
          <a:p>
            <a:endParaRPr lang="en-US" sz="1300" dirty="0"/>
          </a:p>
        </p:txBody>
      </p:sp>
    </p:spTree>
    <p:extLst>
      <p:ext uri="{BB962C8B-B14F-4D97-AF65-F5344CB8AC3E}">
        <p14:creationId xmlns:p14="http://schemas.microsoft.com/office/powerpoint/2010/main" val="256856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9144000" cy="470058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3" y="95098"/>
            <a:ext cx="8143874" cy="4580487"/>
          </a:xfrm>
          <a:prstGeom prst="rect">
            <a:avLst/>
          </a:prstGeom>
        </p:spPr>
      </p:pic>
    </p:spTree>
    <p:extLst>
      <p:ext uri="{BB962C8B-B14F-4D97-AF65-F5344CB8AC3E}">
        <p14:creationId xmlns:p14="http://schemas.microsoft.com/office/powerpoint/2010/main" val="393404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up of a person&#10;&#10;Description automatically generated">
            <a:extLst>
              <a:ext uri="{FF2B5EF4-FFF2-40B4-BE49-F238E27FC236}">
                <a16:creationId xmlns:a16="http://schemas.microsoft.com/office/drawing/2014/main" id="{331EB4F0-0D97-9890-9FA1-F4DFF34890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88020" y="126381"/>
            <a:ext cx="7820722" cy="4399156"/>
          </a:xfrm>
        </p:spPr>
      </p:pic>
    </p:spTree>
    <p:extLst>
      <p:ext uri="{BB962C8B-B14F-4D97-AF65-F5344CB8AC3E}">
        <p14:creationId xmlns:p14="http://schemas.microsoft.com/office/powerpoint/2010/main" val="355632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3E1CB6-7DA1-92F5-CC00-39C150ED198B}"/>
              </a:ext>
            </a:extLst>
          </p:cNvPr>
          <p:cNvSpPr>
            <a:spLocks noGrp="1"/>
          </p:cNvSpPr>
          <p:nvPr>
            <p:ph idx="1"/>
          </p:nvPr>
        </p:nvSpPr>
        <p:spPr>
          <a:xfrm>
            <a:off x="628650" y="1268016"/>
            <a:ext cx="7886700" cy="3263504"/>
          </a:xfrm>
        </p:spPr>
        <p:txBody>
          <a:bodyPr/>
          <a:lstStyle/>
          <a:p>
            <a:r>
              <a:rPr lang="en-US"/>
              <a:t>Query from EHR using standard Integrating the Healthcare Enterprises (IHE) profiles</a:t>
            </a:r>
          </a:p>
          <a:p>
            <a:pPr lvl="1"/>
            <a:r>
              <a:rPr lang="en-US"/>
              <a:t>MiHIN plans to allow radiology reports to be available for query using standard XCA and XDS IHE profiles</a:t>
            </a:r>
          </a:p>
          <a:p>
            <a:pPr lvl="1"/>
            <a:r>
              <a:rPr lang="en-US"/>
              <a:t>Future phases may include query for the DICOM image using XCA-I / XDS-I</a:t>
            </a:r>
          </a:p>
          <a:p>
            <a:r>
              <a:rPr lang="en-US"/>
              <a:t>Transfer to Local PACS</a:t>
            </a:r>
          </a:p>
          <a:p>
            <a:pPr lvl="1"/>
            <a:r>
              <a:rPr lang="en-US"/>
              <a:t>MiHIN plans to allow organizations to initiate a transfer of the diagnostic quality DICOM image to send to their local PACS</a:t>
            </a:r>
          </a:p>
          <a:p>
            <a:pPr lvl="1"/>
            <a:r>
              <a:rPr lang="en-US"/>
              <a:t>Transfer can be initiated through a single sign on from the PACS or through </a:t>
            </a:r>
            <a:r>
              <a:rPr lang="en-US" err="1"/>
              <a:t>MIGateway</a:t>
            </a:r>
            <a:endParaRPr lang="en-US"/>
          </a:p>
        </p:txBody>
      </p:sp>
      <p:sp>
        <p:nvSpPr>
          <p:cNvPr id="3" name="Title 2">
            <a:extLst>
              <a:ext uri="{FF2B5EF4-FFF2-40B4-BE49-F238E27FC236}">
                <a16:creationId xmlns:a16="http://schemas.microsoft.com/office/drawing/2014/main" id="{4214EAB5-BA67-F846-366C-59F93610B35F}"/>
              </a:ext>
            </a:extLst>
          </p:cNvPr>
          <p:cNvSpPr>
            <a:spLocks noGrp="1"/>
          </p:cNvSpPr>
          <p:nvPr>
            <p:ph type="title"/>
          </p:nvPr>
        </p:nvSpPr>
        <p:spPr/>
        <p:txBody>
          <a:bodyPr/>
          <a:lstStyle/>
          <a:p>
            <a:r>
              <a:rPr lang="en-US"/>
              <a:t>Future Access Options</a:t>
            </a:r>
          </a:p>
        </p:txBody>
      </p:sp>
    </p:spTree>
    <p:extLst>
      <p:ext uri="{BB962C8B-B14F-4D97-AF65-F5344CB8AC3E}">
        <p14:creationId xmlns:p14="http://schemas.microsoft.com/office/powerpoint/2010/main" val="178676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AD49-8351-FCA7-1915-F206E012994C}"/>
              </a:ext>
            </a:extLst>
          </p:cNvPr>
          <p:cNvSpPr>
            <a:spLocks noGrp="1"/>
          </p:cNvSpPr>
          <p:nvPr>
            <p:ph type="title"/>
          </p:nvPr>
        </p:nvSpPr>
        <p:spPr>
          <a:xfrm>
            <a:off x="628650" y="109252"/>
            <a:ext cx="7886700" cy="601997"/>
          </a:xfrm>
        </p:spPr>
        <p:txBody>
          <a:bodyPr vert="horz" lIns="68580" tIns="34290" rIns="68580" bIns="34290" rtlCol="0" anchor="ctr" anchorCtr="0">
            <a:noAutofit/>
          </a:bodyPr>
          <a:lstStyle/>
          <a:p>
            <a:pPr algn="ctr">
              <a:lnSpc>
                <a:spcPct val="100000"/>
              </a:lnSpc>
            </a:pPr>
            <a:r>
              <a:rPr lang="en-US">
                <a:solidFill>
                  <a:srgbClr val="223C89"/>
                </a:solidFill>
                <a:latin typeface="+mn-lt"/>
                <a:ea typeface="Roboto" pitchFamily="2" charset="0"/>
              </a:rPr>
              <a:t>Background – Legislative Highlights</a:t>
            </a:r>
          </a:p>
        </p:txBody>
      </p:sp>
      <p:sp>
        <p:nvSpPr>
          <p:cNvPr id="3" name="Content Placeholder 2">
            <a:extLst>
              <a:ext uri="{FF2B5EF4-FFF2-40B4-BE49-F238E27FC236}">
                <a16:creationId xmlns:a16="http://schemas.microsoft.com/office/drawing/2014/main" id="{B9B65B30-549F-0F40-ABF5-08A6BB3F5D22}"/>
              </a:ext>
            </a:extLst>
          </p:cNvPr>
          <p:cNvSpPr>
            <a:spLocks noGrp="1"/>
          </p:cNvSpPr>
          <p:nvPr>
            <p:ph idx="1"/>
          </p:nvPr>
        </p:nvSpPr>
        <p:spPr>
          <a:xfrm>
            <a:off x="322326" y="630936"/>
            <a:ext cx="8193024" cy="3703320"/>
          </a:xfrm>
        </p:spPr>
        <p:txBody>
          <a:bodyPr>
            <a:normAutofit lnSpcReduction="10000"/>
          </a:bodyPr>
          <a:lstStyle/>
          <a:p>
            <a:pPr marL="257175" indent="-257175">
              <a:lnSpc>
                <a:spcPct val="107000"/>
              </a:lnSpc>
              <a:spcBef>
                <a:spcPts val="0"/>
              </a:spcBef>
              <a:buFont typeface="Symbol" panose="05050102010706020507" pitchFamily="18" charset="2"/>
              <a:buChar char=""/>
            </a:pPr>
            <a:r>
              <a:rPr lang="en-US" sz="1500">
                <a:latin typeface="Calibri" panose="020F0502020204030204" pitchFamily="34" charset="0"/>
                <a:ea typeface="Calibri" panose="020F0502020204030204" pitchFamily="34" charset="0"/>
                <a:cs typeface="Times New Roman" panose="02020603050405020304" pitchFamily="18" charset="0"/>
              </a:rPr>
              <a:t>Federal legislation </a:t>
            </a:r>
          </a:p>
          <a:p>
            <a:pPr marL="557213" lvl="1" indent="-214313">
              <a:lnSpc>
                <a:spcPct val="107000"/>
              </a:lnSpc>
              <a:spcBef>
                <a:spcPts val="0"/>
              </a:spcBef>
              <a:buFont typeface="Courier New" panose="02070309020205020404" pitchFamily="49" charset="0"/>
              <a:buChar char="o"/>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Breast &amp; Cervical Cancer Prevention and Treatment Act, Public Law No: 106-354</a:t>
            </a:r>
            <a:endParaRPr lang="en-US" sz="150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Wingdings" panose="05000000000000000000" pitchFamily="2"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Allowed states to offer those who are diagnosed with cancer in NBCCEDP access to treatment through Medicaid; State by State eligibility requirements. </a:t>
            </a:r>
          </a:p>
          <a:p>
            <a:pPr marL="557213" lvl="1" indent="-214313">
              <a:lnSpc>
                <a:spcPct val="107000"/>
              </a:lnSpc>
              <a:spcBef>
                <a:spcPts val="0"/>
              </a:spcBef>
              <a:buFont typeface="Courier New" panose="02070309020205020404" pitchFamily="49" charset="0"/>
              <a:buChar char="o"/>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Patient Protection and Affordable Care Act (ACA), Public Law No: 111 - 148</a:t>
            </a:r>
            <a:r>
              <a:rPr lang="en-US" sz="1500">
                <a:latin typeface="Calibri" panose="020F0502020204030204" pitchFamily="34" charset="0"/>
                <a:ea typeface="Calibri" panose="020F0502020204030204" pitchFamily="34" charset="0"/>
                <a:cs typeface="Times New Roman" panose="02020603050405020304" pitchFamily="18" charset="0"/>
              </a:rPr>
              <a:t> </a:t>
            </a:r>
          </a:p>
          <a:p>
            <a:pPr lvl="2">
              <a:lnSpc>
                <a:spcPct val="107000"/>
              </a:lnSpc>
              <a:spcBef>
                <a:spcPts val="0"/>
              </a:spcBef>
              <a:buFont typeface="Wingdings" panose="05000000000000000000" pitchFamily="2"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Requires most private group and individual insurance plans, including most employer plans, to cover all services rated by the USPSTF with an “A” or “B” without consumer cost-sharing, as well as preventive services for women recommended by HRSA. Plans must cover the full cost of mammograms starting at age 40, genetic screening for high-risk women, and breast cancer preventive medication for high-risk women under this policy.</a:t>
            </a:r>
          </a:p>
          <a:p>
            <a:pPr marL="557213" lvl="1" indent="-214313">
              <a:lnSpc>
                <a:spcPct val="107000"/>
              </a:lnSpc>
              <a:spcBef>
                <a:spcPts val="0"/>
              </a:spcBef>
              <a:buFont typeface="Courier New" panose="02070309020205020404" pitchFamily="49" charset="0"/>
              <a:buChar char="o"/>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FDA requirement, Compliance by September 2024</a:t>
            </a:r>
            <a:r>
              <a:rPr lang="en-US" sz="1500">
                <a:latin typeface="Calibri" panose="020F0502020204030204" pitchFamily="34" charset="0"/>
                <a:ea typeface="Calibri" panose="020F0502020204030204" pitchFamily="34" charset="0"/>
                <a:cs typeface="Times New Roman" panose="02020603050405020304" pitchFamily="18" charset="0"/>
              </a:rPr>
              <a:t>; Amended regulations under </a:t>
            </a: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Mammography Standards Act (MQSA) of 1992</a:t>
            </a:r>
            <a:endParaRPr lang="en-US" sz="150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60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Requires mammography facilities to notify patients about the density of their breasts. Compliance required by September 10, 2024</a:t>
            </a:r>
          </a:p>
          <a:p>
            <a:pPr marL="257175" indent="-257175">
              <a:lnSpc>
                <a:spcPct val="107000"/>
              </a:lnSpc>
              <a:spcBef>
                <a:spcPts val="0"/>
              </a:spcBef>
              <a:buFont typeface="Symbol" panose="05050102010706020507" pitchFamily="18" charset="2"/>
              <a:buChar char=""/>
            </a:pPr>
            <a:r>
              <a:rPr lang="en-US" sz="1500">
                <a:latin typeface="Calibri" panose="020F0502020204030204" pitchFamily="34" charset="0"/>
                <a:ea typeface="Calibri" panose="020F0502020204030204" pitchFamily="34" charset="0"/>
                <a:cs typeface="Times New Roman" panose="02020603050405020304" pitchFamily="18" charset="0"/>
              </a:rPr>
              <a:t>State of MI Legislation: </a:t>
            </a:r>
          </a:p>
          <a:p>
            <a:pPr marL="557213" lvl="1" indent="-214313">
              <a:lnSpc>
                <a:spcPct val="107000"/>
              </a:lnSpc>
              <a:spcBef>
                <a:spcPts val="0"/>
              </a:spcBef>
              <a:spcAft>
                <a:spcPts val="600"/>
              </a:spcAft>
              <a:buFont typeface="Courier New" panose="02070309020205020404" pitchFamily="49" charset="0"/>
              <a:buChar char="o"/>
            </a:pPr>
            <a:r>
              <a:rPr lang="en-US" sz="15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Michigan Density Notification,</a:t>
            </a:r>
            <a:r>
              <a:rPr lang="en-US" sz="1500">
                <a:latin typeface="Calibri" panose="020F0502020204030204" pitchFamily="34" charset="0"/>
                <a:ea typeface="Calibri" panose="020F0502020204030204" pitchFamily="34" charset="0"/>
                <a:cs typeface="Times New Roman" panose="02020603050405020304" pitchFamily="18" charset="0"/>
              </a:rPr>
              <a:t> Act No. 517, Effective June 1, 2015</a:t>
            </a:r>
          </a:p>
          <a:p>
            <a:pPr lvl="2">
              <a:lnSpc>
                <a:spcPct val="107000"/>
              </a:lnSpc>
              <a:spcBef>
                <a:spcPts val="0"/>
              </a:spcBef>
              <a:spcAft>
                <a:spcPts val="600"/>
              </a:spcAft>
              <a:buFont typeface="Wingdings" panose="05000000000000000000" pitchFamily="2" charset="2"/>
              <a:buChar char=""/>
            </a:pPr>
            <a:r>
              <a:rPr lang="en-US">
                <a:latin typeface="Calibri" panose="020F0502020204030204" pitchFamily="34" charset="0"/>
                <a:cs typeface="Times New Roman" panose="02020603050405020304" pitchFamily="18" charset="0"/>
              </a:rPr>
              <a:t>Requires mammography facilities to notify patients about the density of their breasts </a:t>
            </a:r>
            <a:r>
              <a:rPr lang="en-US" b="1">
                <a:latin typeface="Calibri" panose="020F0502020204030204" pitchFamily="34" charset="0"/>
                <a:cs typeface="Times New Roman" panose="02020603050405020304" pitchFamily="18" charset="0"/>
              </a:rPr>
              <a:t>but does not require coverage for additional supplemental imaging screening</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9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1906"/>
            <a:ext cx="9195621" cy="5196851"/>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328062" y="671173"/>
            <a:ext cx="4207133" cy="1200329"/>
          </a:xfrm>
          <a:prstGeom prst="rect">
            <a:avLst/>
          </a:prstGeom>
          <a:noFill/>
        </p:spPr>
        <p:txBody>
          <a:bodyPr wrap="square" rtlCol="0">
            <a:spAutoFit/>
          </a:bodyPr>
          <a:lstStyle/>
          <a:p>
            <a:r>
              <a:rPr lang="en-US" sz="2400"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390679" y="2096519"/>
            <a:ext cx="4081901" cy="2031325"/>
          </a:xfrm>
          <a:prstGeom prst="rect">
            <a:avLst/>
          </a:prstGeom>
          <a:noFill/>
        </p:spPr>
        <p:txBody>
          <a:bodyPr wrap="square" lIns="91440" tIns="45720" rIns="91440" bIns="45720" rtlCol="0" anchor="t">
            <a:spAutoFit/>
          </a:bodyPr>
          <a:lstStyle/>
          <a:p>
            <a:pPr lvl="0"/>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Michigan’s state-designated entity to continuously improve healthcare quality, efficiency, and patient safety by promoting secure, electronic exchange of health information. MiHIN represents a growing network of public and private organizations working to overcome data sharing barriers, reduce costs, and ultimately advance the health of Michigan’s population.</a:t>
            </a: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562" y="-294983"/>
            <a:ext cx="4767310" cy="4767310"/>
          </a:xfrm>
          <a:prstGeom prst="rect">
            <a:avLst/>
          </a:prstGeom>
        </p:spPr>
      </p:pic>
    </p:spTree>
    <p:extLst>
      <p:ext uri="{BB962C8B-B14F-4D97-AF65-F5344CB8AC3E}">
        <p14:creationId xmlns:p14="http://schemas.microsoft.com/office/powerpoint/2010/main" val="365981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181B9FAE-D9FE-6B82-7652-3082420CC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975" y="71627"/>
            <a:ext cx="8055873" cy="4531428"/>
          </a:xfrm>
          <a:prstGeom prst="rect">
            <a:avLst/>
          </a:prstGeom>
        </p:spPr>
      </p:pic>
      <p:pic>
        <p:nvPicPr>
          <p:cNvPr id="7" name="Picture 6" descr="A blue rectangle with white text&#10;&#10;Description automatically generated">
            <a:extLst>
              <a:ext uri="{FF2B5EF4-FFF2-40B4-BE49-F238E27FC236}">
                <a16:creationId xmlns:a16="http://schemas.microsoft.com/office/drawing/2014/main" id="{D40CD6B4-C4D0-CA7F-2C9E-B45DAEC45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248" y="148218"/>
            <a:ext cx="7783551" cy="4378247"/>
          </a:xfrm>
          <a:prstGeom prst="rect">
            <a:avLst/>
          </a:prstGeom>
        </p:spPr>
      </p:pic>
      <p:sp>
        <p:nvSpPr>
          <p:cNvPr id="9" name="Title 2">
            <a:extLst>
              <a:ext uri="{FF2B5EF4-FFF2-40B4-BE49-F238E27FC236}">
                <a16:creationId xmlns:a16="http://schemas.microsoft.com/office/drawing/2014/main" id="{7CB87222-152C-501F-5DFD-A72770D56BC5}"/>
              </a:ext>
            </a:extLst>
          </p:cNvPr>
          <p:cNvSpPr txBox="1">
            <a:spLocks/>
          </p:cNvSpPr>
          <p:nvPr/>
        </p:nvSpPr>
        <p:spPr>
          <a:xfrm>
            <a:off x="7319939" y="962928"/>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800" b="0" dirty="0">
                <a:solidFill>
                  <a:srgbClr val="223C89"/>
                </a:solidFill>
                <a:latin typeface="+mn-lt"/>
                <a:ea typeface="Roboto" pitchFamily="2" charset="0"/>
              </a:rPr>
              <a:t>Federal Government</a:t>
            </a:r>
          </a:p>
          <a:p>
            <a:pPr algn="l">
              <a:lnSpc>
                <a:spcPct val="100000"/>
              </a:lnSpc>
            </a:pPr>
            <a:r>
              <a:rPr lang="en-US" sz="800" b="0" dirty="0">
                <a:solidFill>
                  <a:srgbClr val="223C89"/>
                </a:solidFill>
                <a:latin typeface="+mn-lt"/>
                <a:ea typeface="Roboto" pitchFamily="2" charset="0"/>
              </a:rPr>
              <a:t>State Government</a:t>
            </a:r>
          </a:p>
          <a:p>
            <a:pPr algn="l">
              <a:lnSpc>
                <a:spcPct val="100000"/>
              </a:lnSpc>
            </a:pPr>
            <a:r>
              <a:rPr lang="en-US" sz="800" b="0" dirty="0">
                <a:solidFill>
                  <a:srgbClr val="223C89"/>
                </a:solidFill>
                <a:latin typeface="+mn-lt"/>
                <a:ea typeface="Roboto" pitchFamily="2" charset="0"/>
              </a:rPr>
              <a:t>Health Departments</a:t>
            </a:r>
          </a:p>
          <a:p>
            <a:pPr algn="l">
              <a:lnSpc>
                <a:spcPct val="100000"/>
              </a:lnSpc>
            </a:pPr>
            <a:r>
              <a:rPr lang="en-US" sz="800" b="0" dirty="0">
                <a:solidFill>
                  <a:srgbClr val="223C89"/>
                </a:solidFill>
                <a:latin typeface="+mn-lt"/>
                <a:ea typeface="Roboto" pitchFamily="2" charset="0"/>
              </a:rPr>
              <a:t>Health Payers</a:t>
            </a:r>
          </a:p>
          <a:p>
            <a:pPr algn="l">
              <a:lnSpc>
                <a:spcPct val="100000"/>
              </a:lnSpc>
            </a:pPr>
            <a:r>
              <a:rPr lang="en-US" sz="800" b="0" dirty="0">
                <a:solidFill>
                  <a:srgbClr val="223C89"/>
                </a:solidFill>
                <a:latin typeface="+mn-lt"/>
                <a:ea typeface="Roboto" pitchFamily="2" charset="0"/>
              </a:rPr>
              <a:t>Health Systems</a:t>
            </a:r>
          </a:p>
          <a:p>
            <a:pPr algn="l">
              <a:lnSpc>
                <a:spcPct val="100000"/>
              </a:lnSpc>
            </a:pPr>
            <a:r>
              <a:rPr lang="en-US" sz="800" b="0" dirty="0">
                <a:solidFill>
                  <a:srgbClr val="223C89"/>
                </a:solidFill>
                <a:latin typeface="+mn-lt"/>
                <a:ea typeface="Roboto" pitchFamily="2" charset="0"/>
              </a:rPr>
              <a:t>PIHPs</a:t>
            </a:r>
          </a:p>
        </p:txBody>
      </p:sp>
      <p:sp>
        <p:nvSpPr>
          <p:cNvPr id="10" name="Title 2">
            <a:extLst>
              <a:ext uri="{FF2B5EF4-FFF2-40B4-BE49-F238E27FC236}">
                <a16:creationId xmlns:a16="http://schemas.microsoft.com/office/drawing/2014/main" id="{EE034EC5-9F53-6D92-920A-BA80E38CAA27}"/>
              </a:ext>
            </a:extLst>
          </p:cNvPr>
          <p:cNvSpPr txBox="1">
            <a:spLocks/>
          </p:cNvSpPr>
          <p:nvPr/>
        </p:nvSpPr>
        <p:spPr>
          <a:xfrm>
            <a:off x="7319938" y="2337341"/>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800" b="0" dirty="0">
                <a:solidFill>
                  <a:srgbClr val="223C89"/>
                </a:solidFill>
                <a:latin typeface="+mn-lt"/>
                <a:ea typeface="Roboto" pitchFamily="2" charset="0"/>
              </a:rPr>
              <a:t>Hospitals</a:t>
            </a:r>
          </a:p>
          <a:p>
            <a:pPr algn="l">
              <a:lnSpc>
                <a:spcPct val="100000"/>
              </a:lnSpc>
            </a:pPr>
            <a:r>
              <a:rPr lang="en-US" sz="800" b="0" dirty="0">
                <a:solidFill>
                  <a:srgbClr val="223C89"/>
                </a:solidFill>
                <a:latin typeface="+mn-lt"/>
                <a:ea typeface="Roboto" pitchFamily="2" charset="0"/>
              </a:rPr>
              <a:t>Clinics</a:t>
            </a:r>
          </a:p>
          <a:p>
            <a:pPr algn="l">
              <a:lnSpc>
                <a:spcPct val="100000"/>
              </a:lnSpc>
            </a:pPr>
            <a:r>
              <a:rPr lang="en-US" sz="800" b="0" dirty="0">
                <a:solidFill>
                  <a:srgbClr val="223C89"/>
                </a:solidFill>
                <a:latin typeface="+mn-lt"/>
                <a:ea typeface="Roboto" pitchFamily="2" charset="0"/>
              </a:rPr>
              <a:t>Practices</a:t>
            </a:r>
          </a:p>
          <a:p>
            <a:pPr algn="l">
              <a:lnSpc>
                <a:spcPct val="100000"/>
              </a:lnSpc>
            </a:pPr>
            <a:r>
              <a:rPr lang="en-US" sz="800" b="0" dirty="0">
                <a:solidFill>
                  <a:srgbClr val="223C89"/>
                </a:solidFill>
                <a:latin typeface="+mn-lt"/>
                <a:ea typeface="Roboto" pitchFamily="2" charset="0"/>
              </a:rPr>
              <a:t>CMHs</a:t>
            </a:r>
          </a:p>
          <a:p>
            <a:pPr algn="l">
              <a:lnSpc>
                <a:spcPct val="100000"/>
              </a:lnSpc>
            </a:pPr>
            <a:r>
              <a:rPr lang="en-US" sz="800" b="0" dirty="0">
                <a:solidFill>
                  <a:srgbClr val="223C89"/>
                </a:solidFill>
                <a:latin typeface="+mn-lt"/>
                <a:ea typeface="Roboto" pitchFamily="2" charset="0"/>
              </a:rPr>
              <a:t>Hospices</a:t>
            </a:r>
          </a:p>
          <a:p>
            <a:pPr algn="l">
              <a:lnSpc>
                <a:spcPct val="100000"/>
              </a:lnSpc>
            </a:pPr>
            <a:r>
              <a:rPr lang="en-US" sz="800" b="0" dirty="0">
                <a:solidFill>
                  <a:srgbClr val="223C89"/>
                </a:solidFill>
                <a:latin typeface="+mn-lt"/>
                <a:ea typeface="Roboto" pitchFamily="2" charset="0"/>
              </a:rPr>
              <a:t>FQHCs</a:t>
            </a:r>
            <a:br>
              <a:rPr lang="en-US" sz="800" b="0" dirty="0">
                <a:solidFill>
                  <a:srgbClr val="223C89"/>
                </a:solidFill>
                <a:latin typeface="+mn-lt"/>
                <a:ea typeface="Roboto" pitchFamily="2" charset="0"/>
              </a:rPr>
            </a:br>
            <a:r>
              <a:rPr lang="en-US" sz="800" b="0" dirty="0">
                <a:solidFill>
                  <a:srgbClr val="223C89"/>
                </a:solidFill>
                <a:latin typeface="+mn-lt"/>
                <a:ea typeface="Roboto" pitchFamily="2" charset="0"/>
              </a:rPr>
              <a:t>Pharmacies</a:t>
            </a:r>
          </a:p>
          <a:p>
            <a:pPr algn="l">
              <a:lnSpc>
                <a:spcPct val="100000"/>
              </a:lnSpc>
            </a:pPr>
            <a:r>
              <a:rPr lang="en-US" sz="800" b="0" dirty="0">
                <a:solidFill>
                  <a:srgbClr val="223C89"/>
                </a:solidFill>
                <a:latin typeface="+mn-lt"/>
                <a:ea typeface="Roboto" pitchFamily="2" charset="0"/>
              </a:rPr>
              <a:t>Physician Orgs</a:t>
            </a:r>
          </a:p>
          <a:p>
            <a:pPr algn="l">
              <a:lnSpc>
                <a:spcPct val="100000"/>
              </a:lnSpc>
            </a:pPr>
            <a:r>
              <a:rPr lang="en-US" sz="800" b="0" dirty="0">
                <a:solidFill>
                  <a:srgbClr val="223C89"/>
                </a:solidFill>
                <a:latin typeface="+mn-lt"/>
                <a:ea typeface="Roboto" pitchFamily="2" charset="0"/>
              </a:rPr>
              <a:t>Physician Hospital Orgs</a:t>
            </a:r>
          </a:p>
        </p:txBody>
      </p:sp>
      <p:sp>
        <p:nvSpPr>
          <p:cNvPr id="11" name="Title 2">
            <a:extLst>
              <a:ext uri="{FF2B5EF4-FFF2-40B4-BE49-F238E27FC236}">
                <a16:creationId xmlns:a16="http://schemas.microsoft.com/office/drawing/2014/main" id="{677D60CB-FDA4-58EA-2575-8F7E97BD4FE1}"/>
              </a:ext>
            </a:extLst>
          </p:cNvPr>
          <p:cNvSpPr txBox="1">
            <a:spLocks/>
          </p:cNvSpPr>
          <p:nvPr/>
        </p:nvSpPr>
        <p:spPr>
          <a:xfrm>
            <a:off x="7319938" y="3783143"/>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800" b="0" dirty="0">
                <a:solidFill>
                  <a:srgbClr val="223C89"/>
                </a:solidFill>
                <a:latin typeface="+mn-lt"/>
                <a:ea typeface="Roboto" pitchFamily="2" charset="0"/>
              </a:rPr>
              <a:t>Doctors</a:t>
            </a:r>
          </a:p>
          <a:p>
            <a:pPr algn="l">
              <a:lnSpc>
                <a:spcPct val="100000"/>
              </a:lnSpc>
            </a:pPr>
            <a:r>
              <a:rPr lang="en-US" sz="800" b="0" dirty="0">
                <a:solidFill>
                  <a:srgbClr val="223C89"/>
                </a:solidFill>
                <a:latin typeface="+mn-lt"/>
                <a:ea typeface="Roboto" pitchFamily="2" charset="0"/>
              </a:rPr>
              <a:t>Nurses</a:t>
            </a:r>
          </a:p>
          <a:p>
            <a:pPr algn="l">
              <a:lnSpc>
                <a:spcPct val="100000"/>
              </a:lnSpc>
            </a:pPr>
            <a:r>
              <a:rPr lang="en-US" sz="800" b="0" dirty="0">
                <a:solidFill>
                  <a:srgbClr val="223C89"/>
                </a:solidFill>
                <a:latin typeface="+mn-lt"/>
                <a:ea typeface="Roboto" pitchFamily="2" charset="0"/>
              </a:rPr>
              <a:t>Clinicians</a:t>
            </a:r>
          </a:p>
          <a:p>
            <a:pPr algn="l">
              <a:lnSpc>
                <a:spcPct val="100000"/>
              </a:lnSpc>
            </a:pPr>
            <a:r>
              <a:rPr lang="en-US" sz="800" b="0" dirty="0">
                <a:solidFill>
                  <a:srgbClr val="223C89"/>
                </a:solidFill>
                <a:latin typeface="+mn-lt"/>
                <a:ea typeface="Roboto" pitchFamily="2" charset="0"/>
              </a:rPr>
              <a:t>Care Managers</a:t>
            </a:r>
          </a:p>
          <a:p>
            <a:pPr algn="l">
              <a:lnSpc>
                <a:spcPct val="100000"/>
              </a:lnSpc>
            </a:pPr>
            <a:r>
              <a:rPr lang="en-US" sz="800" b="0" dirty="0">
                <a:solidFill>
                  <a:srgbClr val="223C89"/>
                </a:solidFill>
                <a:latin typeface="+mn-lt"/>
                <a:ea typeface="Roboto" pitchFamily="2" charset="0"/>
              </a:rPr>
              <a:t>Social Workers</a:t>
            </a:r>
          </a:p>
          <a:p>
            <a:pPr algn="l">
              <a:lnSpc>
                <a:spcPct val="100000"/>
              </a:lnSpc>
            </a:pPr>
            <a:r>
              <a:rPr lang="en-US" sz="800" b="0" dirty="0">
                <a:solidFill>
                  <a:srgbClr val="223C89"/>
                </a:solidFill>
                <a:latin typeface="+mn-lt"/>
                <a:ea typeface="Roboto" pitchFamily="2" charset="0"/>
              </a:rPr>
              <a:t>Dentists</a:t>
            </a:r>
          </a:p>
          <a:p>
            <a:pPr algn="l">
              <a:lnSpc>
                <a:spcPct val="100000"/>
              </a:lnSpc>
            </a:pPr>
            <a:r>
              <a:rPr lang="en-US" sz="800" b="0" dirty="0">
                <a:solidFill>
                  <a:srgbClr val="223C89"/>
                </a:solidFill>
                <a:latin typeface="+mn-lt"/>
                <a:ea typeface="Roboto" pitchFamily="2" charset="0"/>
              </a:rPr>
              <a:t>Pharmacists</a:t>
            </a:r>
          </a:p>
          <a:p>
            <a:pPr algn="l">
              <a:lnSpc>
                <a:spcPct val="100000"/>
              </a:lnSpc>
            </a:pPr>
            <a:r>
              <a:rPr lang="en-US" sz="800" b="0" dirty="0">
                <a:solidFill>
                  <a:srgbClr val="223C89"/>
                </a:solidFill>
                <a:latin typeface="+mn-lt"/>
                <a:ea typeface="Roboto" pitchFamily="2" charset="0"/>
              </a:rPr>
              <a:t>Care Seekers</a:t>
            </a:r>
          </a:p>
        </p:txBody>
      </p:sp>
      <p:pic>
        <p:nvPicPr>
          <p:cNvPr id="13" name="Picture 12" descr="A blue arrow pointing to the right&#10;&#10;Description automatically generated">
            <a:extLst>
              <a:ext uri="{FF2B5EF4-FFF2-40B4-BE49-F238E27FC236}">
                <a16:creationId xmlns:a16="http://schemas.microsoft.com/office/drawing/2014/main" id="{7697893D-5954-988A-33F8-541C78A0E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621" y="909588"/>
            <a:ext cx="1012782" cy="569690"/>
          </a:xfrm>
          <a:prstGeom prst="rect">
            <a:avLst/>
          </a:prstGeom>
        </p:spPr>
      </p:pic>
      <p:pic>
        <p:nvPicPr>
          <p:cNvPr id="14" name="Picture 13" descr="A blue arrow pointing to the right&#10;&#10;Description automatically generated">
            <a:extLst>
              <a:ext uri="{FF2B5EF4-FFF2-40B4-BE49-F238E27FC236}">
                <a16:creationId xmlns:a16="http://schemas.microsoft.com/office/drawing/2014/main" id="{48486EAD-7F60-826D-85B3-F09439358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621" y="2286905"/>
            <a:ext cx="1012782" cy="569690"/>
          </a:xfrm>
          <a:prstGeom prst="rect">
            <a:avLst/>
          </a:prstGeom>
        </p:spPr>
      </p:pic>
      <p:pic>
        <p:nvPicPr>
          <p:cNvPr id="15" name="Picture 14" descr="A blue arrow pointing to the right&#10;&#10;Description automatically generated">
            <a:extLst>
              <a:ext uri="{FF2B5EF4-FFF2-40B4-BE49-F238E27FC236}">
                <a16:creationId xmlns:a16="http://schemas.microsoft.com/office/drawing/2014/main" id="{D4E8B6A4-AD3A-F1EA-8626-540FBF67F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129" y="3696013"/>
            <a:ext cx="1012782" cy="569690"/>
          </a:xfrm>
          <a:prstGeom prst="rect">
            <a:avLst/>
          </a:prstGeom>
        </p:spPr>
      </p:pic>
    </p:spTree>
    <p:extLst>
      <p:ext uri="{BB962C8B-B14F-4D97-AF65-F5344CB8AC3E}">
        <p14:creationId xmlns:p14="http://schemas.microsoft.com/office/powerpoint/2010/main" val="329414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727D7-44A9-5443-1C4D-96835C38A98B}"/>
              </a:ext>
            </a:extLst>
          </p:cNvPr>
          <p:cNvSpPr>
            <a:spLocks noGrp="1"/>
          </p:cNvSpPr>
          <p:nvPr>
            <p:ph type="sldNum" sz="quarter" idx="11"/>
          </p:nvPr>
        </p:nvSpPr>
        <p:spPr/>
        <p:txBody>
          <a:bodyPr/>
          <a:lstStyle/>
          <a:p>
            <a:fld id="{49F2D9D7-1738-4317-9B95-CAF8FC4254A1}" type="slidenum">
              <a:rPr lang="en-US" smtClean="0"/>
              <a:pPr/>
              <a:t>5</a:t>
            </a:fld>
            <a:endParaRPr lang="en-US"/>
          </a:p>
        </p:txBody>
      </p:sp>
      <p:pic>
        <p:nvPicPr>
          <p:cNvPr id="5" name="Picture 4" descr="A screenshot of a video game&#10;&#10;Description automatically generated">
            <a:extLst>
              <a:ext uri="{FF2B5EF4-FFF2-40B4-BE49-F238E27FC236}">
                <a16:creationId xmlns:a16="http://schemas.microsoft.com/office/drawing/2014/main" id="{217B5961-6AD7-60B9-BAD4-2972783D0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895" y="0"/>
            <a:ext cx="8055873" cy="4531428"/>
          </a:xfrm>
          <a:prstGeom prst="rect">
            <a:avLst/>
          </a:prstGeom>
        </p:spPr>
      </p:pic>
      <p:grpSp>
        <p:nvGrpSpPr>
          <p:cNvPr id="12" name="Group 11">
            <a:extLst>
              <a:ext uri="{FF2B5EF4-FFF2-40B4-BE49-F238E27FC236}">
                <a16:creationId xmlns:a16="http://schemas.microsoft.com/office/drawing/2014/main" id="{29930376-299C-7598-0B1A-0B3F1756AFDE}"/>
              </a:ext>
            </a:extLst>
          </p:cNvPr>
          <p:cNvGrpSpPr/>
          <p:nvPr/>
        </p:nvGrpSpPr>
        <p:grpSpPr>
          <a:xfrm>
            <a:off x="1249168" y="466376"/>
            <a:ext cx="5319272" cy="3598675"/>
            <a:chOff x="418588" y="554209"/>
            <a:chExt cx="5319272" cy="3598675"/>
          </a:xfrm>
        </p:grpSpPr>
        <p:sp>
          <p:nvSpPr>
            <p:cNvPr id="6" name="Title 2">
              <a:extLst>
                <a:ext uri="{FF2B5EF4-FFF2-40B4-BE49-F238E27FC236}">
                  <a16:creationId xmlns:a16="http://schemas.microsoft.com/office/drawing/2014/main" id="{C8DEB2AC-BECD-90D0-BD89-5F48B1724DF2}"/>
                </a:ext>
              </a:extLst>
            </p:cNvPr>
            <p:cNvSpPr txBox="1">
              <a:spLocks/>
            </p:cNvSpPr>
            <p:nvPr/>
          </p:nvSpPr>
          <p:spPr>
            <a:xfrm>
              <a:off x="439079" y="554209"/>
              <a:ext cx="3341184"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000" dirty="0">
                  <a:solidFill>
                    <a:srgbClr val="223C89"/>
                  </a:solidFill>
                  <a:ea typeface="Roboto" pitchFamily="2" charset="0"/>
                </a:rPr>
                <a:t>Healthcare Operations</a:t>
              </a:r>
            </a:p>
          </p:txBody>
        </p:sp>
        <p:sp>
          <p:nvSpPr>
            <p:cNvPr id="7" name="Title 2">
              <a:extLst>
                <a:ext uri="{FF2B5EF4-FFF2-40B4-BE49-F238E27FC236}">
                  <a16:creationId xmlns:a16="http://schemas.microsoft.com/office/drawing/2014/main" id="{55ACC13E-8938-1E84-400D-E71EF91EC62E}"/>
                </a:ext>
              </a:extLst>
            </p:cNvPr>
            <p:cNvSpPr txBox="1">
              <a:spLocks/>
            </p:cNvSpPr>
            <p:nvPr/>
          </p:nvSpPr>
          <p:spPr>
            <a:xfrm>
              <a:off x="418588" y="2125360"/>
              <a:ext cx="3341184"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000" dirty="0">
                  <a:solidFill>
                    <a:srgbClr val="223C89"/>
                  </a:solidFill>
                  <a:ea typeface="Roboto" pitchFamily="2" charset="0"/>
                </a:rPr>
                <a:t>Payment</a:t>
              </a:r>
            </a:p>
          </p:txBody>
        </p:sp>
        <p:sp>
          <p:nvSpPr>
            <p:cNvPr id="8" name="Title 2">
              <a:extLst>
                <a:ext uri="{FF2B5EF4-FFF2-40B4-BE49-F238E27FC236}">
                  <a16:creationId xmlns:a16="http://schemas.microsoft.com/office/drawing/2014/main" id="{66855D03-D0A4-DB58-BAC0-CD5C54B607C6}"/>
                </a:ext>
              </a:extLst>
            </p:cNvPr>
            <p:cNvSpPr txBox="1">
              <a:spLocks/>
            </p:cNvSpPr>
            <p:nvPr/>
          </p:nvSpPr>
          <p:spPr>
            <a:xfrm>
              <a:off x="418588" y="3091987"/>
              <a:ext cx="3341184"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000" dirty="0">
                  <a:solidFill>
                    <a:srgbClr val="223C89"/>
                  </a:solidFill>
                  <a:ea typeface="Roboto" pitchFamily="2" charset="0"/>
                </a:rPr>
                <a:t>Treatment</a:t>
              </a:r>
            </a:p>
          </p:txBody>
        </p:sp>
        <p:sp>
          <p:nvSpPr>
            <p:cNvPr id="9" name="Title 2">
              <a:extLst>
                <a:ext uri="{FF2B5EF4-FFF2-40B4-BE49-F238E27FC236}">
                  <a16:creationId xmlns:a16="http://schemas.microsoft.com/office/drawing/2014/main" id="{03962F2D-56F7-368B-C188-73320B56068F}"/>
                </a:ext>
              </a:extLst>
            </p:cNvPr>
            <p:cNvSpPr txBox="1">
              <a:spLocks/>
            </p:cNvSpPr>
            <p:nvPr/>
          </p:nvSpPr>
          <p:spPr>
            <a:xfrm>
              <a:off x="439079" y="1226162"/>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1400" b="0" dirty="0">
                  <a:solidFill>
                    <a:srgbClr val="223C89"/>
                  </a:solidFill>
                  <a:latin typeface="+mn-lt"/>
                  <a:ea typeface="Roboto" pitchFamily="2" charset="0"/>
                </a:rPr>
                <a:t>Business &amp; Administrative Activities</a:t>
              </a:r>
            </a:p>
            <a:p>
              <a:pPr algn="l">
                <a:lnSpc>
                  <a:spcPct val="100000"/>
                </a:lnSpc>
              </a:pPr>
              <a:r>
                <a:rPr lang="en-US" sz="1400" b="0" dirty="0">
                  <a:solidFill>
                    <a:srgbClr val="223C89"/>
                  </a:solidFill>
                  <a:latin typeface="+mn-lt"/>
                  <a:ea typeface="Roboto" pitchFamily="2" charset="0"/>
                </a:rPr>
                <a:t>Quality Improvement</a:t>
              </a:r>
            </a:p>
            <a:p>
              <a:pPr algn="l">
                <a:lnSpc>
                  <a:spcPct val="100000"/>
                </a:lnSpc>
              </a:pPr>
              <a:r>
                <a:rPr lang="en-US" sz="1400" b="0" dirty="0">
                  <a:solidFill>
                    <a:srgbClr val="223C89"/>
                  </a:solidFill>
                  <a:latin typeface="+mn-lt"/>
                  <a:ea typeface="Roboto" pitchFamily="2" charset="0"/>
                </a:rPr>
                <a:t>Compliance</a:t>
              </a:r>
            </a:p>
            <a:p>
              <a:pPr algn="l">
                <a:lnSpc>
                  <a:spcPct val="100000"/>
                </a:lnSpc>
              </a:pPr>
              <a:r>
                <a:rPr lang="en-US" sz="1400" b="0" dirty="0">
                  <a:solidFill>
                    <a:srgbClr val="223C89"/>
                  </a:solidFill>
                  <a:latin typeface="+mn-lt"/>
                  <a:ea typeface="Roboto" pitchFamily="2" charset="0"/>
                </a:rPr>
                <a:t>Competency &amp; Training </a:t>
              </a:r>
            </a:p>
          </p:txBody>
        </p:sp>
        <p:sp>
          <p:nvSpPr>
            <p:cNvPr id="10" name="Title 2">
              <a:extLst>
                <a:ext uri="{FF2B5EF4-FFF2-40B4-BE49-F238E27FC236}">
                  <a16:creationId xmlns:a16="http://schemas.microsoft.com/office/drawing/2014/main" id="{85C4DCA8-EC34-3B06-B0D7-01B2823DBB4A}"/>
                </a:ext>
              </a:extLst>
            </p:cNvPr>
            <p:cNvSpPr txBox="1">
              <a:spLocks/>
            </p:cNvSpPr>
            <p:nvPr/>
          </p:nvSpPr>
          <p:spPr>
            <a:xfrm>
              <a:off x="439079" y="2509816"/>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1400" b="0" dirty="0">
                  <a:solidFill>
                    <a:srgbClr val="223C89"/>
                  </a:solidFill>
                  <a:latin typeface="+mn-lt"/>
                  <a:ea typeface="Roboto" pitchFamily="2" charset="0"/>
                </a:rPr>
                <a:t>Includes any revenue cycle activities</a:t>
              </a:r>
            </a:p>
          </p:txBody>
        </p:sp>
        <p:sp>
          <p:nvSpPr>
            <p:cNvPr id="11" name="Title 2">
              <a:extLst>
                <a:ext uri="{FF2B5EF4-FFF2-40B4-BE49-F238E27FC236}">
                  <a16:creationId xmlns:a16="http://schemas.microsoft.com/office/drawing/2014/main" id="{991988DD-5D8C-FA88-F9F9-91FFB8FFCE08}"/>
                </a:ext>
              </a:extLst>
            </p:cNvPr>
            <p:cNvSpPr txBox="1">
              <a:spLocks/>
            </p:cNvSpPr>
            <p:nvPr/>
          </p:nvSpPr>
          <p:spPr>
            <a:xfrm>
              <a:off x="439079" y="3757453"/>
              <a:ext cx="5298781"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1400" b="0" dirty="0">
                  <a:solidFill>
                    <a:srgbClr val="223C89"/>
                  </a:solidFill>
                  <a:latin typeface="+mn-lt"/>
                  <a:ea typeface="Roboto" pitchFamily="2" charset="0"/>
                </a:rPr>
                <a:t>Direct patient care</a:t>
              </a:r>
            </a:p>
            <a:p>
              <a:pPr algn="l">
                <a:lnSpc>
                  <a:spcPct val="100000"/>
                </a:lnSpc>
              </a:pPr>
              <a:r>
                <a:rPr lang="en-US" sz="1400" b="0" dirty="0">
                  <a:solidFill>
                    <a:srgbClr val="223C89"/>
                  </a:solidFill>
                  <a:latin typeface="+mn-lt"/>
                  <a:ea typeface="Roboto" pitchFamily="2" charset="0"/>
                </a:rPr>
                <a:t>Coordination of care</a:t>
              </a:r>
            </a:p>
            <a:p>
              <a:pPr algn="l">
                <a:lnSpc>
                  <a:spcPct val="100000"/>
                </a:lnSpc>
              </a:pPr>
              <a:r>
                <a:rPr lang="en-US" sz="1400" b="0" dirty="0">
                  <a:solidFill>
                    <a:srgbClr val="223C89"/>
                  </a:solidFill>
                  <a:latin typeface="+mn-lt"/>
                  <a:ea typeface="Roboto" pitchFamily="2" charset="0"/>
                </a:rPr>
                <a:t>Consultations</a:t>
              </a:r>
            </a:p>
            <a:p>
              <a:pPr algn="l">
                <a:lnSpc>
                  <a:spcPct val="100000"/>
                </a:lnSpc>
              </a:pPr>
              <a:r>
                <a:rPr lang="en-US" sz="1400" b="0" dirty="0">
                  <a:solidFill>
                    <a:srgbClr val="223C89"/>
                  </a:solidFill>
                  <a:latin typeface="+mn-lt"/>
                  <a:ea typeface="Roboto" pitchFamily="2" charset="0"/>
                </a:rPr>
                <a:t>Referrals to other providers</a:t>
              </a:r>
            </a:p>
          </p:txBody>
        </p:sp>
      </p:grpSp>
    </p:spTree>
    <p:extLst>
      <p:ext uri="{BB962C8B-B14F-4D97-AF65-F5344CB8AC3E}">
        <p14:creationId xmlns:p14="http://schemas.microsoft.com/office/powerpoint/2010/main" val="404667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50">
            <a:extLst>
              <a:ext uri="{FF2B5EF4-FFF2-40B4-BE49-F238E27FC236}">
                <a16:creationId xmlns:a16="http://schemas.microsoft.com/office/drawing/2014/main" id="{3F42D151-5D26-0041-0485-91671EEB653B}"/>
              </a:ext>
            </a:extLst>
          </p:cNvPr>
          <p:cNvSpPr txBox="1"/>
          <p:nvPr/>
        </p:nvSpPr>
        <p:spPr>
          <a:xfrm>
            <a:off x="2760944" y="487056"/>
            <a:ext cx="3622111" cy="553998"/>
          </a:xfrm>
          <a:prstGeom prst="rect">
            <a:avLst/>
          </a:prstGeom>
          <a:noFill/>
        </p:spPr>
        <p:txBody>
          <a:bodyPr wrap="square" rtlCol="0">
            <a:spAutoFit/>
          </a:bodyPr>
          <a:lstStyle/>
          <a:p>
            <a:pPr algn="ctr"/>
            <a:r>
              <a:rPr lang="en-US" sz="3000" b="1"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Meeting Agenda </a:t>
            </a:r>
          </a:p>
        </p:txBody>
      </p:sp>
      <p:pic>
        <p:nvPicPr>
          <p:cNvPr id="8" name="Picture 7" descr="A picture containing text, screenshot, person, hand&#10;&#10;Description automatically generated">
            <a:extLst>
              <a:ext uri="{FF2B5EF4-FFF2-40B4-BE49-F238E27FC236}">
                <a16:creationId xmlns:a16="http://schemas.microsoft.com/office/drawing/2014/main" id="{6888F598-6357-306E-736E-6ED114BAA0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85812" y="0"/>
            <a:ext cx="8358188" cy="4701481"/>
          </a:xfrm>
          <a:prstGeom prst="rect">
            <a:avLst/>
          </a:prstGeom>
        </p:spPr>
      </p:pic>
      <p:sp>
        <p:nvSpPr>
          <p:cNvPr id="9" name="Rectangle 8">
            <a:extLst>
              <a:ext uri="{FF2B5EF4-FFF2-40B4-BE49-F238E27FC236}">
                <a16:creationId xmlns:a16="http://schemas.microsoft.com/office/drawing/2014/main" id="{28321596-7623-AF1F-4FB4-03A89984A5E9}"/>
              </a:ext>
            </a:extLst>
          </p:cNvPr>
          <p:cNvSpPr>
            <a:spLocks noGrp="1" noRot="1" noMove="1" noResize="1" noEditPoints="1" noAdjustHandles="1" noChangeArrowheads="1" noChangeShapeType="1"/>
          </p:cNvSpPr>
          <p:nvPr/>
        </p:nvSpPr>
        <p:spPr>
          <a:xfrm>
            <a:off x="0" y="0"/>
            <a:ext cx="785812" cy="470148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BAE286-D9A0-A025-5F20-B9B27F451B44}"/>
              </a:ext>
            </a:extLst>
          </p:cNvPr>
          <p:cNvSpPr txBox="1"/>
          <p:nvPr/>
        </p:nvSpPr>
        <p:spPr>
          <a:xfrm>
            <a:off x="1550193" y="2128838"/>
            <a:ext cx="38993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Background &amp; Overview</a:t>
            </a:r>
          </a:p>
          <a:p>
            <a:pPr marL="285750" indent="-285750">
              <a:buFont typeface="Arial" panose="020B0604020202020204" pitchFamily="34" charset="0"/>
              <a:buChar char="•"/>
            </a:pPr>
            <a:r>
              <a:rPr lang="en-US" dirty="0">
                <a:solidFill>
                  <a:schemeClr val="bg1"/>
                </a:solidFill>
              </a:rPr>
              <a:t>Defined Value</a:t>
            </a:r>
          </a:p>
          <a:p>
            <a:pPr marL="285750" indent="-285750">
              <a:buFont typeface="Arial" panose="020B0604020202020204" pitchFamily="34" charset="0"/>
              <a:buChar char="•"/>
            </a:pPr>
            <a:r>
              <a:rPr lang="en-US" dirty="0">
                <a:solidFill>
                  <a:schemeClr val="bg1"/>
                </a:solidFill>
              </a:rPr>
              <a:t>Exchange Capabilities</a:t>
            </a:r>
          </a:p>
          <a:p>
            <a:pPr marL="285750" indent="-285750">
              <a:buFont typeface="Arial" panose="020B0604020202020204" pitchFamily="34" charset="0"/>
              <a:buChar char="•"/>
            </a:pPr>
            <a:r>
              <a:rPr lang="en-US" dirty="0">
                <a:solidFill>
                  <a:schemeClr val="bg1"/>
                </a:solidFill>
              </a:rPr>
              <a:t>Pilot &amp; Guiding Principles</a:t>
            </a:r>
          </a:p>
          <a:p>
            <a:pPr marL="285750" indent="-285750">
              <a:buFont typeface="Arial" panose="020B0604020202020204" pitchFamily="34" charset="0"/>
              <a:buChar char="•"/>
            </a:pPr>
            <a:r>
              <a:rPr lang="en-US" dirty="0">
                <a:solidFill>
                  <a:schemeClr val="bg1"/>
                </a:solidFill>
              </a:rPr>
              <a:t>Data Flow &amp; Accessibility</a:t>
            </a:r>
          </a:p>
          <a:p>
            <a:pPr marL="285750" indent="-285750">
              <a:buFont typeface="Arial" panose="020B0604020202020204" pitchFamily="34" charset="0"/>
              <a:buChar char="•"/>
            </a:pPr>
            <a:r>
              <a:rPr lang="en-US" dirty="0">
                <a:solidFill>
                  <a:schemeClr val="bg1"/>
                </a:solidFill>
              </a:rPr>
              <a:t>Next Steps to Take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727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doctor using a tablet&#10;&#10;Description automatically generated">
            <a:extLst>
              <a:ext uri="{FF2B5EF4-FFF2-40B4-BE49-F238E27FC236}">
                <a16:creationId xmlns:a16="http://schemas.microsoft.com/office/drawing/2014/main" id="{F24DC3A5-125E-4422-17A2-7AA44FFD8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15" y="-39029"/>
            <a:ext cx="8400585" cy="4725330"/>
          </a:xfrm>
          <a:prstGeom prst="rect">
            <a:avLst/>
          </a:prstGeom>
        </p:spPr>
      </p:pic>
      <p:sp>
        <p:nvSpPr>
          <p:cNvPr id="6" name="Rectangle 5">
            <a:extLst>
              <a:ext uri="{FF2B5EF4-FFF2-40B4-BE49-F238E27FC236}">
                <a16:creationId xmlns:a16="http://schemas.microsoft.com/office/drawing/2014/main" id="{6C2EF23D-9AD1-BD63-D5FB-94805A7E4792}"/>
              </a:ext>
            </a:extLst>
          </p:cNvPr>
          <p:cNvSpPr/>
          <p:nvPr/>
        </p:nvSpPr>
        <p:spPr>
          <a:xfrm>
            <a:off x="370384" y="1034683"/>
            <a:ext cx="4632796" cy="2677656"/>
          </a:xfrm>
          <a:prstGeom prst="rect">
            <a:avLst/>
          </a:prstGeom>
        </p:spPr>
        <p:txBody>
          <a:bodyPr wrap="square">
            <a:spAutoFit/>
          </a:bodyPr>
          <a:lstStyle/>
          <a:p>
            <a:r>
              <a:rPr lang="en-US" sz="1400" dirty="0"/>
              <a:t>According to the Office of the National Coordinator for Health Information Technology (ONC), a Health Information Exchange (HIE) “allows health care professionals and patients to appropriately access and securely share a patient’s medical information electronically.” Michigan’s statewide and state designated HIE seeks to enable stakeholders across the health care system to efficiently retrieve diagnostic images across disparate systems and vendors to reduce provider burden, minimize patient exposure to radiation, and lessen healthcare waste due to redundant testing.</a:t>
            </a:r>
            <a:endParaRPr lang="en-US" sz="1400" dirty="0">
              <a:solidFill>
                <a:schemeClr val="tx1">
                  <a:lumMod val="75000"/>
                </a:schemeClr>
              </a:solidFill>
              <a:ea typeface="Lato" charset="0"/>
              <a:cs typeface="Lato" charset="0"/>
            </a:endParaRPr>
          </a:p>
        </p:txBody>
      </p:sp>
      <p:sp>
        <p:nvSpPr>
          <p:cNvPr id="7" name="TextBox 6">
            <a:extLst>
              <a:ext uri="{FF2B5EF4-FFF2-40B4-BE49-F238E27FC236}">
                <a16:creationId xmlns:a16="http://schemas.microsoft.com/office/drawing/2014/main" id="{3910FBD3-E76E-C185-58FE-7F582CBA1AAB}"/>
              </a:ext>
            </a:extLst>
          </p:cNvPr>
          <p:cNvSpPr txBox="1"/>
          <p:nvPr/>
        </p:nvSpPr>
        <p:spPr>
          <a:xfrm>
            <a:off x="409993" y="457199"/>
            <a:ext cx="8734007" cy="461665"/>
          </a:xfrm>
          <a:prstGeom prst="rect">
            <a:avLst/>
          </a:prstGeom>
          <a:noFill/>
        </p:spPr>
        <p:txBody>
          <a:bodyPr wrap="square" rtlCol="0">
            <a:spAutoFit/>
          </a:bodyPr>
          <a:lstStyle/>
          <a:p>
            <a:r>
              <a:rPr lang="en-GB" sz="2400" b="1" dirty="0">
                <a:solidFill>
                  <a:srgbClr val="26507F"/>
                </a:solidFill>
                <a:latin typeface="Open Sans ExtraBold" panose="020B0604020202020204" pitchFamily="34" charset="0"/>
                <a:ea typeface="Open Sans ExtraBold" panose="020B0604020202020204" pitchFamily="34" charset="0"/>
                <a:cs typeface="Open Sans ExtraBold" panose="020B0604020202020204" pitchFamily="34" charset="0"/>
              </a:rPr>
              <a:t>Imaging Network Overview</a:t>
            </a:r>
            <a:endParaRPr lang="en-GB" b="1" i="1" dirty="0">
              <a:solidFill>
                <a:srgbClr val="26507F"/>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spTree>
    <p:extLst>
      <p:ext uri="{BB962C8B-B14F-4D97-AF65-F5344CB8AC3E}">
        <p14:creationId xmlns:p14="http://schemas.microsoft.com/office/powerpoint/2010/main" val="13011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BA3BDA-D232-8F83-AD7C-B8EB8A003A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8365893" cy="4705815"/>
          </a:xfrm>
          <a:prstGeom prst="rect">
            <a:avLst/>
          </a:prstGeom>
        </p:spPr>
      </p:pic>
      <p:sp>
        <p:nvSpPr>
          <p:cNvPr id="6" name="Title 2">
            <a:extLst>
              <a:ext uri="{FF2B5EF4-FFF2-40B4-BE49-F238E27FC236}">
                <a16:creationId xmlns:a16="http://schemas.microsoft.com/office/drawing/2014/main" id="{0F6A51F0-A9DE-3D45-5D31-982C5B0E4FE9}"/>
              </a:ext>
            </a:extLst>
          </p:cNvPr>
          <p:cNvSpPr txBox="1">
            <a:spLocks/>
          </p:cNvSpPr>
          <p:nvPr/>
        </p:nvSpPr>
        <p:spPr>
          <a:xfrm>
            <a:off x="4858679" y="175565"/>
            <a:ext cx="3341184"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000" dirty="0">
                <a:solidFill>
                  <a:srgbClr val="223C89"/>
                </a:solidFill>
                <a:ea typeface="Roboto" pitchFamily="2" charset="0"/>
              </a:rPr>
              <a:t>Background &amp; Overview</a:t>
            </a:r>
          </a:p>
        </p:txBody>
      </p:sp>
      <p:sp>
        <p:nvSpPr>
          <p:cNvPr id="8" name="TextBox 7">
            <a:extLst>
              <a:ext uri="{FF2B5EF4-FFF2-40B4-BE49-F238E27FC236}">
                <a16:creationId xmlns:a16="http://schemas.microsoft.com/office/drawing/2014/main" id="{FB3A48BA-F0F0-BA59-1C8E-8671B9DCC2E6}"/>
              </a:ext>
            </a:extLst>
          </p:cNvPr>
          <p:cNvSpPr txBox="1"/>
          <p:nvPr/>
        </p:nvSpPr>
        <p:spPr>
          <a:xfrm>
            <a:off x="4802458" y="635401"/>
            <a:ext cx="4177991" cy="3937103"/>
          </a:xfrm>
          <a:prstGeom prst="rect">
            <a:avLst/>
          </a:prstGeom>
          <a:noFill/>
        </p:spPr>
        <p:txBody>
          <a:bodyPr wrap="square">
            <a:spAutoFit/>
          </a:bodyPr>
          <a:lstStyle/>
          <a:p>
            <a:pPr marL="0">
              <a:lnSpc>
                <a:spcPct val="107000"/>
              </a:lnSpc>
              <a:spcBef>
                <a:spcPts val="0"/>
              </a:spcBef>
              <a:spcAft>
                <a:spcPts val="600"/>
              </a:spcAft>
            </a:pPr>
            <a:r>
              <a:rPr lang="en-US" sz="1100" dirty="0">
                <a:ea typeface="Calibri"/>
                <a:cs typeface="Times New Roman"/>
              </a:rPr>
              <a:t>MiHIN is partnering with MDHHS to develop a </a:t>
            </a:r>
            <a:r>
              <a:rPr lang="en-US" sz="1100" b="1" dirty="0">
                <a:solidFill>
                  <a:srgbClr val="060606"/>
                </a:solidFill>
                <a:ea typeface="Calibri"/>
                <a:cs typeface="Times New Roman"/>
              </a:rPr>
              <a:t>statewide imaging enablement solution </a:t>
            </a:r>
            <a:r>
              <a:rPr lang="en-US" sz="1100" dirty="0">
                <a:ea typeface="Calibri"/>
                <a:cs typeface="Times New Roman"/>
              </a:rPr>
              <a:t>in response to the </a:t>
            </a:r>
            <a:r>
              <a:rPr lang="en-US" sz="1100" dirty="0">
                <a:ea typeface="Calibri"/>
                <a:cs typeface="Times New Roman"/>
                <a:hlinkClick r:id="rId3"/>
              </a:rPr>
              <a:t>white paper</a:t>
            </a:r>
            <a:r>
              <a:rPr lang="en-US" sz="1100" dirty="0">
                <a:ea typeface="Calibri"/>
                <a:cs typeface="Times New Roman"/>
              </a:rPr>
              <a:t> generated from the Image stakeholder workshop held in Summer 2021</a:t>
            </a:r>
          </a:p>
          <a:p>
            <a:pPr marL="0">
              <a:lnSpc>
                <a:spcPct val="107000"/>
              </a:lnSpc>
              <a:spcBef>
                <a:spcPts val="0"/>
              </a:spcBef>
              <a:spcAft>
                <a:spcPts val="600"/>
              </a:spcAft>
            </a:pPr>
            <a:r>
              <a:rPr lang="en-US" sz="1100" dirty="0">
                <a:ea typeface="Calibri"/>
                <a:cs typeface="Times New Roman"/>
              </a:rPr>
              <a:t>The white paper outlines the </a:t>
            </a:r>
            <a:r>
              <a:rPr lang="en-US" sz="1100" b="1" dirty="0">
                <a:solidFill>
                  <a:srgbClr val="060606"/>
                </a:solidFill>
                <a:ea typeface="Calibri"/>
                <a:cs typeface="Times New Roman"/>
              </a:rPr>
              <a:t>complexities of exchanging radiology images </a:t>
            </a:r>
            <a:r>
              <a:rPr lang="en-US" sz="1100" dirty="0">
                <a:ea typeface="Calibri"/>
                <a:cs typeface="Times New Roman"/>
              </a:rPr>
              <a:t>and specific tangible deliverables to reduce imaging duplication, wasteful spending, and radiation exposure to the patient at large. </a:t>
            </a:r>
            <a:endParaRPr lang="en-US" sz="1100" dirty="0">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100" dirty="0">
                <a:ea typeface="Calibri"/>
                <a:cs typeface="Times New Roman"/>
              </a:rPr>
              <a:t>In alignment with the federal and state legislative imaging policies and the State of Michigan administration’s focus on women’s health, MiHIN has developed a </a:t>
            </a:r>
            <a:r>
              <a:rPr lang="en-US" sz="1100" b="1" dirty="0">
                <a:solidFill>
                  <a:srgbClr val="060606"/>
                </a:solidFill>
                <a:ea typeface="Calibri"/>
                <a:cs typeface="Times New Roman"/>
              </a:rPr>
              <a:t>targeted pilot use case for breast cancer imaging exchange, including the identification and exchange of breast tissue density. </a:t>
            </a:r>
            <a:endParaRPr lang="en-US" sz="1100" b="1" dirty="0">
              <a:solidFill>
                <a:srgbClr val="060606"/>
              </a:solidFill>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100" dirty="0">
                <a:ea typeface="Calibri"/>
                <a:cs typeface="Times New Roman"/>
              </a:rPr>
              <a:t>During a conversation with a Lead Department Radiologist from one of our largest health systems, it was expressed that </a:t>
            </a:r>
            <a:r>
              <a:rPr lang="en-US" sz="1100" b="1" dirty="0">
                <a:solidFill>
                  <a:srgbClr val="060606"/>
                </a:solidFill>
                <a:ea typeface="Calibri"/>
                <a:cs typeface="Times New Roman"/>
              </a:rPr>
              <a:t>substantial areas of improvement for imaging exchange</a:t>
            </a:r>
            <a:r>
              <a:rPr lang="en-US" sz="1100" dirty="0">
                <a:ea typeface="Calibri"/>
                <a:cs typeface="Times New Roman"/>
              </a:rPr>
              <a:t> across multiple health systems throughout the state of Michigan exist, and he </a:t>
            </a:r>
            <a:r>
              <a:rPr lang="en-US" sz="1100" b="1" dirty="0">
                <a:solidFill>
                  <a:srgbClr val="060606"/>
                </a:solidFill>
                <a:cs typeface="Times New Roman"/>
              </a:rPr>
              <a:t>solidified that starting with a pilot for breast cancer would be beneficial for the patients and communities that we serve. </a:t>
            </a:r>
            <a:endParaRPr lang="en-US" sz="1100" b="1" dirty="0">
              <a:solidFill>
                <a:srgbClr val="060606"/>
              </a:solidFill>
              <a:cs typeface="Times New Roman" panose="02020603050405020304" pitchFamily="18" charset="0"/>
            </a:endParaRPr>
          </a:p>
        </p:txBody>
      </p:sp>
    </p:spTree>
    <p:extLst>
      <p:ext uri="{BB962C8B-B14F-4D97-AF65-F5344CB8AC3E}">
        <p14:creationId xmlns:p14="http://schemas.microsoft.com/office/powerpoint/2010/main" val="200634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ie chart with a pie chart and graph&#10;&#10;Description automatically generated">
            <a:extLst>
              <a:ext uri="{FF2B5EF4-FFF2-40B4-BE49-F238E27FC236}">
                <a16:creationId xmlns:a16="http://schemas.microsoft.com/office/drawing/2014/main" id="{46B96BB5-A872-2779-2FB5-AFCE64BD0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595"/>
            <a:ext cx="8343900" cy="4693444"/>
          </a:xfrm>
          <a:prstGeom prst="rect">
            <a:avLst/>
          </a:prstGeom>
        </p:spPr>
      </p:pic>
      <p:sp>
        <p:nvSpPr>
          <p:cNvPr id="8" name="Title 2">
            <a:extLst>
              <a:ext uri="{FF2B5EF4-FFF2-40B4-BE49-F238E27FC236}">
                <a16:creationId xmlns:a16="http://schemas.microsoft.com/office/drawing/2014/main" id="{41AB40AC-66C5-BEF2-E2FF-04C585B55679}"/>
              </a:ext>
            </a:extLst>
          </p:cNvPr>
          <p:cNvSpPr txBox="1">
            <a:spLocks/>
          </p:cNvSpPr>
          <p:nvPr/>
        </p:nvSpPr>
        <p:spPr>
          <a:xfrm>
            <a:off x="4400550" y="707371"/>
            <a:ext cx="7886700" cy="395431"/>
          </a:xfrm>
          <a:prstGeom prst="rect">
            <a:avLst/>
          </a:prstGeom>
        </p:spPr>
        <p:txBody>
          <a:bodyPr vert="horz" lIns="68580" tIns="34290" rIns="68580" bIns="34290" rtlCol="0" anchor="ctr" anchorCtr="0">
            <a:noAutofit/>
          </a:bodyPr>
          <a:lstStyle>
            <a:lvl1pPr algn="ctr" defTabSz="685800" rtl="0" eaLnBrk="1" latinLnBrk="0" hangingPunct="1">
              <a:lnSpc>
                <a:spcPct val="90000"/>
              </a:lnSpc>
              <a:spcBef>
                <a:spcPct val="0"/>
              </a:spcBef>
              <a:buNone/>
              <a:defRPr sz="4500" b="1" kern="1200">
                <a:solidFill>
                  <a:schemeClr val="tx2"/>
                </a:solidFill>
                <a:latin typeface="+mj-lt"/>
                <a:ea typeface="+mj-ea"/>
                <a:cs typeface="Arial" panose="020B0604020202020204" pitchFamily="34" charset="0"/>
              </a:defRPr>
            </a:lvl1pPr>
          </a:lstStyle>
          <a:p>
            <a:pPr algn="l">
              <a:lnSpc>
                <a:spcPct val="100000"/>
              </a:lnSpc>
            </a:pPr>
            <a:r>
              <a:rPr lang="en-US" sz="2800" dirty="0">
                <a:solidFill>
                  <a:srgbClr val="223C89"/>
                </a:solidFill>
                <a:ea typeface="Roboto" pitchFamily="2" charset="0"/>
              </a:rPr>
              <a:t>How does it coalesce? </a:t>
            </a:r>
          </a:p>
        </p:txBody>
      </p:sp>
      <p:sp>
        <p:nvSpPr>
          <p:cNvPr id="10" name="TextBox 9">
            <a:extLst>
              <a:ext uri="{FF2B5EF4-FFF2-40B4-BE49-F238E27FC236}">
                <a16:creationId xmlns:a16="http://schemas.microsoft.com/office/drawing/2014/main" id="{274D8384-04F4-EEE5-B009-581CEC004460}"/>
              </a:ext>
            </a:extLst>
          </p:cNvPr>
          <p:cNvSpPr txBox="1"/>
          <p:nvPr/>
        </p:nvSpPr>
        <p:spPr>
          <a:xfrm>
            <a:off x="4400550" y="1384794"/>
            <a:ext cx="4112895" cy="2551404"/>
          </a:xfrm>
          <a:prstGeom prst="rect">
            <a:avLst/>
          </a:prstGeom>
          <a:noFill/>
        </p:spPr>
        <p:txBody>
          <a:bodyPr wrap="square">
            <a:spAutoFit/>
          </a:bodyPr>
          <a:lstStyle/>
          <a:p>
            <a:pPr marL="0" indent="171450">
              <a:lnSpc>
                <a:spcPct val="107000"/>
              </a:lnSpc>
              <a:spcBef>
                <a:spcPts val="150"/>
              </a:spcBef>
            </a:pPr>
            <a:r>
              <a:rPr lang="en-US" b="1" dirty="0"/>
              <a:t>June 2021, Imaging White Paper Significant Results:</a:t>
            </a:r>
          </a:p>
          <a:p>
            <a:pPr marL="285750" indent="-285750">
              <a:lnSpc>
                <a:spcPct val="107000"/>
              </a:lnSpc>
              <a:spcBef>
                <a:spcPts val="150"/>
              </a:spcBef>
              <a:buFont typeface="Arial" panose="020B0604020202020204" pitchFamily="34" charset="0"/>
              <a:buChar char="•"/>
            </a:pPr>
            <a:r>
              <a:rPr lang="en-US" dirty="0"/>
              <a:t>Statewide Imaging Registry</a:t>
            </a:r>
          </a:p>
          <a:p>
            <a:pPr marL="285750" indent="-285750">
              <a:lnSpc>
                <a:spcPct val="107000"/>
              </a:lnSpc>
              <a:spcBef>
                <a:spcPts val="150"/>
              </a:spcBef>
              <a:buFont typeface="Arial" panose="020B0604020202020204" pitchFamily="34" charset="0"/>
              <a:buChar char="•"/>
            </a:pPr>
            <a:r>
              <a:rPr lang="en-US" dirty="0"/>
              <a:t>Emergency Department Image </a:t>
            </a:r>
            <a:r>
              <a:rPr lang="en-US" dirty="0" err="1"/>
              <a:t>Availabilit</a:t>
            </a:r>
            <a:endParaRPr lang="en-US" dirty="0"/>
          </a:p>
          <a:p>
            <a:pPr marL="285750" indent="-285750">
              <a:lnSpc>
                <a:spcPct val="107000"/>
              </a:lnSpc>
              <a:spcBef>
                <a:spcPts val="150"/>
              </a:spcBef>
              <a:buFont typeface="Arial" panose="020B0604020202020204" pitchFamily="34" charset="0"/>
              <a:buChar char="•"/>
            </a:pPr>
            <a:r>
              <a:rPr lang="en-US" dirty="0"/>
              <a:t>Metadata Elements of Image</a:t>
            </a:r>
          </a:p>
          <a:p>
            <a:pPr marL="285750" indent="-285750">
              <a:lnSpc>
                <a:spcPct val="107000"/>
              </a:lnSpc>
              <a:spcBef>
                <a:spcPts val="150"/>
              </a:spcBef>
              <a:buFont typeface="Arial" panose="020B0604020202020204" pitchFamily="34" charset="0"/>
              <a:buChar char="•"/>
            </a:pPr>
            <a:r>
              <a:rPr lang="en-US" dirty="0"/>
              <a:t>Image Enablement and Exchange between Disparate Vendors</a:t>
            </a:r>
          </a:p>
        </p:txBody>
      </p:sp>
    </p:spTree>
    <p:extLst>
      <p:ext uri="{BB962C8B-B14F-4D97-AF65-F5344CB8AC3E}">
        <p14:creationId xmlns:p14="http://schemas.microsoft.com/office/powerpoint/2010/main" val="1236199838"/>
      </p:ext>
    </p:extLst>
  </p:cSld>
  <p:clrMapOvr>
    <a:masterClrMapping/>
  </p:clrMapOvr>
</p:sld>
</file>

<file path=ppt/theme/theme1.xml><?xml version="1.0" encoding="utf-8"?>
<a:theme xmlns:a="http://schemas.openxmlformats.org/drawingml/2006/main" name="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060D2D-9D22-4B23-89BF-C37FC9344714}">
  <ds:schemaRefs>
    <ds:schemaRef ds:uri="72918690-ab5c-48f6-ab36-b42b1ad90604"/>
    <ds:schemaRef ds:uri="75f83af2-595f-4dd1-a61a-3ffd01c1ee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ACC5FF-52AB-4CD2-9963-8FF17E8DBB05}">
  <ds:schemaRefs>
    <ds:schemaRef ds:uri="http://schemas.microsoft.com/sharepoint/v3/contenttype/forms"/>
  </ds:schemaRefs>
</ds:datastoreItem>
</file>

<file path=customXml/itemProps3.xml><?xml version="1.0" encoding="utf-8"?>
<ds:datastoreItem xmlns:ds="http://schemas.openxmlformats.org/officeDocument/2006/customXml" ds:itemID="{E46D5B0A-1541-45B9-8685-6F33A54CC47B}">
  <ds:schemaRefs>
    <ds:schemaRef ds:uri="72918690-ab5c-48f6-ab36-b42b1ad90604"/>
    <ds:schemaRef ds:uri="75f83af2-595f-4dd1-a61a-3ffd01c1ee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582</TotalTime>
  <Words>1355</Words>
  <Application>Microsoft Office PowerPoint</Application>
  <PresentationFormat>On-screen Show (16:9)</PresentationFormat>
  <Paragraphs>149</Paragraphs>
  <Slides>21</Slides>
  <Notes>3</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Arial</vt:lpstr>
      <vt:lpstr>Calibri</vt:lpstr>
      <vt:lpstr>Courier New</vt:lpstr>
      <vt:lpstr>Helvetica</vt:lpstr>
      <vt:lpstr>Lato</vt:lpstr>
      <vt:lpstr>Open Sans</vt:lpstr>
      <vt:lpstr>Open Sans Extrabold</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Capabilities of Breast Cancer Imaging Exchange </vt:lpstr>
      <vt:lpstr>PowerPoint Presentation</vt:lpstr>
      <vt:lpstr>Data Flow: Identify and Retrieve Image Result(s)</vt:lpstr>
      <vt:lpstr>Access via MIGateway</vt:lpstr>
      <vt:lpstr>PowerPoint Presentation</vt:lpstr>
      <vt:lpstr>PowerPoint Presentation</vt:lpstr>
      <vt:lpstr>Future Access Options</vt:lpstr>
      <vt:lpstr>Background – Legislative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Emily Mata</cp:lastModifiedBy>
  <cp:revision>3</cp:revision>
  <dcterms:created xsi:type="dcterms:W3CDTF">2020-09-08T03:20:30Z</dcterms:created>
  <dcterms:modified xsi:type="dcterms:W3CDTF">2024-05-29T11:28:43Z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