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1942" r:id="rId2"/>
    <p:sldId id="4433" r:id="rId3"/>
    <p:sldId id="2145707067" r:id="rId4"/>
    <p:sldId id="2145707250" r:id="rId5"/>
    <p:sldId id="2145707251" r:id="rId6"/>
    <p:sldId id="4962" r:id="rId7"/>
    <p:sldId id="2094" r:id="rId8"/>
    <p:sldId id="4978" r:id="rId9"/>
    <p:sldId id="415" r:id="rId10"/>
    <p:sldId id="2145707142" r:id="rId11"/>
    <p:sldId id="2145707252" r:id="rId12"/>
    <p:sldId id="2145707242" r:id="rId13"/>
    <p:sldId id="5057" r:id="rId14"/>
    <p:sldId id="423" r:id="rId15"/>
    <p:sldId id="2145707122" r:id="rId16"/>
    <p:sldId id="2145707248" r:id="rId17"/>
    <p:sldId id="276"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nnis" id="{D7A96B67-89A9-4E26-9209-B8CBD908E0B9}">
          <p14:sldIdLst>
            <p14:sldId id="1942"/>
            <p14:sldId id="4433"/>
            <p14:sldId id="2145707067"/>
            <p14:sldId id="2145707250"/>
            <p14:sldId id="2145707251"/>
            <p14:sldId id="4962"/>
            <p14:sldId id="2094"/>
            <p14:sldId id="4978"/>
            <p14:sldId id="415"/>
            <p14:sldId id="2145707142"/>
            <p14:sldId id="2145707252"/>
            <p14:sldId id="2145707242"/>
            <p14:sldId id="5057"/>
            <p14:sldId id="423"/>
            <p14:sldId id="2145707122"/>
            <p14:sldId id="2145707248"/>
            <p14:sldId id="276"/>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86431" autoAdjust="0"/>
  </p:normalViewPr>
  <p:slideViewPr>
    <p:cSldViewPr snapToGrid="0">
      <p:cViewPr varScale="1">
        <p:scale>
          <a:sx n="96" d="100"/>
          <a:sy n="96" d="100"/>
        </p:scale>
        <p:origin x="1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C7F67-7EEE-4D8F-96B3-1AA458F36FE7}"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9E7DF-980B-4329-8511-253EC73EB639}" type="slidenum">
              <a:rPr lang="en-US" smtClean="0"/>
              <a:t>‹#›</a:t>
            </a:fld>
            <a:endParaRPr lang="en-US"/>
          </a:p>
        </p:txBody>
      </p:sp>
    </p:spTree>
    <p:extLst>
      <p:ext uri="{BB962C8B-B14F-4D97-AF65-F5344CB8AC3E}">
        <p14:creationId xmlns:p14="http://schemas.microsoft.com/office/powerpoint/2010/main" val="415257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1F3D22-E17D-4582-BEC2-483AEDEACA7F}" type="slidenum">
              <a:rPr lang="en-US" smtClean="0"/>
              <a:t>1</a:t>
            </a:fld>
            <a:endParaRPr lang="en-US"/>
          </a:p>
        </p:txBody>
      </p:sp>
    </p:spTree>
    <p:extLst>
      <p:ext uri="{BB962C8B-B14F-4D97-AF65-F5344CB8AC3E}">
        <p14:creationId xmlns:p14="http://schemas.microsoft.com/office/powerpoint/2010/main" val="3141103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4234E6-58B0-4BFD-A34C-C01D1899397E}" type="slidenum">
              <a:rPr lang="en-US" smtClean="0"/>
              <a:t>3</a:t>
            </a:fld>
            <a:endParaRPr lang="en-US"/>
          </a:p>
        </p:txBody>
      </p:sp>
    </p:spTree>
    <p:extLst>
      <p:ext uri="{BB962C8B-B14F-4D97-AF65-F5344CB8AC3E}">
        <p14:creationId xmlns:p14="http://schemas.microsoft.com/office/powerpoint/2010/main" val="411477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ED73B-63A8-D45B-0E69-43D29D1853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C19E6-AA65-FBF2-DFCB-9AD05C302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3F23A4-3E9C-FF5E-7FCD-9626FBB7D2C9}"/>
              </a:ext>
            </a:extLst>
          </p:cNvPr>
          <p:cNvSpPr>
            <a:spLocks noGrp="1"/>
          </p:cNvSpPr>
          <p:nvPr>
            <p:ph type="body" idx="1"/>
          </p:nvPr>
        </p:nvSpPr>
        <p:spPr/>
        <p:txBody>
          <a:bodyPr/>
          <a:lstStyle/>
          <a:p>
            <a:r>
              <a:rPr lang="en-US" dirty="0"/>
              <a:t>Volume = equity in health includes social factors, referrals to community based organizations, assessments, </a:t>
            </a:r>
          </a:p>
          <a:p>
            <a:r>
              <a:rPr lang="en-US" dirty="0"/>
              <a:t>Variety = use case enabler</a:t>
            </a:r>
          </a:p>
          <a:p>
            <a:r>
              <a:rPr lang="en-US" dirty="0"/>
              <a:t>Velocity = high reliability and availability of services to support 24x7 healthcare</a:t>
            </a:r>
          </a:p>
        </p:txBody>
      </p:sp>
      <p:sp>
        <p:nvSpPr>
          <p:cNvPr id="4" name="Slide Number Placeholder 3">
            <a:extLst>
              <a:ext uri="{FF2B5EF4-FFF2-40B4-BE49-F238E27FC236}">
                <a16:creationId xmlns:a16="http://schemas.microsoft.com/office/drawing/2014/main" id="{A3631D82-1818-680B-4304-C0D5AE5B55ED}"/>
              </a:ext>
            </a:extLst>
          </p:cNvPr>
          <p:cNvSpPr>
            <a:spLocks noGrp="1"/>
          </p:cNvSpPr>
          <p:nvPr>
            <p:ph type="sldNum" sz="quarter" idx="5"/>
          </p:nvPr>
        </p:nvSpPr>
        <p:spPr/>
        <p:txBody>
          <a:bodyPr/>
          <a:lstStyle/>
          <a:p>
            <a:fld id="{60478E48-2057-5C4E-A8B1-2B3D7DB2E826}" type="slidenum">
              <a:rPr lang="en-US" smtClean="0"/>
              <a:t>4</a:t>
            </a:fld>
            <a:endParaRPr lang="en-US"/>
          </a:p>
        </p:txBody>
      </p:sp>
    </p:spTree>
    <p:extLst>
      <p:ext uri="{BB962C8B-B14F-4D97-AF65-F5344CB8AC3E}">
        <p14:creationId xmlns:p14="http://schemas.microsoft.com/office/powerpoint/2010/main" val="408830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8B9D01-1361-4046-A4B8-05BCEAF73F96}" type="slidenum">
              <a:rPr lang="en-US" smtClean="0"/>
              <a:t>7</a:t>
            </a:fld>
            <a:endParaRPr lang="en-US" dirty="0"/>
          </a:p>
        </p:txBody>
      </p:sp>
    </p:spTree>
    <p:extLst>
      <p:ext uri="{BB962C8B-B14F-4D97-AF65-F5344CB8AC3E}">
        <p14:creationId xmlns:p14="http://schemas.microsoft.com/office/powerpoint/2010/main" val="584911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B9D01-1361-4046-A4B8-05BCEAF73F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125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Volume = equity in health includes social factors, referrals to community based organizations, assessments, </a:t>
            </a:r>
          </a:p>
          <a:p>
            <a:r>
              <a:rPr lang="en-US" dirty="0"/>
              <a:t>Variety = use case enabler</a:t>
            </a:r>
          </a:p>
          <a:p>
            <a:r>
              <a:rPr lang="en-US" dirty="0"/>
              <a:t>Velocity = high reliability and availability of services to support 24x7 healthcare</a:t>
            </a:r>
          </a:p>
        </p:txBody>
      </p:sp>
      <p:sp>
        <p:nvSpPr>
          <p:cNvPr id="4" name="Slide Number Placeholder 3"/>
          <p:cNvSpPr>
            <a:spLocks noGrp="1"/>
          </p:cNvSpPr>
          <p:nvPr>
            <p:ph type="sldNum" sz="quarter" idx="5"/>
          </p:nvPr>
        </p:nvSpPr>
        <p:spPr/>
        <p:txBody>
          <a:bodyPr/>
          <a:lstStyle/>
          <a:p>
            <a:fld id="{60478E48-2057-5C4E-A8B1-2B3D7DB2E826}" type="slidenum">
              <a:rPr lang="en-US" smtClean="0"/>
              <a:t>10</a:t>
            </a:fld>
            <a:endParaRPr lang="en-US"/>
          </a:p>
        </p:txBody>
      </p:sp>
    </p:spTree>
    <p:extLst>
      <p:ext uri="{BB962C8B-B14F-4D97-AF65-F5344CB8AC3E}">
        <p14:creationId xmlns:p14="http://schemas.microsoft.com/office/powerpoint/2010/main" val="3352524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0B1055-6E49-42B5-A16F-7ECB574FFB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9853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been doing this 2010, the time is now to formalize what we do within the state, before the federal government inserts policy that doesn’t align with the great work </a:t>
            </a:r>
            <a:r>
              <a:rPr lang="en-US"/>
              <a:t>we accomplished.</a:t>
            </a:r>
            <a:endParaRPr lang="en-US" dirty="0"/>
          </a:p>
        </p:txBody>
      </p:sp>
      <p:sp>
        <p:nvSpPr>
          <p:cNvPr id="4" name="Slide Number Placeholder 3"/>
          <p:cNvSpPr>
            <a:spLocks noGrp="1"/>
          </p:cNvSpPr>
          <p:nvPr>
            <p:ph type="sldNum" sz="quarter" idx="5"/>
          </p:nvPr>
        </p:nvSpPr>
        <p:spPr/>
        <p:txBody>
          <a:bodyPr/>
          <a:lstStyle/>
          <a:p>
            <a:fld id="{61F3C849-4774-4959-B858-0AE1D9363C98}" type="slidenum">
              <a:rPr lang="en-US" smtClean="0"/>
              <a:t>14</a:t>
            </a:fld>
            <a:endParaRPr lang="en-US"/>
          </a:p>
        </p:txBody>
      </p:sp>
    </p:spTree>
    <p:extLst>
      <p:ext uri="{BB962C8B-B14F-4D97-AF65-F5344CB8AC3E}">
        <p14:creationId xmlns:p14="http://schemas.microsoft.com/office/powerpoint/2010/main" val="531961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2A819-3AF6-4C76-B9B9-A2F7E9A98096}" type="slidenum">
              <a:rPr lang="en-US" smtClean="0"/>
              <a:t>17</a:t>
            </a:fld>
            <a:endParaRPr lang="en-US" dirty="0"/>
          </a:p>
        </p:txBody>
      </p:sp>
      <p:sp>
        <p:nvSpPr>
          <p:cNvPr id="5" name="Date Placeholder 4">
            <a:extLst>
              <a:ext uri="{FF2B5EF4-FFF2-40B4-BE49-F238E27FC236}">
                <a16:creationId xmlns:a16="http://schemas.microsoft.com/office/drawing/2014/main" id="{AD102CDB-BA74-4B9C-8950-DD4CF0F30174}"/>
              </a:ext>
            </a:extLst>
          </p:cNvPr>
          <p:cNvSpPr>
            <a:spLocks noGrp="1"/>
          </p:cNvSpPr>
          <p:nvPr>
            <p:ph type="dt" idx="1"/>
          </p:nvPr>
        </p:nvSpPr>
        <p:spPr/>
        <p:txBody>
          <a:bodyPr/>
          <a:lstStyle/>
          <a:p>
            <a:r>
              <a:rPr lang="en-US" dirty="0"/>
              <a:t>2/15/2022</a:t>
            </a:r>
          </a:p>
        </p:txBody>
      </p:sp>
    </p:spTree>
    <p:extLst>
      <p:ext uri="{BB962C8B-B14F-4D97-AF65-F5344CB8AC3E}">
        <p14:creationId xmlns:p14="http://schemas.microsoft.com/office/powerpoint/2010/main" val="1449198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17292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27747" y="1470755"/>
            <a:ext cx="10026052" cy="451407"/>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C1497D-6E51-9145-A79B-C42D57143825}" type="datetime1">
              <a:rPr lang="en-US" smtClean="0"/>
              <a:t>2/19/2024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5766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102AA-C14E-874C-B139-D4A19727CAFB}" type="datetime1">
              <a:rPr lang="en-US" smtClean="0"/>
              <a:t>2/19/2024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23514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04E7EF-6511-FC44-AE75-B58C65247783}" type="datetime1">
              <a:rPr lang="en-US" smtClean="0"/>
              <a:t>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4014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3C01DA-CC1C-1745-9431-C64626AEE438}" type="datetime1">
              <a:rPr lang="en-US" smtClean="0"/>
              <a:t>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87448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27747" y="1470755"/>
            <a:ext cx="10026052" cy="451407"/>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27747" y="2493319"/>
            <a:ext cx="10026053" cy="368364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C72738-D939-9F45-AC9C-07495E48DE3E}" type="datetime1">
              <a:rPr lang="en-US" smtClean="0"/>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30250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DA7756-6FF2-7949-BD56-D0C4A4B09745}" type="datetime1">
              <a:rPr lang="en-US" smtClean="0"/>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76244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769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E032C5-7FF3-4963-8721-520DF5B51DCE}"/>
              </a:ext>
            </a:extLst>
          </p:cNvPr>
          <p:cNvSpPr/>
          <p:nvPr userDrawn="1"/>
        </p:nvSpPr>
        <p:spPr>
          <a:xfrm>
            <a:off x="1447901" y="2902858"/>
            <a:ext cx="8320215" cy="2973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5" name="Oval 4">
            <a:extLst>
              <a:ext uri="{FF2B5EF4-FFF2-40B4-BE49-F238E27FC236}">
                <a16:creationId xmlns:a16="http://schemas.microsoft.com/office/drawing/2014/main" id="{8D56BD2D-8CFA-451B-AAA7-2EFFEC54E047}"/>
              </a:ext>
            </a:extLst>
          </p:cNvPr>
          <p:cNvSpPr/>
          <p:nvPr userDrawn="1"/>
        </p:nvSpPr>
        <p:spPr>
          <a:xfrm>
            <a:off x="6810077" y="396924"/>
            <a:ext cx="4635691" cy="463569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3" name="Picture Placeholder 3">
            <a:extLst>
              <a:ext uri="{FF2B5EF4-FFF2-40B4-BE49-F238E27FC236}">
                <a16:creationId xmlns:a16="http://schemas.microsoft.com/office/drawing/2014/main" id="{AEB73D51-2AA7-43D1-93E2-FD2B0EFEB93F}"/>
              </a:ext>
            </a:extLst>
          </p:cNvPr>
          <p:cNvSpPr>
            <a:spLocks noGrp="1"/>
          </p:cNvSpPr>
          <p:nvPr>
            <p:ph type="pic" sz="quarter" idx="10"/>
          </p:nvPr>
        </p:nvSpPr>
        <p:spPr>
          <a:xfrm>
            <a:off x="6532729" y="396924"/>
            <a:ext cx="4635691" cy="4635691"/>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103807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3C26FFD2-F6A9-B202-5F2D-1DF5D351516E}"/>
              </a:ext>
            </a:extLst>
          </p:cNvPr>
          <p:cNvSpPr>
            <a:spLocks noGrp="1"/>
          </p:cNvSpPr>
          <p:nvPr>
            <p:ph type="ftr" sz="quarter" idx="10"/>
          </p:nvPr>
        </p:nvSpPr>
        <p:spPr/>
        <p:txBody>
          <a:bodyPr/>
          <a:lstStyle/>
          <a:p>
            <a:r>
              <a:rPr lang="en-US" dirty="0"/>
              <a:t>Copyright 2023 - Michigan Health Information Network Shared Services</a:t>
            </a:r>
          </a:p>
          <a:p>
            <a:endParaRPr lang="en-US" dirty="0"/>
          </a:p>
        </p:txBody>
      </p:sp>
      <p:sp>
        <p:nvSpPr>
          <p:cNvPr id="8" name="Slide Number Placeholder 7">
            <a:extLst>
              <a:ext uri="{FF2B5EF4-FFF2-40B4-BE49-F238E27FC236}">
                <a16:creationId xmlns:a16="http://schemas.microsoft.com/office/drawing/2014/main" id="{23577935-71BC-7A07-9F8A-5F7E99C02DB0}"/>
              </a:ext>
            </a:extLst>
          </p:cNvPr>
          <p:cNvSpPr>
            <a:spLocks noGrp="1"/>
          </p:cNvSpPr>
          <p:nvPr>
            <p:ph type="sldNum" sz="quarter" idx="11"/>
          </p:nvPr>
        </p:nvSpPr>
        <p:spPr/>
        <p:txBody>
          <a:bodyPr/>
          <a:lstStyle/>
          <a:p>
            <a:fld id="{49F2D9D7-1738-4317-9B95-CAF8FC4254A1}" type="slidenum">
              <a:rPr lang="en-US" smtClean="0"/>
              <a:pPr/>
              <a:t>‹#›</a:t>
            </a:fld>
            <a:endParaRPr lang="en-US" dirty="0"/>
          </a:p>
        </p:txBody>
      </p:sp>
    </p:spTree>
    <p:extLst>
      <p:ext uri="{BB962C8B-B14F-4D97-AF65-F5344CB8AC3E}">
        <p14:creationId xmlns:p14="http://schemas.microsoft.com/office/powerpoint/2010/main" val="1600096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ivi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14D13A-2465-1996-576B-D7ED7F932CF1}"/>
              </a:ext>
            </a:extLst>
          </p:cNvPr>
          <p:cNvSpPr/>
          <p:nvPr userDrawn="1"/>
        </p:nvSpPr>
        <p:spPr>
          <a:xfrm>
            <a:off x="5" y="1"/>
            <a:ext cx="5050969" cy="6260268"/>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Picture Placeholder 9">
            <a:extLst>
              <a:ext uri="{FF2B5EF4-FFF2-40B4-BE49-F238E27FC236}">
                <a16:creationId xmlns:a16="http://schemas.microsoft.com/office/drawing/2014/main" id="{6ABEC053-5EB6-1AF4-96AF-791EABF6C668}"/>
              </a:ext>
            </a:extLst>
          </p:cNvPr>
          <p:cNvSpPr>
            <a:spLocks noGrp="1"/>
          </p:cNvSpPr>
          <p:nvPr>
            <p:ph type="pic" sz="quarter" idx="13" hasCustomPrompt="1"/>
          </p:nvPr>
        </p:nvSpPr>
        <p:spPr>
          <a:xfrm>
            <a:off x="5050969" y="2"/>
            <a:ext cx="7141027" cy="6260269"/>
          </a:xfrm>
          <a:prstGeom prst="rect">
            <a:avLst/>
          </a:prstGeom>
          <a:solidFill>
            <a:schemeClr val="tx1"/>
          </a:solidFill>
          <a:ln>
            <a:noFill/>
          </a:ln>
        </p:spPr>
        <p:txBody>
          <a:bodyPr anchor="ctr" anchorCtr="0"/>
          <a:lstStyle>
            <a:lvl1pPr marL="0" indent="0" algn="r">
              <a:buNone/>
              <a:defRPr>
                <a:solidFill>
                  <a:schemeClr val="bg1"/>
                </a:solidFill>
              </a:defRPr>
            </a:lvl1pPr>
          </a:lstStyle>
          <a:p>
            <a:r>
              <a:rPr lang="en-US" dirty="0"/>
              <a:t>Drag &amp; Drop		</a:t>
            </a:r>
            <a:br>
              <a:rPr lang="en-US" dirty="0"/>
            </a:br>
            <a:r>
              <a:rPr lang="en-US" dirty="0"/>
              <a:t>     Image Here	</a:t>
            </a:r>
          </a:p>
        </p:txBody>
      </p:sp>
      <p:sp>
        <p:nvSpPr>
          <p:cNvPr id="19" name="Title 1">
            <a:extLst>
              <a:ext uri="{FF2B5EF4-FFF2-40B4-BE49-F238E27FC236}">
                <a16:creationId xmlns:a16="http://schemas.microsoft.com/office/drawing/2014/main" id="{D807130C-15E9-A10C-BF02-E07EC7A7364D}"/>
              </a:ext>
            </a:extLst>
          </p:cNvPr>
          <p:cNvSpPr>
            <a:spLocks noGrp="1"/>
          </p:cNvSpPr>
          <p:nvPr>
            <p:ph type="ctrTitle" hasCustomPrompt="1"/>
          </p:nvPr>
        </p:nvSpPr>
        <p:spPr>
          <a:xfrm>
            <a:off x="334285" y="320979"/>
            <a:ext cx="4117959" cy="2041835"/>
          </a:xfrm>
          <a:prstGeom prst="rect">
            <a:avLst/>
          </a:prstGeom>
          <a:noFill/>
          <a:effectLst/>
        </p:spPr>
        <p:txBody>
          <a:bodyPr lIns="0" tIns="0" rIns="0" bIns="0" anchor="b">
            <a:normAutofit/>
          </a:bodyPr>
          <a:lstStyle>
            <a:lvl1pPr algn="l">
              <a:defRPr sz="4400" b="1">
                <a:solidFill>
                  <a:schemeClr val="bg1"/>
                </a:solidFill>
                <a:effectLst/>
                <a:latin typeface="+mj-lt"/>
              </a:defRPr>
            </a:lvl1pPr>
          </a:lstStyle>
          <a:p>
            <a:r>
              <a:rPr lang="en-US" dirty="0"/>
              <a:t>Click to edit main title</a:t>
            </a:r>
          </a:p>
        </p:txBody>
      </p:sp>
      <p:sp>
        <p:nvSpPr>
          <p:cNvPr id="20" name="Text Placeholder 14">
            <a:extLst>
              <a:ext uri="{FF2B5EF4-FFF2-40B4-BE49-F238E27FC236}">
                <a16:creationId xmlns:a16="http://schemas.microsoft.com/office/drawing/2014/main" id="{43DCC280-F97A-4593-C361-611C81FFF7B6}"/>
              </a:ext>
            </a:extLst>
          </p:cNvPr>
          <p:cNvSpPr>
            <a:spLocks noGrp="1"/>
          </p:cNvSpPr>
          <p:nvPr>
            <p:ph type="body" sz="quarter" idx="15" hasCustomPrompt="1"/>
          </p:nvPr>
        </p:nvSpPr>
        <p:spPr>
          <a:xfrm>
            <a:off x="402582" y="2719074"/>
            <a:ext cx="4117959" cy="411061"/>
          </a:xfrm>
          <a:prstGeom prst="rect">
            <a:avLst/>
          </a:prstGeom>
        </p:spPr>
        <p:txBody>
          <a:bodyPr lIns="0" tIns="0" rIns="0" bIns="0"/>
          <a:lstStyle>
            <a:lvl1pPr marL="0" indent="0">
              <a:buNone/>
              <a:defRPr b="1" i="1">
                <a:solidFill>
                  <a:schemeClr val="bg1"/>
                </a:solidFill>
                <a:effectLst/>
                <a:latin typeface="+mn-lt"/>
              </a:defRPr>
            </a:lvl1pPr>
            <a:lvl2pPr marL="264955" indent="0">
              <a:buNone/>
              <a:defRPr/>
            </a:lvl2pPr>
            <a:lvl3pPr marL="529909" indent="0">
              <a:buNone/>
              <a:defRPr/>
            </a:lvl3pPr>
            <a:lvl4pPr marL="794863" indent="0">
              <a:buNone/>
              <a:defRPr/>
            </a:lvl4pPr>
            <a:lvl5pPr marL="1059818" indent="0">
              <a:buNone/>
              <a:defRPr/>
            </a:lvl5pPr>
          </a:lstStyle>
          <a:p>
            <a:pPr lvl="0"/>
            <a:r>
              <a:rPr lang="en-US" dirty="0"/>
              <a:t>Click to edit subtitle</a:t>
            </a:r>
          </a:p>
        </p:txBody>
      </p:sp>
      <p:sp>
        <p:nvSpPr>
          <p:cNvPr id="21" name="Text Placeholder 5">
            <a:extLst>
              <a:ext uri="{FF2B5EF4-FFF2-40B4-BE49-F238E27FC236}">
                <a16:creationId xmlns:a16="http://schemas.microsoft.com/office/drawing/2014/main" id="{C093AA75-679A-1CFB-17F4-B7177A12DC62}"/>
              </a:ext>
            </a:extLst>
          </p:cNvPr>
          <p:cNvSpPr>
            <a:spLocks noGrp="1"/>
          </p:cNvSpPr>
          <p:nvPr>
            <p:ph type="body" sz="quarter" idx="22"/>
          </p:nvPr>
        </p:nvSpPr>
        <p:spPr>
          <a:xfrm>
            <a:off x="386631" y="3375579"/>
            <a:ext cx="4117959" cy="2271628"/>
          </a:xfrm>
          <a:prstGeom prst="rect">
            <a:avLst/>
          </a:prstGeom>
        </p:spPr>
        <p:txBody>
          <a:bodyPr lIns="0" tIns="0" rIns="0" bIns="0">
            <a:noAutofit/>
          </a:bodyPr>
          <a:lstStyle>
            <a:lvl1pPr marL="0" indent="0">
              <a:buNone/>
              <a:defRPr sz="2000">
                <a:solidFill>
                  <a:schemeClr val="bg1"/>
                </a:solidFill>
                <a:latin typeface="+mn-lt"/>
              </a:defRPr>
            </a:lvl1pPr>
            <a:lvl2pPr marL="264955" indent="0">
              <a:buNone/>
              <a:defRPr sz="819"/>
            </a:lvl2pPr>
            <a:lvl3pPr marL="529909" indent="0">
              <a:buNone/>
              <a:defRPr sz="819"/>
            </a:lvl3pPr>
            <a:lvl4pPr marL="794863" indent="0">
              <a:buNone/>
              <a:defRPr sz="819"/>
            </a:lvl4pPr>
            <a:lvl5pPr marL="1059818" indent="0">
              <a:buNone/>
              <a:defRPr sz="819"/>
            </a:lvl5pPr>
          </a:lstStyle>
          <a:p>
            <a:pPr lvl="0"/>
            <a:r>
              <a:rPr lang="en-US" dirty="0"/>
              <a:t>Click to edit Master text styles</a:t>
            </a:r>
          </a:p>
        </p:txBody>
      </p:sp>
    </p:spTree>
    <p:extLst>
      <p:ext uri="{BB962C8B-B14F-4D97-AF65-F5344CB8AC3E}">
        <p14:creationId xmlns:p14="http://schemas.microsoft.com/office/powerpoint/2010/main" val="411959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4E834D16-7D4E-1CF0-C828-4FB181EB205F}"/>
              </a:ext>
            </a:extLst>
          </p:cNvPr>
          <p:cNvSpPr>
            <a:spLocks noGrp="1"/>
          </p:cNvSpPr>
          <p:nvPr>
            <p:ph type="title"/>
          </p:nvPr>
        </p:nvSpPr>
        <p:spPr>
          <a:xfrm>
            <a:off x="1327748" y="681038"/>
            <a:ext cx="7733873" cy="1241125"/>
          </a:xfrm>
          <a:prstGeom prst="rect">
            <a:avLst/>
          </a:prstGeom>
        </p:spPr>
        <p:txBody>
          <a:bodyPr vert="horz" lIns="91440" tIns="45720" rIns="91440" bIns="45720" rtlCol="0" anchor="b" anchorCtr="0">
            <a:normAutofit/>
          </a:bodyPr>
          <a:lstStyle>
            <a:lvl1pPr>
              <a:defRPr>
                <a:solidFill>
                  <a:schemeClr val="tx2"/>
                </a:solidFill>
                <a:latin typeface="Helvetica" pitchFamily="2" charset="0"/>
              </a:defRPr>
            </a:lvl1pPr>
          </a:lstStyle>
          <a:p>
            <a:r>
              <a:rPr lang="en-US" dirty="0"/>
              <a:t>Click to edit Master title style</a:t>
            </a:r>
          </a:p>
        </p:txBody>
      </p:sp>
      <p:sp>
        <p:nvSpPr>
          <p:cNvPr id="15" name="Text Placeholder 2">
            <a:extLst>
              <a:ext uri="{FF2B5EF4-FFF2-40B4-BE49-F238E27FC236}">
                <a16:creationId xmlns:a16="http://schemas.microsoft.com/office/drawing/2014/main" id="{165655E3-9ED5-3AB3-65C6-0332F7B39373}"/>
              </a:ext>
            </a:extLst>
          </p:cNvPr>
          <p:cNvSpPr>
            <a:spLocks noGrp="1"/>
          </p:cNvSpPr>
          <p:nvPr>
            <p:ph idx="1"/>
          </p:nvPr>
        </p:nvSpPr>
        <p:spPr>
          <a:xfrm>
            <a:off x="1327747" y="2493319"/>
            <a:ext cx="7733875" cy="3683645"/>
          </a:xfrm>
          <a:prstGeom prst="rect">
            <a:avLst/>
          </a:prstGeom>
        </p:spPr>
        <p:txBody>
          <a:bodyPr vert="horz" lIns="91440" tIns="45720" rIns="91440" bIns="45720" rtlCol="0">
            <a:normAutofit/>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189C24BE-160A-6310-CD2D-54B99DFB2008}"/>
              </a:ext>
            </a:extLst>
          </p:cNvPr>
          <p:cNvSpPr>
            <a:spLocks noGrp="1"/>
          </p:cNvSpPr>
          <p:nvPr>
            <p:ph type="sldNum" sz="quarter" idx="12"/>
          </p:nvPr>
        </p:nvSpPr>
        <p:spPr/>
        <p:txBody>
          <a:bodyPr/>
          <a:lstStyle>
            <a:lvl1pPr>
              <a:defRPr>
                <a:latin typeface="Helvetica" pitchFamily="2" charset="0"/>
              </a:defRPr>
            </a:lvl1pPr>
          </a:lstStyle>
          <a:p>
            <a:fld id="{48F63A3B-78C7-47BE-AE5E-E10140E04643}" type="slidenum">
              <a:rPr lang="en-US" smtClean="0"/>
              <a:pPr/>
              <a:t>‹#›</a:t>
            </a:fld>
            <a:endParaRPr lang="en-US" dirty="0"/>
          </a:p>
        </p:txBody>
      </p:sp>
      <p:sp>
        <p:nvSpPr>
          <p:cNvPr id="16" name="Slide Number Placeholder 5">
            <a:extLst>
              <a:ext uri="{FF2B5EF4-FFF2-40B4-BE49-F238E27FC236}">
                <a16:creationId xmlns:a16="http://schemas.microsoft.com/office/drawing/2014/main" id="{E4EE3E5F-AADC-C56A-13CC-313FA70F318A}"/>
              </a:ext>
            </a:extLst>
          </p:cNvPr>
          <p:cNvSpPr txBox="1">
            <a:spLocks/>
          </p:cNvSpPr>
          <p:nvPr userDrawn="1"/>
        </p:nvSpPr>
        <p:spPr>
          <a:xfrm>
            <a:off x="0" y="6356351"/>
            <a:ext cx="566693" cy="365125"/>
          </a:xfrm>
          <a:prstGeom prst="rect">
            <a:avLst/>
          </a:prstGeom>
        </p:spPr>
        <p:txBody>
          <a:bodyPr vert="horz" lIns="121920" tIns="60960" rIns="121920" bIns="60960" rtlCol="0" anchor="ctr"/>
          <a:lstStyle>
            <a:defPPr>
              <a:defRPr lang="en-US"/>
            </a:defPPr>
            <a:lvl1pPr marL="0" algn="r" defTabSz="457200" rtl="0" eaLnBrk="1" latinLnBrk="0" hangingPunct="1">
              <a:defRPr sz="900" b="0" kern="1200">
                <a:solidFill>
                  <a:schemeClr val="accent5"/>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200" smtClean="0">
                <a:latin typeface="+mj-lt"/>
              </a:rPr>
              <a:pPr/>
              <a:t>‹#›</a:t>
            </a:fld>
            <a:endParaRPr lang="en-US" sz="1200" dirty="0">
              <a:latin typeface="+mj-lt"/>
            </a:endParaRPr>
          </a:p>
        </p:txBody>
      </p:sp>
    </p:spTree>
    <p:extLst>
      <p:ext uri="{BB962C8B-B14F-4D97-AF65-F5344CB8AC3E}">
        <p14:creationId xmlns:p14="http://schemas.microsoft.com/office/powerpoint/2010/main" val="3710276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Divi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14D13A-2465-1996-576B-D7ED7F932CF1}"/>
              </a:ext>
            </a:extLst>
          </p:cNvPr>
          <p:cNvSpPr/>
          <p:nvPr userDrawn="1"/>
        </p:nvSpPr>
        <p:spPr>
          <a:xfrm>
            <a:off x="7141032" y="1"/>
            <a:ext cx="5050969" cy="6260268"/>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Picture Placeholder 9">
            <a:extLst>
              <a:ext uri="{FF2B5EF4-FFF2-40B4-BE49-F238E27FC236}">
                <a16:creationId xmlns:a16="http://schemas.microsoft.com/office/drawing/2014/main" id="{6ABEC053-5EB6-1AF4-96AF-791EABF6C668}"/>
              </a:ext>
            </a:extLst>
          </p:cNvPr>
          <p:cNvSpPr>
            <a:spLocks noGrp="1"/>
          </p:cNvSpPr>
          <p:nvPr>
            <p:ph type="pic" sz="quarter" idx="13" hasCustomPrompt="1"/>
          </p:nvPr>
        </p:nvSpPr>
        <p:spPr>
          <a:xfrm>
            <a:off x="0" y="0"/>
            <a:ext cx="7141027" cy="6260269"/>
          </a:xfrm>
          <a:prstGeom prst="rect">
            <a:avLst/>
          </a:prstGeom>
          <a:solidFill>
            <a:schemeClr val="tx1"/>
          </a:solidFill>
          <a:ln>
            <a:noFill/>
          </a:ln>
        </p:spPr>
        <p:txBody>
          <a:bodyPr anchor="ctr" anchorCtr="0"/>
          <a:lstStyle>
            <a:lvl1pPr marL="0" indent="0" algn="r">
              <a:buNone/>
              <a:defRPr>
                <a:solidFill>
                  <a:schemeClr val="bg1"/>
                </a:solidFill>
              </a:defRPr>
            </a:lvl1pPr>
          </a:lstStyle>
          <a:p>
            <a:r>
              <a:rPr lang="en-US" dirty="0"/>
              <a:t>Drag &amp; Drop		</a:t>
            </a:r>
            <a:br>
              <a:rPr lang="en-US" dirty="0"/>
            </a:br>
            <a:r>
              <a:rPr lang="en-US" dirty="0"/>
              <a:t>     Image Here	</a:t>
            </a:r>
          </a:p>
        </p:txBody>
      </p:sp>
      <p:sp>
        <p:nvSpPr>
          <p:cNvPr id="19" name="Title 1">
            <a:extLst>
              <a:ext uri="{FF2B5EF4-FFF2-40B4-BE49-F238E27FC236}">
                <a16:creationId xmlns:a16="http://schemas.microsoft.com/office/drawing/2014/main" id="{D807130C-15E9-A10C-BF02-E07EC7A7364D}"/>
              </a:ext>
            </a:extLst>
          </p:cNvPr>
          <p:cNvSpPr>
            <a:spLocks noGrp="1"/>
          </p:cNvSpPr>
          <p:nvPr>
            <p:ph type="ctrTitle" hasCustomPrompt="1"/>
          </p:nvPr>
        </p:nvSpPr>
        <p:spPr>
          <a:xfrm>
            <a:off x="7475307" y="209219"/>
            <a:ext cx="4117959" cy="2041835"/>
          </a:xfrm>
          <a:prstGeom prst="rect">
            <a:avLst/>
          </a:prstGeom>
          <a:noFill/>
          <a:effectLst/>
        </p:spPr>
        <p:txBody>
          <a:bodyPr lIns="0" tIns="0" rIns="0" bIns="0" anchor="b">
            <a:normAutofit/>
          </a:bodyPr>
          <a:lstStyle>
            <a:lvl1pPr algn="l">
              <a:defRPr sz="4400" b="1">
                <a:solidFill>
                  <a:schemeClr val="bg1"/>
                </a:solidFill>
                <a:effectLst/>
                <a:latin typeface="+mj-lt"/>
              </a:defRPr>
            </a:lvl1pPr>
          </a:lstStyle>
          <a:p>
            <a:r>
              <a:rPr lang="en-US" dirty="0"/>
              <a:t>Click to edit main title</a:t>
            </a:r>
          </a:p>
        </p:txBody>
      </p:sp>
      <p:sp>
        <p:nvSpPr>
          <p:cNvPr id="20" name="Text Placeholder 14">
            <a:extLst>
              <a:ext uri="{FF2B5EF4-FFF2-40B4-BE49-F238E27FC236}">
                <a16:creationId xmlns:a16="http://schemas.microsoft.com/office/drawing/2014/main" id="{43DCC280-F97A-4593-C361-611C81FFF7B6}"/>
              </a:ext>
            </a:extLst>
          </p:cNvPr>
          <p:cNvSpPr>
            <a:spLocks noGrp="1"/>
          </p:cNvSpPr>
          <p:nvPr>
            <p:ph type="body" sz="quarter" idx="15" hasCustomPrompt="1"/>
          </p:nvPr>
        </p:nvSpPr>
        <p:spPr>
          <a:xfrm>
            <a:off x="7543609" y="2607314"/>
            <a:ext cx="4117959" cy="411061"/>
          </a:xfrm>
          <a:prstGeom prst="rect">
            <a:avLst/>
          </a:prstGeom>
        </p:spPr>
        <p:txBody>
          <a:bodyPr lIns="0" tIns="0" rIns="0" bIns="0"/>
          <a:lstStyle>
            <a:lvl1pPr marL="0" indent="0">
              <a:buNone/>
              <a:defRPr b="1" i="1">
                <a:solidFill>
                  <a:schemeClr val="bg1"/>
                </a:solidFill>
                <a:effectLst/>
                <a:latin typeface="+mn-lt"/>
              </a:defRPr>
            </a:lvl1pPr>
            <a:lvl2pPr marL="264955" indent="0">
              <a:buNone/>
              <a:defRPr/>
            </a:lvl2pPr>
            <a:lvl3pPr marL="529909" indent="0">
              <a:buNone/>
              <a:defRPr/>
            </a:lvl3pPr>
            <a:lvl4pPr marL="794863" indent="0">
              <a:buNone/>
              <a:defRPr/>
            </a:lvl4pPr>
            <a:lvl5pPr marL="1059818" indent="0">
              <a:buNone/>
              <a:defRPr/>
            </a:lvl5pPr>
          </a:lstStyle>
          <a:p>
            <a:pPr lvl="0"/>
            <a:r>
              <a:rPr lang="en-US" dirty="0"/>
              <a:t>Click to edit subtitle</a:t>
            </a:r>
          </a:p>
        </p:txBody>
      </p:sp>
      <p:sp>
        <p:nvSpPr>
          <p:cNvPr id="21" name="Text Placeholder 5">
            <a:extLst>
              <a:ext uri="{FF2B5EF4-FFF2-40B4-BE49-F238E27FC236}">
                <a16:creationId xmlns:a16="http://schemas.microsoft.com/office/drawing/2014/main" id="{C093AA75-679A-1CFB-17F4-B7177A12DC62}"/>
              </a:ext>
            </a:extLst>
          </p:cNvPr>
          <p:cNvSpPr>
            <a:spLocks noGrp="1"/>
          </p:cNvSpPr>
          <p:nvPr>
            <p:ph type="body" sz="quarter" idx="22"/>
          </p:nvPr>
        </p:nvSpPr>
        <p:spPr>
          <a:xfrm>
            <a:off x="7527658" y="3263819"/>
            <a:ext cx="4117959" cy="2271628"/>
          </a:xfrm>
          <a:prstGeom prst="rect">
            <a:avLst/>
          </a:prstGeom>
        </p:spPr>
        <p:txBody>
          <a:bodyPr lIns="0" tIns="0" rIns="0" bIns="0">
            <a:noAutofit/>
          </a:bodyPr>
          <a:lstStyle>
            <a:lvl1pPr marL="0" indent="0">
              <a:buNone/>
              <a:defRPr sz="2000">
                <a:solidFill>
                  <a:schemeClr val="bg1"/>
                </a:solidFill>
                <a:latin typeface="+mn-lt"/>
              </a:defRPr>
            </a:lvl1pPr>
            <a:lvl2pPr marL="264955" indent="0">
              <a:buNone/>
              <a:defRPr sz="819"/>
            </a:lvl2pPr>
            <a:lvl3pPr marL="529909" indent="0">
              <a:buNone/>
              <a:defRPr sz="819"/>
            </a:lvl3pPr>
            <a:lvl4pPr marL="794863" indent="0">
              <a:buNone/>
              <a:defRPr sz="819"/>
            </a:lvl4pPr>
            <a:lvl5pPr marL="1059818" indent="0">
              <a:buNone/>
              <a:defRPr sz="819"/>
            </a:lvl5pPr>
          </a:lstStyle>
          <a:p>
            <a:pPr lvl="0"/>
            <a:r>
              <a:rPr lang="en-US" dirty="0"/>
              <a:t>Click to edit Master text styles</a:t>
            </a:r>
          </a:p>
        </p:txBody>
      </p:sp>
    </p:spTree>
    <p:extLst>
      <p:ext uri="{BB962C8B-B14F-4D97-AF65-F5344CB8AC3E}">
        <p14:creationId xmlns:p14="http://schemas.microsoft.com/office/powerpoint/2010/main" val="1679547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588748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tandard PPT Slide Templa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1F2428-D027-4AD9-8703-5DA921A0E77A}"/>
              </a:ext>
            </a:extLst>
          </p:cNvPr>
          <p:cNvSpPr txBox="1"/>
          <p:nvPr userDrawn="1"/>
        </p:nvSpPr>
        <p:spPr>
          <a:xfrm>
            <a:off x="11290852" y="6222368"/>
            <a:ext cx="690133" cy="307777"/>
          </a:xfrm>
          <a:prstGeom prst="rect">
            <a:avLst/>
          </a:prstGeom>
          <a:noFill/>
        </p:spPr>
        <p:txBody>
          <a:bodyPr wrap="square" rtlCol="0">
            <a:spAutoFit/>
          </a:bodyPr>
          <a:lstStyle/>
          <a:p>
            <a:fld id="{2D6BDEAE-AB93-4050-8791-2119A6CE52D8}" type="slidenum">
              <a:rPr lang="en-US" sz="1400" smtClean="0">
                <a:solidFill>
                  <a:schemeClr val="bg1">
                    <a:lumMod val="65000"/>
                  </a:schemeClr>
                </a:solidFill>
                <a:latin typeface="Roboto" pitchFamily="2" charset="0"/>
                <a:ea typeface="Roboto" pitchFamily="2" charset="0"/>
              </a:rPr>
              <a:t>‹#›</a:t>
            </a:fld>
            <a:endParaRPr lang="en-US" sz="1400" dirty="0">
              <a:solidFill>
                <a:schemeClr val="bg1">
                  <a:lumMod val="65000"/>
                </a:schemeClr>
              </a:solidFill>
              <a:latin typeface="Roboto" pitchFamily="2" charset="0"/>
              <a:ea typeface="Roboto" pitchFamily="2" charset="0"/>
            </a:endParaRPr>
          </a:p>
        </p:txBody>
      </p:sp>
      <p:sp>
        <p:nvSpPr>
          <p:cNvPr id="4" name="Title 5">
            <a:extLst>
              <a:ext uri="{FF2B5EF4-FFF2-40B4-BE49-F238E27FC236}">
                <a16:creationId xmlns:a16="http://schemas.microsoft.com/office/drawing/2014/main" id="{CD82A2EC-24F6-43B6-84BF-B6D2E325F7FA}"/>
              </a:ext>
            </a:extLst>
          </p:cNvPr>
          <p:cNvSpPr txBox="1">
            <a:spLocks/>
          </p:cNvSpPr>
          <p:nvPr userDrawn="1"/>
        </p:nvSpPr>
        <p:spPr>
          <a:xfrm>
            <a:off x="1981200" y="595573"/>
            <a:ext cx="8229600" cy="857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800" dirty="0">
              <a:solidFill>
                <a:schemeClr val="tx1">
                  <a:lumMod val="75000"/>
                </a:schemeClr>
              </a:solidFill>
              <a:latin typeface="+mn-lt"/>
              <a:ea typeface="Roboto" pitchFamily="2" charset="0"/>
            </a:endParaRPr>
          </a:p>
        </p:txBody>
      </p:sp>
      <p:sp>
        <p:nvSpPr>
          <p:cNvPr id="5" name="Text Placeholder 6">
            <a:extLst>
              <a:ext uri="{FF2B5EF4-FFF2-40B4-BE49-F238E27FC236}">
                <a16:creationId xmlns:a16="http://schemas.microsoft.com/office/drawing/2014/main" id="{3780FCBA-8C17-4AC7-9832-8356ED0E094C}"/>
              </a:ext>
            </a:extLst>
          </p:cNvPr>
          <p:cNvSpPr>
            <a:spLocks noGrp="1"/>
          </p:cNvSpPr>
          <p:nvPr>
            <p:ph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a:extLst>
              <a:ext uri="{FF2B5EF4-FFF2-40B4-BE49-F238E27FC236}">
                <a16:creationId xmlns:a16="http://schemas.microsoft.com/office/drawing/2014/main" id="{B5D74E2F-B078-4FAB-8DC2-3750D2963F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83312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Picture Placeholder 144"/>
          <p:cNvSpPr>
            <a:spLocks noGrp="1"/>
          </p:cNvSpPr>
          <p:nvPr>
            <p:ph type="pic" sz="quarter" idx="10"/>
          </p:nvPr>
        </p:nvSpPr>
        <p:spPr>
          <a:xfrm>
            <a:off x="-1628617" y="-265781"/>
            <a:ext cx="10302468" cy="3918983"/>
          </a:xfrm>
          <a:custGeom>
            <a:avLst/>
            <a:gdLst>
              <a:gd name="connsiteX0" fmla="*/ 5320128 w 7283874"/>
              <a:gd name="connsiteY0" fmla="*/ 2669059 h 2770732"/>
              <a:gd name="connsiteX1" fmla="*/ 5364634 w 7283874"/>
              <a:gd name="connsiteY1" fmla="*/ 2672082 h 2770732"/>
              <a:gd name="connsiteX2" fmla="*/ 5413707 w 7283874"/>
              <a:gd name="connsiteY2" fmla="*/ 2691244 h 2770732"/>
              <a:gd name="connsiteX3" fmla="*/ 5323651 w 7283874"/>
              <a:gd name="connsiteY3" fmla="*/ 2679888 h 2770732"/>
              <a:gd name="connsiteX4" fmla="*/ 5310987 w 7283874"/>
              <a:gd name="connsiteY4" fmla="*/ 2665694 h 2770732"/>
              <a:gd name="connsiteX5" fmla="*/ 5319957 w 7283874"/>
              <a:gd name="connsiteY5" fmla="*/ 2668533 h 2770732"/>
              <a:gd name="connsiteX6" fmla="*/ 5320128 w 7283874"/>
              <a:gd name="connsiteY6" fmla="*/ 2669059 h 2770732"/>
              <a:gd name="connsiteX7" fmla="*/ 5312394 w 7283874"/>
              <a:gd name="connsiteY7" fmla="*/ 2668533 h 2770732"/>
              <a:gd name="connsiteX8" fmla="*/ 5303898 w 7283874"/>
              <a:gd name="connsiteY8" fmla="*/ 2666648 h 2770732"/>
              <a:gd name="connsiteX9" fmla="*/ 6841653 w 7283874"/>
              <a:gd name="connsiteY9" fmla="*/ 2307729 h 2770732"/>
              <a:gd name="connsiteX10" fmla="*/ 6840538 w 7283874"/>
              <a:gd name="connsiteY10" fmla="*/ 2307997 h 2770732"/>
              <a:gd name="connsiteX11" fmla="*/ 6836699 w 7283874"/>
              <a:gd name="connsiteY11" fmla="*/ 2308255 h 2770732"/>
              <a:gd name="connsiteX12" fmla="*/ 7012208 w 7283874"/>
              <a:gd name="connsiteY12" fmla="*/ 2282447 h 2770732"/>
              <a:gd name="connsiteX13" fmla="*/ 6865866 w 7283874"/>
              <a:gd name="connsiteY13" fmla="*/ 2305158 h 2770732"/>
              <a:gd name="connsiteX14" fmla="*/ 6841653 w 7283874"/>
              <a:gd name="connsiteY14" fmla="*/ 2307729 h 2770732"/>
              <a:gd name="connsiteX15" fmla="*/ 6899638 w 7283874"/>
              <a:gd name="connsiteY15" fmla="*/ 2293803 h 2770732"/>
              <a:gd name="connsiteX16" fmla="*/ 7012208 w 7283874"/>
              <a:gd name="connsiteY16" fmla="*/ 2282447 h 2770732"/>
              <a:gd name="connsiteX17" fmla="*/ 2734530 w 7283874"/>
              <a:gd name="connsiteY17" fmla="*/ 1635186 h 2770732"/>
              <a:gd name="connsiteX18" fmla="*/ 2723273 w 7283874"/>
              <a:gd name="connsiteY18" fmla="*/ 1646542 h 2770732"/>
              <a:gd name="connsiteX19" fmla="*/ 2734530 w 7283874"/>
              <a:gd name="connsiteY19" fmla="*/ 1635186 h 2770732"/>
              <a:gd name="connsiteX20" fmla="*/ 2768301 w 7283874"/>
              <a:gd name="connsiteY20" fmla="*/ 1101479 h 2770732"/>
              <a:gd name="connsiteX21" fmla="*/ 2802072 w 7283874"/>
              <a:gd name="connsiteY21" fmla="*/ 1112835 h 2770732"/>
              <a:gd name="connsiteX22" fmla="*/ 2802072 w 7283874"/>
              <a:gd name="connsiteY22" fmla="*/ 1112835 h 2770732"/>
              <a:gd name="connsiteX23" fmla="*/ 2768301 w 7283874"/>
              <a:gd name="connsiteY23" fmla="*/ 1101479 h 2770732"/>
              <a:gd name="connsiteX24" fmla="*/ 2466119 w 7283874"/>
              <a:gd name="connsiteY24" fmla="*/ 752831 h 2770732"/>
              <a:gd name="connsiteX25" fmla="*/ 2475618 w 7283874"/>
              <a:gd name="connsiteY25" fmla="*/ 760816 h 2770732"/>
              <a:gd name="connsiteX26" fmla="*/ 2466119 w 7283874"/>
              <a:gd name="connsiteY26" fmla="*/ 752831 h 2770732"/>
              <a:gd name="connsiteX27" fmla="*/ 3106012 w 7283874"/>
              <a:gd name="connsiteY27" fmla="*/ 465574 h 2770732"/>
              <a:gd name="connsiteX28" fmla="*/ 3106012 w 7283874"/>
              <a:gd name="connsiteY28" fmla="*/ 465574 h 2770732"/>
              <a:gd name="connsiteX29" fmla="*/ 3432467 w 7283874"/>
              <a:gd name="connsiteY29" fmla="*/ 0 h 2770732"/>
              <a:gd name="connsiteX30" fmla="*/ 3500009 w 7283874"/>
              <a:gd name="connsiteY30" fmla="*/ 22711 h 2770732"/>
              <a:gd name="connsiteX31" fmla="*/ 3578808 w 7283874"/>
              <a:gd name="connsiteY31" fmla="*/ 45422 h 2770732"/>
              <a:gd name="connsiteX32" fmla="*/ 3623836 w 7283874"/>
              <a:gd name="connsiteY32" fmla="*/ 68133 h 2770732"/>
              <a:gd name="connsiteX33" fmla="*/ 3668865 w 7283874"/>
              <a:gd name="connsiteY33" fmla="*/ 68133 h 2770732"/>
              <a:gd name="connsiteX34" fmla="*/ 3826463 w 7283874"/>
              <a:gd name="connsiteY34" fmla="*/ 158976 h 2770732"/>
              <a:gd name="connsiteX35" fmla="*/ 3984062 w 7283874"/>
              <a:gd name="connsiteY35" fmla="*/ 261175 h 2770732"/>
              <a:gd name="connsiteX36" fmla="*/ 4839598 w 7283874"/>
              <a:gd name="connsiteY36" fmla="*/ 783527 h 2770732"/>
              <a:gd name="connsiteX37" fmla="*/ 5053482 w 7283874"/>
              <a:gd name="connsiteY37" fmla="*/ 851659 h 2770732"/>
              <a:gd name="connsiteX38" fmla="*/ 5177309 w 7283874"/>
              <a:gd name="connsiteY38" fmla="*/ 897081 h 2770732"/>
              <a:gd name="connsiteX39" fmla="*/ 5447478 w 7283874"/>
              <a:gd name="connsiteY39" fmla="*/ 931147 h 2770732"/>
              <a:gd name="connsiteX40" fmla="*/ 5492507 w 7283874"/>
              <a:gd name="connsiteY40" fmla="*/ 942503 h 2770732"/>
              <a:gd name="connsiteX41" fmla="*/ 5481250 w 7283874"/>
              <a:gd name="connsiteY41" fmla="*/ 953858 h 2770732"/>
              <a:gd name="connsiteX42" fmla="*/ 5706391 w 7283874"/>
              <a:gd name="connsiteY42" fmla="*/ 987925 h 2770732"/>
              <a:gd name="connsiteX43" fmla="*/ 5830218 w 7283874"/>
              <a:gd name="connsiteY43" fmla="*/ 1021991 h 2770732"/>
              <a:gd name="connsiteX44" fmla="*/ 5897760 w 7283874"/>
              <a:gd name="connsiteY44" fmla="*/ 1021991 h 2770732"/>
              <a:gd name="connsiteX45" fmla="*/ 5886503 w 7283874"/>
              <a:gd name="connsiteY45" fmla="*/ 1033347 h 2770732"/>
              <a:gd name="connsiteX46" fmla="*/ 5875246 w 7283874"/>
              <a:gd name="connsiteY46" fmla="*/ 1033347 h 2770732"/>
              <a:gd name="connsiteX47" fmla="*/ 5886503 w 7283874"/>
              <a:gd name="connsiteY47" fmla="*/ 1033347 h 2770732"/>
              <a:gd name="connsiteX48" fmla="*/ 5897760 w 7283874"/>
              <a:gd name="connsiteY48" fmla="*/ 1044702 h 2770732"/>
              <a:gd name="connsiteX49" fmla="*/ 6077873 w 7283874"/>
              <a:gd name="connsiteY49" fmla="*/ 1056058 h 2770732"/>
              <a:gd name="connsiteX50" fmla="*/ 6561926 w 7283874"/>
              <a:gd name="connsiteY50" fmla="*/ 1056058 h 2770732"/>
              <a:gd name="connsiteX51" fmla="*/ 6606954 w 7283874"/>
              <a:gd name="connsiteY51" fmla="*/ 1056058 h 2770732"/>
              <a:gd name="connsiteX52" fmla="*/ 6561926 w 7283874"/>
              <a:gd name="connsiteY52" fmla="*/ 1078768 h 2770732"/>
              <a:gd name="connsiteX53" fmla="*/ 6336785 w 7283874"/>
              <a:gd name="connsiteY53" fmla="*/ 1090124 h 2770732"/>
              <a:gd name="connsiteX54" fmla="*/ 5987817 w 7283874"/>
              <a:gd name="connsiteY54" fmla="*/ 1078768 h 2770732"/>
              <a:gd name="connsiteX55" fmla="*/ 5894418 w 7283874"/>
              <a:gd name="connsiteY55" fmla="*/ 1073978 h 2770732"/>
              <a:gd name="connsiteX56" fmla="*/ 5883209 w 7283874"/>
              <a:gd name="connsiteY56" fmla="*/ 1076779 h 2770732"/>
              <a:gd name="connsiteX57" fmla="*/ 5880523 w 7283874"/>
              <a:gd name="connsiteY57" fmla="*/ 1075752 h 2770732"/>
              <a:gd name="connsiteX58" fmla="*/ 5875246 w 7283874"/>
              <a:gd name="connsiteY58" fmla="*/ 1078768 h 2770732"/>
              <a:gd name="connsiteX59" fmla="*/ 5883209 w 7283874"/>
              <a:gd name="connsiteY59" fmla="*/ 1076779 h 2770732"/>
              <a:gd name="connsiteX60" fmla="*/ 5892132 w 7283874"/>
              <a:gd name="connsiteY60" fmla="*/ 1080188 h 2770732"/>
              <a:gd name="connsiteX61" fmla="*/ 5909017 w 7283874"/>
              <a:gd name="connsiteY61" fmla="*/ 1090124 h 2770732"/>
              <a:gd name="connsiteX62" fmla="*/ 6044102 w 7283874"/>
              <a:gd name="connsiteY62" fmla="*/ 1101479 h 2770732"/>
              <a:gd name="connsiteX63" fmla="*/ 6145415 w 7283874"/>
              <a:gd name="connsiteY63" fmla="*/ 1112835 h 2770732"/>
              <a:gd name="connsiteX64" fmla="*/ 6303014 w 7283874"/>
              <a:gd name="connsiteY64" fmla="*/ 1112835 h 2770732"/>
              <a:gd name="connsiteX65" fmla="*/ 6393070 w 7283874"/>
              <a:gd name="connsiteY65" fmla="*/ 1124190 h 2770732"/>
              <a:gd name="connsiteX66" fmla="*/ 6179186 w 7283874"/>
              <a:gd name="connsiteY66" fmla="*/ 1124190 h 2770732"/>
              <a:gd name="connsiteX67" fmla="*/ 6167929 w 7283874"/>
              <a:gd name="connsiteY67" fmla="*/ 1135546 h 2770732"/>
              <a:gd name="connsiteX68" fmla="*/ 6077873 w 7283874"/>
              <a:gd name="connsiteY68" fmla="*/ 1146901 h 2770732"/>
              <a:gd name="connsiteX69" fmla="*/ 6021588 w 7283874"/>
              <a:gd name="connsiteY69" fmla="*/ 1158257 h 2770732"/>
              <a:gd name="connsiteX70" fmla="*/ 5965303 w 7283874"/>
              <a:gd name="connsiteY70" fmla="*/ 1158257 h 2770732"/>
              <a:gd name="connsiteX71" fmla="*/ 5965303 w 7283874"/>
              <a:gd name="connsiteY71" fmla="*/ 1192323 h 2770732"/>
              <a:gd name="connsiteX72" fmla="*/ 5728905 w 7283874"/>
              <a:gd name="connsiteY72" fmla="*/ 1169612 h 2770732"/>
              <a:gd name="connsiteX73" fmla="*/ 5683876 w 7283874"/>
              <a:gd name="connsiteY73" fmla="*/ 1192323 h 2770732"/>
              <a:gd name="connsiteX74" fmla="*/ 5875246 w 7283874"/>
              <a:gd name="connsiteY74" fmla="*/ 1215034 h 2770732"/>
              <a:gd name="connsiteX75" fmla="*/ 6021588 w 7283874"/>
              <a:gd name="connsiteY75" fmla="*/ 1226389 h 2770732"/>
              <a:gd name="connsiteX76" fmla="*/ 5931531 w 7283874"/>
              <a:gd name="connsiteY76" fmla="*/ 1237745 h 2770732"/>
              <a:gd name="connsiteX77" fmla="*/ 5875246 w 7283874"/>
              <a:gd name="connsiteY77" fmla="*/ 1249100 h 2770732"/>
              <a:gd name="connsiteX78" fmla="*/ 5740162 w 7283874"/>
              <a:gd name="connsiteY78" fmla="*/ 1249100 h 2770732"/>
              <a:gd name="connsiteX79" fmla="*/ 5909017 w 7283874"/>
              <a:gd name="connsiteY79" fmla="*/ 1260456 h 2770732"/>
              <a:gd name="connsiteX80" fmla="*/ 6224214 w 7283874"/>
              <a:gd name="connsiteY80" fmla="*/ 1283167 h 2770732"/>
              <a:gd name="connsiteX81" fmla="*/ 6708268 w 7283874"/>
              <a:gd name="connsiteY81" fmla="*/ 1294522 h 2770732"/>
              <a:gd name="connsiteX82" fmla="*/ 6809581 w 7283874"/>
              <a:gd name="connsiteY82" fmla="*/ 1294522 h 2770732"/>
              <a:gd name="connsiteX83" fmla="*/ 6742038 w 7283874"/>
              <a:gd name="connsiteY83" fmla="*/ 1305878 h 2770732"/>
              <a:gd name="connsiteX84" fmla="*/ 6415584 w 7283874"/>
              <a:gd name="connsiteY84" fmla="*/ 1328589 h 2770732"/>
              <a:gd name="connsiteX85" fmla="*/ 6516898 w 7283874"/>
              <a:gd name="connsiteY85" fmla="*/ 1328589 h 2770732"/>
              <a:gd name="connsiteX86" fmla="*/ 6764553 w 7283874"/>
              <a:gd name="connsiteY86" fmla="*/ 1328589 h 2770732"/>
              <a:gd name="connsiteX87" fmla="*/ 6944666 w 7283874"/>
              <a:gd name="connsiteY87" fmla="*/ 1317233 h 2770732"/>
              <a:gd name="connsiteX88" fmla="*/ 6865866 w 7283874"/>
              <a:gd name="connsiteY88" fmla="*/ 1328589 h 2770732"/>
              <a:gd name="connsiteX89" fmla="*/ 6944666 w 7283874"/>
              <a:gd name="connsiteY89" fmla="*/ 1351299 h 2770732"/>
              <a:gd name="connsiteX90" fmla="*/ 6877123 w 7283874"/>
              <a:gd name="connsiteY90" fmla="*/ 1362655 h 2770732"/>
              <a:gd name="connsiteX91" fmla="*/ 6865866 w 7283874"/>
              <a:gd name="connsiteY91" fmla="*/ 1374011 h 2770732"/>
              <a:gd name="connsiteX92" fmla="*/ 6651982 w 7283874"/>
              <a:gd name="connsiteY92" fmla="*/ 1396722 h 2770732"/>
              <a:gd name="connsiteX93" fmla="*/ 6651982 w 7283874"/>
              <a:gd name="connsiteY93" fmla="*/ 1396722 h 2770732"/>
              <a:gd name="connsiteX94" fmla="*/ 6730782 w 7283874"/>
              <a:gd name="connsiteY94" fmla="*/ 1396722 h 2770732"/>
              <a:gd name="connsiteX95" fmla="*/ 6629468 w 7283874"/>
              <a:gd name="connsiteY95" fmla="*/ 1419433 h 2770732"/>
              <a:gd name="connsiteX96" fmla="*/ 6404327 w 7283874"/>
              <a:gd name="connsiteY96" fmla="*/ 1430788 h 2770732"/>
              <a:gd name="connsiteX97" fmla="*/ 6145415 w 7283874"/>
              <a:gd name="connsiteY97" fmla="*/ 1442143 h 2770732"/>
              <a:gd name="connsiteX98" fmla="*/ 6246728 w 7283874"/>
              <a:gd name="connsiteY98" fmla="*/ 1453499 h 2770732"/>
              <a:gd name="connsiteX99" fmla="*/ 6753296 w 7283874"/>
              <a:gd name="connsiteY99" fmla="*/ 1453499 h 2770732"/>
              <a:gd name="connsiteX100" fmla="*/ 6944666 w 7283874"/>
              <a:gd name="connsiteY100" fmla="*/ 1442143 h 2770732"/>
              <a:gd name="connsiteX101" fmla="*/ 6854609 w 7283874"/>
              <a:gd name="connsiteY101" fmla="*/ 1464854 h 2770732"/>
              <a:gd name="connsiteX102" fmla="*/ 6933408 w 7283874"/>
              <a:gd name="connsiteY102" fmla="*/ 1464854 h 2770732"/>
              <a:gd name="connsiteX103" fmla="*/ 6927780 w 7283874"/>
              <a:gd name="connsiteY103" fmla="*/ 1474790 h 2770732"/>
              <a:gd name="connsiteX104" fmla="*/ 6924158 w 7283874"/>
              <a:gd name="connsiteY104" fmla="*/ 1478942 h 2770732"/>
              <a:gd name="connsiteX105" fmla="*/ 6922152 w 7283874"/>
              <a:gd name="connsiteY105" fmla="*/ 1476210 h 2770732"/>
              <a:gd name="connsiteX106" fmla="*/ 6923911 w 7283874"/>
              <a:gd name="connsiteY106" fmla="*/ 1479226 h 2770732"/>
              <a:gd name="connsiteX107" fmla="*/ 6924158 w 7283874"/>
              <a:gd name="connsiteY107" fmla="*/ 1478942 h 2770732"/>
              <a:gd name="connsiteX108" fmla="*/ 6925670 w 7283874"/>
              <a:gd name="connsiteY108" fmla="*/ 1481000 h 2770732"/>
              <a:gd name="connsiteX109" fmla="*/ 6944666 w 7283874"/>
              <a:gd name="connsiteY109" fmla="*/ 1476210 h 2770732"/>
              <a:gd name="connsiteX110" fmla="*/ 6865866 w 7283874"/>
              <a:gd name="connsiteY110" fmla="*/ 1510276 h 2770732"/>
              <a:gd name="connsiteX111" fmla="*/ 6359299 w 7283874"/>
              <a:gd name="connsiteY111" fmla="*/ 1544343 h 2770732"/>
              <a:gd name="connsiteX112" fmla="*/ 6111644 w 7283874"/>
              <a:gd name="connsiteY112" fmla="*/ 1544343 h 2770732"/>
              <a:gd name="connsiteX113" fmla="*/ 6246728 w 7283874"/>
              <a:gd name="connsiteY113" fmla="*/ 1555698 h 2770732"/>
              <a:gd name="connsiteX114" fmla="*/ 6449356 w 7283874"/>
              <a:gd name="connsiteY114" fmla="*/ 1555698 h 2770732"/>
              <a:gd name="connsiteX115" fmla="*/ 6843352 w 7283874"/>
              <a:gd name="connsiteY115" fmla="*/ 1567054 h 2770732"/>
              <a:gd name="connsiteX116" fmla="*/ 6933408 w 7283874"/>
              <a:gd name="connsiteY116" fmla="*/ 1555698 h 2770732"/>
              <a:gd name="connsiteX117" fmla="*/ 6865866 w 7283874"/>
              <a:gd name="connsiteY117" fmla="*/ 1567054 h 2770732"/>
              <a:gd name="connsiteX118" fmla="*/ 6719524 w 7283874"/>
              <a:gd name="connsiteY118" fmla="*/ 1589764 h 2770732"/>
              <a:gd name="connsiteX119" fmla="*/ 6663240 w 7283874"/>
              <a:gd name="connsiteY119" fmla="*/ 1612475 h 2770732"/>
              <a:gd name="connsiteX120" fmla="*/ 6944666 w 7283874"/>
              <a:gd name="connsiteY120" fmla="*/ 1589764 h 2770732"/>
              <a:gd name="connsiteX121" fmla="*/ 7012208 w 7283874"/>
              <a:gd name="connsiteY121" fmla="*/ 1612475 h 2770732"/>
              <a:gd name="connsiteX122" fmla="*/ 6933408 w 7283874"/>
              <a:gd name="connsiteY122" fmla="*/ 1623831 h 2770732"/>
              <a:gd name="connsiteX123" fmla="*/ 6483126 w 7283874"/>
              <a:gd name="connsiteY123" fmla="*/ 1669253 h 2770732"/>
              <a:gd name="connsiteX124" fmla="*/ 6336785 w 7283874"/>
              <a:gd name="connsiteY124" fmla="*/ 1680608 h 2770732"/>
              <a:gd name="connsiteX125" fmla="*/ 6235472 w 7283874"/>
              <a:gd name="connsiteY125" fmla="*/ 1680608 h 2770732"/>
              <a:gd name="connsiteX126" fmla="*/ 6370556 w 7283874"/>
              <a:gd name="connsiteY126" fmla="*/ 1691964 h 2770732"/>
              <a:gd name="connsiteX127" fmla="*/ 6505640 w 7283874"/>
              <a:gd name="connsiteY127" fmla="*/ 1691964 h 2770732"/>
              <a:gd name="connsiteX128" fmla="*/ 6483126 w 7283874"/>
              <a:gd name="connsiteY128" fmla="*/ 1714674 h 2770732"/>
              <a:gd name="connsiteX129" fmla="*/ 6190444 w 7283874"/>
              <a:gd name="connsiteY129" fmla="*/ 1726030 h 2770732"/>
              <a:gd name="connsiteX130" fmla="*/ 5909017 w 7283874"/>
              <a:gd name="connsiteY130" fmla="*/ 1726030 h 2770732"/>
              <a:gd name="connsiteX131" fmla="*/ 5852732 w 7283874"/>
              <a:gd name="connsiteY131" fmla="*/ 1714674 h 2770732"/>
              <a:gd name="connsiteX132" fmla="*/ 5897760 w 7283874"/>
              <a:gd name="connsiteY132" fmla="*/ 1726030 h 2770732"/>
              <a:gd name="connsiteX133" fmla="*/ 6460612 w 7283874"/>
              <a:gd name="connsiteY133" fmla="*/ 1737385 h 2770732"/>
              <a:gd name="connsiteX134" fmla="*/ 6719524 w 7283874"/>
              <a:gd name="connsiteY134" fmla="*/ 1737385 h 2770732"/>
              <a:gd name="connsiteX135" fmla="*/ 6820838 w 7283874"/>
              <a:gd name="connsiteY135" fmla="*/ 1726030 h 2770732"/>
              <a:gd name="connsiteX136" fmla="*/ 6843352 w 7283874"/>
              <a:gd name="connsiteY136" fmla="*/ 1737385 h 2770732"/>
              <a:gd name="connsiteX137" fmla="*/ 6899638 w 7283874"/>
              <a:gd name="connsiteY137" fmla="*/ 1737385 h 2770732"/>
              <a:gd name="connsiteX138" fmla="*/ 6892602 w 7283874"/>
              <a:gd name="connsiteY138" fmla="*/ 1751580 h 2770732"/>
              <a:gd name="connsiteX139" fmla="*/ 6883915 w 7283874"/>
              <a:gd name="connsiteY139" fmla="*/ 1753065 h 2770732"/>
              <a:gd name="connsiteX140" fmla="*/ 6877123 w 7283874"/>
              <a:gd name="connsiteY140" fmla="*/ 1748741 h 2770732"/>
              <a:gd name="connsiteX141" fmla="*/ 6882224 w 7283874"/>
              <a:gd name="connsiteY141" fmla="*/ 1753354 h 2770732"/>
              <a:gd name="connsiteX142" fmla="*/ 6883915 w 7283874"/>
              <a:gd name="connsiteY142" fmla="*/ 1753065 h 2770732"/>
              <a:gd name="connsiteX143" fmla="*/ 6895240 w 7283874"/>
              <a:gd name="connsiteY143" fmla="*/ 1760274 h 2770732"/>
              <a:gd name="connsiteX144" fmla="*/ 6922152 w 7283874"/>
              <a:gd name="connsiteY144" fmla="*/ 1771452 h 2770732"/>
              <a:gd name="connsiteX145" fmla="*/ 7000951 w 7283874"/>
              <a:gd name="connsiteY145" fmla="*/ 1771452 h 2770732"/>
              <a:gd name="connsiteX146" fmla="*/ 7023465 w 7283874"/>
              <a:gd name="connsiteY146" fmla="*/ 1782807 h 2770732"/>
              <a:gd name="connsiteX147" fmla="*/ 7045979 w 7283874"/>
              <a:gd name="connsiteY147" fmla="*/ 1794163 h 2770732"/>
              <a:gd name="connsiteX148" fmla="*/ 7012208 w 7283874"/>
              <a:gd name="connsiteY148" fmla="*/ 1794163 h 2770732"/>
              <a:gd name="connsiteX149" fmla="*/ 6944666 w 7283874"/>
              <a:gd name="connsiteY149" fmla="*/ 1816874 h 2770732"/>
              <a:gd name="connsiteX150" fmla="*/ 6877123 w 7283874"/>
              <a:gd name="connsiteY150" fmla="*/ 1839585 h 2770732"/>
              <a:gd name="connsiteX151" fmla="*/ 6899638 w 7283874"/>
              <a:gd name="connsiteY151" fmla="*/ 1850940 h 2770732"/>
              <a:gd name="connsiteX152" fmla="*/ 6663240 w 7283874"/>
              <a:gd name="connsiteY152" fmla="*/ 1873651 h 2770732"/>
              <a:gd name="connsiteX153" fmla="*/ 6753296 w 7283874"/>
              <a:gd name="connsiteY153" fmla="*/ 1873651 h 2770732"/>
              <a:gd name="connsiteX154" fmla="*/ 6764553 w 7283874"/>
              <a:gd name="connsiteY154" fmla="*/ 1885006 h 2770732"/>
              <a:gd name="connsiteX155" fmla="*/ 6967180 w 7283874"/>
              <a:gd name="connsiteY155" fmla="*/ 1873651 h 2770732"/>
              <a:gd name="connsiteX156" fmla="*/ 6933408 w 7283874"/>
              <a:gd name="connsiteY156" fmla="*/ 1885006 h 2770732"/>
              <a:gd name="connsiteX157" fmla="*/ 6719524 w 7283874"/>
              <a:gd name="connsiteY157" fmla="*/ 1907717 h 2770732"/>
              <a:gd name="connsiteX158" fmla="*/ 6798324 w 7283874"/>
              <a:gd name="connsiteY158" fmla="*/ 1930428 h 2770732"/>
              <a:gd name="connsiteX159" fmla="*/ 6865866 w 7283874"/>
              <a:gd name="connsiteY159" fmla="*/ 1930428 h 2770732"/>
              <a:gd name="connsiteX160" fmla="*/ 6955922 w 7283874"/>
              <a:gd name="connsiteY160" fmla="*/ 1930428 h 2770732"/>
              <a:gd name="connsiteX161" fmla="*/ 6618211 w 7283874"/>
              <a:gd name="connsiteY161" fmla="*/ 1987206 h 2770732"/>
              <a:gd name="connsiteX162" fmla="*/ 6471870 w 7283874"/>
              <a:gd name="connsiteY162" fmla="*/ 1998561 h 2770732"/>
              <a:gd name="connsiteX163" fmla="*/ 6471870 w 7283874"/>
              <a:gd name="connsiteY163" fmla="*/ 2021272 h 2770732"/>
              <a:gd name="connsiteX164" fmla="*/ 6595697 w 7283874"/>
              <a:gd name="connsiteY164" fmla="*/ 2009916 h 2770732"/>
              <a:gd name="connsiteX165" fmla="*/ 6753296 w 7283874"/>
              <a:gd name="connsiteY165" fmla="*/ 1998561 h 2770732"/>
              <a:gd name="connsiteX166" fmla="*/ 7000951 w 7283874"/>
              <a:gd name="connsiteY166" fmla="*/ 1987206 h 2770732"/>
              <a:gd name="connsiteX167" fmla="*/ 6922152 w 7283874"/>
              <a:gd name="connsiteY167" fmla="*/ 2009916 h 2770732"/>
              <a:gd name="connsiteX168" fmla="*/ 6730782 w 7283874"/>
              <a:gd name="connsiteY168" fmla="*/ 2043983 h 2770732"/>
              <a:gd name="connsiteX169" fmla="*/ 6629468 w 7283874"/>
              <a:gd name="connsiteY169" fmla="*/ 2043983 h 2770732"/>
              <a:gd name="connsiteX170" fmla="*/ 6685754 w 7283874"/>
              <a:gd name="connsiteY170" fmla="*/ 2066694 h 2770732"/>
              <a:gd name="connsiteX171" fmla="*/ 6370556 w 7283874"/>
              <a:gd name="connsiteY171" fmla="*/ 2078049 h 2770732"/>
              <a:gd name="connsiteX172" fmla="*/ 6325528 w 7283874"/>
              <a:gd name="connsiteY172" fmla="*/ 2089405 h 2770732"/>
              <a:gd name="connsiteX173" fmla="*/ 6134158 w 7283874"/>
              <a:gd name="connsiteY173" fmla="*/ 2100760 h 2770732"/>
              <a:gd name="connsiteX174" fmla="*/ 6224214 w 7283874"/>
              <a:gd name="connsiteY174" fmla="*/ 2100760 h 2770732"/>
              <a:gd name="connsiteX175" fmla="*/ 6336785 w 7283874"/>
              <a:gd name="connsiteY175" fmla="*/ 2112116 h 2770732"/>
              <a:gd name="connsiteX176" fmla="*/ 6224214 w 7283874"/>
              <a:gd name="connsiteY176" fmla="*/ 2112116 h 2770732"/>
              <a:gd name="connsiteX177" fmla="*/ 6044102 w 7283874"/>
              <a:gd name="connsiteY177" fmla="*/ 2112116 h 2770732"/>
              <a:gd name="connsiteX178" fmla="*/ 6212958 w 7283874"/>
              <a:gd name="connsiteY178" fmla="*/ 2123471 h 2770732"/>
              <a:gd name="connsiteX179" fmla="*/ 6156672 w 7283874"/>
              <a:gd name="connsiteY179" fmla="*/ 2134826 h 2770732"/>
              <a:gd name="connsiteX180" fmla="*/ 6280500 w 7283874"/>
              <a:gd name="connsiteY180" fmla="*/ 2134826 h 2770732"/>
              <a:gd name="connsiteX181" fmla="*/ 6494384 w 7283874"/>
              <a:gd name="connsiteY181" fmla="*/ 2146182 h 2770732"/>
              <a:gd name="connsiteX182" fmla="*/ 6809581 w 7283874"/>
              <a:gd name="connsiteY182" fmla="*/ 2123471 h 2770732"/>
              <a:gd name="connsiteX183" fmla="*/ 6787067 w 7283874"/>
              <a:gd name="connsiteY183" fmla="*/ 2134826 h 2770732"/>
              <a:gd name="connsiteX184" fmla="*/ 6719524 w 7283874"/>
              <a:gd name="connsiteY184" fmla="*/ 2157537 h 2770732"/>
              <a:gd name="connsiteX185" fmla="*/ 6832095 w 7283874"/>
              <a:gd name="connsiteY185" fmla="*/ 2168893 h 2770732"/>
              <a:gd name="connsiteX186" fmla="*/ 6787067 w 7283874"/>
              <a:gd name="connsiteY186" fmla="*/ 2180248 h 2770732"/>
              <a:gd name="connsiteX187" fmla="*/ 6742038 w 7283874"/>
              <a:gd name="connsiteY187" fmla="*/ 2191604 h 2770732"/>
              <a:gd name="connsiteX188" fmla="*/ 6899638 w 7283874"/>
              <a:gd name="connsiteY188" fmla="*/ 2168893 h 2770732"/>
              <a:gd name="connsiteX189" fmla="*/ 7023465 w 7283874"/>
              <a:gd name="connsiteY189" fmla="*/ 2168893 h 2770732"/>
              <a:gd name="connsiteX190" fmla="*/ 6922152 w 7283874"/>
              <a:gd name="connsiteY190" fmla="*/ 2191604 h 2770732"/>
              <a:gd name="connsiteX191" fmla="*/ 6944666 w 7283874"/>
              <a:gd name="connsiteY191" fmla="*/ 2191604 h 2770732"/>
              <a:gd name="connsiteX192" fmla="*/ 6899638 w 7283874"/>
              <a:gd name="connsiteY192" fmla="*/ 2202959 h 2770732"/>
              <a:gd name="connsiteX193" fmla="*/ 6899638 w 7283874"/>
              <a:gd name="connsiteY193" fmla="*/ 2202959 h 2770732"/>
              <a:gd name="connsiteX194" fmla="*/ 6843352 w 7283874"/>
              <a:gd name="connsiteY194" fmla="*/ 2202959 h 2770732"/>
              <a:gd name="connsiteX195" fmla="*/ 6798324 w 7283874"/>
              <a:gd name="connsiteY195" fmla="*/ 2214315 h 2770732"/>
              <a:gd name="connsiteX196" fmla="*/ 6967180 w 7283874"/>
              <a:gd name="connsiteY196" fmla="*/ 2202959 h 2770732"/>
              <a:gd name="connsiteX197" fmla="*/ 7045979 w 7283874"/>
              <a:gd name="connsiteY197" fmla="*/ 2214315 h 2770732"/>
              <a:gd name="connsiteX198" fmla="*/ 7136036 w 7283874"/>
              <a:gd name="connsiteY198" fmla="*/ 2214315 h 2770732"/>
              <a:gd name="connsiteX199" fmla="*/ 6933408 w 7283874"/>
              <a:gd name="connsiteY199" fmla="*/ 2248381 h 2770732"/>
              <a:gd name="connsiteX200" fmla="*/ 6674496 w 7283874"/>
              <a:gd name="connsiteY200" fmla="*/ 2271092 h 2770732"/>
              <a:gd name="connsiteX201" fmla="*/ 6663240 w 7283874"/>
              <a:gd name="connsiteY201" fmla="*/ 2282447 h 2770732"/>
              <a:gd name="connsiteX202" fmla="*/ 6561926 w 7283874"/>
              <a:gd name="connsiteY202" fmla="*/ 2293803 h 2770732"/>
              <a:gd name="connsiteX203" fmla="*/ 6584440 w 7283874"/>
              <a:gd name="connsiteY203" fmla="*/ 2305158 h 2770732"/>
              <a:gd name="connsiteX204" fmla="*/ 6764553 w 7283874"/>
              <a:gd name="connsiteY204" fmla="*/ 2293803 h 2770732"/>
              <a:gd name="connsiteX205" fmla="*/ 6809581 w 7283874"/>
              <a:gd name="connsiteY205" fmla="*/ 2282447 h 2770732"/>
              <a:gd name="connsiteX206" fmla="*/ 6798324 w 7283874"/>
              <a:gd name="connsiteY206" fmla="*/ 2305158 h 2770732"/>
              <a:gd name="connsiteX207" fmla="*/ 6814154 w 7283874"/>
              <a:gd name="connsiteY207" fmla="*/ 2309772 h 2770732"/>
              <a:gd name="connsiteX208" fmla="*/ 6836699 w 7283874"/>
              <a:gd name="connsiteY208" fmla="*/ 2308255 h 2770732"/>
              <a:gd name="connsiteX209" fmla="*/ 6832447 w 7283874"/>
              <a:gd name="connsiteY209" fmla="*/ 2308707 h 2770732"/>
              <a:gd name="connsiteX210" fmla="*/ 6753296 w 7283874"/>
              <a:gd name="connsiteY210" fmla="*/ 2327869 h 2770732"/>
              <a:gd name="connsiteX211" fmla="*/ 7023465 w 7283874"/>
              <a:gd name="connsiteY211" fmla="*/ 2293803 h 2770732"/>
              <a:gd name="connsiteX212" fmla="*/ 7203578 w 7283874"/>
              <a:gd name="connsiteY212" fmla="*/ 2282447 h 2770732"/>
              <a:gd name="connsiteX213" fmla="*/ 7214834 w 7283874"/>
              <a:gd name="connsiteY213" fmla="*/ 2293803 h 2770732"/>
              <a:gd name="connsiteX214" fmla="*/ 7248606 w 7283874"/>
              <a:gd name="connsiteY214" fmla="*/ 2293803 h 2770732"/>
              <a:gd name="connsiteX215" fmla="*/ 7124778 w 7283874"/>
              <a:gd name="connsiteY215" fmla="*/ 2316514 h 2770732"/>
              <a:gd name="connsiteX216" fmla="*/ 7181064 w 7283874"/>
              <a:gd name="connsiteY216" fmla="*/ 2316514 h 2770732"/>
              <a:gd name="connsiteX217" fmla="*/ 7192320 w 7283874"/>
              <a:gd name="connsiteY217" fmla="*/ 2327869 h 2770732"/>
              <a:gd name="connsiteX218" fmla="*/ 7226092 w 7283874"/>
              <a:gd name="connsiteY218" fmla="*/ 2350580 h 2770732"/>
              <a:gd name="connsiteX219" fmla="*/ 7102264 w 7283874"/>
              <a:gd name="connsiteY219" fmla="*/ 2361936 h 2770732"/>
              <a:gd name="connsiteX220" fmla="*/ 7057236 w 7283874"/>
              <a:gd name="connsiteY220" fmla="*/ 2384647 h 2770732"/>
              <a:gd name="connsiteX221" fmla="*/ 6877123 w 7283874"/>
              <a:gd name="connsiteY221" fmla="*/ 2407357 h 2770732"/>
              <a:gd name="connsiteX222" fmla="*/ 6685754 w 7283874"/>
              <a:gd name="connsiteY222" fmla="*/ 2418713 h 2770732"/>
              <a:gd name="connsiteX223" fmla="*/ 6742038 w 7283874"/>
              <a:gd name="connsiteY223" fmla="*/ 2430068 h 2770732"/>
              <a:gd name="connsiteX224" fmla="*/ 7214834 w 7283874"/>
              <a:gd name="connsiteY224" fmla="*/ 2384647 h 2770732"/>
              <a:gd name="connsiteX225" fmla="*/ 7271120 w 7283874"/>
              <a:gd name="connsiteY225" fmla="*/ 2384647 h 2770732"/>
              <a:gd name="connsiteX226" fmla="*/ 7237349 w 7283874"/>
              <a:gd name="connsiteY226" fmla="*/ 2396002 h 2770732"/>
              <a:gd name="connsiteX227" fmla="*/ 6629468 w 7283874"/>
              <a:gd name="connsiteY227" fmla="*/ 2475490 h 2770732"/>
              <a:gd name="connsiteX228" fmla="*/ 6629468 w 7283874"/>
              <a:gd name="connsiteY228" fmla="*/ 2475490 h 2770732"/>
              <a:gd name="connsiteX229" fmla="*/ 6764553 w 7283874"/>
              <a:gd name="connsiteY229" fmla="*/ 2475490 h 2770732"/>
              <a:gd name="connsiteX230" fmla="*/ 6753296 w 7283874"/>
              <a:gd name="connsiteY230" fmla="*/ 2475490 h 2770732"/>
              <a:gd name="connsiteX231" fmla="*/ 6809581 w 7283874"/>
              <a:gd name="connsiteY231" fmla="*/ 2486846 h 2770732"/>
              <a:gd name="connsiteX232" fmla="*/ 6944666 w 7283874"/>
              <a:gd name="connsiteY232" fmla="*/ 2486846 h 2770732"/>
              <a:gd name="connsiteX233" fmla="*/ 6618211 w 7283874"/>
              <a:gd name="connsiteY233" fmla="*/ 2520912 h 2770732"/>
              <a:gd name="connsiteX234" fmla="*/ 6708268 w 7283874"/>
              <a:gd name="connsiteY234" fmla="*/ 2532267 h 2770732"/>
              <a:gd name="connsiteX235" fmla="*/ 6854609 w 7283874"/>
              <a:gd name="connsiteY235" fmla="*/ 2520912 h 2770732"/>
              <a:gd name="connsiteX236" fmla="*/ 6865866 w 7283874"/>
              <a:gd name="connsiteY236" fmla="*/ 2532267 h 2770732"/>
              <a:gd name="connsiteX237" fmla="*/ 6798324 w 7283874"/>
              <a:gd name="connsiteY237" fmla="*/ 2554978 h 2770732"/>
              <a:gd name="connsiteX238" fmla="*/ 6944666 w 7283874"/>
              <a:gd name="connsiteY238" fmla="*/ 2532267 h 2770732"/>
              <a:gd name="connsiteX239" fmla="*/ 7057236 w 7283874"/>
              <a:gd name="connsiteY239" fmla="*/ 2520912 h 2770732"/>
              <a:gd name="connsiteX240" fmla="*/ 7023465 w 7283874"/>
              <a:gd name="connsiteY240" fmla="*/ 2532267 h 2770732"/>
              <a:gd name="connsiteX241" fmla="*/ 7057236 w 7283874"/>
              <a:gd name="connsiteY241" fmla="*/ 2543623 h 2770732"/>
              <a:gd name="connsiteX242" fmla="*/ 7181064 w 7283874"/>
              <a:gd name="connsiteY242" fmla="*/ 2554978 h 2770732"/>
              <a:gd name="connsiteX243" fmla="*/ 7282377 w 7283874"/>
              <a:gd name="connsiteY243" fmla="*/ 2554978 h 2770732"/>
              <a:gd name="connsiteX244" fmla="*/ 7248606 w 7283874"/>
              <a:gd name="connsiteY244" fmla="*/ 2566334 h 2770732"/>
              <a:gd name="connsiteX245" fmla="*/ 7214834 w 7283874"/>
              <a:gd name="connsiteY245" fmla="*/ 2589045 h 2770732"/>
              <a:gd name="connsiteX246" fmla="*/ 6955922 w 7283874"/>
              <a:gd name="connsiteY246" fmla="*/ 2623111 h 2770732"/>
              <a:gd name="connsiteX247" fmla="*/ 6719524 w 7283874"/>
              <a:gd name="connsiteY247" fmla="*/ 2668533 h 2770732"/>
              <a:gd name="connsiteX248" fmla="*/ 5773933 w 7283874"/>
              <a:gd name="connsiteY248" fmla="*/ 2679888 h 2770732"/>
              <a:gd name="connsiteX249" fmla="*/ 5548792 w 7283874"/>
              <a:gd name="connsiteY249" fmla="*/ 2679888 h 2770732"/>
              <a:gd name="connsiteX250" fmla="*/ 5323651 w 7283874"/>
              <a:gd name="connsiteY250" fmla="*/ 2645822 h 2770732"/>
              <a:gd name="connsiteX251" fmla="*/ 5188566 w 7283874"/>
              <a:gd name="connsiteY251" fmla="*/ 2645822 h 2770732"/>
              <a:gd name="connsiteX252" fmla="*/ 5188566 w 7283874"/>
              <a:gd name="connsiteY252" fmla="*/ 2645822 h 2770732"/>
              <a:gd name="connsiteX253" fmla="*/ 5242037 w 7283874"/>
              <a:gd name="connsiteY253" fmla="*/ 2652919 h 2770732"/>
              <a:gd name="connsiteX254" fmla="*/ 5303898 w 7283874"/>
              <a:gd name="connsiteY254" fmla="*/ 2666648 h 2770732"/>
              <a:gd name="connsiteX255" fmla="*/ 5289880 w 7283874"/>
              <a:gd name="connsiteY255" fmla="*/ 2668533 h 2770732"/>
              <a:gd name="connsiteX256" fmla="*/ 5256109 w 7283874"/>
              <a:gd name="connsiteY256" fmla="*/ 2668533 h 2770732"/>
              <a:gd name="connsiteX257" fmla="*/ 5222338 w 7283874"/>
              <a:gd name="connsiteY257" fmla="*/ 2657178 h 2770732"/>
              <a:gd name="connsiteX258" fmla="*/ 5222338 w 7283874"/>
              <a:gd name="connsiteY258" fmla="*/ 2657178 h 2770732"/>
              <a:gd name="connsiteX259" fmla="*/ 5256109 w 7283874"/>
              <a:gd name="connsiteY259" fmla="*/ 2668533 h 2770732"/>
              <a:gd name="connsiteX260" fmla="*/ 5289880 w 7283874"/>
              <a:gd name="connsiteY260" fmla="*/ 2668533 h 2770732"/>
              <a:gd name="connsiteX261" fmla="*/ 5323651 w 7283874"/>
              <a:gd name="connsiteY261" fmla="*/ 2679888 h 2770732"/>
              <a:gd name="connsiteX262" fmla="*/ 5605077 w 7283874"/>
              <a:gd name="connsiteY262" fmla="*/ 2725310 h 2770732"/>
              <a:gd name="connsiteX263" fmla="*/ 6348042 w 7283874"/>
              <a:gd name="connsiteY263" fmla="*/ 2748021 h 2770732"/>
              <a:gd name="connsiteX264" fmla="*/ 6505640 w 7283874"/>
              <a:gd name="connsiteY264" fmla="*/ 2748021 h 2770732"/>
              <a:gd name="connsiteX265" fmla="*/ 6539412 w 7283874"/>
              <a:gd name="connsiteY265" fmla="*/ 2736666 h 2770732"/>
              <a:gd name="connsiteX266" fmla="*/ 6640725 w 7283874"/>
              <a:gd name="connsiteY266" fmla="*/ 2759377 h 2770732"/>
              <a:gd name="connsiteX267" fmla="*/ 6516898 w 7283874"/>
              <a:gd name="connsiteY267" fmla="*/ 2770732 h 2770732"/>
              <a:gd name="connsiteX268" fmla="*/ 5909017 w 7283874"/>
              <a:gd name="connsiteY268" fmla="*/ 2770732 h 2770732"/>
              <a:gd name="connsiteX269" fmla="*/ 5199823 w 7283874"/>
              <a:gd name="connsiteY269" fmla="*/ 2713955 h 2770732"/>
              <a:gd name="connsiteX270" fmla="*/ 4929654 w 7283874"/>
              <a:gd name="connsiteY270" fmla="*/ 2657178 h 2770732"/>
              <a:gd name="connsiteX271" fmla="*/ 4468115 w 7283874"/>
              <a:gd name="connsiteY271" fmla="*/ 2486846 h 2770732"/>
              <a:gd name="connsiteX272" fmla="*/ 4501886 w 7283874"/>
              <a:gd name="connsiteY272" fmla="*/ 2509557 h 2770732"/>
              <a:gd name="connsiteX273" fmla="*/ 5053482 w 7283874"/>
              <a:gd name="connsiteY273" fmla="*/ 2713955 h 2770732"/>
              <a:gd name="connsiteX274" fmla="*/ 4952168 w 7283874"/>
              <a:gd name="connsiteY274" fmla="*/ 2702599 h 2770732"/>
              <a:gd name="connsiteX275" fmla="*/ 4220460 w 7283874"/>
              <a:gd name="connsiteY275" fmla="*/ 2384647 h 2770732"/>
              <a:gd name="connsiteX276" fmla="*/ 3680122 w 7283874"/>
              <a:gd name="connsiteY276" fmla="*/ 2032627 h 2770732"/>
              <a:gd name="connsiteX277" fmla="*/ 3488752 w 7283874"/>
              <a:gd name="connsiteY277" fmla="*/ 1907717 h 2770732"/>
              <a:gd name="connsiteX278" fmla="*/ 3376181 w 7283874"/>
              <a:gd name="connsiteY278" fmla="*/ 1885006 h 2770732"/>
              <a:gd name="connsiteX279" fmla="*/ 3218583 w 7283874"/>
              <a:gd name="connsiteY279" fmla="*/ 1805518 h 2770732"/>
              <a:gd name="connsiteX280" fmla="*/ 2734530 w 7283874"/>
              <a:gd name="connsiteY280" fmla="*/ 1635186 h 2770732"/>
              <a:gd name="connsiteX281" fmla="*/ 2712016 w 7283874"/>
              <a:gd name="connsiteY281" fmla="*/ 1635186 h 2770732"/>
              <a:gd name="connsiteX282" fmla="*/ 2689501 w 7283874"/>
              <a:gd name="connsiteY282" fmla="*/ 1623831 h 2770732"/>
              <a:gd name="connsiteX283" fmla="*/ 2689501 w 7283874"/>
              <a:gd name="connsiteY283" fmla="*/ 1623831 h 2770732"/>
              <a:gd name="connsiteX284" fmla="*/ 2689501 w 7283874"/>
              <a:gd name="connsiteY284" fmla="*/ 1635186 h 2770732"/>
              <a:gd name="connsiteX285" fmla="*/ 2644473 w 7283874"/>
              <a:gd name="connsiteY285" fmla="*/ 1623831 h 2770732"/>
              <a:gd name="connsiteX286" fmla="*/ 2644473 w 7283874"/>
              <a:gd name="connsiteY286" fmla="*/ 1623831 h 2770732"/>
              <a:gd name="connsiteX287" fmla="*/ 2610702 w 7283874"/>
              <a:gd name="connsiteY287" fmla="*/ 1612475 h 2770732"/>
              <a:gd name="connsiteX288" fmla="*/ 2576931 w 7283874"/>
              <a:gd name="connsiteY288" fmla="*/ 1601120 h 2770732"/>
              <a:gd name="connsiteX289" fmla="*/ 2554417 w 7283874"/>
              <a:gd name="connsiteY289" fmla="*/ 1601120 h 2770732"/>
              <a:gd name="connsiteX290" fmla="*/ 2160420 w 7283874"/>
              <a:gd name="connsiteY290" fmla="*/ 1544343 h 2770732"/>
              <a:gd name="connsiteX291" fmla="*/ 1878994 w 7283874"/>
              <a:gd name="connsiteY291" fmla="*/ 1532987 h 2770732"/>
              <a:gd name="connsiteX292" fmla="*/ 1372427 w 7283874"/>
              <a:gd name="connsiteY292" fmla="*/ 1521632 h 2770732"/>
              <a:gd name="connsiteX293" fmla="*/ 336778 w 7283874"/>
              <a:gd name="connsiteY293" fmla="*/ 1657897 h 2770732"/>
              <a:gd name="connsiteX294" fmla="*/ 145409 w 7283874"/>
              <a:gd name="connsiteY294" fmla="*/ 1726030 h 2770732"/>
              <a:gd name="connsiteX295" fmla="*/ 122895 w 7283874"/>
              <a:gd name="connsiteY295" fmla="*/ 1691964 h 2770732"/>
              <a:gd name="connsiteX296" fmla="*/ 77866 w 7283874"/>
              <a:gd name="connsiteY296" fmla="*/ 1703319 h 2770732"/>
              <a:gd name="connsiteX297" fmla="*/ 21581 w 7283874"/>
              <a:gd name="connsiteY297" fmla="*/ 1669253 h 2770732"/>
              <a:gd name="connsiteX298" fmla="*/ 66609 w 7283874"/>
              <a:gd name="connsiteY298" fmla="*/ 1635186 h 2770732"/>
              <a:gd name="connsiteX299" fmla="*/ 21581 w 7283874"/>
              <a:gd name="connsiteY299" fmla="*/ 1601120 h 2770732"/>
              <a:gd name="connsiteX300" fmla="*/ 100380 w 7283874"/>
              <a:gd name="connsiteY300" fmla="*/ 1567054 h 2770732"/>
              <a:gd name="connsiteX301" fmla="*/ 55353 w 7283874"/>
              <a:gd name="connsiteY301" fmla="*/ 1578409 h 2770732"/>
              <a:gd name="connsiteX302" fmla="*/ 66609 w 7283874"/>
              <a:gd name="connsiteY302" fmla="*/ 1555698 h 2770732"/>
              <a:gd name="connsiteX303" fmla="*/ 89124 w 7283874"/>
              <a:gd name="connsiteY303" fmla="*/ 1555698 h 2770732"/>
              <a:gd name="connsiteX304" fmla="*/ 66609 w 7283874"/>
              <a:gd name="connsiteY304" fmla="*/ 1544343 h 2770732"/>
              <a:gd name="connsiteX305" fmla="*/ 111638 w 7283874"/>
              <a:gd name="connsiteY305" fmla="*/ 1476210 h 2770732"/>
              <a:gd name="connsiteX306" fmla="*/ 55353 w 7283874"/>
              <a:gd name="connsiteY306" fmla="*/ 1464854 h 2770732"/>
              <a:gd name="connsiteX307" fmla="*/ 122895 w 7283874"/>
              <a:gd name="connsiteY307" fmla="*/ 1419433 h 2770732"/>
              <a:gd name="connsiteX308" fmla="*/ 134152 w 7283874"/>
              <a:gd name="connsiteY308" fmla="*/ 1396722 h 2770732"/>
              <a:gd name="connsiteX309" fmla="*/ 122895 w 7283874"/>
              <a:gd name="connsiteY309" fmla="*/ 1374011 h 2770732"/>
              <a:gd name="connsiteX310" fmla="*/ 145409 w 7283874"/>
              <a:gd name="connsiteY310" fmla="*/ 1374011 h 2770732"/>
              <a:gd name="connsiteX311" fmla="*/ 134152 w 7283874"/>
              <a:gd name="connsiteY311" fmla="*/ 1339944 h 2770732"/>
              <a:gd name="connsiteX312" fmla="*/ 190437 w 7283874"/>
              <a:gd name="connsiteY312" fmla="*/ 1305878 h 2770732"/>
              <a:gd name="connsiteX313" fmla="*/ 212951 w 7283874"/>
              <a:gd name="connsiteY313" fmla="*/ 1294522 h 2770732"/>
              <a:gd name="connsiteX314" fmla="*/ 179180 w 7283874"/>
              <a:gd name="connsiteY314" fmla="*/ 1294522 h 2770732"/>
              <a:gd name="connsiteX315" fmla="*/ 134152 w 7283874"/>
              <a:gd name="connsiteY315" fmla="*/ 1260456 h 2770732"/>
              <a:gd name="connsiteX316" fmla="*/ 212951 w 7283874"/>
              <a:gd name="connsiteY316" fmla="*/ 1249100 h 2770732"/>
              <a:gd name="connsiteX317" fmla="*/ 167923 w 7283874"/>
              <a:gd name="connsiteY317" fmla="*/ 1249100 h 2770732"/>
              <a:gd name="connsiteX318" fmla="*/ 167923 w 7283874"/>
              <a:gd name="connsiteY318" fmla="*/ 1233487 h 2770732"/>
              <a:gd name="connsiteX319" fmla="*/ 167923 w 7283874"/>
              <a:gd name="connsiteY319" fmla="*/ 1226389 h 2770732"/>
              <a:gd name="connsiteX320" fmla="*/ 359293 w 7283874"/>
              <a:gd name="connsiteY320" fmla="*/ 1112835 h 2770732"/>
              <a:gd name="connsiteX321" fmla="*/ 1034715 w 7283874"/>
              <a:gd name="connsiteY321" fmla="*/ 999280 h 2770732"/>
              <a:gd name="connsiteX322" fmla="*/ 2666987 w 7283874"/>
              <a:gd name="connsiteY322" fmla="*/ 1078768 h 2770732"/>
              <a:gd name="connsiteX323" fmla="*/ 1698881 w 7283874"/>
              <a:gd name="connsiteY323" fmla="*/ 931147 h 2770732"/>
              <a:gd name="connsiteX324" fmla="*/ 1383684 w 7283874"/>
              <a:gd name="connsiteY324" fmla="*/ 931147 h 2770732"/>
              <a:gd name="connsiteX325" fmla="*/ 1282371 w 7283874"/>
              <a:gd name="connsiteY325" fmla="*/ 931147 h 2770732"/>
              <a:gd name="connsiteX326" fmla="*/ 1597568 w 7283874"/>
              <a:gd name="connsiteY326" fmla="*/ 919792 h 2770732"/>
              <a:gd name="connsiteX327" fmla="*/ 1665110 w 7283874"/>
              <a:gd name="connsiteY327" fmla="*/ 908437 h 2770732"/>
              <a:gd name="connsiteX328" fmla="*/ 1316142 w 7283874"/>
              <a:gd name="connsiteY328" fmla="*/ 919792 h 2770732"/>
              <a:gd name="connsiteX329" fmla="*/ 967173 w 7283874"/>
              <a:gd name="connsiteY329" fmla="*/ 931147 h 2770732"/>
              <a:gd name="connsiteX330" fmla="*/ 404321 w 7283874"/>
              <a:gd name="connsiteY330" fmla="*/ 1044702 h 2770732"/>
              <a:gd name="connsiteX331" fmla="*/ 314264 w 7283874"/>
              <a:gd name="connsiteY331" fmla="*/ 1056058 h 2770732"/>
              <a:gd name="connsiteX332" fmla="*/ 426835 w 7283874"/>
              <a:gd name="connsiteY332" fmla="*/ 1021991 h 2770732"/>
              <a:gd name="connsiteX333" fmla="*/ 584434 w 7283874"/>
              <a:gd name="connsiteY333" fmla="*/ 987925 h 2770732"/>
              <a:gd name="connsiteX334" fmla="*/ 944659 w 7283874"/>
              <a:gd name="connsiteY334" fmla="*/ 931147 h 2770732"/>
              <a:gd name="connsiteX335" fmla="*/ 1833966 w 7283874"/>
              <a:gd name="connsiteY335" fmla="*/ 885726 h 2770732"/>
              <a:gd name="connsiteX336" fmla="*/ 1914172 w 7283874"/>
              <a:gd name="connsiteY336" fmla="*/ 885726 h 2770732"/>
              <a:gd name="connsiteX337" fmla="*/ 1935279 w 7283874"/>
              <a:gd name="connsiteY337" fmla="*/ 885726 h 2770732"/>
              <a:gd name="connsiteX338" fmla="*/ 1687625 w 7283874"/>
              <a:gd name="connsiteY338" fmla="*/ 863015 h 2770732"/>
              <a:gd name="connsiteX339" fmla="*/ 1597568 w 7283874"/>
              <a:gd name="connsiteY339" fmla="*/ 851659 h 2770732"/>
              <a:gd name="connsiteX340" fmla="*/ 2025336 w 7283874"/>
              <a:gd name="connsiteY340" fmla="*/ 874370 h 2770732"/>
              <a:gd name="connsiteX341" fmla="*/ 3409952 w 7283874"/>
              <a:gd name="connsiteY341" fmla="*/ 1215034 h 2770732"/>
              <a:gd name="connsiteX342" fmla="*/ 3421210 w 7283874"/>
              <a:gd name="connsiteY342" fmla="*/ 1226389 h 2770732"/>
              <a:gd name="connsiteX343" fmla="*/ 3421210 w 7283874"/>
              <a:gd name="connsiteY343" fmla="*/ 1226389 h 2770732"/>
              <a:gd name="connsiteX344" fmla="*/ 3409952 w 7283874"/>
              <a:gd name="connsiteY344" fmla="*/ 1215034 h 2770732"/>
              <a:gd name="connsiteX345" fmla="*/ 2509389 w 7283874"/>
              <a:gd name="connsiteY345" fmla="*/ 908437 h 2770732"/>
              <a:gd name="connsiteX346" fmla="*/ 2396818 w 7283874"/>
              <a:gd name="connsiteY346" fmla="*/ 885726 h 2770732"/>
              <a:gd name="connsiteX347" fmla="*/ 2408075 w 7283874"/>
              <a:gd name="connsiteY347" fmla="*/ 874370 h 2770732"/>
              <a:gd name="connsiteX348" fmla="*/ 2295505 w 7283874"/>
              <a:gd name="connsiteY348" fmla="*/ 851659 h 2770732"/>
              <a:gd name="connsiteX349" fmla="*/ 2227962 w 7283874"/>
              <a:gd name="connsiteY349" fmla="*/ 840304 h 2770732"/>
              <a:gd name="connsiteX350" fmla="*/ 2284248 w 7283874"/>
              <a:gd name="connsiteY350" fmla="*/ 828948 h 2770732"/>
              <a:gd name="connsiteX351" fmla="*/ 2554417 w 7283874"/>
              <a:gd name="connsiteY351" fmla="*/ 874370 h 2770732"/>
              <a:gd name="connsiteX352" fmla="*/ 3263611 w 7283874"/>
              <a:gd name="connsiteY352" fmla="*/ 1078768 h 2770732"/>
              <a:gd name="connsiteX353" fmla="*/ 3263611 w 7283874"/>
              <a:gd name="connsiteY353" fmla="*/ 1078768 h 2770732"/>
              <a:gd name="connsiteX354" fmla="*/ 3106012 w 7283874"/>
              <a:gd name="connsiteY354" fmla="*/ 999280 h 2770732"/>
              <a:gd name="connsiteX355" fmla="*/ 2374304 w 7283874"/>
              <a:gd name="connsiteY355" fmla="*/ 806237 h 2770732"/>
              <a:gd name="connsiteX356" fmla="*/ 2666987 w 7283874"/>
              <a:gd name="connsiteY356" fmla="*/ 851659 h 2770732"/>
              <a:gd name="connsiteX357" fmla="*/ 2745787 w 7283874"/>
              <a:gd name="connsiteY357" fmla="*/ 863015 h 2770732"/>
              <a:gd name="connsiteX358" fmla="*/ 2666987 w 7283874"/>
              <a:gd name="connsiteY358" fmla="*/ 840304 h 2770732"/>
              <a:gd name="connsiteX359" fmla="*/ 2543160 w 7283874"/>
              <a:gd name="connsiteY359" fmla="*/ 817593 h 2770732"/>
              <a:gd name="connsiteX360" fmla="*/ 2621959 w 7283874"/>
              <a:gd name="connsiteY360" fmla="*/ 794882 h 2770732"/>
              <a:gd name="connsiteX361" fmla="*/ 2475618 w 7283874"/>
              <a:gd name="connsiteY361" fmla="*/ 760816 h 2770732"/>
              <a:gd name="connsiteX362" fmla="*/ 3038470 w 7283874"/>
              <a:gd name="connsiteY362" fmla="*/ 885726 h 2770732"/>
              <a:gd name="connsiteX363" fmla="*/ 3038470 w 7283874"/>
              <a:gd name="connsiteY363" fmla="*/ 885726 h 2770732"/>
              <a:gd name="connsiteX364" fmla="*/ 2565674 w 7283874"/>
              <a:gd name="connsiteY364" fmla="*/ 749460 h 2770732"/>
              <a:gd name="connsiteX365" fmla="*/ 2318019 w 7283874"/>
              <a:gd name="connsiteY365" fmla="*/ 704038 h 2770732"/>
              <a:gd name="connsiteX366" fmla="*/ 2059107 w 7283874"/>
              <a:gd name="connsiteY366" fmla="*/ 669972 h 2770732"/>
              <a:gd name="connsiteX367" fmla="*/ 2081621 w 7283874"/>
              <a:gd name="connsiteY367" fmla="*/ 658616 h 2770732"/>
              <a:gd name="connsiteX368" fmla="*/ 2194191 w 7283874"/>
              <a:gd name="connsiteY368" fmla="*/ 658616 h 2770732"/>
              <a:gd name="connsiteX369" fmla="*/ 2554417 w 7283874"/>
              <a:gd name="connsiteY369" fmla="*/ 692683 h 2770732"/>
              <a:gd name="connsiteX370" fmla="*/ 2633216 w 7283874"/>
              <a:gd name="connsiteY370" fmla="*/ 704038 h 2770732"/>
              <a:gd name="connsiteX371" fmla="*/ 2543160 w 7283874"/>
              <a:gd name="connsiteY371" fmla="*/ 681327 h 2770732"/>
              <a:gd name="connsiteX372" fmla="*/ 2655730 w 7283874"/>
              <a:gd name="connsiteY372" fmla="*/ 681327 h 2770732"/>
              <a:gd name="connsiteX373" fmla="*/ 2768301 w 7283874"/>
              <a:gd name="connsiteY373" fmla="*/ 692683 h 2770732"/>
              <a:gd name="connsiteX374" fmla="*/ 2509389 w 7283874"/>
              <a:gd name="connsiteY374" fmla="*/ 624550 h 2770732"/>
              <a:gd name="connsiteX375" fmla="*/ 2554417 w 7283874"/>
              <a:gd name="connsiteY375" fmla="*/ 613195 h 2770732"/>
              <a:gd name="connsiteX376" fmla="*/ 2745787 w 7283874"/>
              <a:gd name="connsiteY376" fmla="*/ 635906 h 2770732"/>
              <a:gd name="connsiteX377" fmla="*/ 2824586 w 7283874"/>
              <a:gd name="connsiteY377" fmla="*/ 658616 h 2770732"/>
              <a:gd name="connsiteX378" fmla="*/ 2734530 w 7283874"/>
              <a:gd name="connsiteY378" fmla="*/ 624550 h 2770732"/>
              <a:gd name="connsiteX379" fmla="*/ 2588188 w 7283874"/>
              <a:gd name="connsiteY379" fmla="*/ 579128 h 2770732"/>
              <a:gd name="connsiteX380" fmla="*/ 2419332 w 7283874"/>
              <a:gd name="connsiteY380" fmla="*/ 556417 h 2770732"/>
              <a:gd name="connsiteX381" fmla="*/ 2475618 w 7283874"/>
              <a:gd name="connsiteY381" fmla="*/ 522351 h 2770732"/>
              <a:gd name="connsiteX382" fmla="*/ 2441846 w 7283874"/>
              <a:gd name="connsiteY382" fmla="*/ 522351 h 2770732"/>
              <a:gd name="connsiteX383" fmla="*/ 2554417 w 7283874"/>
              <a:gd name="connsiteY383" fmla="*/ 522351 h 2770732"/>
              <a:gd name="connsiteX384" fmla="*/ 2554417 w 7283874"/>
              <a:gd name="connsiteY384" fmla="*/ 522351 h 2770732"/>
              <a:gd name="connsiteX385" fmla="*/ 2531903 w 7283874"/>
              <a:gd name="connsiteY385" fmla="*/ 510996 h 2770732"/>
              <a:gd name="connsiteX386" fmla="*/ 2712016 w 7283874"/>
              <a:gd name="connsiteY386" fmla="*/ 533706 h 2770732"/>
              <a:gd name="connsiteX387" fmla="*/ 2768301 w 7283874"/>
              <a:gd name="connsiteY387" fmla="*/ 556417 h 2770732"/>
              <a:gd name="connsiteX388" fmla="*/ 2768301 w 7283874"/>
              <a:gd name="connsiteY388" fmla="*/ 556417 h 2770732"/>
              <a:gd name="connsiteX389" fmla="*/ 2712016 w 7283874"/>
              <a:gd name="connsiteY389" fmla="*/ 533706 h 2770732"/>
              <a:gd name="connsiteX390" fmla="*/ 2486875 w 7283874"/>
              <a:gd name="connsiteY390" fmla="*/ 488285 h 2770732"/>
              <a:gd name="connsiteX391" fmla="*/ 3049727 w 7283874"/>
              <a:gd name="connsiteY391" fmla="*/ 590484 h 2770732"/>
              <a:gd name="connsiteX392" fmla="*/ 3454981 w 7283874"/>
              <a:gd name="connsiteY392" fmla="*/ 749460 h 2770732"/>
              <a:gd name="connsiteX393" fmla="*/ 3984062 w 7283874"/>
              <a:gd name="connsiteY393" fmla="*/ 1044702 h 2770732"/>
              <a:gd name="connsiteX394" fmla="*/ 4152918 w 7283874"/>
              <a:gd name="connsiteY394" fmla="*/ 1158257 h 2770732"/>
              <a:gd name="connsiteX395" fmla="*/ 4141661 w 7283874"/>
              <a:gd name="connsiteY395" fmla="*/ 1146901 h 2770732"/>
              <a:gd name="connsiteX396" fmla="*/ 4006576 w 7283874"/>
              <a:gd name="connsiteY396" fmla="*/ 1044702 h 2770732"/>
              <a:gd name="connsiteX397" fmla="*/ 3477495 w 7283874"/>
              <a:gd name="connsiteY397" fmla="*/ 726749 h 2770732"/>
              <a:gd name="connsiteX398" fmla="*/ 2723273 w 7283874"/>
              <a:gd name="connsiteY398" fmla="*/ 442863 h 2770732"/>
              <a:gd name="connsiteX399" fmla="*/ 2655730 w 7283874"/>
              <a:gd name="connsiteY399" fmla="*/ 431507 h 2770732"/>
              <a:gd name="connsiteX400" fmla="*/ 2666987 w 7283874"/>
              <a:gd name="connsiteY400" fmla="*/ 420152 h 2770732"/>
              <a:gd name="connsiteX401" fmla="*/ 2509389 w 7283874"/>
              <a:gd name="connsiteY401" fmla="*/ 386085 h 2770732"/>
              <a:gd name="connsiteX402" fmla="*/ 3184812 w 7283874"/>
              <a:gd name="connsiteY402" fmla="*/ 556417 h 2770732"/>
              <a:gd name="connsiteX403" fmla="*/ 3196069 w 7283874"/>
              <a:gd name="connsiteY403" fmla="*/ 556417 h 2770732"/>
              <a:gd name="connsiteX404" fmla="*/ 3218583 w 7283874"/>
              <a:gd name="connsiteY404" fmla="*/ 567773 h 2770732"/>
              <a:gd name="connsiteX405" fmla="*/ 3196069 w 7283874"/>
              <a:gd name="connsiteY405" fmla="*/ 556417 h 2770732"/>
              <a:gd name="connsiteX406" fmla="*/ 3184812 w 7283874"/>
              <a:gd name="connsiteY406" fmla="*/ 556417 h 2770732"/>
              <a:gd name="connsiteX407" fmla="*/ 2869614 w 7283874"/>
              <a:gd name="connsiteY407" fmla="*/ 420152 h 2770732"/>
              <a:gd name="connsiteX408" fmla="*/ 2869614 w 7283874"/>
              <a:gd name="connsiteY408" fmla="*/ 420152 h 2770732"/>
              <a:gd name="connsiteX409" fmla="*/ 2847100 w 7283874"/>
              <a:gd name="connsiteY409" fmla="*/ 397441 h 2770732"/>
              <a:gd name="connsiteX410" fmla="*/ 3072241 w 7283874"/>
              <a:gd name="connsiteY410" fmla="*/ 454218 h 2770732"/>
              <a:gd name="connsiteX411" fmla="*/ 3083498 w 7283874"/>
              <a:gd name="connsiteY411" fmla="*/ 465574 h 2770732"/>
              <a:gd name="connsiteX412" fmla="*/ 3072241 w 7283874"/>
              <a:gd name="connsiteY412" fmla="*/ 454218 h 2770732"/>
              <a:gd name="connsiteX413" fmla="*/ 2925899 w 7283874"/>
              <a:gd name="connsiteY413" fmla="*/ 397441 h 2770732"/>
              <a:gd name="connsiteX414" fmla="*/ 2757044 w 7283874"/>
              <a:gd name="connsiteY414" fmla="*/ 352019 h 2770732"/>
              <a:gd name="connsiteX415" fmla="*/ 2847100 w 7283874"/>
              <a:gd name="connsiteY415" fmla="*/ 352019 h 2770732"/>
              <a:gd name="connsiteX416" fmla="*/ 2599445 w 7283874"/>
              <a:gd name="connsiteY416" fmla="*/ 295242 h 2770732"/>
              <a:gd name="connsiteX417" fmla="*/ 2543160 w 7283874"/>
              <a:gd name="connsiteY417" fmla="*/ 283886 h 2770732"/>
              <a:gd name="connsiteX418" fmla="*/ 3083498 w 7283874"/>
              <a:gd name="connsiteY418" fmla="*/ 408796 h 2770732"/>
              <a:gd name="connsiteX419" fmla="*/ 3151040 w 7283874"/>
              <a:gd name="connsiteY419" fmla="*/ 431507 h 2770732"/>
              <a:gd name="connsiteX420" fmla="*/ 2925899 w 7283874"/>
              <a:gd name="connsiteY420" fmla="*/ 340664 h 2770732"/>
              <a:gd name="connsiteX421" fmla="*/ 3139783 w 7283874"/>
              <a:gd name="connsiteY421" fmla="*/ 397441 h 2770732"/>
              <a:gd name="connsiteX422" fmla="*/ 3027213 w 7283874"/>
              <a:gd name="connsiteY422" fmla="*/ 340664 h 2770732"/>
              <a:gd name="connsiteX423" fmla="*/ 3128526 w 7283874"/>
              <a:gd name="connsiteY423" fmla="*/ 374730 h 2770732"/>
              <a:gd name="connsiteX424" fmla="*/ 3184812 w 7283874"/>
              <a:gd name="connsiteY424" fmla="*/ 374730 h 2770732"/>
              <a:gd name="connsiteX425" fmla="*/ 3263611 w 7283874"/>
              <a:gd name="connsiteY425" fmla="*/ 408796 h 2770732"/>
              <a:gd name="connsiteX426" fmla="*/ 3218583 w 7283874"/>
              <a:gd name="connsiteY426" fmla="*/ 386085 h 2770732"/>
              <a:gd name="connsiteX427" fmla="*/ 3241097 w 7283874"/>
              <a:gd name="connsiteY427" fmla="*/ 374730 h 2770732"/>
              <a:gd name="connsiteX428" fmla="*/ 2903385 w 7283874"/>
              <a:gd name="connsiteY428" fmla="*/ 249820 h 2770732"/>
              <a:gd name="connsiteX429" fmla="*/ 2565674 w 7283874"/>
              <a:gd name="connsiteY429" fmla="*/ 170332 h 2770732"/>
              <a:gd name="connsiteX430" fmla="*/ 2531903 w 7283874"/>
              <a:gd name="connsiteY430" fmla="*/ 158976 h 2770732"/>
              <a:gd name="connsiteX431" fmla="*/ 2948414 w 7283874"/>
              <a:gd name="connsiteY431" fmla="*/ 204398 h 2770732"/>
              <a:gd name="connsiteX432" fmla="*/ 2970928 w 7283874"/>
              <a:gd name="connsiteY432" fmla="*/ 204398 h 2770732"/>
              <a:gd name="connsiteX433" fmla="*/ 3072241 w 7283874"/>
              <a:gd name="connsiteY433" fmla="*/ 238465 h 2770732"/>
              <a:gd name="connsiteX434" fmla="*/ 3128526 w 7283874"/>
              <a:gd name="connsiteY434" fmla="*/ 227109 h 2770732"/>
              <a:gd name="connsiteX435" fmla="*/ 2892128 w 7283874"/>
              <a:gd name="connsiteY435" fmla="*/ 147621 h 2770732"/>
              <a:gd name="connsiteX436" fmla="*/ 3027213 w 7283874"/>
              <a:gd name="connsiteY436" fmla="*/ 158976 h 2770732"/>
              <a:gd name="connsiteX437" fmla="*/ 3094755 w 7283874"/>
              <a:gd name="connsiteY437" fmla="*/ 181687 h 2770732"/>
              <a:gd name="connsiteX438" fmla="*/ 3173554 w 7283874"/>
              <a:gd name="connsiteY438" fmla="*/ 204398 h 2770732"/>
              <a:gd name="connsiteX439" fmla="*/ 3060984 w 7283874"/>
              <a:gd name="connsiteY439" fmla="*/ 158976 h 2770732"/>
              <a:gd name="connsiteX440" fmla="*/ 2993442 w 7283874"/>
              <a:gd name="connsiteY440" fmla="*/ 102199 h 2770732"/>
              <a:gd name="connsiteX441" fmla="*/ 3128526 w 7283874"/>
              <a:gd name="connsiteY441" fmla="*/ 147621 h 2770732"/>
              <a:gd name="connsiteX442" fmla="*/ 3533780 w 7283874"/>
              <a:gd name="connsiteY442" fmla="*/ 295242 h 2770732"/>
              <a:gd name="connsiteX443" fmla="*/ 4456858 w 7283874"/>
              <a:gd name="connsiteY443" fmla="*/ 863015 h 2770732"/>
              <a:gd name="connsiteX444" fmla="*/ 4940911 w 7283874"/>
              <a:gd name="connsiteY444" fmla="*/ 1090124 h 2770732"/>
              <a:gd name="connsiteX445" fmla="*/ 4929654 w 7283874"/>
              <a:gd name="connsiteY445" fmla="*/ 1090124 h 2770732"/>
              <a:gd name="connsiteX446" fmla="*/ 5019711 w 7283874"/>
              <a:gd name="connsiteY446" fmla="*/ 1112835 h 2770732"/>
              <a:gd name="connsiteX447" fmla="*/ 5289880 w 7283874"/>
              <a:gd name="connsiteY447" fmla="*/ 1169612 h 2770732"/>
              <a:gd name="connsiteX448" fmla="*/ 5323651 w 7283874"/>
              <a:gd name="connsiteY448" fmla="*/ 1180968 h 2770732"/>
              <a:gd name="connsiteX449" fmla="*/ 5323651 w 7283874"/>
              <a:gd name="connsiteY449" fmla="*/ 1180968 h 2770732"/>
              <a:gd name="connsiteX450" fmla="*/ 5289880 w 7283874"/>
              <a:gd name="connsiteY450" fmla="*/ 1169612 h 2770732"/>
              <a:gd name="connsiteX451" fmla="*/ 5042225 w 7283874"/>
              <a:gd name="connsiteY451" fmla="*/ 1112835 h 2770732"/>
              <a:gd name="connsiteX452" fmla="*/ 5064739 w 7283874"/>
              <a:gd name="connsiteY452" fmla="*/ 1112835 h 2770732"/>
              <a:gd name="connsiteX453" fmla="*/ 4940911 w 7283874"/>
              <a:gd name="connsiteY453" fmla="*/ 1078768 h 2770732"/>
              <a:gd name="connsiteX454" fmla="*/ 3770178 w 7283874"/>
              <a:gd name="connsiteY454" fmla="*/ 386085 h 2770732"/>
              <a:gd name="connsiteX455" fmla="*/ 3376181 w 7283874"/>
              <a:gd name="connsiteY455" fmla="*/ 193043 h 2770732"/>
              <a:gd name="connsiteX456" fmla="*/ 3342410 w 7283874"/>
              <a:gd name="connsiteY456" fmla="*/ 170332 h 2770732"/>
              <a:gd name="connsiteX457" fmla="*/ 3578808 w 7283874"/>
              <a:gd name="connsiteY457" fmla="*/ 238465 h 2770732"/>
              <a:gd name="connsiteX458" fmla="*/ 3578808 w 7283874"/>
              <a:gd name="connsiteY458" fmla="*/ 238465 h 2770732"/>
              <a:gd name="connsiteX459" fmla="*/ 3342410 w 7283874"/>
              <a:gd name="connsiteY459" fmla="*/ 90844 h 2770732"/>
              <a:gd name="connsiteX460" fmla="*/ 3274868 w 7283874"/>
              <a:gd name="connsiteY460" fmla="*/ 45422 h 2770732"/>
              <a:gd name="connsiteX461" fmla="*/ 3511266 w 7283874"/>
              <a:gd name="connsiteY461" fmla="*/ 113555 h 2770732"/>
              <a:gd name="connsiteX462" fmla="*/ 3511266 w 7283874"/>
              <a:gd name="connsiteY462" fmla="*/ 113555 h 2770732"/>
              <a:gd name="connsiteX463" fmla="*/ 3432467 w 7283874"/>
              <a:gd name="connsiteY463" fmla="*/ 68133 h 2770732"/>
              <a:gd name="connsiteX464" fmla="*/ 3522523 w 7283874"/>
              <a:gd name="connsiteY464" fmla="*/ 90844 h 2770732"/>
              <a:gd name="connsiteX465" fmla="*/ 3466238 w 7283874"/>
              <a:gd name="connsiteY465" fmla="*/ 45422 h 2770732"/>
              <a:gd name="connsiteX466" fmla="*/ 3500009 w 7283874"/>
              <a:gd name="connsiteY466" fmla="*/ 45422 h 2770732"/>
              <a:gd name="connsiteX467" fmla="*/ 3432467 w 7283874"/>
              <a:gd name="connsiteY467" fmla="*/ 0 h 277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7283874" h="2770732">
                <a:moveTo>
                  <a:pt x="5320128" y="2669059"/>
                </a:moveTo>
                <a:lnTo>
                  <a:pt x="5364634" y="2672082"/>
                </a:lnTo>
                <a:cubicBezTo>
                  <a:pt x="5415818" y="2678469"/>
                  <a:pt x="5455921" y="2691244"/>
                  <a:pt x="5413707" y="2691244"/>
                </a:cubicBezTo>
                <a:cubicBezTo>
                  <a:pt x="5402450" y="2691244"/>
                  <a:pt x="5334908" y="2668533"/>
                  <a:pt x="5323651" y="2679888"/>
                </a:cubicBezTo>
                <a:close/>
                <a:moveTo>
                  <a:pt x="5310987" y="2665694"/>
                </a:moveTo>
                <a:cubicBezTo>
                  <a:pt x="5314504" y="2665694"/>
                  <a:pt x="5317670" y="2666404"/>
                  <a:pt x="5319957" y="2668533"/>
                </a:cubicBezTo>
                <a:lnTo>
                  <a:pt x="5320128" y="2669059"/>
                </a:lnTo>
                <a:lnTo>
                  <a:pt x="5312394" y="2668533"/>
                </a:lnTo>
                <a:lnTo>
                  <a:pt x="5303898" y="2666648"/>
                </a:lnTo>
                <a:close/>
                <a:moveTo>
                  <a:pt x="6841653" y="2307729"/>
                </a:moveTo>
                <a:lnTo>
                  <a:pt x="6840538" y="2307997"/>
                </a:lnTo>
                <a:lnTo>
                  <a:pt x="6836699" y="2308255"/>
                </a:lnTo>
                <a:close/>
                <a:moveTo>
                  <a:pt x="7012208" y="2282447"/>
                </a:moveTo>
                <a:cubicBezTo>
                  <a:pt x="6933408" y="2305158"/>
                  <a:pt x="6910894" y="2293803"/>
                  <a:pt x="6865866" y="2305158"/>
                </a:cubicBezTo>
                <a:lnTo>
                  <a:pt x="6841653" y="2307729"/>
                </a:lnTo>
                <a:lnTo>
                  <a:pt x="6899638" y="2293803"/>
                </a:lnTo>
                <a:cubicBezTo>
                  <a:pt x="6944666" y="2293803"/>
                  <a:pt x="6978436" y="2282447"/>
                  <a:pt x="7012208" y="2282447"/>
                </a:cubicBezTo>
                <a:close/>
                <a:moveTo>
                  <a:pt x="2734530" y="1635186"/>
                </a:moveTo>
                <a:cubicBezTo>
                  <a:pt x="2734530" y="1635186"/>
                  <a:pt x="2723273" y="1646542"/>
                  <a:pt x="2723273" y="1646542"/>
                </a:cubicBezTo>
                <a:cubicBezTo>
                  <a:pt x="2712016" y="1635186"/>
                  <a:pt x="2723273" y="1635186"/>
                  <a:pt x="2734530" y="1635186"/>
                </a:cubicBezTo>
                <a:close/>
                <a:moveTo>
                  <a:pt x="2768301" y="1101479"/>
                </a:moveTo>
                <a:cubicBezTo>
                  <a:pt x="2779558" y="1112835"/>
                  <a:pt x="2790815" y="1112835"/>
                  <a:pt x="2802072" y="1112835"/>
                </a:cubicBezTo>
                <a:cubicBezTo>
                  <a:pt x="2813329" y="1135546"/>
                  <a:pt x="2835843" y="1112835"/>
                  <a:pt x="2802072" y="1112835"/>
                </a:cubicBezTo>
                <a:cubicBezTo>
                  <a:pt x="2802072" y="1101479"/>
                  <a:pt x="2779558" y="1101479"/>
                  <a:pt x="2768301" y="1101479"/>
                </a:cubicBezTo>
                <a:close/>
                <a:moveTo>
                  <a:pt x="2466119" y="752831"/>
                </a:moveTo>
                <a:cubicBezTo>
                  <a:pt x="2469286" y="753009"/>
                  <a:pt x="2472803" y="755138"/>
                  <a:pt x="2475618" y="760816"/>
                </a:cubicBezTo>
                <a:cubicBezTo>
                  <a:pt x="2450289" y="769332"/>
                  <a:pt x="2456621" y="752299"/>
                  <a:pt x="2466119" y="752831"/>
                </a:cubicBezTo>
                <a:close/>
                <a:moveTo>
                  <a:pt x="3106012" y="465574"/>
                </a:moveTo>
                <a:cubicBezTo>
                  <a:pt x="3106012" y="488285"/>
                  <a:pt x="3128526" y="465574"/>
                  <a:pt x="3106012" y="465574"/>
                </a:cubicBezTo>
                <a:close/>
                <a:moveTo>
                  <a:pt x="3432467" y="0"/>
                </a:moveTo>
                <a:cubicBezTo>
                  <a:pt x="3466238" y="0"/>
                  <a:pt x="3477495" y="11355"/>
                  <a:pt x="3500009" y="22711"/>
                </a:cubicBezTo>
                <a:cubicBezTo>
                  <a:pt x="3533780" y="34066"/>
                  <a:pt x="3556294" y="34066"/>
                  <a:pt x="3578808" y="45422"/>
                </a:cubicBezTo>
                <a:cubicBezTo>
                  <a:pt x="3590065" y="45422"/>
                  <a:pt x="3612579" y="56777"/>
                  <a:pt x="3623836" y="68133"/>
                </a:cubicBezTo>
                <a:cubicBezTo>
                  <a:pt x="3635093" y="68133"/>
                  <a:pt x="3657608" y="68133"/>
                  <a:pt x="3668865" y="68133"/>
                </a:cubicBezTo>
                <a:cubicBezTo>
                  <a:pt x="3725150" y="90844"/>
                  <a:pt x="3781435" y="124910"/>
                  <a:pt x="3826463" y="158976"/>
                </a:cubicBezTo>
                <a:cubicBezTo>
                  <a:pt x="3882748" y="193043"/>
                  <a:pt x="3939034" y="227109"/>
                  <a:pt x="3984062" y="261175"/>
                </a:cubicBezTo>
                <a:cubicBezTo>
                  <a:pt x="4276746" y="442863"/>
                  <a:pt x="4524401" y="647261"/>
                  <a:pt x="4839598" y="783527"/>
                </a:cubicBezTo>
                <a:cubicBezTo>
                  <a:pt x="4907140" y="806237"/>
                  <a:pt x="4974682" y="840304"/>
                  <a:pt x="5053482" y="851659"/>
                </a:cubicBezTo>
                <a:cubicBezTo>
                  <a:pt x="5087253" y="863015"/>
                  <a:pt x="5132281" y="885726"/>
                  <a:pt x="5177309" y="897081"/>
                </a:cubicBezTo>
                <a:cubicBezTo>
                  <a:pt x="5256109" y="908437"/>
                  <a:pt x="5357422" y="919792"/>
                  <a:pt x="5447478" y="931147"/>
                </a:cubicBezTo>
                <a:cubicBezTo>
                  <a:pt x="5458735" y="931147"/>
                  <a:pt x="5481250" y="942503"/>
                  <a:pt x="5492507" y="942503"/>
                </a:cubicBezTo>
                <a:cubicBezTo>
                  <a:pt x="5481250" y="942503"/>
                  <a:pt x="5436221" y="953858"/>
                  <a:pt x="5481250" y="953858"/>
                </a:cubicBezTo>
                <a:cubicBezTo>
                  <a:pt x="5560049" y="976569"/>
                  <a:pt x="5638848" y="976569"/>
                  <a:pt x="5706391" y="987925"/>
                </a:cubicBezTo>
                <a:cubicBezTo>
                  <a:pt x="5751419" y="999280"/>
                  <a:pt x="5796447" y="1010636"/>
                  <a:pt x="5830218" y="1021991"/>
                </a:cubicBezTo>
                <a:cubicBezTo>
                  <a:pt x="5852732" y="1021991"/>
                  <a:pt x="5875246" y="1021991"/>
                  <a:pt x="5897760" y="1021991"/>
                </a:cubicBezTo>
                <a:cubicBezTo>
                  <a:pt x="5897760" y="1021991"/>
                  <a:pt x="5886503" y="1033347"/>
                  <a:pt x="5886503" y="1033347"/>
                </a:cubicBezTo>
                <a:cubicBezTo>
                  <a:pt x="5875246" y="1033347"/>
                  <a:pt x="5875246" y="1021991"/>
                  <a:pt x="5875246" y="1033347"/>
                </a:cubicBezTo>
                <a:cubicBezTo>
                  <a:pt x="5875246" y="1033347"/>
                  <a:pt x="5875246" y="1033347"/>
                  <a:pt x="5886503" y="1033347"/>
                </a:cubicBezTo>
                <a:cubicBezTo>
                  <a:pt x="5886503" y="1033347"/>
                  <a:pt x="5897760" y="1044702"/>
                  <a:pt x="5897760" y="1044702"/>
                </a:cubicBezTo>
                <a:cubicBezTo>
                  <a:pt x="5942789" y="1067413"/>
                  <a:pt x="6021588" y="1056058"/>
                  <a:pt x="6077873" y="1056058"/>
                </a:cubicBezTo>
                <a:cubicBezTo>
                  <a:pt x="6235472" y="1067413"/>
                  <a:pt x="6460612" y="1056058"/>
                  <a:pt x="6561926" y="1056058"/>
                </a:cubicBezTo>
                <a:cubicBezTo>
                  <a:pt x="6573183" y="1056058"/>
                  <a:pt x="6595697" y="1056058"/>
                  <a:pt x="6606954" y="1056058"/>
                </a:cubicBezTo>
                <a:cubicBezTo>
                  <a:pt x="6584440" y="1056058"/>
                  <a:pt x="6539412" y="1078768"/>
                  <a:pt x="6561926" y="1078768"/>
                </a:cubicBezTo>
                <a:cubicBezTo>
                  <a:pt x="6505640" y="1078768"/>
                  <a:pt x="6404327" y="1090124"/>
                  <a:pt x="6336785" y="1090124"/>
                </a:cubicBezTo>
                <a:cubicBezTo>
                  <a:pt x="6246728" y="1090124"/>
                  <a:pt x="6145415" y="1090124"/>
                  <a:pt x="5987817" y="1078768"/>
                </a:cubicBezTo>
                <a:cubicBezTo>
                  <a:pt x="5970931" y="1078768"/>
                  <a:pt x="5922385" y="1072381"/>
                  <a:pt x="5894418" y="1073978"/>
                </a:cubicBezTo>
                <a:lnTo>
                  <a:pt x="5883209" y="1076779"/>
                </a:lnTo>
                <a:lnTo>
                  <a:pt x="5880523" y="1075752"/>
                </a:lnTo>
                <a:cubicBezTo>
                  <a:pt x="5877357" y="1075220"/>
                  <a:pt x="5875246" y="1075930"/>
                  <a:pt x="5875246" y="1078768"/>
                </a:cubicBezTo>
                <a:lnTo>
                  <a:pt x="5883209" y="1076779"/>
                </a:lnTo>
                <a:lnTo>
                  <a:pt x="5892132" y="1080188"/>
                </a:lnTo>
                <a:cubicBezTo>
                  <a:pt x="5900574" y="1084446"/>
                  <a:pt x="5909017" y="1090124"/>
                  <a:pt x="5909017" y="1090124"/>
                </a:cubicBezTo>
                <a:cubicBezTo>
                  <a:pt x="5931531" y="1101479"/>
                  <a:pt x="6044102" y="1090124"/>
                  <a:pt x="6044102" y="1101479"/>
                </a:cubicBezTo>
                <a:cubicBezTo>
                  <a:pt x="6055359" y="1112835"/>
                  <a:pt x="6156672" y="1112835"/>
                  <a:pt x="6145415" y="1112835"/>
                </a:cubicBezTo>
                <a:cubicBezTo>
                  <a:pt x="6190444" y="1112835"/>
                  <a:pt x="6257986" y="1112835"/>
                  <a:pt x="6303014" y="1112835"/>
                </a:cubicBezTo>
                <a:cubicBezTo>
                  <a:pt x="6325528" y="1112835"/>
                  <a:pt x="6471870" y="1124190"/>
                  <a:pt x="6393070" y="1124190"/>
                </a:cubicBezTo>
                <a:cubicBezTo>
                  <a:pt x="6314271" y="1124190"/>
                  <a:pt x="6257986" y="1112835"/>
                  <a:pt x="6179186" y="1124190"/>
                </a:cubicBezTo>
                <a:cubicBezTo>
                  <a:pt x="6134158" y="1124190"/>
                  <a:pt x="6179186" y="1124190"/>
                  <a:pt x="6167929" y="1135546"/>
                </a:cubicBezTo>
                <a:cubicBezTo>
                  <a:pt x="6145415" y="1135546"/>
                  <a:pt x="6111644" y="1135546"/>
                  <a:pt x="6077873" y="1146901"/>
                </a:cubicBezTo>
                <a:cubicBezTo>
                  <a:pt x="6055359" y="1146901"/>
                  <a:pt x="6044102" y="1158257"/>
                  <a:pt x="6021588" y="1158257"/>
                </a:cubicBezTo>
                <a:cubicBezTo>
                  <a:pt x="5999074" y="1169612"/>
                  <a:pt x="5976560" y="1158257"/>
                  <a:pt x="5965303" y="1158257"/>
                </a:cubicBezTo>
                <a:cubicBezTo>
                  <a:pt x="5954046" y="1169612"/>
                  <a:pt x="5965303" y="1180968"/>
                  <a:pt x="5965303" y="1192323"/>
                </a:cubicBezTo>
                <a:cubicBezTo>
                  <a:pt x="5931531" y="1192323"/>
                  <a:pt x="5796447" y="1169612"/>
                  <a:pt x="5728905" y="1169612"/>
                </a:cubicBezTo>
                <a:cubicBezTo>
                  <a:pt x="5728905" y="1169612"/>
                  <a:pt x="5638848" y="1180968"/>
                  <a:pt x="5683876" y="1192323"/>
                </a:cubicBezTo>
                <a:cubicBezTo>
                  <a:pt x="5740162" y="1192323"/>
                  <a:pt x="5807704" y="1203678"/>
                  <a:pt x="5875246" y="1215034"/>
                </a:cubicBezTo>
                <a:cubicBezTo>
                  <a:pt x="5897760" y="1215034"/>
                  <a:pt x="6021588" y="1215034"/>
                  <a:pt x="6021588" y="1226389"/>
                </a:cubicBezTo>
                <a:cubicBezTo>
                  <a:pt x="6032845" y="1226389"/>
                  <a:pt x="5830218" y="1215034"/>
                  <a:pt x="5931531" y="1237745"/>
                </a:cubicBezTo>
                <a:cubicBezTo>
                  <a:pt x="6021588" y="1249100"/>
                  <a:pt x="5897760" y="1249100"/>
                  <a:pt x="5875246" y="1249100"/>
                </a:cubicBezTo>
                <a:cubicBezTo>
                  <a:pt x="5852732" y="1249100"/>
                  <a:pt x="5773933" y="1237745"/>
                  <a:pt x="5740162" y="1249100"/>
                </a:cubicBezTo>
                <a:cubicBezTo>
                  <a:pt x="5683876" y="1271811"/>
                  <a:pt x="5852732" y="1260456"/>
                  <a:pt x="5909017" y="1260456"/>
                </a:cubicBezTo>
                <a:cubicBezTo>
                  <a:pt x="6055359" y="1271811"/>
                  <a:pt x="6111644" y="1271811"/>
                  <a:pt x="6224214" y="1283167"/>
                </a:cubicBezTo>
                <a:cubicBezTo>
                  <a:pt x="6359299" y="1294522"/>
                  <a:pt x="6561926" y="1305878"/>
                  <a:pt x="6708268" y="1294522"/>
                </a:cubicBezTo>
                <a:cubicBezTo>
                  <a:pt x="6742038" y="1294522"/>
                  <a:pt x="6854609" y="1271811"/>
                  <a:pt x="6809581" y="1294522"/>
                </a:cubicBezTo>
                <a:cubicBezTo>
                  <a:pt x="6787067" y="1305878"/>
                  <a:pt x="6798324" y="1305878"/>
                  <a:pt x="6742038" y="1305878"/>
                </a:cubicBezTo>
                <a:cubicBezTo>
                  <a:pt x="6651982" y="1317233"/>
                  <a:pt x="6471870" y="1328589"/>
                  <a:pt x="6415584" y="1328589"/>
                </a:cubicBezTo>
                <a:cubicBezTo>
                  <a:pt x="6449356" y="1328589"/>
                  <a:pt x="6494384" y="1328589"/>
                  <a:pt x="6516898" y="1328589"/>
                </a:cubicBezTo>
                <a:cubicBezTo>
                  <a:pt x="6606954" y="1328589"/>
                  <a:pt x="6674496" y="1328589"/>
                  <a:pt x="6764553" y="1328589"/>
                </a:cubicBezTo>
                <a:cubicBezTo>
                  <a:pt x="6798324" y="1328589"/>
                  <a:pt x="6933408" y="1305878"/>
                  <a:pt x="6944666" y="1317233"/>
                </a:cubicBezTo>
                <a:cubicBezTo>
                  <a:pt x="6944666" y="1328589"/>
                  <a:pt x="6888380" y="1328589"/>
                  <a:pt x="6865866" y="1328589"/>
                </a:cubicBezTo>
                <a:cubicBezTo>
                  <a:pt x="6787067" y="1351299"/>
                  <a:pt x="6944666" y="1351299"/>
                  <a:pt x="6944666" y="1351299"/>
                </a:cubicBezTo>
                <a:cubicBezTo>
                  <a:pt x="6944666" y="1351299"/>
                  <a:pt x="6899638" y="1351299"/>
                  <a:pt x="6877123" y="1362655"/>
                </a:cubicBezTo>
                <a:cubicBezTo>
                  <a:pt x="6865866" y="1362655"/>
                  <a:pt x="6877123" y="1374011"/>
                  <a:pt x="6865866" y="1374011"/>
                </a:cubicBezTo>
                <a:cubicBezTo>
                  <a:pt x="6820838" y="1396722"/>
                  <a:pt x="6719524" y="1374011"/>
                  <a:pt x="6651982" y="1396722"/>
                </a:cubicBezTo>
                <a:cubicBezTo>
                  <a:pt x="6595697" y="1385366"/>
                  <a:pt x="6629468" y="1419433"/>
                  <a:pt x="6651982" y="1396722"/>
                </a:cubicBezTo>
                <a:cubicBezTo>
                  <a:pt x="6674496" y="1408077"/>
                  <a:pt x="6719524" y="1385366"/>
                  <a:pt x="6730782" y="1396722"/>
                </a:cubicBezTo>
                <a:cubicBezTo>
                  <a:pt x="6742038" y="1396722"/>
                  <a:pt x="6618211" y="1419433"/>
                  <a:pt x="6629468" y="1419433"/>
                </a:cubicBezTo>
                <a:cubicBezTo>
                  <a:pt x="6561926" y="1430788"/>
                  <a:pt x="6539412" y="1430788"/>
                  <a:pt x="6404327" y="1430788"/>
                </a:cubicBezTo>
                <a:cubicBezTo>
                  <a:pt x="6359299" y="1430788"/>
                  <a:pt x="6156672" y="1442143"/>
                  <a:pt x="6145415" y="1442143"/>
                </a:cubicBezTo>
                <a:cubicBezTo>
                  <a:pt x="6145415" y="1442143"/>
                  <a:pt x="6224214" y="1453499"/>
                  <a:pt x="6246728" y="1453499"/>
                </a:cubicBezTo>
                <a:cubicBezTo>
                  <a:pt x="6438098" y="1464854"/>
                  <a:pt x="6584440" y="1464854"/>
                  <a:pt x="6753296" y="1453499"/>
                </a:cubicBezTo>
                <a:cubicBezTo>
                  <a:pt x="6809581" y="1453499"/>
                  <a:pt x="7012208" y="1419433"/>
                  <a:pt x="6944666" y="1442143"/>
                </a:cubicBezTo>
                <a:cubicBezTo>
                  <a:pt x="6933408" y="1453499"/>
                  <a:pt x="6877123" y="1464854"/>
                  <a:pt x="6854609" y="1464854"/>
                </a:cubicBezTo>
                <a:cubicBezTo>
                  <a:pt x="6764553" y="1476210"/>
                  <a:pt x="6922152" y="1464854"/>
                  <a:pt x="6933408" y="1464854"/>
                </a:cubicBezTo>
                <a:cubicBezTo>
                  <a:pt x="6933408" y="1464854"/>
                  <a:pt x="6930594" y="1470532"/>
                  <a:pt x="6927780" y="1474790"/>
                </a:cubicBezTo>
                <a:lnTo>
                  <a:pt x="6924158" y="1478942"/>
                </a:lnTo>
                <a:lnTo>
                  <a:pt x="6922152" y="1476210"/>
                </a:lnTo>
                <a:cubicBezTo>
                  <a:pt x="6922152" y="1479048"/>
                  <a:pt x="6922855" y="1479758"/>
                  <a:pt x="6923911" y="1479226"/>
                </a:cubicBezTo>
                <a:lnTo>
                  <a:pt x="6924158" y="1478942"/>
                </a:lnTo>
                <a:lnTo>
                  <a:pt x="6925670" y="1481000"/>
                </a:lnTo>
                <a:cubicBezTo>
                  <a:pt x="6932002" y="1482597"/>
                  <a:pt x="6944666" y="1476210"/>
                  <a:pt x="6944666" y="1476210"/>
                </a:cubicBezTo>
                <a:cubicBezTo>
                  <a:pt x="7023465" y="1476210"/>
                  <a:pt x="6910894" y="1498921"/>
                  <a:pt x="6865866" y="1510276"/>
                </a:cubicBezTo>
                <a:cubicBezTo>
                  <a:pt x="6708268" y="1521632"/>
                  <a:pt x="6516898" y="1532987"/>
                  <a:pt x="6359299" y="1544343"/>
                </a:cubicBezTo>
                <a:cubicBezTo>
                  <a:pt x="6325528" y="1555698"/>
                  <a:pt x="6122901" y="1532987"/>
                  <a:pt x="6111644" y="1544343"/>
                </a:cubicBezTo>
                <a:cubicBezTo>
                  <a:pt x="6100387" y="1555698"/>
                  <a:pt x="6224214" y="1555698"/>
                  <a:pt x="6246728" y="1555698"/>
                </a:cubicBezTo>
                <a:cubicBezTo>
                  <a:pt x="6325528" y="1555698"/>
                  <a:pt x="6393070" y="1555698"/>
                  <a:pt x="6449356" y="1555698"/>
                </a:cubicBezTo>
                <a:cubicBezTo>
                  <a:pt x="6595697" y="1555698"/>
                  <a:pt x="6708268" y="1578409"/>
                  <a:pt x="6843352" y="1567054"/>
                </a:cubicBezTo>
                <a:cubicBezTo>
                  <a:pt x="6854609" y="1567054"/>
                  <a:pt x="6933408" y="1544343"/>
                  <a:pt x="6933408" y="1555698"/>
                </a:cubicBezTo>
                <a:cubicBezTo>
                  <a:pt x="6933408" y="1555698"/>
                  <a:pt x="6899638" y="1567054"/>
                  <a:pt x="6865866" y="1567054"/>
                </a:cubicBezTo>
                <a:cubicBezTo>
                  <a:pt x="6798324" y="1578409"/>
                  <a:pt x="6775810" y="1589764"/>
                  <a:pt x="6719524" y="1589764"/>
                </a:cubicBezTo>
                <a:cubicBezTo>
                  <a:pt x="6685754" y="1601120"/>
                  <a:pt x="6595697" y="1612475"/>
                  <a:pt x="6663240" y="1612475"/>
                </a:cubicBezTo>
                <a:cubicBezTo>
                  <a:pt x="6775810" y="1612475"/>
                  <a:pt x="6843352" y="1601120"/>
                  <a:pt x="6944666" y="1589764"/>
                </a:cubicBezTo>
                <a:cubicBezTo>
                  <a:pt x="6978436" y="1589764"/>
                  <a:pt x="7068493" y="1601120"/>
                  <a:pt x="7012208" y="1612475"/>
                </a:cubicBezTo>
                <a:cubicBezTo>
                  <a:pt x="6967180" y="1612475"/>
                  <a:pt x="6955922" y="1623831"/>
                  <a:pt x="6933408" y="1623831"/>
                </a:cubicBezTo>
                <a:cubicBezTo>
                  <a:pt x="6787067" y="1657897"/>
                  <a:pt x="6595697" y="1646542"/>
                  <a:pt x="6483126" y="1669253"/>
                </a:cubicBezTo>
                <a:cubicBezTo>
                  <a:pt x="6426842" y="1680608"/>
                  <a:pt x="6404327" y="1680608"/>
                  <a:pt x="6336785" y="1680608"/>
                </a:cubicBezTo>
                <a:cubicBezTo>
                  <a:pt x="6325528" y="1680608"/>
                  <a:pt x="6246728" y="1669253"/>
                  <a:pt x="6235472" y="1680608"/>
                </a:cubicBezTo>
                <a:cubicBezTo>
                  <a:pt x="6235472" y="1680608"/>
                  <a:pt x="6359299" y="1691964"/>
                  <a:pt x="6370556" y="1691964"/>
                </a:cubicBezTo>
                <a:cubicBezTo>
                  <a:pt x="6415584" y="1691964"/>
                  <a:pt x="6460612" y="1669253"/>
                  <a:pt x="6505640" y="1691964"/>
                </a:cubicBezTo>
                <a:cubicBezTo>
                  <a:pt x="6483126" y="1680608"/>
                  <a:pt x="6460612" y="1714674"/>
                  <a:pt x="6483126" y="1714674"/>
                </a:cubicBezTo>
                <a:cubicBezTo>
                  <a:pt x="6426842" y="1737385"/>
                  <a:pt x="6257986" y="1726030"/>
                  <a:pt x="6190444" y="1726030"/>
                </a:cubicBezTo>
                <a:cubicBezTo>
                  <a:pt x="6134158" y="1726030"/>
                  <a:pt x="5965303" y="1726030"/>
                  <a:pt x="5909017" y="1726030"/>
                </a:cubicBezTo>
                <a:cubicBezTo>
                  <a:pt x="5886503" y="1714674"/>
                  <a:pt x="5852732" y="1714674"/>
                  <a:pt x="5852732" y="1714674"/>
                </a:cubicBezTo>
                <a:cubicBezTo>
                  <a:pt x="5830218" y="1726030"/>
                  <a:pt x="5897760" y="1726030"/>
                  <a:pt x="5897760" y="1726030"/>
                </a:cubicBezTo>
                <a:cubicBezTo>
                  <a:pt x="6077873" y="1737385"/>
                  <a:pt x="6257986" y="1737385"/>
                  <a:pt x="6460612" y="1737385"/>
                </a:cubicBezTo>
                <a:cubicBezTo>
                  <a:pt x="6550669" y="1726030"/>
                  <a:pt x="6640725" y="1737385"/>
                  <a:pt x="6719524" y="1737385"/>
                </a:cubicBezTo>
                <a:cubicBezTo>
                  <a:pt x="6764553" y="1737385"/>
                  <a:pt x="6787067" y="1714674"/>
                  <a:pt x="6820838" y="1726030"/>
                </a:cubicBezTo>
                <a:cubicBezTo>
                  <a:pt x="6832095" y="1726030"/>
                  <a:pt x="6832095" y="1737385"/>
                  <a:pt x="6843352" y="1737385"/>
                </a:cubicBezTo>
                <a:cubicBezTo>
                  <a:pt x="6877123" y="1748741"/>
                  <a:pt x="6899638" y="1737385"/>
                  <a:pt x="6899638" y="1737385"/>
                </a:cubicBezTo>
                <a:cubicBezTo>
                  <a:pt x="6905266" y="1743063"/>
                  <a:pt x="6899637" y="1748741"/>
                  <a:pt x="6892602" y="1751580"/>
                </a:cubicBezTo>
                <a:lnTo>
                  <a:pt x="6883915" y="1753065"/>
                </a:lnTo>
                <a:lnTo>
                  <a:pt x="6877123" y="1748741"/>
                </a:lnTo>
                <a:cubicBezTo>
                  <a:pt x="6877123" y="1751580"/>
                  <a:pt x="6879234" y="1752999"/>
                  <a:pt x="6882224" y="1753354"/>
                </a:cubicBezTo>
                <a:lnTo>
                  <a:pt x="6883915" y="1753065"/>
                </a:lnTo>
                <a:lnTo>
                  <a:pt x="6895240" y="1760274"/>
                </a:lnTo>
                <a:cubicBezTo>
                  <a:pt x="6926373" y="1767193"/>
                  <a:pt x="6981251" y="1762935"/>
                  <a:pt x="6922152" y="1771452"/>
                </a:cubicBezTo>
                <a:cubicBezTo>
                  <a:pt x="6809581" y="1794163"/>
                  <a:pt x="6989694" y="1771452"/>
                  <a:pt x="7000951" y="1771452"/>
                </a:cubicBezTo>
                <a:cubicBezTo>
                  <a:pt x="7012208" y="1771452"/>
                  <a:pt x="7000951" y="1771452"/>
                  <a:pt x="7023465" y="1782807"/>
                </a:cubicBezTo>
                <a:cubicBezTo>
                  <a:pt x="7000951" y="1771452"/>
                  <a:pt x="7057236" y="1782807"/>
                  <a:pt x="7045979" y="1794163"/>
                </a:cubicBezTo>
                <a:cubicBezTo>
                  <a:pt x="7045979" y="1805518"/>
                  <a:pt x="7000951" y="1794163"/>
                  <a:pt x="7012208" y="1794163"/>
                </a:cubicBezTo>
                <a:cubicBezTo>
                  <a:pt x="6989694" y="1794163"/>
                  <a:pt x="6877123" y="1805518"/>
                  <a:pt x="6944666" y="1816874"/>
                </a:cubicBezTo>
                <a:cubicBezTo>
                  <a:pt x="7012208" y="1828229"/>
                  <a:pt x="6899638" y="1839585"/>
                  <a:pt x="6877123" y="1839585"/>
                </a:cubicBezTo>
                <a:cubicBezTo>
                  <a:pt x="6787067" y="1850940"/>
                  <a:pt x="6899638" y="1850940"/>
                  <a:pt x="6899638" y="1850940"/>
                </a:cubicBezTo>
                <a:cubicBezTo>
                  <a:pt x="6877123" y="1873651"/>
                  <a:pt x="6685754" y="1862295"/>
                  <a:pt x="6663240" y="1873651"/>
                </a:cubicBezTo>
                <a:cubicBezTo>
                  <a:pt x="6663240" y="1885006"/>
                  <a:pt x="6730782" y="1873651"/>
                  <a:pt x="6753296" y="1873651"/>
                </a:cubicBezTo>
                <a:cubicBezTo>
                  <a:pt x="6775810" y="1873651"/>
                  <a:pt x="6753296" y="1885006"/>
                  <a:pt x="6764553" y="1885006"/>
                </a:cubicBezTo>
                <a:cubicBezTo>
                  <a:pt x="6809581" y="1907717"/>
                  <a:pt x="6933408" y="1862295"/>
                  <a:pt x="6967180" y="1873651"/>
                </a:cubicBezTo>
                <a:cubicBezTo>
                  <a:pt x="6967180" y="1885006"/>
                  <a:pt x="6922152" y="1885006"/>
                  <a:pt x="6933408" y="1885006"/>
                </a:cubicBezTo>
                <a:cubicBezTo>
                  <a:pt x="6899638" y="1885006"/>
                  <a:pt x="6719524" y="1907717"/>
                  <a:pt x="6719524" y="1907717"/>
                </a:cubicBezTo>
                <a:cubicBezTo>
                  <a:pt x="6719524" y="1907717"/>
                  <a:pt x="6787067" y="1930428"/>
                  <a:pt x="6798324" y="1930428"/>
                </a:cubicBezTo>
                <a:cubicBezTo>
                  <a:pt x="6820838" y="1930428"/>
                  <a:pt x="6854609" y="1919073"/>
                  <a:pt x="6865866" y="1930428"/>
                </a:cubicBezTo>
                <a:cubicBezTo>
                  <a:pt x="6899638" y="1930428"/>
                  <a:pt x="7023465" y="1919073"/>
                  <a:pt x="6955922" y="1930428"/>
                </a:cubicBezTo>
                <a:cubicBezTo>
                  <a:pt x="6854609" y="1953139"/>
                  <a:pt x="6708268" y="1964495"/>
                  <a:pt x="6618211" y="1987206"/>
                </a:cubicBezTo>
                <a:cubicBezTo>
                  <a:pt x="6561926" y="1998561"/>
                  <a:pt x="6539412" y="1987206"/>
                  <a:pt x="6471870" y="1998561"/>
                </a:cubicBezTo>
                <a:cubicBezTo>
                  <a:pt x="6483126" y="1998561"/>
                  <a:pt x="6483126" y="2021272"/>
                  <a:pt x="6471870" y="2021272"/>
                </a:cubicBezTo>
                <a:cubicBezTo>
                  <a:pt x="6494384" y="2021272"/>
                  <a:pt x="6573183" y="2021272"/>
                  <a:pt x="6595697" y="2009916"/>
                </a:cubicBezTo>
                <a:cubicBezTo>
                  <a:pt x="6618211" y="2009916"/>
                  <a:pt x="6708268" y="2009916"/>
                  <a:pt x="6753296" y="1998561"/>
                </a:cubicBezTo>
                <a:cubicBezTo>
                  <a:pt x="6787067" y="1998561"/>
                  <a:pt x="6989694" y="1975850"/>
                  <a:pt x="7000951" y="1987206"/>
                </a:cubicBezTo>
                <a:cubicBezTo>
                  <a:pt x="7012208" y="2021272"/>
                  <a:pt x="6955922" y="2009916"/>
                  <a:pt x="6922152" y="2009916"/>
                </a:cubicBezTo>
                <a:cubicBezTo>
                  <a:pt x="6854609" y="2021272"/>
                  <a:pt x="6787067" y="2032627"/>
                  <a:pt x="6730782" y="2043983"/>
                </a:cubicBezTo>
                <a:cubicBezTo>
                  <a:pt x="6730782" y="2043983"/>
                  <a:pt x="6629468" y="2043983"/>
                  <a:pt x="6629468" y="2043983"/>
                </a:cubicBezTo>
                <a:cubicBezTo>
                  <a:pt x="6618211" y="2066694"/>
                  <a:pt x="6753296" y="2055338"/>
                  <a:pt x="6685754" y="2066694"/>
                </a:cubicBezTo>
                <a:cubicBezTo>
                  <a:pt x="6584440" y="2066694"/>
                  <a:pt x="6449356" y="2066694"/>
                  <a:pt x="6370556" y="2078049"/>
                </a:cubicBezTo>
                <a:cubicBezTo>
                  <a:pt x="6348042" y="2089405"/>
                  <a:pt x="6336785" y="2089405"/>
                  <a:pt x="6325528" y="2089405"/>
                </a:cubicBezTo>
                <a:cubicBezTo>
                  <a:pt x="6303014" y="2100760"/>
                  <a:pt x="6145415" y="2089405"/>
                  <a:pt x="6134158" y="2100760"/>
                </a:cubicBezTo>
                <a:cubicBezTo>
                  <a:pt x="6134158" y="2100760"/>
                  <a:pt x="6212958" y="2100760"/>
                  <a:pt x="6224214" y="2100760"/>
                </a:cubicBezTo>
                <a:cubicBezTo>
                  <a:pt x="6269242" y="2100760"/>
                  <a:pt x="6460612" y="2100760"/>
                  <a:pt x="6336785" y="2112116"/>
                </a:cubicBezTo>
                <a:cubicBezTo>
                  <a:pt x="6291757" y="2112116"/>
                  <a:pt x="6269242" y="2112116"/>
                  <a:pt x="6224214" y="2112116"/>
                </a:cubicBezTo>
                <a:cubicBezTo>
                  <a:pt x="6224214" y="2112116"/>
                  <a:pt x="6055359" y="2112116"/>
                  <a:pt x="6044102" y="2112116"/>
                </a:cubicBezTo>
                <a:cubicBezTo>
                  <a:pt x="6044102" y="2123471"/>
                  <a:pt x="6224214" y="2123471"/>
                  <a:pt x="6212958" y="2123471"/>
                </a:cubicBezTo>
                <a:cubicBezTo>
                  <a:pt x="6235472" y="2123471"/>
                  <a:pt x="6167929" y="2134826"/>
                  <a:pt x="6156672" y="2134826"/>
                </a:cubicBezTo>
                <a:cubicBezTo>
                  <a:pt x="6167929" y="2134826"/>
                  <a:pt x="6269242" y="2134826"/>
                  <a:pt x="6280500" y="2134826"/>
                </a:cubicBezTo>
                <a:cubicBezTo>
                  <a:pt x="6348042" y="2134826"/>
                  <a:pt x="6426842" y="2146182"/>
                  <a:pt x="6494384" y="2146182"/>
                </a:cubicBezTo>
                <a:cubicBezTo>
                  <a:pt x="6539412" y="2146182"/>
                  <a:pt x="6764553" y="2112116"/>
                  <a:pt x="6809581" y="2123471"/>
                </a:cubicBezTo>
                <a:cubicBezTo>
                  <a:pt x="6798324" y="2123471"/>
                  <a:pt x="6787067" y="2134826"/>
                  <a:pt x="6787067" y="2134826"/>
                </a:cubicBezTo>
                <a:cubicBezTo>
                  <a:pt x="6775810" y="2146182"/>
                  <a:pt x="6730782" y="2157537"/>
                  <a:pt x="6719524" y="2157537"/>
                </a:cubicBezTo>
                <a:cubicBezTo>
                  <a:pt x="6640725" y="2180248"/>
                  <a:pt x="6809581" y="2180248"/>
                  <a:pt x="6832095" y="2168893"/>
                </a:cubicBezTo>
                <a:cubicBezTo>
                  <a:pt x="6809581" y="2180248"/>
                  <a:pt x="6798324" y="2180248"/>
                  <a:pt x="6787067" y="2180248"/>
                </a:cubicBezTo>
                <a:cubicBezTo>
                  <a:pt x="6775810" y="2180248"/>
                  <a:pt x="6697010" y="2180248"/>
                  <a:pt x="6742038" y="2191604"/>
                </a:cubicBezTo>
                <a:cubicBezTo>
                  <a:pt x="6798324" y="2191604"/>
                  <a:pt x="6854609" y="2168893"/>
                  <a:pt x="6899638" y="2168893"/>
                </a:cubicBezTo>
                <a:cubicBezTo>
                  <a:pt x="6933408" y="2168893"/>
                  <a:pt x="7023465" y="2168893"/>
                  <a:pt x="7023465" y="2168893"/>
                </a:cubicBezTo>
                <a:cubicBezTo>
                  <a:pt x="7034722" y="2168893"/>
                  <a:pt x="6955922" y="2191604"/>
                  <a:pt x="6922152" y="2191604"/>
                </a:cubicBezTo>
                <a:cubicBezTo>
                  <a:pt x="6933408" y="2191604"/>
                  <a:pt x="6944666" y="2191604"/>
                  <a:pt x="6944666" y="2191604"/>
                </a:cubicBezTo>
                <a:cubicBezTo>
                  <a:pt x="6933408" y="2191604"/>
                  <a:pt x="6922152" y="2202959"/>
                  <a:pt x="6899638" y="2202959"/>
                </a:cubicBezTo>
                <a:cubicBezTo>
                  <a:pt x="6888380" y="2180248"/>
                  <a:pt x="6865866" y="2202959"/>
                  <a:pt x="6899638" y="2202959"/>
                </a:cubicBezTo>
                <a:cubicBezTo>
                  <a:pt x="6877123" y="2214315"/>
                  <a:pt x="6854609" y="2202959"/>
                  <a:pt x="6843352" y="2202959"/>
                </a:cubicBezTo>
                <a:cubicBezTo>
                  <a:pt x="6832095" y="2202959"/>
                  <a:pt x="6742038" y="2214315"/>
                  <a:pt x="6798324" y="2214315"/>
                </a:cubicBezTo>
                <a:cubicBezTo>
                  <a:pt x="6854609" y="2225670"/>
                  <a:pt x="6922152" y="2202959"/>
                  <a:pt x="6967180" y="2202959"/>
                </a:cubicBezTo>
                <a:cubicBezTo>
                  <a:pt x="6989694" y="2202959"/>
                  <a:pt x="7023465" y="2214315"/>
                  <a:pt x="7045979" y="2214315"/>
                </a:cubicBezTo>
                <a:cubicBezTo>
                  <a:pt x="7102264" y="2214315"/>
                  <a:pt x="7203578" y="2202959"/>
                  <a:pt x="7136036" y="2214315"/>
                </a:cubicBezTo>
                <a:cubicBezTo>
                  <a:pt x="7091007" y="2225670"/>
                  <a:pt x="6978436" y="2248381"/>
                  <a:pt x="6933408" y="2248381"/>
                </a:cubicBezTo>
                <a:cubicBezTo>
                  <a:pt x="6809581" y="2259736"/>
                  <a:pt x="6742038" y="2248381"/>
                  <a:pt x="6674496" y="2271092"/>
                </a:cubicBezTo>
                <a:cubicBezTo>
                  <a:pt x="6663240" y="2271092"/>
                  <a:pt x="6663240" y="2282447"/>
                  <a:pt x="6663240" y="2282447"/>
                </a:cubicBezTo>
                <a:cubicBezTo>
                  <a:pt x="6629468" y="2293803"/>
                  <a:pt x="6584440" y="2293803"/>
                  <a:pt x="6561926" y="2293803"/>
                </a:cubicBezTo>
                <a:cubicBezTo>
                  <a:pt x="6483126" y="2305158"/>
                  <a:pt x="6550669" y="2305158"/>
                  <a:pt x="6584440" y="2305158"/>
                </a:cubicBezTo>
                <a:cubicBezTo>
                  <a:pt x="6618211" y="2305158"/>
                  <a:pt x="6742038" y="2305158"/>
                  <a:pt x="6764553" y="2293803"/>
                </a:cubicBezTo>
                <a:cubicBezTo>
                  <a:pt x="6787067" y="2293803"/>
                  <a:pt x="6764553" y="2282447"/>
                  <a:pt x="6809581" y="2282447"/>
                </a:cubicBezTo>
                <a:cubicBezTo>
                  <a:pt x="6809581" y="2282447"/>
                  <a:pt x="6798324" y="2305158"/>
                  <a:pt x="6798324" y="2305158"/>
                </a:cubicBezTo>
                <a:cubicBezTo>
                  <a:pt x="6801138" y="2307997"/>
                  <a:pt x="6806767" y="2309417"/>
                  <a:pt x="6814154" y="2309772"/>
                </a:cubicBezTo>
                <a:lnTo>
                  <a:pt x="6836699" y="2308255"/>
                </a:lnTo>
                <a:lnTo>
                  <a:pt x="6832447" y="2308707"/>
                </a:lnTo>
                <a:cubicBezTo>
                  <a:pt x="6780735" y="2315094"/>
                  <a:pt x="6694196" y="2327869"/>
                  <a:pt x="6753296" y="2327869"/>
                </a:cubicBezTo>
                <a:cubicBezTo>
                  <a:pt x="6854609" y="2327869"/>
                  <a:pt x="6922152" y="2305158"/>
                  <a:pt x="7023465" y="2293803"/>
                </a:cubicBezTo>
                <a:cubicBezTo>
                  <a:pt x="7068493" y="2293803"/>
                  <a:pt x="7158550" y="2282447"/>
                  <a:pt x="7203578" y="2282447"/>
                </a:cubicBezTo>
                <a:cubicBezTo>
                  <a:pt x="7226092" y="2282447"/>
                  <a:pt x="7203578" y="2293803"/>
                  <a:pt x="7214834" y="2293803"/>
                </a:cubicBezTo>
                <a:cubicBezTo>
                  <a:pt x="7214834" y="2293803"/>
                  <a:pt x="7248606" y="2293803"/>
                  <a:pt x="7248606" y="2293803"/>
                </a:cubicBezTo>
                <a:cubicBezTo>
                  <a:pt x="7237349" y="2316514"/>
                  <a:pt x="7124778" y="2316514"/>
                  <a:pt x="7124778" y="2316514"/>
                </a:cubicBezTo>
                <a:cubicBezTo>
                  <a:pt x="7113521" y="2339225"/>
                  <a:pt x="7181064" y="2316514"/>
                  <a:pt x="7181064" y="2316514"/>
                </a:cubicBezTo>
                <a:cubicBezTo>
                  <a:pt x="7214834" y="2327869"/>
                  <a:pt x="7169806" y="2327869"/>
                  <a:pt x="7192320" y="2327869"/>
                </a:cubicBezTo>
                <a:cubicBezTo>
                  <a:pt x="7226092" y="2350580"/>
                  <a:pt x="7282377" y="2327869"/>
                  <a:pt x="7226092" y="2350580"/>
                </a:cubicBezTo>
                <a:cubicBezTo>
                  <a:pt x="7181064" y="2350580"/>
                  <a:pt x="7124778" y="2350580"/>
                  <a:pt x="7102264" y="2361936"/>
                </a:cubicBezTo>
                <a:cubicBezTo>
                  <a:pt x="7079750" y="2373291"/>
                  <a:pt x="7068493" y="2384647"/>
                  <a:pt x="7057236" y="2384647"/>
                </a:cubicBezTo>
                <a:cubicBezTo>
                  <a:pt x="7012208" y="2396002"/>
                  <a:pt x="6933408" y="2396002"/>
                  <a:pt x="6877123" y="2407357"/>
                </a:cubicBezTo>
                <a:cubicBezTo>
                  <a:pt x="6854609" y="2407357"/>
                  <a:pt x="6685754" y="2418713"/>
                  <a:pt x="6685754" y="2418713"/>
                </a:cubicBezTo>
                <a:cubicBezTo>
                  <a:pt x="6674496" y="2430068"/>
                  <a:pt x="6730782" y="2430068"/>
                  <a:pt x="6742038" y="2430068"/>
                </a:cubicBezTo>
                <a:cubicBezTo>
                  <a:pt x="6899638" y="2418713"/>
                  <a:pt x="7068493" y="2384647"/>
                  <a:pt x="7214834" y="2384647"/>
                </a:cubicBezTo>
                <a:cubicBezTo>
                  <a:pt x="7192320" y="2407357"/>
                  <a:pt x="7259863" y="2373291"/>
                  <a:pt x="7271120" y="2384647"/>
                </a:cubicBezTo>
                <a:cubicBezTo>
                  <a:pt x="7282377" y="2384647"/>
                  <a:pt x="7237349" y="2396002"/>
                  <a:pt x="7237349" y="2396002"/>
                </a:cubicBezTo>
                <a:cubicBezTo>
                  <a:pt x="7034722" y="2430068"/>
                  <a:pt x="6809581" y="2452779"/>
                  <a:pt x="6629468" y="2475490"/>
                </a:cubicBezTo>
                <a:cubicBezTo>
                  <a:pt x="6618211" y="2475490"/>
                  <a:pt x="6629468" y="2486846"/>
                  <a:pt x="6629468" y="2475490"/>
                </a:cubicBezTo>
                <a:cubicBezTo>
                  <a:pt x="6663240" y="2498201"/>
                  <a:pt x="6719524" y="2452779"/>
                  <a:pt x="6764553" y="2475490"/>
                </a:cubicBezTo>
                <a:lnTo>
                  <a:pt x="6753296" y="2475490"/>
                </a:lnTo>
                <a:cubicBezTo>
                  <a:pt x="6651982" y="2486846"/>
                  <a:pt x="6798324" y="2486846"/>
                  <a:pt x="6809581" y="2486846"/>
                </a:cubicBezTo>
                <a:cubicBezTo>
                  <a:pt x="6843352" y="2486846"/>
                  <a:pt x="6910894" y="2475490"/>
                  <a:pt x="6944666" y="2486846"/>
                </a:cubicBezTo>
                <a:cubicBezTo>
                  <a:pt x="6865866" y="2509557"/>
                  <a:pt x="6685754" y="2520912"/>
                  <a:pt x="6618211" y="2520912"/>
                </a:cubicBezTo>
                <a:cubicBezTo>
                  <a:pt x="6494384" y="2532267"/>
                  <a:pt x="6708268" y="2532267"/>
                  <a:pt x="6708268" y="2532267"/>
                </a:cubicBezTo>
                <a:cubicBezTo>
                  <a:pt x="6764553" y="2532267"/>
                  <a:pt x="6775810" y="2532267"/>
                  <a:pt x="6854609" y="2520912"/>
                </a:cubicBezTo>
                <a:cubicBezTo>
                  <a:pt x="6933408" y="2520912"/>
                  <a:pt x="6888380" y="2532267"/>
                  <a:pt x="6865866" y="2532267"/>
                </a:cubicBezTo>
                <a:cubicBezTo>
                  <a:pt x="6854609" y="2532267"/>
                  <a:pt x="6764553" y="2543623"/>
                  <a:pt x="6798324" y="2554978"/>
                </a:cubicBezTo>
                <a:cubicBezTo>
                  <a:pt x="6843352" y="2554978"/>
                  <a:pt x="6910894" y="2532267"/>
                  <a:pt x="6944666" y="2532267"/>
                </a:cubicBezTo>
                <a:cubicBezTo>
                  <a:pt x="6978436" y="2532267"/>
                  <a:pt x="7034722" y="2520912"/>
                  <a:pt x="7057236" y="2520912"/>
                </a:cubicBezTo>
                <a:cubicBezTo>
                  <a:pt x="7057236" y="2520912"/>
                  <a:pt x="7023465" y="2543623"/>
                  <a:pt x="7023465" y="2532267"/>
                </a:cubicBezTo>
                <a:cubicBezTo>
                  <a:pt x="7012208" y="2543623"/>
                  <a:pt x="7045979" y="2543623"/>
                  <a:pt x="7057236" y="2543623"/>
                </a:cubicBezTo>
                <a:cubicBezTo>
                  <a:pt x="7091007" y="2543623"/>
                  <a:pt x="7237349" y="2532267"/>
                  <a:pt x="7181064" y="2554978"/>
                </a:cubicBezTo>
                <a:cubicBezTo>
                  <a:pt x="7091007" y="2577689"/>
                  <a:pt x="7271120" y="2543623"/>
                  <a:pt x="7282377" y="2554978"/>
                </a:cubicBezTo>
                <a:cubicBezTo>
                  <a:pt x="7293634" y="2566334"/>
                  <a:pt x="7237349" y="2566334"/>
                  <a:pt x="7248606" y="2566334"/>
                </a:cubicBezTo>
                <a:cubicBezTo>
                  <a:pt x="7226092" y="2577689"/>
                  <a:pt x="7214834" y="2589045"/>
                  <a:pt x="7214834" y="2589045"/>
                </a:cubicBezTo>
                <a:cubicBezTo>
                  <a:pt x="7136036" y="2611756"/>
                  <a:pt x="7045979" y="2611756"/>
                  <a:pt x="6955922" y="2623111"/>
                </a:cubicBezTo>
                <a:cubicBezTo>
                  <a:pt x="6877123" y="2634467"/>
                  <a:pt x="6798324" y="2657178"/>
                  <a:pt x="6719524" y="2668533"/>
                </a:cubicBezTo>
                <a:cubicBezTo>
                  <a:pt x="6460612" y="2702599"/>
                  <a:pt x="6089130" y="2691244"/>
                  <a:pt x="5773933" y="2679888"/>
                </a:cubicBezTo>
                <a:cubicBezTo>
                  <a:pt x="5683876" y="2679888"/>
                  <a:pt x="5627591" y="2679888"/>
                  <a:pt x="5548792" y="2679888"/>
                </a:cubicBezTo>
                <a:cubicBezTo>
                  <a:pt x="5469993" y="2679888"/>
                  <a:pt x="5402450" y="2657178"/>
                  <a:pt x="5323651" y="2645822"/>
                </a:cubicBezTo>
                <a:cubicBezTo>
                  <a:pt x="5278623" y="2645822"/>
                  <a:pt x="5109767" y="2623111"/>
                  <a:pt x="5188566" y="2645822"/>
                </a:cubicBezTo>
                <a:cubicBezTo>
                  <a:pt x="5143538" y="2634467"/>
                  <a:pt x="5166052" y="2668533"/>
                  <a:pt x="5188566" y="2645822"/>
                </a:cubicBezTo>
                <a:cubicBezTo>
                  <a:pt x="5205452" y="2645822"/>
                  <a:pt x="5222338" y="2648661"/>
                  <a:pt x="5242037" y="2652919"/>
                </a:cubicBezTo>
                <a:lnTo>
                  <a:pt x="5303898" y="2666648"/>
                </a:lnTo>
                <a:lnTo>
                  <a:pt x="5289880" y="2668533"/>
                </a:lnTo>
                <a:cubicBezTo>
                  <a:pt x="5289880" y="2657178"/>
                  <a:pt x="5267366" y="2668533"/>
                  <a:pt x="5256109" y="2668533"/>
                </a:cubicBezTo>
                <a:cubicBezTo>
                  <a:pt x="5256109" y="2645822"/>
                  <a:pt x="5222338" y="2657178"/>
                  <a:pt x="5222338" y="2657178"/>
                </a:cubicBezTo>
                <a:cubicBezTo>
                  <a:pt x="5199823" y="2634467"/>
                  <a:pt x="5177309" y="2668533"/>
                  <a:pt x="5222338" y="2657178"/>
                </a:cubicBezTo>
                <a:cubicBezTo>
                  <a:pt x="5222338" y="2668533"/>
                  <a:pt x="5244852" y="2657178"/>
                  <a:pt x="5256109" y="2668533"/>
                </a:cubicBezTo>
                <a:cubicBezTo>
                  <a:pt x="5256109" y="2679888"/>
                  <a:pt x="5278623" y="2668533"/>
                  <a:pt x="5289880" y="2668533"/>
                </a:cubicBezTo>
                <a:cubicBezTo>
                  <a:pt x="5289880" y="2679888"/>
                  <a:pt x="5312394" y="2668533"/>
                  <a:pt x="5323651" y="2679888"/>
                </a:cubicBezTo>
                <a:cubicBezTo>
                  <a:pt x="5413707" y="2691244"/>
                  <a:pt x="5526278" y="2713955"/>
                  <a:pt x="5605077" y="2725310"/>
                </a:cubicBezTo>
                <a:cubicBezTo>
                  <a:pt x="5852732" y="2748021"/>
                  <a:pt x="6122901" y="2736666"/>
                  <a:pt x="6348042" y="2748021"/>
                </a:cubicBezTo>
                <a:cubicBezTo>
                  <a:pt x="6404327" y="2748021"/>
                  <a:pt x="6460612" y="2759377"/>
                  <a:pt x="6505640" y="2748021"/>
                </a:cubicBezTo>
                <a:cubicBezTo>
                  <a:pt x="6516898" y="2748021"/>
                  <a:pt x="6528155" y="2736666"/>
                  <a:pt x="6539412" y="2736666"/>
                </a:cubicBezTo>
                <a:cubicBezTo>
                  <a:pt x="6550669" y="2736666"/>
                  <a:pt x="6640725" y="2759377"/>
                  <a:pt x="6640725" y="2759377"/>
                </a:cubicBezTo>
                <a:cubicBezTo>
                  <a:pt x="6640725" y="2770732"/>
                  <a:pt x="6516898" y="2770732"/>
                  <a:pt x="6516898" y="2770732"/>
                </a:cubicBezTo>
                <a:lnTo>
                  <a:pt x="5909017" y="2770732"/>
                </a:lnTo>
                <a:cubicBezTo>
                  <a:pt x="5638848" y="2759377"/>
                  <a:pt x="5436221" y="2759377"/>
                  <a:pt x="5199823" y="2713955"/>
                </a:cubicBezTo>
                <a:cubicBezTo>
                  <a:pt x="5109767" y="2702599"/>
                  <a:pt x="5019711" y="2679888"/>
                  <a:pt x="4929654" y="2657178"/>
                </a:cubicBezTo>
                <a:cubicBezTo>
                  <a:pt x="4772056" y="2611756"/>
                  <a:pt x="4591943" y="2543623"/>
                  <a:pt x="4468115" y="2486846"/>
                </a:cubicBezTo>
                <a:cubicBezTo>
                  <a:pt x="4389316" y="2452779"/>
                  <a:pt x="4479372" y="2509557"/>
                  <a:pt x="4501886" y="2509557"/>
                </a:cubicBezTo>
                <a:cubicBezTo>
                  <a:pt x="4670742" y="2600400"/>
                  <a:pt x="4850855" y="2645822"/>
                  <a:pt x="5053482" y="2713955"/>
                </a:cubicBezTo>
                <a:cubicBezTo>
                  <a:pt x="5121024" y="2736666"/>
                  <a:pt x="4997197" y="2713955"/>
                  <a:pt x="4952168" y="2702599"/>
                </a:cubicBezTo>
                <a:cubicBezTo>
                  <a:pt x="4659485" y="2634467"/>
                  <a:pt x="4423087" y="2520912"/>
                  <a:pt x="4220460" y="2384647"/>
                </a:cubicBezTo>
                <a:cubicBezTo>
                  <a:pt x="4040347" y="2271092"/>
                  <a:pt x="3860234" y="2134826"/>
                  <a:pt x="3680122" y="2032627"/>
                </a:cubicBezTo>
                <a:cubicBezTo>
                  <a:pt x="3612579" y="1987206"/>
                  <a:pt x="3556294" y="1941784"/>
                  <a:pt x="3488752" y="1907717"/>
                </a:cubicBezTo>
                <a:cubicBezTo>
                  <a:pt x="3454981" y="1896362"/>
                  <a:pt x="3409952" y="1896362"/>
                  <a:pt x="3376181" y="1885006"/>
                </a:cubicBezTo>
                <a:cubicBezTo>
                  <a:pt x="3319896" y="1862295"/>
                  <a:pt x="3274868" y="1828229"/>
                  <a:pt x="3218583" y="1805518"/>
                </a:cubicBezTo>
                <a:cubicBezTo>
                  <a:pt x="3072241" y="1737385"/>
                  <a:pt x="2903385" y="1680608"/>
                  <a:pt x="2734530" y="1635186"/>
                </a:cubicBezTo>
                <a:cubicBezTo>
                  <a:pt x="2723273" y="1635186"/>
                  <a:pt x="2723273" y="1635186"/>
                  <a:pt x="2712016" y="1635186"/>
                </a:cubicBezTo>
                <a:cubicBezTo>
                  <a:pt x="2712016" y="1623831"/>
                  <a:pt x="2700758" y="1623831"/>
                  <a:pt x="2689501" y="1623831"/>
                </a:cubicBezTo>
                <a:cubicBezTo>
                  <a:pt x="2678244" y="1612475"/>
                  <a:pt x="2655730" y="1635186"/>
                  <a:pt x="2689501" y="1623831"/>
                </a:cubicBezTo>
                <a:cubicBezTo>
                  <a:pt x="2689501" y="1623831"/>
                  <a:pt x="2689501" y="1623831"/>
                  <a:pt x="2689501" y="1635186"/>
                </a:cubicBezTo>
                <a:cubicBezTo>
                  <a:pt x="2666987" y="1635186"/>
                  <a:pt x="2655730" y="1623831"/>
                  <a:pt x="2644473" y="1623831"/>
                </a:cubicBezTo>
                <a:cubicBezTo>
                  <a:pt x="2666987" y="1623831"/>
                  <a:pt x="2644473" y="1601120"/>
                  <a:pt x="2644473" y="1623831"/>
                </a:cubicBezTo>
                <a:cubicBezTo>
                  <a:pt x="2588188" y="1623831"/>
                  <a:pt x="2666987" y="1601120"/>
                  <a:pt x="2610702" y="1612475"/>
                </a:cubicBezTo>
                <a:cubicBezTo>
                  <a:pt x="2565674" y="1612475"/>
                  <a:pt x="2633216" y="1601120"/>
                  <a:pt x="2576931" y="1601120"/>
                </a:cubicBezTo>
                <a:cubicBezTo>
                  <a:pt x="2565674" y="1589764"/>
                  <a:pt x="2554417" y="1601120"/>
                  <a:pt x="2554417" y="1601120"/>
                </a:cubicBezTo>
                <a:cubicBezTo>
                  <a:pt x="2430589" y="1601120"/>
                  <a:pt x="2295505" y="1555698"/>
                  <a:pt x="2160420" y="1544343"/>
                </a:cubicBezTo>
                <a:cubicBezTo>
                  <a:pt x="2070364" y="1532987"/>
                  <a:pt x="1969050" y="1544343"/>
                  <a:pt x="1878994" y="1532987"/>
                </a:cubicBezTo>
                <a:cubicBezTo>
                  <a:pt x="1710139" y="1532987"/>
                  <a:pt x="1541283" y="1498921"/>
                  <a:pt x="1372427" y="1521632"/>
                </a:cubicBezTo>
                <a:cubicBezTo>
                  <a:pt x="1000944" y="1544343"/>
                  <a:pt x="629462" y="1555698"/>
                  <a:pt x="336778" y="1657897"/>
                </a:cubicBezTo>
                <a:cubicBezTo>
                  <a:pt x="246722" y="1691964"/>
                  <a:pt x="179180" y="1726030"/>
                  <a:pt x="145409" y="1726030"/>
                </a:cubicBezTo>
                <a:cubicBezTo>
                  <a:pt x="111638" y="1726030"/>
                  <a:pt x="145409" y="1703319"/>
                  <a:pt x="122895" y="1691964"/>
                </a:cubicBezTo>
                <a:cubicBezTo>
                  <a:pt x="122895" y="1691964"/>
                  <a:pt x="100380" y="1703319"/>
                  <a:pt x="77866" y="1703319"/>
                </a:cubicBezTo>
                <a:cubicBezTo>
                  <a:pt x="66609" y="1703319"/>
                  <a:pt x="44095" y="1680608"/>
                  <a:pt x="21581" y="1669253"/>
                </a:cubicBezTo>
                <a:cubicBezTo>
                  <a:pt x="-45961" y="1669253"/>
                  <a:pt x="66609" y="1635186"/>
                  <a:pt x="66609" y="1635186"/>
                </a:cubicBezTo>
                <a:cubicBezTo>
                  <a:pt x="77866" y="1623831"/>
                  <a:pt x="10324" y="1623831"/>
                  <a:pt x="21581" y="1601120"/>
                </a:cubicBezTo>
                <a:cubicBezTo>
                  <a:pt x="21581" y="1612475"/>
                  <a:pt x="111638" y="1567054"/>
                  <a:pt x="100380" y="1567054"/>
                </a:cubicBezTo>
                <a:cubicBezTo>
                  <a:pt x="145409" y="1544343"/>
                  <a:pt x="55353" y="1578409"/>
                  <a:pt x="55353" y="1578409"/>
                </a:cubicBezTo>
                <a:cubicBezTo>
                  <a:pt x="55353" y="1578409"/>
                  <a:pt x="66609" y="1555698"/>
                  <a:pt x="66609" y="1555698"/>
                </a:cubicBezTo>
                <a:cubicBezTo>
                  <a:pt x="89124" y="1555698"/>
                  <a:pt x="89124" y="1555698"/>
                  <a:pt x="89124" y="1555698"/>
                </a:cubicBezTo>
                <a:cubicBezTo>
                  <a:pt x="89124" y="1555698"/>
                  <a:pt x="77866" y="1555698"/>
                  <a:pt x="66609" y="1544343"/>
                </a:cubicBezTo>
                <a:cubicBezTo>
                  <a:pt x="-12190" y="1532987"/>
                  <a:pt x="111638" y="1487565"/>
                  <a:pt x="111638" y="1476210"/>
                </a:cubicBezTo>
                <a:cubicBezTo>
                  <a:pt x="100380" y="1453499"/>
                  <a:pt x="55353" y="1476210"/>
                  <a:pt x="55353" y="1464854"/>
                </a:cubicBezTo>
                <a:cubicBezTo>
                  <a:pt x="55353" y="1430788"/>
                  <a:pt x="100380" y="1442143"/>
                  <a:pt x="122895" y="1419433"/>
                </a:cubicBezTo>
                <a:cubicBezTo>
                  <a:pt x="122895" y="1419433"/>
                  <a:pt x="134152" y="1385366"/>
                  <a:pt x="134152" y="1396722"/>
                </a:cubicBezTo>
                <a:cubicBezTo>
                  <a:pt x="134152" y="1374011"/>
                  <a:pt x="111638" y="1385366"/>
                  <a:pt x="122895" y="1374011"/>
                </a:cubicBezTo>
                <a:cubicBezTo>
                  <a:pt x="122895" y="1374011"/>
                  <a:pt x="145409" y="1374011"/>
                  <a:pt x="145409" y="1374011"/>
                </a:cubicBezTo>
                <a:cubicBezTo>
                  <a:pt x="156666" y="1351299"/>
                  <a:pt x="134152" y="1351299"/>
                  <a:pt x="134152" y="1339944"/>
                </a:cubicBezTo>
                <a:cubicBezTo>
                  <a:pt x="134152" y="1294522"/>
                  <a:pt x="167923" y="1317233"/>
                  <a:pt x="190437" y="1305878"/>
                </a:cubicBezTo>
                <a:cubicBezTo>
                  <a:pt x="190437" y="1305878"/>
                  <a:pt x="201694" y="1294522"/>
                  <a:pt x="212951" y="1294522"/>
                </a:cubicBezTo>
                <a:cubicBezTo>
                  <a:pt x="269236" y="1271811"/>
                  <a:pt x="190437" y="1294522"/>
                  <a:pt x="179180" y="1294522"/>
                </a:cubicBezTo>
                <a:cubicBezTo>
                  <a:pt x="167923" y="1294522"/>
                  <a:pt x="122895" y="1294522"/>
                  <a:pt x="134152" y="1260456"/>
                </a:cubicBezTo>
                <a:cubicBezTo>
                  <a:pt x="145409" y="1249100"/>
                  <a:pt x="190437" y="1271811"/>
                  <a:pt x="212951" y="1249100"/>
                </a:cubicBezTo>
                <a:cubicBezTo>
                  <a:pt x="212951" y="1237745"/>
                  <a:pt x="167923" y="1249100"/>
                  <a:pt x="167923" y="1249100"/>
                </a:cubicBezTo>
                <a:cubicBezTo>
                  <a:pt x="167923" y="1249100"/>
                  <a:pt x="167923" y="1240584"/>
                  <a:pt x="167923" y="1233487"/>
                </a:cubicBezTo>
                <a:lnTo>
                  <a:pt x="167923" y="1226389"/>
                </a:lnTo>
                <a:cubicBezTo>
                  <a:pt x="179180" y="1169612"/>
                  <a:pt x="269236" y="1135546"/>
                  <a:pt x="359293" y="1112835"/>
                </a:cubicBezTo>
                <a:cubicBezTo>
                  <a:pt x="539405" y="1044702"/>
                  <a:pt x="820832" y="1010636"/>
                  <a:pt x="1034715" y="999280"/>
                </a:cubicBezTo>
                <a:cubicBezTo>
                  <a:pt x="1586311" y="953858"/>
                  <a:pt x="2205448" y="976569"/>
                  <a:pt x="2666987" y="1078768"/>
                </a:cubicBezTo>
                <a:cubicBezTo>
                  <a:pt x="2351790" y="1010636"/>
                  <a:pt x="2036593" y="953858"/>
                  <a:pt x="1698881" y="931147"/>
                </a:cubicBezTo>
                <a:cubicBezTo>
                  <a:pt x="1597568" y="931147"/>
                  <a:pt x="1484998" y="931147"/>
                  <a:pt x="1383684" y="931147"/>
                </a:cubicBezTo>
                <a:cubicBezTo>
                  <a:pt x="1361170" y="931147"/>
                  <a:pt x="1214829" y="942503"/>
                  <a:pt x="1282371" y="931147"/>
                </a:cubicBezTo>
                <a:cubicBezTo>
                  <a:pt x="1372427" y="919792"/>
                  <a:pt x="1496254" y="919792"/>
                  <a:pt x="1597568" y="919792"/>
                </a:cubicBezTo>
                <a:cubicBezTo>
                  <a:pt x="1642596" y="919792"/>
                  <a:pt x="1732652" y="919792"/>
                  <a:pt x="1665110" y="908437"/>
                </a:cubicBezTo>
                <a:cubicBezTo>
                  <a:pt x="1575054" y="897081"/>
                  <a:pt x="1439969" y="908437"/>
                  <a:pt x="1316142" y="919792"/>
                </a:cubicBezTo>
                <a:cubicBezTo>
                  <a:pt x="1192314" y="919792"/>
                  <a:pt x="1079744" y="931147"/>
                  <a:pt x="967173" y="931147"/>
                </a:cubicBezTo>
                <a:cubicBezTo>
                  <a:pt x="742032" y="953858"/>
                  <a:pt x="573176" y="999280"/>
                  <a:pt x="404321" y="1044702"/>
                </a:cubicBezTo>
                <a:cubicBezTo>
                  <a:pt x="381807" y="1044702"/>
                  <a:pt x="224208" y="1101479"/>
                  <a:pt x="314264" y="1056058"/>
                </a:cubicBezTo>
                <a:cubicBezTo>
                  <a:pt x="348036" y="1044702"/>
                  <a:pt x="381807" y="1033347"/>
                  <a:pt x="426835" y="1021991"/>
                </a:cubicBezTo>
                <a:cubicBezTo>
                  <a:pt x="438092" y="1021991"/>
                  <a:pt x="505634" y="999280"/>
                  <a:pt x="584434" y="987925"/>
                </a:cubicBezTo>
                <a:cubicBezTo>
                  <a:pt x="708261" y="953858"/>
                  <a:pt x="854603" y="931147"/>
                  <a:pt x="944659" y="931147"/>
                </a:cubicBezTo>
                <a:cubicBezTo>
                  <a:pt x="1237342" y="908437"/>
                  <a:pt x="1563797" y="885726"/>
                  <a:pt x="1833966" y="885726"/>
                </a:cubicBezTo>
                <a:cubicBezTo>
                  <a:pt x="1850852" y="885726"/>
                  <a:pt x="1887437" y="885726"/>
                  <a:pt x="1914172" y="885726"/>
                </a:cubicBezTo>
                <a:lnTo>
                  <a:pt x="1935279" y="885726"/>
                </a:lnTo>
                <a:cubicBezTo>
                  <a:pt x="1867737" y="863015"/>
                  <a:pt x="1732652" y="863015"/>
                  <a:pt x="1687625" y="863015"/>
                </a:cubicBezTo>
                <a:cubicBezTo>
                  <a:pt x="1642596" y="863015"/>
                  <a:pt x="1518769" y="863015"/>
                  <a:pt x="1597568" y="851659"/>
                </a:cubicBezTo>
                <a:cubicBezTo>
                  <a:pt x="1743910" y="851659"/>
                  <a:pt x="1901508" y="863015"/>
                  <a:pt x="2025336" y="874370"/>
                </a:cubicBezTo>
                <a:cubicBezTo>
                  <a:pt x="2531903" y="897081"/>
                  <a:pt x="3015956" y="1033347"/>
                  <a:pt x="3409952" y="1215034"/>
                </a:cubicBezTo>
                <a:cubicBezTo>
                  <a:pt x="3409952" y="1226389"/>
                  <a:pt x="3421210" y="1226389"/>
                  <a:pt x="3421210" y="1226389"/>
                </a:cubicBezTo>
                <a:cubicBezTo>
                  <a:pt x="3432467" y="1237745"/>
                  <a:pt x="3454981" y="1215034"/>
                  <a:pt x="3421210" y="1226389"/>
                </a:cubicBezTo>
                <a:cubicBezTo>
                  <a:pt x="3421210" y="1215034"/>
                  <a:pt x="3421210" y="1215034"/>
                  <a:pt x="3409952" y="1215034"/>
                </a:cubicBezTo>
                <a:cubicBezTo>
                  <a:pt x="3151040" y="1090124"/>
                  <a:pt x="2847100" y="976569"/>
                  <a:pt x="2509389" y="908437"/>
                </a:cubicBezTo>
                <a:cubicBezTo>
                  <a:pt x="2453103" y="897081"/>
                  <a:pt x="2284248" y="874370"/>
                  <a:pt x="2396818" y="885726"/>
                </a:cubicBezTo>
                <a:cubicBezTo>
                  <a:pt x="2475618" y="897081"/>
                  <a:pt x="2441846" y="874370"/>
                  <a:pt x="2408075" y="874370"/>
                </a:cubicBezTo>
                <a:cubicBezTo>
                  <a:pt x="2363047" y="863015"/>
                  <a:pt x="2329276" y="851659"/>
                  <a:pt x="2295505" y="851659"/>
                </a:cubicBezTo>
                <a:cubicBezTo>
                  <a:pt x="2295505" y="851659"/>
                  <a:pt x="2239220" y="828948"/>
                  <a:pt x="2227962" y="840304"/>
                </a:cubicBezTo>
                <a:cubicBezTo>
                  <a:pt x="2227962" y="828948"/>
                  <a:pt x="2272991" y="828948"/>
                  <a:pt x="2284248" y="828948"/>
                </a:cubicBezTo>
                <a:cubicBezTo>
                  <a:pt x="2363047" y="840304"/>
                  <a:pt x="2464360" y="851659"/>
                  <a:pt x="2554417" y="874370"/>
                </a:cubicBezTo>
                <a:cubicBezTo>
                  <a:pt x="2813329" y="908437"/>
                  <a:pt x="3049727" y="999280"/>
                  <a:pt x="3263611" y="1078768"/>
                </a:cubicBezTo>
                <a:cubicBezTo>
                  <a:pt x="3263611" y="1090124"/>
                  <a:pt x="3286125" y="1067413"/>
                  <a:pt x="3263611" y="1078768"/>
                </a:cubicBezTo>
                <a:cubicBezTo>
                  <a:pt x="3218583" y="1044702"/>
                  <a:pt x="3162297" y="1021991"/>
                  <a:pt x="3106012" y="999280"/>
                </a:cubicBezTo>
                <a:cubicBezTo>
                  <a:pt x="2880871" y="919792"/>
                  <a:pt x="2610702" y="863015"/>
                  <a:pt x="2374304" y="806237"/>
                </a:cubicBezTo>
                <a:cubicBezTo>
                  <a:pt x="2475618" y="817593"/>
                  <a:pt x="2576931" y="828948"/>
                  <a:pt x="2666987" y="851659"/>
                </a:cubicBezTo>
                <a:cubicBezTo>
                  <a:pt x="2666987" y="851659"/>
                  <a:pt x="2802072" y="885726"/>
                  <a:pt x="2745787" y="863015"/>
                </a:cubicBezTo>
                <a:cubicBezTo>
                  <a:pt x="2712016" y="851659"/>
                  <a:pt x="2723273" y="851659"/>
                  <a:pt x="2666987" y="840304"/>
                </a:cubicBezTo>
                <a:cubicBezTo>
                  <a:pt x="2621959" y="840304"/>
                  <a:pt x="2576931" y="828948"/>
                  <a:pt x="2543160" y="817593"/>
                </a:cubicBezTo>
                <a:cubicBezTo>
                  <a:pt x="2441846" y="783527"/>
                  <a:pt x="2610702" y="794882"/>
                  <a:pt x="2621959" y="794882"/>
                </a:cubicBezTo>
                <a:cubicBezTo>
                  <a:pt x="2610702" y="794882"/>
                  <a:pt x="2486875" y="760816"/>
                  <a:pt x="2475618" y="760816"/>
                </a:cubicBezTo>
                <a:cubicBezTo>
                  <a:pt x="2689501" y="783527"/>
                  <a:pt x="2858357" y="840304"/>
                  <a:pt x="3038470" y="885726"/>
                </a:cubicBezTo>
                <a:cubicBezTo>
                  <a:pt x="3038470" y="908437"/>
                  <a:pt x="3060984" y="885726"/>
                  <a:pt x="3038470" y="885726"/>
                </a:cubicBezTo>
                <a:cubicBezTo>
                  <a:pt x="2869614" y="828948"/>
                  <a:pt x="2745787" y="794882"/>
                  <a:pt x="2565674" y="749460"/>
                </a:cubicBezTo>
                <a:cubicBezTo>
                  <a:pt x="2453103" y="738105"/>
                  <a:pt x="2441846" y="738105"/>
                  <a:pt x="2318019" y="704038"/>
                </a:cubicBezTo>
                <a:cubicBezTo>
                  <a:pt x="2306762" y="704038"/>
                  <a:pt x="2059107" y="669972"/>
                  <a:pt x="2059107" y="669972"/>
                </a:cubicBezTo>
                <a:cubicBezTo>
                  <a:pt x="2059107" y="658616"/>
                  <a:pt x="2081621" y="658616"/>
                  <a:pt x="2081621" y="658616"/>
                </a:cubicBezTo>
                <a:cubicBezTo>
                  <a:pt x="2115392" y="647261"/>
                  <a:pt x="2149163" y="658616"/>
                  <a:pt x="2194191" y="658616"/>
                </a:cubicBezTo>
                <a:cubicBezTo>
                  <a:pt x="2318019" y="669972"/>
                  <a:pt x="2430589" y="681327"/>
                  <a:pt x="2554417" y="692683"/>
                </a:cubicBezTo>
                <a:cubicBezTo>
                  <a:pt x="2565674" y="692683"/>
                  <a:pt x="2621959" y="715394"/>
                  <a:pt x="2633216" y="704038"/>
                </a:cubicBezTo>
                <a:cubicBezTo>
                  <a:pt x="2633216" y="692683"/>
                  <a:pt x="2554417" y="681327"/>
                  <a:pt x="2543160" y="681327"/>
                </a:cubicBezTo>
                <a:cubicBezTo>
                  <a:pt x="2441846" y="647261"/>
                  <a:pt x="2621959" y="669972"/>
                  <a:pt x="2655730" y="681327"/>
                </a:cubicBezTo>
                <a:cubicBezTo>
                  <a:pt x="2700758" y="692683"/>
                  <a:pt x="2824586" y="715394"/>
                  <a:pt x="2768301" y="692683"/>
                </a:cubicBezTo>
                <a:cubicBezTo>
                  <a:pt x="2678244" y="658616"/>
                  <a:pt x="2599445" y="658616"/>
                  <a:pt x="2509389" y="624550"/>
                </a:cubicBezTo>
                <a:cubicBezTo>
                  <a:pt x="2441846" y="613195"/>
                  <a:pt x="2520646" y="613195"/>
                  <a:pt x="2554417" y="613195"/>
                </a:cubicBezTo>
                <a:cubicBezTo>
                  <a:pt x="2644473" y="624550"/>
                  <a:pt x="2666987" y="624550"/>
                  <a:pt x="2745787" y="635906"/>
                </a:cubicBezTo>
                <a:cubicBezTo>
                  <a:pt x="2779558" y="647261"/>
                  <a:pt x="2892128" y="681327"/>
                  <a:pt x="2824586" y="658616"/>
                </a:cubicBezTo>
                <a:cubicBezTo>
                  <a:pt x="2802072" y="647261"/>
                  <a:pt x="2757044" y="635906"/>
                  <a:pt x="2734530" y="624550"/>
                </a:cubicBezTo>
                <a:cubicBezTo>
                  <a:pt x="2678244" y="613195"/>
                  <a:pt x="2621959" y="590484"/>
                  <a:pt x="2588188" y="579128"/>
                </a:cubicBezTo>
                <a:cubicBezTo>
                  <a:pt x="2543160" y="567773"/>
                  <a:pt x="2464360" y="567773"/>
                  <a:pt x="2419332" y="556417"/>
                </a:cubicBezTo>
                <a:cubicBezTo>
                  <a:pt x="2351790" y="533706"/>
                  <a:pt x="2475618" y="545062"/>
                  <a:pt x="2475618" y="522351"/>
                </a:cubicBezTo>
                <a:cubicBezTo>
                  <a:pt x="2486875" y="522351"/>
                  <a:pt x="2441846" y="522351"/>
                  <a:pt x="2441846" y="522351"/>
                </a:cubicBezTo>
                <a:cubicBezTo>
                  <a:pt x="2486875" y="510996"/>
                  <a:pt x="2498132" y="522351"/>
                  <a:pt x="2554417" y="522351"/>
                </a:cubicBezTo>
                <a:cubicBezTo>
                  <a:pt x="2565674" y="545062"/>
                  <a:pt x="2588188" y="522351"/>
                  <a:pt x="2554417" y="522351"/>
                </a:cubicBezTo>
                <a:cubicBezTo>
                  <a:pt x="2543160" y="510996"/>
                  <a:pt x="2475618" y="510996"/>
                  <a:pt x="2531903" y="510996"/>
                </a:cubicBezTo>
                <a:cubicBezTo>
                  <a:pt x="2576931" y="510996"/>
                  <a:pt x="2678244" y="545062"/>
                  <a:pt x="2712016" y="533706"/>
                </a:cubicBezTo>
                <a:cubicBezTo>
                  <a:pt x="2723273" y="545062"/>
                  <a:pt x="2745787" y="556417"/>
                  <a:pt x="2768301" y="556417"/>
                </a:cubicBezTo>
                <a:cubicBezTo>
                  <a:pt x="2768301" y="567773"/>
                  <a:pt x="2802072" y="545062"/>
                  <a:pt x="2768301" y="556417"/>
                </a:cubicBezTo>
                <a:cubicBezTo>
                  <a:pt x="2757044" y="545062"/>
                  <a:pt x="2734530" y="533706"/>
                  <a:pt x="2712016" y="533706"/>
                </a:cubicBezTo>
                <a:cubicBezTo>
                  <a:pt x="2644473" y="510996"/>
                  <a:pt x="2565674" y="499640"/>
                  <a:pt x="2486875" y="488285"/>
                </a:cubicBezTo>
                <a:cubicBezTo>
                  <a:pt x="2712016" y="488285"/>
                  <a:pt x="2869614" y="533706"/>
                  <a:pt x="3049727" y="590484"/>
                </a:cubicBezTo>
                <a:cubicBezTo>
                  <a:pt x="3184812" y="635906"/>
                  <a:pt x="3331153" y="692683"/>
                  <a:pt x="3454981" y="749460"/>
                </a:cubicBezTo>
                <a:cubicBezTo>
                  <a:pt x="3657608" y="840304"/>
                  <a:pt x="3803949" y="942503"/>
                  <a:pt x="3984062" y="1044702"/>
                </a:cubicBezTo>
                <a:cubicBezTo>
                  <a:pt x="4006576" y="1067413"/>
                  <a:pt x="4130404" y="1158257"/>
                  <a:pt x="4152918" y="1158257"/>
                </a:cubicBezTo>
                <a:cubicBezTo>
                  <a:pt x="4164175" y="1158257"/>
                  <a:pt x="4152918" y="1146901"/>
                  <a:pt x="4141661" y="1146901"/>
                </a:cubicBezTo>
                <a:cubicBezTo>
                  <a:pt x="4107890" y="1112835"/>
                  <a:pt x="4029090" y="1056058"/>
                  <a:pt x="4006576" y="1044702"/>
                </a:cubicBezTo>
                <a:cubicBezTo>
                  <a:pt x="3826463" y="919792"/>
                  <a:pt x="3680122" y="828948"/>
                  <a:pt x="3477495" y="726749"/>
                </a:cubicBezTo>
                <a:cubicBezTo>
                  <a:pt x="3241097" y="601839"/>
                  <a:pt x="2993442" y="522351"/>
                  <a:pt x="2723273" y="442863"/>
                </a:cubicBezTo>
                <a:cubicBezTo>
                  <a:pt x="2700758" y="442863"/>
                  <a:pt x="2666987" y="431507"/>
                  <a:pt x="2655730" y="431507"/>
                </a:cubicBezTo>
                <a:cubicBezTo>
                  <a:pt x="2655730" y="431507"/>
                  <a:pt x="2712016" y="431507"/>
                  <a:pt x="2666987" y="420152"/>
                </a:cubicBezTo>
                <a:cubicBezTo>
                  <a:pt x="2621959" y="408796"/>
                  <a:pt x="2531903" y="397441"/>
                  <a:pt x="2509389" y="386085"/>
                </a:cubicBezTo>
                <a:cubicBezTo>
                  <a:pt x="2757044" y="408796"/>
                  <a:pt x="2970928" y="476929"/>
                  <a:pt x="3184812" y="556417"/>
                </a:cubicBezTo>
                <a:cubicBezTo>
                  <a:pt x="3184812" y="556417"/>
                  <a:pt x="3196069" y="556417"/>
                  <a:pt x="3196069" y="556417"/>
                </a:cubicBezTo>
                <a:cubicBezTo>
                  <a:pt x="3196069" y="567773"/>
                  <a:pt x="3207326" y="556417"/>
                  <a:pt x="3218583" y="567773"/>
                </a:cubicBezTo>
                <a:cubicBezTo>
                  <a:pt x="3218583" y="556417"/>
                  <a:pt x="3207326" y="556417"/>
                  <a:pt x="3196069" y="556417"/>
                </a:cubicBezTo>
                <a:cubicBezTo>
                  <a:pt x="3196069" y="545062"/>
                  <a:pt x="3184812" y="556417"/>
                  <a:pt x="3184812" y="556417"/>
                </a:cubicBezTo>
                <a:cubicBezTo>
                  <a:pt x="3083498" y="499640"/>
                  <a:pt x="2970928" y="465574"/>
                  <a:pt x="2869614" y="420152"/>
                </a:cubicBezTo>
                <a:cubicBezTo>
                  <a:pt x="2892128" y="420152"/>
                  <a:pt x="2869614" y="397441"/>
                  <a:pt x="2869614" y="420152"/>
                </a:cubicBezTo>
                <a:cubicBezTo>
                  <a:pt x="2824586" y="420152"/>
                  <a:pt x="2813329" y="397441"/>
                  <a:pt x="2847100" y="397441"/>
                </a:cubicBezTo>
                <a:cubicBezTo>
                  <a:pt x="2914642" y="397441"/>
                  <a:pt x="3027213" y="454218"/>
                  <a:pt x="3072241" y="454218"/>
                </a:cubicBezTo>
                <a:cubicBezTo>
                  <a:pt x="3072241" y="465574"/>
                  <a:pt x="3083498" y="465574"/>
                  <a:pt x="3083498" y="465574"/>
                </a:cubicBezTo>
                <a:cubicBezTo>
                  <a:pt x="3083498" y="454218"/>
                  <a:pt x="3072241" y="454218"/>
                  <a:pt x="3072241" y="454218"/>
                </a:cubicBezTo>
                <a:cubicBezTo>
                  <a:pt x="3015956" y="431507"/>
                  <a:pt x="2982185" y="420152"/>
                  <a:pt x="2925899" y="397441"/>
                </a:cubicBezTo>
                <a:cubicBezTo>
                  <a:pt x="2914642" y="397441"/>
                  <a:pt x="2757044" y="363375"/>
                  <a:pt x="2757044" y="352019"/>
                </a:cubicBezTo>
                <a:cubicBezTo>
                  <a:pt x="2757044" y="352019"/>
                  <a:pt x="2903385" y="363375"/>
                  <a:pt x="2847100" y="352019"/>
                </a:cubicBezTo>
                <a:cubicBezTo>
                  <a:pt x="2757044" y="329308"/>
                  <a:pt x="2678244" y="317953"/>
                  <a:pt x="2599445" y="295242"/>
                </a:cubicBezTo>
                <a:cubicBezTo>
                  <a:pt x="2576931" y="295242"/>
                  <a:pt x="2464360" y="272531"/>
                  <a:pt x="2543160" y="283886"/>
                </a:cubicBezTo>
                <a:cubicBezTo>
                  <a:pt x="2757044" y="306597"/>
                  <a:pt x="2914642" y="352019"/>
                  <a:pt x="3083498" y="408796"/>
                </a:cubicBezTo>
                <a:cubicBezTo>
                  <a:pt x="3094755" y="420152"/>
                  <a:pt x="3184812" y="442863"/>
                  <a:pt x="3151040" y="431507"/>
                </a:cubicBezTo>
                <a:cubicBezTo>
                  <a:pt x="3083498" y="397441"/>
                  <a:pt x="3004699" y="363375"/>
                  <a:pt x="2925899" y="340664"/>
                </a:cubicBezTo>
                <a:cubicBezTo>
                  <a:pt x="3004699" y="352019"/>
                  <a:pt x="3060984" y="386085"/>
                  <a:pt x="3139783" y="397441"/>
                </a:cubicBezTo>
                <a:cubicBezTo>
                  <a:pt x="3094755" y="386085"/>
                  <a:pt x="3060984" y="363375"/>
                  <a:pt x="3027213" y="340664"/>
                </a:cubicBezTo>
                <a:cubicBezTo>
                  <a:pt x="3072241" y="340664"/>
                  <a:pt x="3094755" y="363375"/>
                  <a:pt x="3128526" y="374730"/>
                </a:cubicBezTo>
                <a:cubicBezTo>
                  <a:pt x="3139783" y="374730"/>
                  <a:pt x="3162297" y="363375"/>
                  <a:pt x="3184812" y="374730"/>
                </a:cubicBezTo>
                <a:cubicBezTo>
                  <a:pt x="3196069" y="374730"/>
                  <a:pt x="3252354" y="408796"/>
                  <a:pt x="3263611" y="408796"/>
                </a:cubicBezTo>
                <a:cubicBezTo>
                  <a:pt x="3297382" y="397441"/>
                  <a:pt x="3229840" y="386085"/>
                  <a:pt x="3218583" y="386085"/>
                </a:cubicBezTo>
                <a:cubicBezTo>
                  <a:pt x="3218583" y="386085"/>
                  <a:pt x="3241097" y="374730"/>
                  <a:pt x="3241097" y="374730"/>
                </a:cubicBezTo>
                <a:cubicBezTo>
                  <a:pt x="3173554" y="329308"/>
                  <a:pt x="3060984" y="295242"/>
                  <a:pt x="2903385" y="249820"/>
                </a:cubicBezTo>
                <a:cubicBezTo>
                  <a:pt x="2824586" y="227109"/>
                  <a:pt x="2655730" y="193043"/>
                  <a:pt x="2565674" y="170332"/>
                </a:cubicBezTo>
                <a:cubicBezTo>
                  <a:pt x="2565674" y="170332"/>
                  <a:pt x="2498132" y="147621"/>
                  <a:pt x="2531903" y="158976"/>
                </a:cubicBezTo>
                <a:cubicBezTo>
                  <a:pt x="2678244" y="170332"/>
                  <a:pt x="2835843" y="204398"/>
                  <a:pt x="2948414" y="204398"/>
                </a:cubicBezTo>
                <a:cubicBezTo>
                  <a:pt x="2948414" y="204398"/>
                  <a:pt x="2959671" y="193043"/>
                  <a:pt x="2970928" y="204398"/>
                </a:cubicBezTo>
                <a:cubicBezTo>
                  <a:pt x="3004699" y="204398"/>
                  <a:pt x="3038470" y="227109"/>
                  <a:pt x="3072241" y="238465"/>
                </a:cubicBezTo>
                <a:cubicBezTo>
                  <a:pt x="3094755" y="238465"/>
                  <a:pt x="3162297" y="238465"/>
                  <a:pt x="3128526" y="227109"/>
                </a:cubicBezTo>
                <a:cubicBezTo>
                  <a:pt x="3049727" y="193043"/>
                  <a:pt x="2959671" y="193043"/>
                  <a:pt x="2892128" y="147621"/>
                </a:cubicBezTo>
                <a:cubicBezTo>
                  <a:pt x="2790815" y="90844"/>
                  <a:pt x="2970928" y="147621"/>
                  <a:pt x="3027213" y="158976"/>
                </a:cubicBezTo>
                <a:cubicBezTo>
                  <a:pt x="3049727" y="170332"/>
                  <a:pt x="3072241" y="170332"/>
                  <a:pt x="3094755" y="181687"/>
                </a:cubicBezTo>
                <a:cubicBezTo>
                  <a:pt x="3128526" y="193043"/>
                  <a:pt x="3207326" y="215754"/>
                  <a:pt x="3173554" y="204398"/>
                </a:cubicBezTo>
                <a:cubicBezTo>
                  <a:pt x="3128526" y="181687"/>
                  <a:pt x="3094755" y="170332"/>
                  <a:pt x="3060984" y="158976"/>
                </a:cubicBezTo>
                <a:cubicBezTo>
                  <a:pt x="3038470" y="147621"/>
                  <a:pt x="2892128" y="79488"/>
                  <a:pt x="2993442" y="102199"/>
                </a:cubicBezTo>
                <a:cubicBezTo>
                  <a:pt x="3038470" y="113555"/>
                  <a:pt x="3083498" y="136265"/>
                  <a:pt x="3128526" y="147621"/>
                </a:cubicBezTo>
                <a:cubicBezTo>
                  <a:pt x="3274868" y="193043"/>
                  <a:pt x="3409952" y="238465"/>
                  <a:pt x="3533780" y="295242"/>
                </a:cubicBezTo>
                <a:cubicBezTo>
                  <a:pt x="3871491" y="442863"/>
                  <a:pt x="4164175" y="681327"/>
                  <a:pt x="4456858" y="863015"/>
                </a:cubicBezTo>
                <a:cubicBezTo>
                  <a:pt x="4603200" y="953858"/>
                  <a:pt x="4760799" y="1033347"/>
                  <a:pt x="4940911" y="1090124"/>
                </a:cubicBezTo>
                <a:cubicBezTo>
                  <a:pt x="4929654" y="1090124"/>
                  <a:pt x="4929654" y="1090124"/>
                  <a:pt x="4929654" y="1090124"/>
                </a:cubicBezTo>
                <a:cubicBezTo>
                  <a:pt x="4929654" y="1090124"/>
                  <a:pt x="4997197" y="1112835"/>
                  <a:pt x="5019711" y="1112835"/>
                </a:cubicBezTo>
                <a:cubicBezTo>
                  <a:pt x="5098510" y="1135546"/>
                  <a:pt x="5222338" y="1169612"/>
                  <a:pt x="5289880" y="1169612"/>
                </a:cubicBezTo>
                <a:cubicBezTo>
                  <a:pt x="5289880" y="1192323"/>
                  <a:pt x="5312394" y="1180968"/>
                  <a:pt x="5323651" y="1180968"/>
                </a:cubicBezTo>
                <a:cubicBezTo>
                  <a:pt x="5346165" y="1203678"/>
                  <a:pt x="5379936" y="1169612"/>
                  <a:pt x="5323651" y="1180968"/>
                </a:cubicBezTo>
                <a:cubicBezTo>
                  <a:pt x="5323651" y="1169612"/>
                  <a:pt x="5301137" y="1180968"/>
                  <a:pt x="5289880" y="1169612"/>
                </a:cubicBezTo>
                <a:cubicBezTo>
                  <a:pt x="5211080" y="1146901"/>
                  <a:pt x="5121024" y="1146901"/>
                  <a:pt x="5042225" y="1112835"/>
                </a:cubicBezTo>
                <a:cubicBezTo>
                  <a:pt x="5042225" y="1112835"/>
                  <a:pt x="5064739" y="1112835"/>
                  <a:pt x="5064739" y="1112835"/>
                </a:cubicBezTo>
                <a:cubicBezTo>
                  <a:pt x="5053482" y="1101479"/>
                  <a:pt x="4997197" y="1090124"/>
                  <a:pt x="4940911" y="1078768"/>
                </a:cubicBezTo>
                <a:cubicBezTo>
                  <a:pt x="4468115" y="908437"/>
                  <a:pt x="4175432" y="613195"/>
                  <a:pt x="3770178" y="386085"/>
                </a:cubicBezTo>
                <a:cubicBezTo>
                  <a:pt x="3646350" y="317953"/>
                  <a:pt x="3511266" y="261175"/>
                  <a:pt x="3376181" y="193043"/>
                </a:cubicBezTo>
                <a:cubicBezTo>
                  <a:pt x="3364924" y="193043"/>
                  <a:pt x="3297382" y="147621"/>
                  <a:pt x="3342410" y="170332"/>
                </a:cubicBezTo>
                <a:cubicBezTo>
                  <a:pt x="3421210" y="193043"/>
                  <a:pt x="3511266" y="249820"/>
                  <a:pt x="3578808" y="238465"/>
                </a:cubicBezTo>
                <a:cubicBezTo>
                  <a:pt x="3578808" y="261175"/>
                  <a:pt x="3601322" y="238465"/>
                  <a:pt x="3578808" y="238465"/>
                </a:cubicBezTo>
                <a:cubicBezTo>
                  <a:pt x="3511266" y="215754"/>
                  <a:pt x="3421210" y="136265"/>
                  <a:pt x="3342410" y="90844"/>
                </a:cubicBezTo>
                <a:cubicBezTo>
                  <a:pt x="3319896" y="79488"/>
                  <a:pt x="3218583" y="45422"/>
                  <a:pt x="3274868" y="45422"/>
                </a:cubicBezTo>
                <a:cubicBezTo>
                  <a:pt x="3364924" y="56777"/>
                  <a:pt x="3421210" y="102199"/>
                  <a:pt x="3511266" y="113555"/>
                </a:cubicBezTo>
                <a:cubicBezTo>
                  <a:pt x="3511266" y="136265"/>
                  <a:pt x="3545037" y="102199"/>
                  <a:pt x="3511266" y="113555"/>
                </a:cubicBezTo>
                <a:cubicBezTo>
                  <a:pt x="3488752" y="90844"/>
                  <a:pt x="3454981" y="90844"/>
                  <a:pt x="3432467" y="68133"/>
                </a:cubicBezTo>
                <a:cubicBezTo>
                  <a:pt x="3342410" y="22711"/>
                  <a:pt x="3522523" y="90844"/>
                  <a:pt x="3522523" y="90844"/>
                </a:cubicBezTo>
                <a:cubicBezTo>
                  <a:pt x="3545037" y="90844"/>
                  <a:pt x="3466238" y="45422"/>
                  <a:pt x="3466238" y="45422"/>
                </a:cubicBezTo>
                <a:cubicBezTo>
                  <a:pt x="3466238" y="45422"/>
                  <a:pt x="3500009" y="45422"/>
                  <a:pt x="3500009" y="45422"/>
                </a:cubicBezTo>
                <a:cubicBezTo>
                  <a:pt x="3511266" y="22711"/>
                  <a:pt x="3443724" y="22711"/>
                  <a:pt x="3432467" y="0"/>
                </a:cubicBezTo>
                <a:close/>
              </a:path>
            </a:pathLst>
          </a:custGeom>
        </p:spPr>
        <p:txBody>
          <a:bodyPr wrap="square">
            <a:noAutofit/>
          </a:bodyPr>
          <a:lstStyle/>
          <a:p>
            <a:endParaRPr lang="en-US"/>
          </a:p>
        </p:txBody>
      </p:sp>
      <p:sp>
        <p:nvSpPr>
          <p:cNvPr id="3" name="Rectangle 2">
            <a:extLst>
              <a:ext uri="{FF2B5EF4-FFF2-40B4-BE49-F238E27FC236}">
                <a16:creationId xmlns:a16="http://schemas.microsoft.com/office/drawing/2014/main" id="{BDCD794D-EACD-4BD1-9BFC-6AE5FC495871}"/>
              </a:ext>
            </a:extLst>
          </p:cNvPr>
          <p:cNvSpPr/>
          <p:nvPr userDrawn="1"/>
        </p:nvSpPr>
        <p:spPr>
          <a:xfrm>
            <a:off x="12801600" y="365125"/>
            <a:ext cx="3048000" cy="2626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400" b="1" i="1" dirty="0" err="1"/>
              <a:t>MiHIN</a:t>
            </a:r>
            <a:r>
              <a:rPr lang="en-US" sz="1400" b="1" i="1" dirty="0"/>
              <a:t>  Mission Slide</a:t>
            </a:r>
          </a:p>
          <a:p>
            <a:pPr algn="l">
              <a:spcAft>
                <a:spcPts val="600"/>
              </a:spcAft>
            </a:pPr>
            <a:r>
              <a:rPr lang="en-US" sz="1200" i="0" dirty="0"/>
              <a:t>This language is Mission’s mission and purpose statement. They should not be changed without discussion with </a:t>
            </a:r>
            <a:r>
              <a:rPr lang="en-US" sz="1200" i="0" dirty="0" err="1"/>
              <a:t>MarComm</a:t>
            </a:r>
            <a:r>
              <a:rPr lang="en-US" sz="1200" i="0" dirty="0"/>
              <a:t> or a supervisor. </a:t>
            </a:r>
          </a:p>
        </p:txBody>
      </p:sp>
    </p:spTree>
    <p:extLst>
      <p:ext uri="{BB962C8B-B14F-4D97-AF65-F5344CB8AC3E}">
        <p14:creationId xmlns:p14="http://schemas.microsoft.com/office/powerpoint/2010/main" val="2259305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4008AC0-C959-415A-BA60-4E6586365E95}"/>
              </a:ext>
            </a:extLst>
          </p:cNvPr>
          <p:cNvSpPr>
            <a:spLocks noGrp="1"/>
          </p:cNvSpPr>
          <p:nvPr>
            <p:ph type="pic" sz="quarter" idx="10"/>
          </p:nvPr>
        </p:nvSpPr>
        <p:spPr>
          <a:xfrm>
            <a:off x="0" y="0"/>
            <a:ext cx="12192000" cy="6858000"/>
          </a:xfrm>
          <a:prstGeom prst="rect">
            <a:avLst/>
          </a:prstGeom>
          <a:solidFill>
            <a:schemeClr val="accent2"/>
          </a:solidFill>
        </p:spPr>
        <p:txBody>
          <a:bodyPr/>
          <a:lstStyle/>
          <a:p>
            <a:endParaRPr lang="en-GB"/>
          </a:p>
        </p:txBody>
      </p:sp>
    </p:spTree>
    <p:extLst>
      <p:ext uri="{BB962C8B-B14F-4D97-AF65-F5344CB8AC3E}">
        <p14:creationId xmlns:p14="http://schemas.microsoft.com/office/powerpoint/2010/main" val="7723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69098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5266" y="365125"/>
            <a:ext cx="9066997" cy="1325563"/>
          </a:xfrm>
          <a:prstGeom prst="rect">
            <a:avLst/>
          </a:prstGeom>
        </p:spPr>
        <p:txBody>
          <a:bodyPr/>
          <a:lstStyle>
            <a:lvl1pPr>
              <a:defRPr>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3" name="Content Placeholder 2"/>
          <p:cNvSpPr>
            <a:spLocks noGrp="1"/>
          </p:cNvSpPr>
          <p:nvPr>
            <p:ph idx="1"/>
          </p:nvPr>
        </p:nvSpPr>
        <p:spPr>
          <a:xfrm>
            <a:off x="1175265" y="1825626"/>
            <a:ext cx="9066999" cy="410561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2B66FE4D-459E-70D8-C3DF-AC115A2EB156}"/>
              </a:ext>
            </a:extLst>
          </p:cNvPr>
          <p:cNvSpPr>
            <a:spLocks noGrp="1"/>
          </p:cNvSpPr>
          <p:nvPr>
            <p:ph type="sldNum" sz="quarter" idx="12"/>
          </p:nvPr>
        </p:nvSpPr>
        <p:spPr>
          <a:xfrm>
            <a:off x="0" y="6356351"/>
            <a:ext cx="566693" cy="365125"/>
          </a:xfrm>
        </p:spPr>
        <p:txBody>
          <a:bodyPr/>
          <a:lstStyle>
            <a:lvl1pPr>
              <a:defRPr b="0">
                <a:solidFill>
                  <a:schemeClr val="accent5"/>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0235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12192000" cy="6858000"/>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Helvetica" pitchFamily="2" charset="0"/>
            </a:endParaRPr>
          </a:p>
        </p:txBody>
      </p: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1327748" y="681038"/>
            <a:ext cx="7733873" cy="1241125"/>
          </a:xfrm>
          <a:prstGeom prst="rect">
            <a:avLst/>
          </a:prstGeom>
        </p:spPr>
        <p:txBody>
          <a:bodyPr vert="horz" lIns="91440" tIns="45720" rIns="91440" bIns="45720" rtlCol="0" anchor="b" anchorCtr="0">
            <a:normAutofit/>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1327747" y="2493319"/>
            <a:ext cx="7733875" cy="3683645"/>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A90C3B9B-AB5A-46A0-ADFE-62AF68D35C49}"/>
              </a:ext>
            </a:extLst>
          </p:cNvPr>
          <p:cNvSpPr/>
          <p:nvPr userDrawn="1"/>
        </p:nvSpPr>
        <p:spPr>
          <a:xfrm>
            <a:off x="1" y="6248401"/>
            <a:ext cx="12192000" cy="622441"/>
          </a:xfrm>
          <a:prstGeom prst="rect">
            <a:avLst/>
          </a:prstGeom>
          <a:solidFill>
            <a:srgbClr val="25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B44968B8-1F05-52C7-F75A-CBFF28CCB2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6388053"/>
            <a:ext cx="941293" cy="301721"/>
          </a:xfrm>
          <a:prstGeom prst="rect">
            <a:avLst/>
          </a:prstGeom>
        </p:spPr>
      </p:pic>
      <p:sp>
        <p:nvSpPr>
          <p:cNvPr id="8" name="TextBox 7">
            <a:extLst>
              <a:ext uri="{FF2B5EF4-FFF2-40B4-BE49-F238E27FC236}">
                <a16:creationId xmlns:a16="http://schemas.microsoft.com/office/drawing/2014/main" id="{CD6E506F-4FE1-AD1E-FDB0-3E02D4918CB4}"/>
              </a:ext>
            </a:extLst>
          </p:cNvPr>
          <p:cNvSpPr txBox="1"/>
          <p:nvPr userDrawn="1"/>
        </p:nvSpPr>
        <p:spPr>
          <a:xfrm>
            <a:off x="9623761" y="6477546"/>
            <a:ext cx="800991" cy="164212"/>
          </a:xfrm>
          <a:prstGeom prst="rect">
            <a:avLst/>
          </a:prstGeom>
          <a:noFill/>
        </p:spPr>
        <p:txBody>
          <a:bodyPr wrap="square" lIns="0" tIns="0" rIns="0" bIns="0" rtlCol="0">
            <a:spAutoFit/>
          </a:bodyPr>
          <a:lstStyle/>
          <a:p>
            <a:pPr algn="r"/>
            <a:r>
              <a:rPr lang="en-US" sz="1067" b="1" dirty="0">
                <a:solidFill>
                  <a:schemeClr val="bg1"/>
                </a:solidFill>
              </a:rPr>
              <a:t>mihin.org</a:t>
            </a:r>
          </a:p>
        </p:txBody>
      </p:sp>
      <p:pic>
        <p:nvPicPr>
          <p:cNvPr id="9" name="Graphic 8">
            <a:extLst>
              <a:ext uri="{FF2B5EF4-FFF2-40B4-BE49-F238E27FC236}">
                <a16:creationId xmlns:a16="http://schemas.microsoft.com/office/drawing/2014/main" id="{CA941269-A15F-6D97-5544-B027AC0220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11343" y="6407999"/>
            <a:ext cx="246104" cy="246104"/>
          </a:xfrm>
          <a:prstGeom prst="rect">
            <a:avLst/>
          </a:prstGeom>
        </p:spPr>
      </p:pic>
      <p:pic>
        <p:nvPicPr>
          <p:cNvPr id="10" name="Graphic 9">
            <a:extLst>
              <a:ext uri="{FF2B5EF4-FFF2-40B4-BE49-F238E27FC236}">
                <a16:creationId xmlns:a16="http://schemas.microsoft.com/office/drawing/2014/main" id="{C5022900-5961-F3FF-2723-BEC203AAA88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42761" y="6444426"/>
            <a:ext cx="249584" cy="230385"/>
          </a:xfrm>
          <a:prstGeom prst="rect">
            <a:avLst/>
          </a:prstGeom>
        </p:spPr>
      </p:pic>
      <p:pic>
        <p:nvPicPr>
          <p:cNvPr id="13" name="Graphic 12">
            <a:extLst>
              <a:ext uri="{FF2B5EF4-FFF2-40B4-BE49-F238E27FC236}">
                <a16:creationId xmlns:a16="http://schemas.microsoft.com/office/drawing/2014/main" id="{A2881FD2-AA8C-9C28-AB5E-F5555133A5E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952825" y="6431663"/>
            <a:ext cx="246104" cy="198776"/>
          </a:xfrm>
          <a:prstGeom prst="rect">
            <a:avLst/>
          </a:prstGeom>
        </p:spPr>
      </p:pic>
      <p:sp>
        <p:nvSpPr>
          <p:cNvPr id="14" name="TextBox 13">
            <a:extLst>
              <a:ext uri="{FF2B5EF4-FFF2-40B4-BE49-F238E27FC236}">
                <a16:creationId xmlns:a16="http://schemas.microsoft.com/office/drawing/2014/main" id="{D0DE16C8-8F4E-906C-8571-2C74874E5253}"/>
              </a:ext>
            </a:extLst>
          </p:cNvPr>
          <p:cNvSpPr txBox="1"/>
          <p:nvPr userDrawn="1"/>
        </p:nvSpPr>
        <p:spPr>
          <a:xfrm>
            <a:off x="5264411" y="6440982"/>
            <a:ext cx="1017732" cy="164212"/>
          </a:xfrm>
          <a:prstGeom prst="rect">
            <a:avLst/>
          </a:prstGeom>
          <a:noFill/>
        </p:spPr>
        <p:txBody>
          <a:bodyPr wrap="square" lIns="0" tIns="0" rIns="0" bIns="0" rtlCol="0">
            <a:spAutoFit/>
          </a:bodyPr>
          <a:lstStyle/>
          <a:p>
            <a:pPr algn="r"/>
            <a:r>
              <a:rPr lang="en-US" sz="1067" b="1" dirty="0">
                <a:solidFill>
                  <a:schemeClr val="bg1"/>
                </a:solidFill>
              </a:rPr>
              <a:t>Copyright 2023</a:t>
            </a:r>
          </a:p>
        </p:txBody>
      </p:sp>
    </p:spTree>
    <p:extLst>
      <p:ext uri="{BB962C8B-B14F-4D97-AF65-F5344CB8AC3E}">
        <p14:creationId xmlns:p14="http://schemas.microsoft.com/office/powerpoint/2010/main" val="440358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12192000" cy="6858000"/>
          </a:xfrm>
          <a:prstGeom prst="rect">
            <a:avLst/>
          </a:prstGeom>
          <a:solidFill>
            <a:srgbClr val="0D1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39175" y="6185315"/>
            <a:ext cx="1632107" cy="539751"/>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732018" y="6565900"/>
            <a:ext cx="9510245"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1327748" y="681038"/>
            <a:ext cx="7733873" cy="1241125"/>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1327747" y="2493319"/>
            <a:ext cx="7733875" cy="3683645"/>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8891117-F6BA-E5DD-D4FD-843E75F4658B}"/>
              </a:ext>
            </a:extLst>
          </p:cNvPr>
          <p:cNvSpPr>
            <a:spLocks noGrp="1"/>
          </p:cNvSpPr>
          <p:nvPr>
            <p:ph type="sldNum" sz="quarter" idx="12"/>
          </p:nvPr>
        </p:nvSpPr>
        <p:spPr>
          <a:xfrm>
            <a:off x="0" y="6356351"/>
            <a:ext cx="566693" cy="365125"/>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58055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39175" y="6185315"/>
            <a:ext cx="1632107" cy="539751"/>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732018" y="6565900"/>
            <a:ext cx="9510245"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3DC52DF1-A416-CAF3-B92F-1477D1009A99}"/>
              </a:ext>
            </a:extLst>
          </p:cNvPr>
          <p:cNvSpPr>
            <a:spLocks noGrp="1"/>
          </p:cNvSpPr>
          <p:nvPr>
            <p:ph type="title"/>
          </p:nvPr>
        </p:nvSpPr>
        <p:spPr>
          <a:xfrm>
            <a:off x="1327748" y="681038"/>
            <a:ext cx="7733873" cy="1241125"/>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C42925CB-0CE8-57C9-276D-49922142F911}"/>
              </a:ext>
            </a:extLst>
          </p:cNvPr>
          <p:cNvSpPr>
            <a:spLocks noGrp="1"/>
          </p:cNvSpPr>
          <p:nvPr>
            <p:ph idx="1"/>
          </p:nvPr>
        </p:nvSpPr>
        <p:spPr>
          <a:xfrm>
            <a:off x="1327747" y="2493319"/>
            <a:ext cx="7733875" cy="3683645"/>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C6D5022-447B-0D69-645D-A077489B25FB}"/>
              </a:ext>
            </a:extLst>
          </p:cNvPr>
          <p:cNvSpPr>
            <a:spLocks noGrp="1"/>
          </p:cNvSpPr>
          <p:nvPr>
            <p:ph type="sldNum" sz="quarter" idx="12"/>
          </p:nvPr>
        </p:nvSpPr>
        <p:spPr>
          <a:xfrm>
            <a:off x="0" y="6356351"/>
            <a:ext cx="566693" cy="365125"/>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25850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0C12F6-27B4-4B46-BD10-7A0AD6A2719E}" type="datetime1">
              <a:rPr lang="en-US" smtClean="0"/>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7537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869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27747" y="1470755"/>
            <a:ext cx="10026052" cy="45140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89C08A-F5D8-5B4E-AD54-9A46FC73B73C}" type="datetime1">
              <a:rPr lang="en-US" smtClean="0"/>
              <a:t>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295405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7.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5.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 Id="rId30" Type="http://schemas.openxmlformats.org/officeDocument/2006/relationships/image" Target="../media/image4.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Helvetica" pitchFamily="2" charset="0"/>
                <a:cs typeface="Arial" panose="020B0604020202020204" pitchFamily="34" charset="0"/>
              </a:defRPr>
            </a:lvl1pPr>
          </a:lstStyle>
          <a:p>
            <a:fld id="{3722C008-D799-2D4F-9D88-497ED690655C}" type="datetime1">
              <a:rPr lang="en-US" smtClean="0"/>
              <a:pPr/>
              <a:t>2/19/2024</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pitchFamily="2"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
        <p:nvSpPr>
          <p:cNvPr id="10" name="Title Placeholder 1">
            <a:extLst>
              <a:ext uri="{FF2B5EF4-FFF2-40B4-BE49-F238E27FC236}">
                <a16:creationId xmlns:a16="http://schemas.microsoft.com/office/drawing/2014/main" id="{A0D3D40E-1A35-3752-C824-F58782058C4A}"/>
              </a:ext>
            </a:extLst>
          </p:cNvPr>
          <p:cNvSpPr>
            <a:spLocks noGrp="1"/>
          </p:cNvSpPr>
          <p:nvPr>
            <p:ph type="title"/>
          </p:nvPr>
        </p:nvSpPr>
        <p:spPr>
          <a:xfrm>
            <a:off x="1327748" y="681038"/>
            <a:ext cx="7733873" cy="1241125"/>
          </a:xfrm>
          <a:prstGeom prst="rect">
            <a:avLst/>
          </a:prstGeom>
        </p:spPr>
        <p:txBody>
          <a:bodyPr vert="horz" lIns="91440" tIns="45720" rIns="91440" bIns="45720" rtlCol="0" anchor="b" anchorCtr="0">
            <a:normAutofit/>
          </a:bodyPr>
          <a:lstStyle/>
          <a:p>
            <a:r>
              <a:rPr lang="en-US" dirty="0"/>
              <a:t>Click to edit Master title style</a:t>
            </a:r>
          </a:p>
        </p:txBody>
      </p:sp>
      <p:sp>
        <p:nvSpPr>
          <p:cNvPr id="11" name="Text Placeholder 2">
            <a:extLst>
              <a:ext uri="{FF2B5EF4-FFF2-40B4-BE49-F238E27FC236}">
                <a16:creationId xmlns:a16="http://schemas.microsoft.com/office/drawing/2014/main" id="{C52A402B-E9D4-A9AA-7B47-316BEFA3925F}"/>
              </a:ext>
            </a:extLst>
          </p:cNvPr>
          <p:cNvSpPr>
            <a:spLocks noGrp="1"/>
          </p:cNvSpPr>
          <p:nvPr>
            <p:ph type="body" idx="1"/>
          </p:nvPr>
        </p:nvSpPr>
        <p:spPr>
          <a:xfrm>
            <a:off x="1327747" y="2493319"/>
            <a:ext cx="7733875" cy="36836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18DE1C03-8A11-5F38-8B75-6066B25CE937}"/>
              </a:ext>
            </a:extLst>
          </p:cNvPr>
          <p:cNvSpPr/>
          <p:nvPr userDrawn="1"/>
        </p:nvSpPr>
        <p:spPr>
          <a:xfrm>
            <a:off x="1" y="6248401"/>
            <a:ext cx="12192000" cy="622441"/>
          </a:xfrm>
          <a:prstGeom prst="rect">
            <a:avLst/>
          </a:prstGeom>
          <a:solidFill>
            <a:srgbClr val="25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picture containing text, clipart&#10;&#10;Description automatically generated">
            <a:extLst>
              <a:ext uri="{FF2B5EF4-FFF2-40B4-BE49-F238E27FC236}">
                <a16:creationId xmlns:a16="http://schemas.microsoft.com/office/drawing/2014/main" id="{F37E1670-444D-0583-CC78-1EBAB28DE7A2}"/>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381000" y="6388053"/>
            <a:ext cx="941293" cy="301721"/>
          </a:xfrm>
          <a:prstGeom prst="rect">
            <a:avLst/>
          </a:prstGeom>
        </p:spPr>
      </p:pic>
      <p:sp>
        <p:nvSpPr>
          <p:cNvPr id="12" name="TextBox 11">
            <a:extLst>
              <a:ext uri="{FF2B5EF4-FFF2-40B4-BE49-F238E27FC236}">
                <a16:creationId xmlns:a16="http://schemas.microsoft.com/office/drawing/2014/main" id="{0041B8D4-545A-67B9-1B4C-FFE4CB53D9D0}"/>
              </a:ext>
            </a:extLst>
          </p:cNvPr>
          <p:cNvSpPr txBox="1"/>
          <p:nvPr userDrawn="1"/>
        </p:nvSpPr>
        <p:spPr>
          <a:xfrm>
            <a:off x="9623761" y="6477546"/>
            <a:ext cx="800991" cy="164212"/>
          </a:xfrm>
          <a:prstGeom prst="rect">
            <a:avLst/>
          </a:prstGeom>
          <a:noFill/>
        </p:spPr>
        <p:txBody>
          <a:bodyPr wrap="square" lIns="0" tIns="0" rIns="0" bIns="0" rtlCol="0">
            <a:spAutoFit/>
          </a:bodyPr>
          <a:lstStyle/>
          <a:p>
            <a:pPr algn="r"/>
            <a:r>
              <a:rPr lang="en-US" sz="1067" b="1" dirty="0">
                <a:solidFill>
                  <a:schemeClr val="bg1"/>
                </a:solidFill>
              </a:rPr>
              <a:t>mihin.org</a:t>
            </a:r>
          </a:p>
        </p:txBody>
      </p:sp>
      <p:pic>
        <p:nvPicPr>
          <p:cNvPr id="13" name="Graphic 12">
            <a:extLst>
              <a:ext uri="{FF2B5EF4-FFF2-40B4-BE49-F238E27FC236}">
                <a16:creationId xmlns:a16="http://schemas.microsoft.com/office/drawing/2014/main" id="{C6E567AB-154E-D0AF-CE9D-25B763C535B6}"/>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1311343" y="6407999"/>
            <a:ext cx="246104" cy="246104"/>
          </a:xfrm>
          <a:prstGeom prst="rect">
            <a:avLst/>
          </a:prstGeom>
        </p:spPr>
      </p:pic>
      <p:pic>
        <p:nvPicPr>
          <p:cNvPr id="14" name="Graphic 13">
            <a:extLst>
              <a:ext uri="{FF2B5EF4-FFF2-40B4-BE49-F238E27FC236}">
                <a16:creationId xmlns:a16="http://schemas.microsoft.com/office/drawing/2014/main" id="{97F9C0A1-9828-70DF-AC47-FD11623092DC}"/>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9442761" y="6444426"/>
            <a:ext cx="249584" cy="230385"/>
          </a:xfrm>
          <a:prstGeom prst="rect">
            <a:avLst/>
          </a:prstGeom>
        </p:spPr>
      </p:pic>
      <p:pic>
        <p:nvPicPr>
          <p:cNvPr id="15" name="Graphic 14">
            <a:extLst>
              <a:ext uri="{FF2B5EF4-FFF2-40B4-BE49-F238E27FC236}">
                <a16:creationId xmlns:a16="http://schemas.microsoft.com/office/drawing/2014/main" id="{9D05BE3B-16BD-2171-14F0-6962CC69D22E}"/>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10952825" y="6431663"/>
            <a:ext cx="246104" cy="198776"/>
          </a:xfrm>
          <a:prstGeom prst="rect">
            <a:avLst/>
          </a:prstGeom>
        </p:spPr>
      </p:pic>
      <p:sp>
        <p:nvSpPr>
          <p:cNvPr id="16" name="TextBox 15">
            <a:extLst>
              <a:ext uri="{FF2B5EF4-FFF2-40B4-BE49-F238E27FC236}">
                <a16:creationId xmlns:a16="http://schemas.microsoft.com/office/drawing/2014/main" id="{D61F2938-58E8-B0CB-1EA8-10478CCE80AA}"/>
              </a:ext>
            </a:extLst>
          </p:cNvPr>
          <p:cNvSpPr txBox="1"/>
          <p:nvPr userDrawn="1"/>
        </p:nvSpPr>
        <p:spPr>
          <a:xfrm>
            <a:off x="5264411" y="6440982"/>
            <a:ext cx="1017732" cy="328423"/>
          </a:xfrm>
          <a:prstGeom prst="rect">
            <a:avLst/>
          </a:prstGeom>
          <a:noFill/>
        </p:spPr>
        <p:txBody>
          <a:bodyPr wrap="square" lIns="0" tIns="0" rIns="0" bIns="0" rtlCol="0">
            <a:spAutoFit/>
          </a:bodyPr>
          <a:lstStyle/>
          <a:p>
            <a:pPr algn="r"/>
            <a:r>
              <a:rPr lang="en-US" sz="1067" b="1" dirty="0">
                <a:solidFill>
                  <a:schemeClr val="bg1"/>
                </a:solidFill>
              </a:rPr>
              <a:t>Copyright 2024</a:t>
            </a:r>
          </a:p>
          <a:p>
            <a:pPr algn="r"/>
            <a:endParaRPr lang="en-US" sz="1067" b="1" dirty="0">
              <a:solidFill>
                <a:schemeClr val="bg1"/>
              </a:solidFill>
            </a:endParaRPr>
          </a:p>
        </p:txBody>
      </p:sp>
    </p:spTree>
    <p:extLst>
      <p:ext uri="{BB962C8B-B14F-4D97-AF65-F5344CB8AC3E}">
        <p14:creationId xmlns:p14="http://schemas.microsoft.com/office/powerpoint/2010/main" val="2385459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 id="2147483678" r:id="rId17"/>
    <p:sldLayoutId id="2147483679" r:id="rId18"/>
    <p:sldLayoutId id="2147483680" r:id="rId19"/>
    <p:sldLayoutId id="2147483681" r:id="rId20"/>
    <p:sldLayoutId id="2147483682" r:id="rId21"/>
    <p:sldLayoutId id="2147483684" r:id="rId22"/>
    <p:sldLayoutId id="2147483685" r:id="rId23"/>
    <p:sldLayoutId id="2147483686" r:id="rId24"/>
    <p:sldLayoutId id="2147483687" r:id="rId25"/>
  </p:sldLayoutIdLst>
  <p:hf hdr="0" ftr="0" dt="0"/>
  <p:txStyles>
    <p:titleStyle>
      <a:lvl1pPr algn="l" defTabSz="914377" rtl="0" eaLnBrk="1" latinLnBrk="0" hangingPunct="1">
        <a:lnSpc>
          <a:spcPct val="90000"/>
        </a:lnSpc>
        <a:spcBef>
          <a:spcPct val="0"/>
        </a:spcBef>
        <a:buNone/>
        <a:defRPr sz="3200" b="1" kern="1200">
          <a:solidFill>
            <a:schemeClr val="tx2"/>
          </a:solidFill>
          <a:latin typeface="+mj-lt"/>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1"/>
        </a:buClr>
        <a:buFont typeface="Wingdings" pitchFamily="2" charset="2"/>
        <a:buChar char="§"/>
        <a:defRPr sz="1600" b="0" i="0" kern="1200">
          <a:solidFill>
            <a:schemeClr val="accent5">
              <a:lumMod val="50000"/>
            </a:schemeClr>
          </a:solidFill>
          <a:latin typeface="+mn-lt"/>
          <a:ea typeface="Helvetica Neue" panose="02000503000000020004" pitchFamily="2" charset="0"/>
          <a:cs typeface="Arial" panose="020B0604020202020204" pitchFamily="34" charset="0"/>
        </a:defRPr>
      </a:lvl1pPr>
      <a:lvl2pPr marL="685783" indent="-228594" algn="l" defTabSz="914377" rtl="0" eaLnBrk="1" latinLnBrk="0" hangingPunct="1">
        <a:lnSpc>
          <a:spcPct val="90000"/>
        </a:lnSpc>
        <a:spcBef>
          <a:spcPts val="500"/>
        </a:spcBef>
        <a:buClr>
          <a:schemeClr val="accent2"/>
        </a:buClr>
        <a:buFont typeface="Wingdings" pitchFamily="2" charset="2"/>
        <a:buChar char="§"/>
        <a:defRPr sz="1600" b="0" i="0" kern="1200">
          <a:solidFill>
            <a:schemeClr val="accent5">
              <a:lumMod val="50000"/>
            </a:schemeClr>
          </a:solidFill>
          <a:latin typeface="+mn-lt"/>
          <a:ea typeface="Helvetica Neue" panose="02000503000000020004" pitchFamily="2" charset="0"/>
          <a:cs typeface="Arial" panose="020B0604020202020204" pitchFamily="34" charset="0"/>
        </a:defRPr>
      </a:lvl2pPr>
      <a:lvl3pPr marL="1142971" indent="-228594" algn="l" defTabSz="914377" rtl="0" eaLnBrk="1" latinLnBrk="0" hangingPunct="1">
        <a:lnSpc>
          <a:spcPct val="90000"/>
        </a:lnSpc>
        <a:spcBef>
          <a:spcPts val="500"/>
        </a:spcBef>
        <a:buClr>
          <a:schemeClr val="accent3"/>
        </a:buClr>
        <a:buFont typeface="Wingdings" pitchFamily="2" charset="2"/>
        <a:buChar char="§"/>
        <a:defRPr sz="1600" b="0" i="0" kern="1200">
          <a:solidFill>
            <a:schemeClr val="accent5">
              <a:lumMod val="50000"/>
            </a:schemeClr>
          </a:solidFill>
          <a:latin typeface="+mn-lt"/>
          <a:ea typeface="Helvetica Neue" panose="02000503000000020004" pitchFamily="2" charset="0"/>
          <a:cs typeface="Arial" panose="020B0604020202020204" pitchFamily="34" charset="0"/>
        </a:defRPr>
      </a:lvl3pPr>
      <a:lvl4pPr marL="1600160" indent="-228594" algn="l" defTabSz="914377" rtl="0" eaLnBrk="1" latinLnBrk="0" hangingPunct="1">
        <a:lnSpc>
          <a:spcPct val="90000"/>
        </a:lnSpc>
        <a:spcBef>
          <a:spcPts val="500"/>
        </a:spcBef>
        <a:buClr>
          <a:schemeClr val="accent4"/>
        </a:buClr>
        <a:buFont typeface="Wingdings" pitchFamily="2" charset="2"/>
        <a:buChar char="§"/>
        <a:defRPr sz="1600" b="0" i="0" kern="1200">
          <a:solidFill>
            <a:schemeClr val="accent5">
              <a:lumMod val="50000"/>
            </a:schemeClr>
          </a:solidFill>
          <a:latin typeface="+mn-lt"/>
          <a:ea typeface="Helvetica Neue" panose="02000503000000020004" pitchFamily="2" charset="0"/>
          <a:cs typeface="Arial" panose="020B0604020202020204" pitchFamily="34" charset="0"/>
        </a:defRPr>
      </a:lvl4pPr>
      <a:lvl5pPr marL="2057349" indent="-228594" algn="l" defTabSz="914377" rtl="0" eaLnBrk="1" latinLnBrk="0" hangingPunct="1">
        <a:lnSpc>
          <a:spcPct val="90000"/>
        </a:lnSpc>
        <a:spcBef>
          <a:spcPts val="500"/>
        </a:spcBef>
        <a:buClr>
          <a:schemeClr val="tx2"/>
        </a:buClr>
        <a:buFont typeface="Wingdings" pitchFamily="2" charset="2"/>
        <a:buChar char="§"/>
        <a:defRPr sz="1600" b="0" i="0" kern="1200">
          <a:solidFill>
            <a:schemeClr val="accent5">
              <a:lumMod val="50000"/>
            </a:schemeClr>
          </a:solidFill>
          <a:latin typeface="+mn-lt"/>
          <a:ea typeface="Helvetica Neue" panose="02000503000000020004" pitchFamily="2"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3.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2DAB3E-6932-DE79-EC2F-1ACAA427D5D1}"/>
              </a:ext>
            </a:extLst>
          </p:cNvPr>
          <p:cNvSpPr/>
          <p:nvPr/>
        </p:nvSpPr>
        <p:spPr>
          <a:xfrm>
            <a:off x="0" y="-92271"/>
            <a:ext cx="12192000" cy="88392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Rectangle 3">
            <a:extLst>
              <a:ext uri="{FF2B5EF4-FFF2-40B4-BE49-F238E27FC236}">
                <a16:creationId xmlns:a16="http://schemas.microsoft.com/office/drawing/2014/main" id="{B55E22AC-FA6C-92EF-FBC8-24A7A143D5B3}"/>
              </a:ext>
            </a:extLst>
          </p:cNvPr>
          <p:cNvSpPr/>
          <p:nvPr/>
        </p:nvSpPr>
        <p:spPr>
          <a:xfrm>
            <a:off x="-10334" y="5974080"/>
            <a:ext cx="12202335" cy="33731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electronics&#10;&#10;Description automatically generated">
            <a:extLst>
              <a:ext uri="{FF2B5EF4-FFF2-40B4-BE49-F238E27FC236}">
                <a16:creationId xmlns:a16="http://schemas.microsoft.com/office/drawing/2014/main" id="{7D5B4C69-722E-B3B4-01B8-D83E17C72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 y="337315"/>
            <a:ext cx="12202335" cy="5984208"/>
          </a:xfrm>
          <a:prstGeom prst="rect">
            <a:avLst/>
          </a:prstGeom>
        </p:spPr>
      </p:pic>
      <p:sp>
        <p:nvSpPr>
          <p:cNvPr id="2" name="Title 5">
            <a:extLst>
              <a:ext uri="{FF2B5EF4-FFF2-40B4-BE49-F238E27FC236}">
                <a16:creationId xmlns:a16="http://schemas.microsoft.com/office/drawing/2014/main" id="{3F38A84B-9D99-D11C-E33E-96C17C25FD48}"/>
              </a:ext>
            </a:extLst>
          </p:cNvPr>
          <p:cNvSpPr txBox="1">
            <a:spLocks/>
          </p:cNvSpPr>
          <p:nvPr/>
        </p:nvSpPr>
        <p:spPr>
          <a:xfrm>
            <a:off x="2627709" y="4915372"/>
            <a:ext cx="3793943" cy="85725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54">
              <a:defRPr/>
            </a:pPr>
            <a:r>
              <a:rPr lang="en-US" sz="3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September 27, 2023</a:t>
            </a:r>
            <a:endParaRPr lang="en-US" sz="18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103691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B113A2-47B8-9D90-C560-1D373483AEDF}"/>
              </a:ext>
            </a:extLst>
          </p:cNvPr>
          <p:cNvSpPr/>
          <p:nvPr/>
        </p:nvSpPr>
        <p:spPr>
          <a:xfrm>
            <a:off x="782320" y="314960"/>
            <a:ext cx="10505440" cy="5750560"/>
          </a:xfrm>
          <a:prstGeom prst="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sz="2400" b="1" dirty="0"/>
          </a:p>
        </p:txBody>
      </p:sp>
      <p:sp>
        <p:nvSpPr>
          <p:cNvPr id="12" name="Rectangle: Rounded Corners 11">
            <a:extLst>
              <a:ext uri="{FF2B5EF4-FFF2-40B4-BE49-F238E27FC236}">
                <a16:creationId xmlns:a16="http://schemas.microsoft.com/office/drawing/2014/main" id="{F88D4F8B-9020-4088-83AC-0953F590E9CC}"/>
              </a:ext>
            </a:extLst>
          </p:cNvPr>
          <p:cNvSpPr/>
          <p:nvPr/>
        </p:nvSpPr>
        <p:spPr>
          <a:xfrm>
            <a:off x="904240" y="700851"/>
            <a:ext cx="10218499" cy="50149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50DC1FDD-EE99-3A7F-EECC-251F90058A80}"/>
              </a:ext>
            </a:extLst>
          </p:cNvPr>
          <p:cNvPicPr>
            <a:picLocks noChangeAspect="1"/>
          </p:cNvPicPr>
          <p:nvPr/>
        </p:nvPicPr>
        <p:blipFill>
          <a:blip r:embed="rId3"/>
          <a:stretch>
            <a:fillRect/>
          </a:stretch>
        </p:blipFill>
        <p:spPr>
          <a:xfrm>
            <a:off x="1311866" y="2409876"/>
            <a:ext cx="1663615" cy="1185859"/>
          </a:xfrm>
          <a:prstGeom prst="rect">
            <a:avLst/>
          </a:prstGeom>
        </p:spPr>
      </p:pic>
      <p:pic>
        <p:nvPicPr>
          <p:cNvPr id="8" name="Picture 7">
            <a:extLst>
              <a:ext uri="{FF2B5EF4-FFF2-40B4-BE49-F238E27FC236}">
                <a16:creationId xmlns:a16="http://schemas.microsoft.com/office/drawing/2014/main" id="{0C6D6233-350C-D24B-08D0-6BE17E28DBFE}"/>
              </a:ext>
            </a:extLst>
          </p:cNvPr>
          <p:cNvPicPr>
            <a:picLocks noChangeAspect="1"/>
          </p:cNvPicPr>
          <p:nvPr/>
        </p:nvPicPr>
        <p:blipFill>
          <a:blip r:embed="rId4"/>
          <a:stretch>
            <a:fillRect/>
          </a:stretch>
        </p:blipFill>
        <p:spPr>
          <a:xfrm>
            <a:off x="1311866" y="3994911"/>
            <a:ext cx="1202629" cy="1321703"/>
          </a:xfrm>
          <a:prstGeom prst="rect">
            <a:avLst/>
          </a:prstGeom>
        </p:spPr>
      </p:pic>
      <p:pic>
        <p:nvPicPr>
          <p:cNvPr id="4" name="Picture 3">
            <a:extLst>
              <a:ext uri="{FF2B5EF4-FFF2-40B4-BE49-F238E27FC236}">
                <a16:creationId xmlns:a16="http://schemas.microsoft.com/office/drawing/2014/main" id="{0CC45891-07D2-16FF-9929-C9B388583496}"/>
              </a:ext>
            </a:extLst>
          </p:cNvPr>
          <p:cNvPicPr>
            <a:picLocks noChangeAspect="1"/>
          </p:cNvPicPr>
          <p:nvPr/>
        </p:nvPicPr>
        <p:blipFill>
          <a:blip r:embed="rId5"/>
          <a:stretch>
            <a:fillRect/>
          </a:stretch>
        </p:blipFill>
        <p:spPr>
          <a:xfrm>
            <a:off x="1323463" y="852256"/>
            <a:ext cx="1481285" cy="1205515"/>
          </a:xfrm>
          <a:prstGeom prst="rect">
            <a:avLst/>
          </a:prstGeom>
        </p:spPr>
      </p:pic>
      <p:sp>
        <p:nvSpPr>
          <p:cNvPr id="14" name="TextBox 13">
            <a:extLst>
              <a:ext uri="{FF2B5EF4-FFF2-40B4-BE49-F238E27FC236}">
                <a16:creationId xmlns:a16="http://schemas.microsoft.com/office/drawing/2014/main" id="{E7063696-3579-37CA-8BE3-CFACAD789A49}"/>
              </a:ext>
            </a:extLst>
          </p:cNvPr>
          <p:cNvSpPr txBox="1"/>
          <p:nvPr/>
        </p:nvSpPr>
        <p:spPr>
          <a:xfrm>
            <a:off x="3322302" y="1268648"/>
            <a:ext cx="6632525" cy="666977"/>
          </a:xfrm>
          <a:prstGeom prst="rect">
            <a:avLst/>
          </a:prstGeom>
          <a:noFill/>
        </p:spPr>
        <p:txBody>
          <a:bodyPr wrap="square" rtlCol="0">
            <a:spAutoFit/>
          </a:bodyPr>
          <a:lstStyle/>
          <a:p>
            <a:r>
              <a:rPr lang="en-US" sz="1867" b="1" i="1" dirty="0"/>
              <a:t>Volume – </a:t>
            </a:r>
            <a:r>
              <a:rPr lang="en-US" sz="1867" dirty="0"/>
              <a:t>scalable to support billions of clinical messages or thousands of messages per second</a:t>
            </a:r>
          </a:p>
        </p:txBody>
      </p:sp>
      <p:sp>
        <p:nvSpPr>
          <p:cNvPr id="15" name="TextBox 14">
            <a:extLst>
              <a:ext uri="{FF2B5EF4-FFF2-40B4-BE49-F238E27FC236}">
                <a16:creationId xmlns:a16="http://schemas.microsoft.com/office/drawing/2014/main" id="{CED1892D-247F-E8D4-2A66-F125750388E1}"/>
              </a:ext>
            </a:extLst>
          </p:cNvPr>
          <p:cNvSpPr txBox="1"/>
          <p:nvPr/>
        </p:nvSpPr>
        <p:spPr>
          <a:xfrm>
            <a:off x="3322302" y="2610849"/>
            <a:ext cx="6440287" cy="954300"/>
          </a:xfrm>
          <a:prstGeom prst="rect">
            <a:avLst/>
          </a:prstGeom>
          <a:noFill/>
        </p:spPr>
        <p:txBody>
          <a:bodyPr wrap="square" rtlCol="0">
            <a:spAutoFit/>
          </a:bodyPr>
          <a:lstStyle/>
          <a:p>
            <a:r>
              <a:rPr lang="en-US" sz="1867" b="1" i="1" dirty="0"/>
              <a:t>Variety - </a:t>
            </a:r>
            <a:r>
              <a:rPr lang="en-US" sz="1867" dirty="0"/>
              <a:t>Clinical Data Repository leveraging HAPI FHIR (most popular open-source implementation of HL7 FHIR standard)</a:t>
            </a:r>
          </a:p>
        </p:txBody>
      </p:sp>
      <p:sp>
        <p:nvSpPr>
          <p:cNvPr id="16" name="TextBox 15">
            <a:extLst>
              <a:ext uri="{FF2B5EF4-FFF2-40B4-BE49-F238E27FC236}">
                <a16:creationId xmlns:a16="http://schemas.microsoft.com/office/drawing/2014/main" id="{91D60181-2588-6DA1-1C9C-73281688C424}"/>
              </a:ext>
            </a:extLst>
          </p:cNvPr>
          <p:cNvSpPr txBox="1"/>
          <p:nvPr/>
        </p:nvSpPr>
        <p:spPr>
          <a:xfrm>
            <a:off x="3322302" y="4163319"/>
            <a:ext cx="6440287" cy="954300"/>
          </a:xfrm>
          <a:prstGeom prst="rect">
            <a:avLst/>
          </a:prstGeom>
          <a:noFill/>
        </p:spPr>
        <p:txBody>
          <a:bodyPr wrap="square" rtlCol="0">
            <a:spAutoFit/>
          </a:bodyPr>
          <a:lstStyle/>
          <a:p>
            <a:r>
              <a:rPr lang="en-US" sz="1867" b="1" i="1" dirty="0"/>
              <a:t>Velocity (and Reliability) – </a:t>
            </a:r>
            <a:r>
              <a:rPr lang="en-US" sz="1867" dirty="0"/>
              <a:t>Cloud native resources replicated across several data centers to ensure availability of services</a:t>
            </a:r>
          </a:p>
        </p:txBody>
      </p:sp>
    </p:spTree>
    <p:extLst>
      <p:ext uri="{BB962C8B-B14F-4D97-AF65-F5344CB8AC3E}">
        <p14:creationId xmlns:p14="http://schemas.microsoft.com/office/powerpoint/2010/main" val="3276481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BA92A6B2-9A37-46BF-9808-1C796F5897D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3260" y="0"/>
            <a:ext cx="12192000" cy="6858000"/>
          </a:xfrm>
        </p:spPr>
      </p:pic>
      <p:sp>
        <p:nvSpPr>
          <p:cNvPr id="11" name="Rectangle 10">
            <a:extLst>
              <a:ext uri="{FF2B5EF4-FFF2-40B4-BE49-F238E27FC236}">
                <a16:creationId xmlns:a16="http://schemas.microsoft.com/office/drawing/2014/main" id="{08700132-4AA1-450E-A060-164EBC203228}"/>
              </a:ext>
            </a:extLst>
          </p:cNvPr>
          <p:cNvSpPr/>
          <p:nvPr/>
        </p:nvSpPr>
        <p:spPr>
          <a:xfrm>
            <a:off x="-3260" y="0"/>
            <a:ext cx="12192000" cy="6858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p>
        </p:txBody>
      </p:sp>
      <p:sp>
        <p:nvSpPr>
          <p:cNvPr id="16" name="TextBox 15">
            <a:extLst>
              <a:ext uri="{FF2B5EF4-FFF2-40B4-BE49-F238E27FC236}">
                <a16:creationId xmlns:a16="http://schemas.microsoft.com/office/drawing/2014/main" id="{61EF96AE-98EA-476E-B0FF-6F006D8C640E}"/>
              </a:ext>
            </a:extLst>
          </p:cNvPr>
          <p:cNvSpPr txBox="1"/>
          <p:nvPr/>
        </p:nvSpPr>
        <p:spPr>
          <a:xfrm>
            <a:off x="381332" y="32524"/>
            <a:ext cx="6685713" cy="2226315"/>
          </a:xfrm>
          <a:prstGeom prst="rect">
            <a:avLst/>
          </a:prstGeom>
          <a:noFill/>
        </p:spPr>
        <p:txBody>
          <a:bodyPr wrap="square" rtlCol="0">
            <a:spAutoFit/>
          </a:bodyPr>
          <a:lstStyle/>
          <a:p>
            <a:pPr algn="ctr"/>
            <a:endParaRPr lang="en-GB" sz="4267" b="1" dirty="0">
              <a:solidFill>
                <a:schemeClr val="bg1"/>
              </a:solidFill>
              <a:latin typeface="Open Sans ExtraBold" panose="020B0604020202020204" pitchFamily="34" charset="0"/>
              <a:ea typeface="Open Sans ExtraBold" panose="020B0604020202020204" pitchFamily="34" charset="0"/>
              <a:cs typeface="Open Sans ExtraBold" panose="020B0604020202020204" pitchFamily="34" charset="0"/>
            </a:endParaRPr>
          </a:p>
          <a:p>
            <a:pPr algn="ctr"/>
            <a:r>
              <a:rPr lang="en-US" sz="1800" b="1" dirty="0">
                <a:effectLst/>
                <a:latin typeface="Times New Roman" panose="02020603050405020304" pitchFamily="18" charset="0"/>
                <a:ea typeface="Times New Roman" panose="02020603050405020304" pitchFamily="18" charset="0"/>
              </a:rPr>
              <a:t> </a:t>
            </a:r>
            <a:r>
              <a:rPr lang="en-GB" sz="3200" b="1" i="1" dirty="0">
                <a:solidFill>
                  <a:schemeClr val="bg1"/>
                </a:solidFill>
                <a:latin typeface="Open Sans ExtraBold" panose="020B0604020202020204" pitchFamily="34" charset="0"/>
                <a:ea typeface="Open Sans ExtraBold" panose="020B0604020202020204" pitchFamily="34" charset="0"/>
                <a:cs typeface="Open Sans ExtraBold" panose="020B0604020202020204" pitchFamily="34" charset="0"/>
              </a:rPr>
              <a:t>The Robust, Safe &amp; Secure Information Sharing that Michigan Residents Deserve</a:t>
            </a:r>
            <a:endParaRPr lang="en-GB" sz="3200" b="1" i="1" dirty="0">
              <a:solidFill>
                <a:schemeClr val="accent1"/>
              </a:solidFill>
              <a:latin typeface="Open Sans ExtraBold" panose="020B0604020202020204" pitchFamily="34" charset="0"/>
              <a:ea typeface="Open Sans ExtraBold" panose="020B0604020202020204" pitchFamily="34" charset="0"/>
              <a:cs typeface="Open Sans ExtraBold" panose="020B0604020202020204" pitchFamily="34" charset="0"/>
            </a:endParaRPr>
          </a:p>
        </p:txBody>
      </p:sp>
      <p:pic>
        <p:nvPicPr>
          <p:cNvPr id="5" name="Picture 4" descr="A picture containing text, clipart&#10;&#10;Description automatically generated">
            <a:extLst>
              <a:ext uri="{FF2B5EF4-FFF2-40B4-BE49-F238E27FC236}">
                <a16:creationId xmlns:a16="http://schemas.microsoft.com/office/drawing/2014/main" id="{44860DAB-846C-087E-CBE3-8AA09A7CE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01" y="5827216"/>
            <a:ext cx="2099534" cy="694334"/>
          </a:xfrm>
          <a:prstGeom prst="rect">
            <a:avLst/>
          </a:prstGeom>
        </p:spPr>
      </p:pic>
      <p:pic>
        <p:nvPicPr>
          <p:cNvPr id="7" name="Picture 6" descr="A black background with text and colorful rectangles&#10;&#10;Description automatically generated">
            <a:extLst>
              <a:ext uri="{FF2B5EF4-FFF2-40B4-BE49-F238E27FC236}">
                <a16:creationId xmlns:a16="http://schemas.microsoft.com/office/drawing/2014/main" id="{70EABE16-4470-F932-598F-C12DC9C45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102" y="2194560"/>
            <a:ext cx="3005116" cy="2322136"/>
          </a:xfrm>
          <a:prstGeom prst="rect">
            <a:avLst/>
          </a:prstGeom>
        </p:spPr>
      </p:pic>
      <p:pic>
        <p:nvPicPr>
          <p:cNvPr id="9" name="Picture 8" descr="A black and grey logo&#10;&#10;Description automatically generated">
            <a:extLst>
              <a:ext uri="{FF2B5EF4-FFF2-40B4-BE49-F238E27FC236}">
                <a16:creationId xmlns:a16="http://schemas.microsoft.com/office/drawing/2014/main" id="{9ECFF0FF-FE7C-F6B7-046D-8B9A808E57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9340" y="4153104"/>
            <a:ext cx="3471158" cy="1007755"/>
          </a:xfrm>
          <a:prstGeom prst="rect">
            <a:avLst/>
          </a:prstGeom>
        </p:spPr>
      </p:pic>
      <p:pic>
        <p:nvPicPr>
          <p:cNvPr id="12" name="Picture 11">
            <a:extLst>
              <a:ext uri="{FF2B5EF4-FFF2-40B4-BE49-F238E27FC236}">
                <a16:creationId xmlns:a16="http://schemas.microsoft.com/office/drawing/2014/main" id="{7DD69E83-EAAD-94D5-352F-B47E86215CBB}"/>
              </a:ext>
            </a:extLst>
          </p:cNvPr>
          <p:cNvPicPr>
            <a:picLocks noChangeAspect="1"/>
          </p:cNvPicPr>
          <p:nvPr/>
        </p:nvPicPr>
        <p:blipFill>
          <a:blip r:embed="rId6"/>
          <a:stretch>
            <a:fillRect/>
          </a:stretch>
        </p:blipFill>
        <p:spPr>
          <a:xfrm>
            <a:off x="4013215" y="2758590"/>
            <a:ext cx="1735579" cy="1340820"/>
          </a:xfrm>
          <a:prstGeom prst="rect">
            <a:avLst/>
          </a:prstGeom>
        </p:spPr>
      </p:pic>
    </p:spTree>
    <p:extLst>
      <p:ext uri="{BB962C8B-B14F-4D97-AF65-F5344CB8AC3E}">
        <p14:creationId xmlns:p14="http://schemas.microsoft.com/office/powerpoint/2010/main" val="2144109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68320-F279-8E73-DB17-445096653E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1B8B52-B555-5FC2-50DA-B9C03AE2421C}"/>
              </a:ext>
            </a:extLst>
          </p:cNvPr>
          <p:cNvSpPr>
            <a:spLocks noGrp="1"/>
          </p:cNvSpPr>
          <p:nvPr>
            <p:ph type="title"/>
          </p:nvPr>
        </p:nvSpPr>
        <p:spPr>
          <a:xfrm>
            <a:off x="876727" y="0"/>
            <a:ext cx="7733873" cy="1241125"/>
          </a:xfrm>
        </p:spPr>
        <p:txBody>
          <a:bodyPr>
            <a:normAutofit/>
          </a:bodyPr>
          <a:lstStyle/>
          <a:p>
            <a:r>
              <a:rPr lang="en-US" sz="4400" dirty="0">
                <a:latin typeface="+mn-lt"/>
              </a:rPr>
              <a:t>ITP to benefit Participants</a:t>
            </a:r>
          </a:p>
        </p:txBody>
      </p:sp>
      <p:sp>
        <p:nvSpPr>
          <p:cNvPr id="3" name="Content Placeholder 2">
            <a:extLst>
              <a:ext uri="{FF2B5EF4-FFF2-40B4-BE49-F238E27FC236}">
                <a16:creationId xmlns:a16="http://schemas.microsoft.com/office/drawing/2014/main" id="{BB44BE76-6BE5-774A-16EF-4164D269C9EA}"/>
              </a:ext>
            </a:extLst>
          </p:cNvPr>
          <p:cNvSpPr>
            <a:spLocks noGrp="1"/>
          </p:cNvSpPr>
          <p:nvPr>
            <p:ph idx="1"/>
          </p:nvPr>
        </p:nvSpPr>
        <p:spPr>
          <a:xfrm>
            <a:off x="656253" y="1775505"/>
            <a:ext cx="10879494" cy="4105025"/>
          </a:xfrm>
        </p:spPr>
        <p:txBody>
          <a:bodyPr numCol="2">
            <a:normAutofit fontScale="70000" lnSpcReduction="20000"/>
          </a:bodyPr>
          <a:lstStyle/>
          <a:p>
            <a:pPr marL="514350" indent="-514350">
              <a:lnSpc>
                <a:spcPct val="120000"/>
              </a:lnSpc>
              <a:spcBef>
                <a:spcPts val="0"/>
              </a:spcBef>
              <a:spcAft>
                <a:spcPts val="600"/>
              </a:spcAft>
              <a:buFont typeface="+mj-lt"/>
              <a:buAutoNum type="arabicPeriod"/>
            </a:pPr>
            <a:r>
              <a:rPr lang="en-US" sz="2600" b="1" dirty="0">
                <a:latin typeface="+mn-lt"/>
                <a:cs typeface="Times New Roman" panose="02020603050405020304" pitchFamily="18" charset="0"/>
              </a:rPr>
              <a:t>Accelerate completion of new MiHIN technology projects with minimal technical debt:</a:t>
            </a:r>
          </a:p>
          <a:p>
            <a:pPr marL="914389" lvl="1" indent="-457200">
              <a:lnSpc>
                <a:spcPct val="120000"/>
              </a:lnSpc>
              <a:spcBef>
                <a:spcPts val="0"/>
              </a:spcBef>
              <a:spcAft>
                <a:spcPts val="600"/>
              </a:spcAft>
              <a:buFont typeface="+mj-lt"/>
              <a:buAutoNum type="alphaLcParenR"/>
            </a:pPr>
            <a:r>
              <a:rPr lang="en-US" sz="2200" dirty="0">
                <a:latin typeface="+mn-lt"/>
                <a:cs typeface="Times New Roman" panose="02020603050405020304" pitchFamily="18" charset="0"/>
              </a:rPr>
              <a:t>Deploy new MiHIN project technologies, longitudinal record solutions, and activate associated Use Cases for projects</a:t>
            </a:r>
          </a:p>
          <a:p>
            <a:pPr marL="914389" lvl="1" indent="-457200">
              <a:lnSpc>
                <a:spcPct val="120000"/>
              </a:lnSpc>
              <a:spcBef>
                <a:spcPts val="0"/>
              </a:spcBef>
              <a:spcAft>
                <a:spcPts val="600"/>
              </a:spcAft>
              <a:buFont typeface="+mj-lt"/>
              <a:buAutoNum type="alphaLcParenR"/>
            </a:pPr>
            <a:r>
              <a:rPr lang="en-US" sz="2200" dirty="0">
                <a:latin typeface="+mn-lt"/>
                <a:cs typeface="Times New Roman" panose="02020603050405020304" pitchFamily="18" charset="0"/>
              </a:rPr>
              <a:t>Decommission duplicate legacy technology</a:t>
            </a:r>
          </a:p>
          <a:p>
            <a:pPr marL="457189" lvl="1" indent="0">
              <a:lnSpc>
                <a:spcPct val="120000"/>
              </a:lnSpc>
              <a:spcBef>
                <a:spcPts val="0"/>
              </a:spcBef>
              <a:spcAft>
                <a:spcPts val="600"/>
              </a:spcAft>
              <a:buNone/>
            </a:pPr>
            <a:endParaRPr lang="en-US" sz="2200" dirty="0">
              <a:latin typeface="+mn-lt"/>
              <a:cs typeface="Times New Roman" panose="02020603050405020304" pitchFamily="18" charset="0"/>
            </a:endParaRPr>
          </a:p>
          <a:p>
            <a:pPr marL="514350" indent="-514350">
              <a:lnSpc>
                <a:spcPct val="120000"/>
              </a:lnSpc>
              <a:spcBef>
                <a:spcPts val="0"/>
              </a:spcBef>
              <a:spcAft>
                <a:spcPts val="600"/>
              </a:spcAft>
              <a:buFont typeface="+mj-lt"/>
              <a:buAutoNum type="arabicPeriod"/>
            </a:pPr>
            <a:r>
              <a:rPr lang="en-US" sz="2600" b="1" dirty="0">
                <a:latin typeface="+mn-lt"/>
                <a:cs typeface="Times New Roman" panose="02020603050405020304" pitchFamily="18" charset="0"/>
              </a:rPr>
              <a:t>Standardize repeatable process and pricing for:</a:t>
            </a:r>
          </a:p>
          <a:p>
            <a:pPr marL="914389" lvl="1" indent="-457200">
              <a:lnSpc>
                <a:spcPct val="120000"/>
              </a:lnSpc>
              <a:spcBef>
                <a:spcPts val="0"/>
              </a:spcBef>
              <a:spcAft>
                <a:spcPts val="600"/>
              </a:spcAft>
              <a:buFont typeface="+mj-lt"/>
              <a:buAutoNum type="alphaLcParenR"/>
            </a:pPr>
            <a:r>
              <a:rPr lang="en-US" sz="2100" dirty="0">
                <a:latin typeface="+mn-lt"/>
                <a:cs typeface="Times New Roman" panose="02020603050405020304" pitchFamily="18" charset="0"/>
              </a:rPr>
              <a:t>Customer onboardings </a:t>
            </a:r>
          </a:p>
          <a:p>
            <a:pPr marL="914389" lvl="1" indent="-457200">
              <a:lnSpc>
                <a:spcPct val="120000"/>
              </a:lnSpc>
              <a:spcBef>
                <a:spcPts val="0"/>
              </a:spcBef>
              <a:spcAft>
                <a:spcPts val="600"/>
              </a:spcAft>
              <a:buFont typeface="+mj-lt"/>
              <a:buAutoNum type="alphaLcParenR"/>
            </a:pPr>
            <a:r>
              <a:rPr lang="en-US" sz="2100" dirty="0">
                <a:latin typeface="+mn-lt"/>
                <a:cs typeface="Times New Roman" panose="02020603050405020304" pitchFamily="18" charset="0"/>
              </a:rPr>
              <a:t>Deploying use cases to MiHIN customers</a:t>
            </a:r>
          </a:p>
          <a:p>
            <a:pPr marL="914389" lvl="1" indent="-457200">
              <a:lnSpc>
                <a:spcPct val="120000"/>
              </a:lnSpc>
              <a:spcBef>
                <a:spcPts val="0"/>
              </a:spcBef>
              <a:spcAft>
                <a:spcPts val="600"/>
              </a:spcAft>
              <a:buFont typeface="+mj-lt"/>
              <a:buAutoNum type="alphaLcParenR"/>
            </a:pPr>
            <a:r>
              <a:rPr lang="en-US" sz="2100" dirty="0">
                <a:latin typeface="+mn-lt"/>
                <a:cs typeface="Times New Roman" panose="02020603050405020304" pitchFamily="18" charset="0"/>
              </a:rPr>
              <a:t>Optimizing the Scoping of new projects</a:t>
            </a:r>
          </a:p>
          <a:p>
            <a:pPr marL="514350" indent="-514350">
              <a:lnSpc>
                <a:spcPct val="120000"/>
              </a:lnSpc>
              <a:spcBef>
                <a:spcPts val="0"/>
              </a:spcBef>
              <a:spcAft>
                <a:spcPts val="600"/>
              </a:spcAft>
              <a:buFont typeface="+mj-lt"/>
              <a:buAutoNum type="arabicPeriod"/>
            </a:pPr>
            <a:r>
              <a:rPr lang="en-US" sz="2600" b="1" dirty="0">
                <a:latin typeface="+mn-lt"/>
                <a:cs typeface="Times New Roman" panose="02020603050405020304" pitchFamily="18" charset="0"/>
              </a:rPr>
              <a:t>Streamlined operational support and service delivery:</a:t>
            </a:r>
          </a:p>
          <a:p>
            <a:pPr marL="914389" lvl="1" indent="-457200">
              <a:lnSpc>
                <a:spcPct val="120000"/>
              </a:lnSpc>
              <a:spcBef>
                <a:spcPts val="0"/>
              </a:spcBef>
              <a:spcAft>
                <a:spcPts val="600"/>
              </a:spcAft>
              <a:buFont typeface="+mj-lt"/>
              <a:buAutoNum type="alphaLcParenR"/>
            </a:pPr>
            <a:r>
              <a:rPr lang="en-US" sz="2100" dirty="0">
                <a:latin typeface="+mn-lt"/>
                <a:cs typeface="Times New Roman" panose="02020603050405020304" pitchFamily="18" charset="0"/>
              </a:rPr>
              <a:t>Help Desk</a:t>
            </a:r>
          </a:p>
          <a:p>
            <a:pPr marL="914389" lvl="1" indent="-457200">
              <a:lnSpc>
                <a:spcPct val="120000"/>
              </a:lnSpc>
              <a:spcBef>
                <a:spcPts val="0"/>
              </a:spcBef>
              <a:spcAft>
                <a:spcPts val="600"/>
              </a:spcAft>
              <a:buFont typeface="+mj-lt"/>
              <a:buAutoNum type="alphaLcParenR"/>
            </a:pPr>
            <a:r>
              <a:rPr lang="en-US" sz="2100" dirty="0">
                <a:latin typeface="+mn-lt"/>
                <a:cs typeface="Times New Roman" panose="02020603050405020304" pitchFamily="18" charset="0"/>
              </a:rPr>
              <a:t>Product Support for Fixes, Changes and Enhancements</a:t>
            </a:r>
          </a:p>
          <a:p>
            <a:pPr marL="914389" lvl="1" indent="-457200">
              <a:lnSpc>
                <a:spcPct val="120000"/>
              </a:lnSpc>
              <a:spcBef>
                <a:spcPts val="0"/>
              </a:spcBef>
              <a:spcAft>
                <a:spcPts val="600"/>
              </a:spcAft>
              <a:buFont typeface="+mj-lt"/>
              <a:buAutoNum type="alphaLcParenR"/>
            </a:pPr>
            <a:r>
              <a:rPr lang="en-US" sz="2100" dirty="0">
                <a:latin typeface="+mn-lt"/>
                <a:cs typeface="Times New Roman" panose="02020603050405020304" pitchFamily="18" charset="0"/>
              </a:rPr>
              <a:t>Implementations </a:t>
            </a:r>
          </a:p>
          <a:p>
            <a:pPr marL="914389" lvl="1" indent="-457200">
              <a:lnSpc>
                <a:spcPct val="120000"/>
              </a:lnSpc>
              <a:spcBef>
                <a:spcPts val="0"/>
              </a:spcBef>
              <a:spcAft>
                <a:spcPts val="600"/>
              </a:spcAft>
              <a:buFont typeface="+mj-lt"/>
              <a:buAutoNum type="alphaLcParenR"/>
            </a:pPr>
            <a:r>
              <a:rPr lang="en-US" sz="2100" dirty="0">
                <a:latin typeface="+mn-lt"/>
                <a:cs typeface="Times New Roman" panose="02020603050405020304" pitchFamily="18" charset="0"/>
              </a:rPr>
              <a:t>On-boarding</a:t>
            </a:r>
          </a:p>
          <a:p>
            <a:pPr marL="457189" lvl="1" indent="0">
              <a:lnSpc>
                <a:spcPct val="120000"/>
              </a:lnSpc>
              <a:spcBef>
                <a:spcPts val="0"/>
              </a:spcBef>
              <a:spcAft>
                <a:spcPts val="600"/>
              </a:spcAft>
              <a:buNone/>
            </a:pPr>
            <a:endParaRPr lang="en-US" sz="2100" dirty="0">
              <a:latin typeface="+mn-lt"/>
              <a:cs typeface="Times New Roman" panose="02020603050405020304" pitchFamily="18" charset="0"/>
            </a:endParaRPr>
          </a:p>
          <a:p>
            <a:pPr marL="514350" indent="-514350">
              <a:lnSpc>
                <a:spcPct val="120000"/>
              </a:lnSpc>
              <a:spcBef>
                <a:spcPts val="0"/>
              </a:spcBef>
              <a:spcAft>
                <a:spcPts val="600"/>
              </a:spcAft>
              <a:buFont typeface="+mj-lt"/>
              <a:buAutoNum type="arabicPeriod"/>
            </a:pPr>
            <a:r>
              <a:rPr lang="en-US" sz="2600" b="1" dirty="0">
                <a:latin typeface="+mn-lt"/>
                <a:cs typeface="Times New Roman" panose="02020603050405020304" pitchFamily="18" charset="0"/>
              </a:rPr>
              <a:t>Enhance detailed reporting:</a:t>
            </a:r>
          </a:p>
          <a:p>
            <a:pPr marL="914389" lvl="1" indent="-457200">
              <a:lnSpc>
                <a:spcPct val="120000"/>
              </a:lnSpc>
              <a:spcBef>
                <a:spcPts val="0"/>
              </a:spcBef>
              <a:spcAft>
                <a:spcPts val="600"/>
              </a:spcAft>
              <a:buFont typeface="+mj-lt"/>
              <a:buAutoNum type="alphaLcParenR"/>
            </a:pPr>
            <a:r>
              <a:rPr lang="en-US" sz="2200" dirty="0">
                <a:latin typeface="+mn-lt"/>
                <a:cs typeface="Times New Roman" panose="02020603050405020304" pitchFamily="18" charset="0"/>
              </a:rPr>
              <a:t>Operational Reporting</a:t>
            </a:r>
          </a:p>
          <a:p>
            <a:pPr marL="914389" lvl="1" indent="-457200">
              <a:lnSpc>
                <a:spcPct val="120000"/>
              </a:lnSpc>
              <a:spcBef>
                <a:spcPts val="0"/>
              </a:spcBef>
              <a:spcAft>
                <a:spcPts val="600"/>
              </a:spcAft>
              <a:buFont typeface="+mj-lt"/>
              <a:buAutoNum type="alphaLcParenR"/>
            </a:pPr>
            <a:r>
              <a:rPr lang="en-US" sz="2200" dirty="0">
                <a:latin typeface="+mn-lt"/>
                <a:cs typeface="Times New Roman" panose="02020603050405020304" pitchFamily="18" charset="0"/>
              </a:rPr>
              <a:t>Conformance Reporting</a:t>
            </a:r>
          </a:p>
          <a:p>
            <a:pPr marL="914389" lvl="1" indent="-457200">
              <a:lnSpc>
                <a:spcPct val="120000"/>
              </a:lnSpc>
              <a:spcBef>
                <a:spcPts val="0"/>
              </a:spcBef>
              <a:spcAft>
                <a:spcPts val="600"/>
              </a:spcAft>
              <a:buFont typeface="+mj-lt"/>
              <a:buAutoNum type="alphaLcParenR"/>
            </a:pPr>
            <a:r>
              <a:rPr lang="en-US" sz="2200" dirty="0">
                <a:latin typeface="+mn-lt"/>
                <a:cs typeface="Times New Roman" panose="02020603050405020304" pitchFamily="18" charset="0"/>
              </a:rPr>
              <a:t>Requested/Enhanced Client Facing Reports</a:t>
            </a:r>
          </a:p>
          <a:p>
            <a:pPr marL="914389" lvl="1" indent="-457200">
              <a:lnSpc>
                <a:spcPct val="120000"/>
              </a:lnSpc>
              <a:spcBef>
                <a:spcPts val="0"/>
              </a:spcBef>
              <a:spcAft>
                <a:spcPts val="600"/>
              </a:spcAft>
              <a:buFont typeface="+mj-lt"/>
              <a:buAutoNum type="alphaLcParenR"/>
            </a:pPr>
            <a:r>
              <a:rPr lang="en-US" sz="2200" dirty="0">
                <a:latin typeface="+mn-lt"/>
                <a:cs typeface="Times New Roman" panose="02020603050405020304" pitchFamily="18" charset="0"/>
              </a:rPr>
              <a:t>Message Volume Reports</a:t>
            </a:r>
          </a:p>
        </p:txBody>
      </p:sp>
      <p:sp>
        <p:nvSpPr>
          <p:cNvPr id="4" name="Slide Number Placeholder 3">
            <a:extLst>
              <a:ext uri="{FF2B5EF4-FFF2-40B4-BE49-F238E27FC236}">
                <a16:creationId xmlns:a16="http://schemas.microsoft.com/office/drawing/2014/main" id="{4E17DAB6-F6B7-5933-2103-D7BDADF63B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tint val="75000"/>
                  </a:srgbClr>
                </a:solidFill>
                <a:effectLst/>
                <a:uLnTx/>
                <a:uFillTx/>
                <a:latin typeface="Helvetica" pitchFamily="2"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tint val="75000"/>
                </a:srgbClr>
              </a:solidFill>
              <a:effectLst/>
              <a:uLnTx/>
              <a:uFillTx/>
              <a:latin typeface="Helvetica" pitchFamily="2" charset="0"/>
              <a:ea typeface="+mn-ea"/>
              <a:cs typeface="Arial" panose="020B0604020202020204" pitchFamily="34" charset="0"/>
            </a:endParaRPr>
          </a:p>
        </p:txBody>
      </p:sp>
    </p:spTree>
    <p:extLst>
      <p:ext uri="{BB962C8B-B14F-4D97-AF65-F5344CB8AC3E}">
        <p14:creationId xmlns:p14="http://schemas.microsoft.com/office/powerpoint/2010/main" val="853515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01E90A0-003F-A536-8DA1-00EA1A179A21}"/>
              </a:ext>
            </a:extLst>
          </p:cNvPr>
          <p:cNvPicPr>
            <a:picLocks noChangeAspect="1"/>
          </p:cNvPicPr>
          <p:nvPr/>
        </p:nvPicPr>
        <p:blipFill rotWithShape="1">
          <a:blip r:embed="rId3"/>
          <a:srcRect b="13128"/>
          <a:stretch/>
        </p:blipFill>
        <p:spPr>
          <a:xfrm>
            <a:off x="-3049" y="10"/>
            <a:ext cx="12191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098A509-D192-87AB-5F2C-092862184CEC}"/>
              </a:ext>
            </a:extLst>
          </p:cNvPr>
          <p:cNvSpPr txBox="1">
            <a:spLocks/>
          </p:cNvSpPr>
          <p:nvPr/>
        </p:nvSpPr>
        <p:spPr>
          <a:xfrm>
            <a:off x="1181100" y="4803757"/>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rmAutofit/>
          </a:bodyPr>
          <a:lstStyle>
            <a:lvl1pPr algn="ctr" defTabSz="685800" rtl="0" eaLnBrk="1" latinLnBrk="0" hangingPunct="1">
              <a:lnSpc>
                <a:spcPct val="90000"/>
              </a:lnSpc>
              <a:spcBef>
                <a:spcPct val="0"/>
              </a:spcBef>
              <a:buNone/>
              <a:defRPr sz="4500" b="1" kern="1200">
                <a:solidFill>
                  <a:schemeClr val="tx2"/>
                </a:solidFill>
                <a:latin typeface="Helvetica" pitchFamily="2" charset="0"/>
                <a:ea typeface="+mj-ea"/>
                <a:cs typeface="Arial" panose="020B0604020202020204" pitchFamily="34" charset="0"/>
              </a:defRPr>
            </a:lvl1pPr>
          </a:lstStyle>
          <a:p>
            <a:pPr marL="0" marR="0" lvl="0" indent="0" defTabSz="914400" fontAlgn="auto">
              <a:spcAft>
                <a:spcPts val="600"/>
              </a:spcAft>
              <a:buClrTx/>
              <a:buSzTx/>
              <a:tabLst/>
              <a:defRPr/>
            </a:pPr>
            <a:r>
              <a:rPr kumimoji="0" lang="en-US" sz="5200" b="1" i="0" u="none" strike="noStrike" cap="none" spc="0" normalizeH="0" baseline="0" noProof="0" dirty="0">
                <a:ln>
                  <a:noFill/>
                </a:ln>
                <a:solidFill>
                  <a:srgbClr val="FFFFFF"/>
                </a:solidFill>
                <a:effectLst/>
                <a:uLnTx/>
                <a:uFillTx/>
                <a:latin typeface="+mj-lt"/>
                <a:cs typeface="+mj-cs"/>
              </a:rPr>
              <a:t>Operational Plan – </a:t>
            </a:r>
          </a:p>
          <a:p>
            <a:pPr marL="0" marR="0" lvl="0" indent="0" defTabSz="914400" fontAlgn="auto">
              <a:spcAft>
                <a:spcPts val="600"/>
              </a:spcAft>
              <a:buClrTx/>
              <a:buSzTx/>
              <a:tabLst/>
              <a:defRPr/>
            </a:pPr>
            <a:r>
              <a:rPr kumimoji="0" lang="en-US" sz="5200" b="1" i="0" u="none" strike="noStrike" cap="none" spc="0" normalizeH="0" baseline="0" noProof="0" dirty="0">
                <a:ln>
                  <a:noFill/>
                </a:ln>
                <a:solidFill>
                  <a:srgbClr val="FFFFFF"/>
                </a:solidFill>
                <a:effectLst/>
                <a:uLnTx/>
                <a:uFillTx/>
                <a:latin typeface="+mj-lt"/>
                <a:cs typeface="+mj-cs"/>
              </a:rPr>
              <a:t>Example of Accomplishments To Date..</a:t>
            </a:r>
          </a:p>
        </p:txBody>
      </p:sp>
      <p:sp>
        <p:nvSpPr>
          <p:cNvPr id="7" name="Rectangle 6">
            <a:extLst>
              <a:ext uri="{FF2B5EF4-FFF2-40B4-BE49-F238E27FC236}">
                <a16:creationId xmlns:a16="http://schemas.microsoft.com/office/drawing/2014/main" id="{37722F6E-1B56-2A6E-8675-222DF9CC909E}"/>
              </a:ext>
            </a:extLst>
          </p:cNvPr>
          <p:cNvSpPr/>
          <p:nvPr/>
        </p:nvSpPr>
        <p:spPr>
          <a:xfrm>
            <a:off x="606550" y="3429000"/>
            <a:ext cx="10972800" cy="3429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b="1" dirty="0"/>
          </a:p>
          <a:p>
            <a:r>
              <a:rPr lang="en-US" sz="1600" b="1" dirty="0"/>
              <a:t>Phase 1</a:t>
            </a:r>
          </a:p>
          <a:p>
            <a:r>
              <a:rPr lang="en-US" sz="1600" dirty="0"/>
              <a:t>All feeds inventoried and those flowing into legacy system migrated to flow directly into the new integrated technology platform and back out to the customer’s historical interfaces. The client sends to the same connection point and continue to receive data from the same interface engine.</a:t>
            </a:r>
          </a:p>
          <a:p>
            <a:endParaRPr lang="en-US" sz="1600" dirty="0"/>
          </a:p>
          <a:p>
            <a:r>
              <a:rPr lang="en-US" sz="1600" b="1" dirty="0"/>
              <a:t>Phase 2</a:t>
            </a:r>
          </a:p>
          <a:p>
            <a:r>
              <a:rPr lang="en-US" sz="1600" dirty="0"/>
              <a:t>Our new clinical data (FHIR resource) repository, is installed in our development environment. Data flows are validated.</a:t>
            </a:r>
          </a:p>
          <a:p>
            <a:endParaRPr lang="en-US" sz="1600" dirty="0"/>
          </a:p>
          <a:p>
            <a:r>
              <a:rPr lang="en-US" sz="1600" b="1" dirty="0"/>
              <a:t>Phase 3</a:t>
            </a:r>
          </a:p>
          <a:p>
            <a:r>
              <a:rPr lang="en-US" sz="1600" dirty="0"/>
              <a:t>Designing an upgraded longitudinal record viewer which is natively based on our FHIR repository and aggregates clinical data across our network, accelerating data analytics and meeting Cures Act regulations.</a:t>
            </a:r>
          </a:p>
          <a:p>
            <a:endParaRPr lang="en-US" dirty="0"/>
          </a:p>
          <a:p>
            <a:endParaRPr lang="en-US" dirty="0"/>
          </a:p>
        </p:txBody>
      </p:sp>
    </p:spTree>
    <p:extLst>
      <p:ext uri="{BB962C8B-B14F-4D97-AF65-F5344CB8AC3E}">
        <p14:creationId xmlns:p14="http://schemas.microsoft.com/office/powerpoint/2010/main" val="3381753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ular signs with text&#10;&#10;Description automatically generated with medium confidence">
            <a:extLst>
              <a:ext uri="{FF2B5EF4-FFF2-40B4-BE49-F238E27FC236}">
                <a16:creationId xmlns:a16="http://schemas.microsoft.com/office/drawing/2014/main" id="{D5076B36-C3BF-A4E0-A090-E1B708A82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659"/>
            <a:ext cx="12192000" cy="6858000"/>
          </a:xfrm>
          <a:prstGeom prst="rect">
            <a:avLst/>
          </a:prstGeom>
        </p:spPr>
      </p:pic>
      <p:sp>
        <p:nvSpPr>
          <p:cNvPr id="7" name="TextBox 6">
            <a:extLst>
              <a:ext uri="{FF2B5EF4-FFF2-40B4-BE49-F238E27FC236}">
                <a16:creationId xmlns:a16="http://schemas.microsoft.com/office/drawing/2014/main" id="{6D73BF4F-EFFC-49B5-A897-EC320A615114}"/>
              </a:ext>
            </a:extLst>
          </p:cNvPr>
          <p:cNvSpPr txBox="1"/>
          <p:nvPr/>
        </p:nvSpPr>
        <p:spPr>
          <a:xfrm>
            <a:off x="140885" y="280659"/>
            <a:ext cx="12051115" cy="1322887"/>
          </a:xfrm>
        </p:spPr>
        <p:txBody>
          <a:bodyPr vert="horz" lIns="91440" tIns="45720" rIns="91440" bIns="45720" rtlCol="0" anchor="ctr">
            <a:normAutofit lnSpcReduction="10000"/>
          </a:bodyPr>
          <a:lstStyle/>
          <a:p>
            <a:pPr algn="ctr">
              <a:lnSpc>
                <a:spcPct val="90000"/>
              </a:lnSpc>
              <a:spcBef>
                <a:spcPct val="0"/>
              </a:spcBef>
              <a:spcAft>
                <a:spcPts val="600"/>
              </a:spcAft>
            </a:pPr>
            <a:r>
              <a:rPr lang="en-US" sz="4800" b="1" dirty="0">
                <a:solidFill>
                  <a:srgbClr val="263F8E"/>
                </a:solidFill>
                <a:latin typeface="+mj-lt"/>
                <a:ea typeface="+mj-ea"/>
                <a:cs typeface="+mj-cs"/>
              </a:rPr>
              <a:t>Why is now the right time for this migration?</a:t>
            </a:r>
          </a:p>
        </p:txBody>
      </p:sp>
    </p:spTree>
    <p:extLst>
      <p:ext uri="{BB962C8B-B14F-4D97-AF65-F5344CB8AC3E}">
        <p14:creationId xmlns:p14="http://schemas.microsoft.com/office/powerpoint/2010/main" val="2613601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7F8E95-2C88-193A-4E87-3052F92E5AEB}"/>
              </a:ext>
            </a:extLst>
          </p:cNvPr>
          <p:cNvSpPr>
            <a:spLocks noGrp="1"/>
          </p:cNvSpPr>
          <p:nvPr>
            <p:ph idx="1"/>
          </p:nvPr>
        </p:nvSpPr>
        <p:spPr/>
        <p:txBody>
          <a:bodyPr>
            <a:normAutofit/>
          </a:bodyPr>
          <a:lstStyle/>
          <a:p>
            <a:r>
              <a:rPr lang="en-US" sz="2400" dirty="0"/>
              <a:t>Prior Authorization</a:t>
            </a:r>
          </a:p>
          <a:p>
            <a:pPr lvl="1"/>
            <a:r>
              <a:rPr lang="en-US" dirty="0"/>
              <a:t>Prior Authorization Requirements, Documentation, and Decision FHIR API</a:t>
            </a:r>
          </a:p>
          <a:p>
            <a:pPr lvl="1"/>
            <a:r>
              <a:rPr lang="en-US" dirty="0"/>
              <a:t>Fully integrated API which can automate process of pulling Prior Authorization elements from medical record</a:t>
            </a:r>
          </a:p>
          <a:p>
            <a:r>
              <a:rPr lang="en-US" sz="2400" dirty="0"/>
              <a:t>Payer to Payer Exchange</a:t>
            </a:r>
          </a:p>
          <a:p>
            <a:pPr lvl="1"/>
            <a:r>
              <a:rPr lang="en-US" dirty="0"/>
              <a:t>Share information with existing and concurrent payers through FHIR API</a:t>
            </a:r>
          </a:p>
          <a:p>
            <a:r>
              <a:rPr lang="en-US" sz="2400" dirty="0"/>
              <a:t>Provider Access API</a:t>
            </a:r>
          </a:p>
          <a:p>
            <a:pPr lvl="1"/>
            <a:r>
              <a:rPr lang="en-US" dirty="0"/>
              <a:t>Create FHIR API for providers to access information on their patients</a:t>
            </a:r>
          </a:p>
          <a:p>
            <a:pPr lvl="1"/>
            <a:r>
              <a:rPr lang="en-US" dirty="0"/>
              <a:t>Leverage Health Information Networks for provider patient attribution </a:t>
            </a:r>
          </a:p>
        </p:txBody>
      </p:sp>
      <p:sp>
        <p:nvSpPr>
          <p:cNvPr id="3" name="Title 2">
            <a:extLst>
              <a:ext uri="{FF2B5EF4-FFF2-40B4-BE49-F238E27FC236}">
                <a16:creationId xmlns:a16="http://schemas.microsoft.com/office/drawing/2014/main" id="{80E6701D-DD59-03AE-E6ED-6E24DC5D758B}"/>
              </a:ext>
            </a:extLst>
          </p:cNvPr>
          <p:cNvSpPr>
            <a:spLocks noGrp="1"/>
          </p:cNvSpPr>
          <p:nvPr>
            <p:ph type="title"/>
          </p:nvPr>
        </p:nvSpPr>
        <p:spPr>
          <a:xfrm>
            <a:off x="390144" y="131039"/>
            <a:ext cx="11558016" cy="1325563"/>
          </a:xfrm>
        </p:spPr>
        <p:txBody>
          <a:bodyPr>
            <a:normAutofit/>
          </a:bodyPr>
          <a:lstStyle/>
          <a:p>
            <a:r>
              <a:rPr lang="en-US" sz="2800" dirty="0">
                <a:solidFill>
                  <a:srgbClr val="253E8E"/>
                </a:solidFill>
              </a:rPr>
              <a:t>2023 Mandates from 21</a:t>
            </a:r>
            <a:r>
              <a:rPr lang="en-US" sz="2800" baseline="30000" dirty="0">
                <a:solidFill>
                  <a:srgbClr val="253E8E"/>
                </a:solidFill>
              </a:rPr>
              <a:t>st</a:t>
            </a:r>
            <a:r>
              <a:rPr lang="en-US" sz="2800" dirty="0">
                <a:solidFill>
                  <a:srgbClr val="253E8E"/>
                </a:solidFill>
              </a:rPr>
              <a:t> Century Cures: FHIR Based Exchange</a:t>
            </a:r>
          </a:p>
        </p:txBody>
      </p:sp>
    </p:spTree>
    <p:extLst>
      <p:ext uri="{BB962C8B-B14F-4D97-AF65-F5344CB8AC3E}">
        <p14:creationId xmlns:p14="http://schemas.microsoft.com/office/powerpoint/2010/main" val="14223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352A9-0402-0DFA-4C6A-64F2DCCAE36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87352-A256-469F-A153-3EDF959E5B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tint val="75000"/>
                  </a:srgbClr>
                </a:solidFill>
                <a:effectLst/>
                <a:uLnTx/>
                <a:uFillTx/>
                <a:latin typeface="Helvetica" pitchFamily="2"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tint val="75000"/>
                </a:srgbClr>
              </a:solidFill>
              <a:effectLst/>
              <a:uLnTx/>
              <a:uFillTx/>
              <a:latin typeface="Helvetica" pitchFamily="2" charset="0"/>
              <a:ea typeface="+mn-ea"/>
              <a:cs typeface="Arial" panose="020B0604020202020204" pitchFamily="34" charset="0"/>
            </a:endParaRPr>
          </a:p>
        </p:txBody>
      </p:sp>
      <p:pic>
        <p:nvPicPr>
          <p:cNvPr id="6" name="Picture 5">
            <a:extLst>
              <a:ext uri="{FF2B5EF4-FFF2-40B4-BE49-F238E27FC236}">
                <a16:creationId xmlns:a16="http://schemas.microsoft.com/office/drawing/2014/main" id="{FED1D21F-463E-ECBD-F59F-B8DA19021C6C}"/>
              </a:ext>
            </a:extLst>
          </p:cNvPr>
          <p:cNvPicPr>
            <a:picLocks noChangeAspect="1"/>
          </p:cNvPicPr>
          <p:nvPr/>
        </p:nvPicPr>
        <p:blipFill>
          <a:blip r:embed="rId2"/>
          <a:stretch>
            <a:fillRect/>
          </a:stretch>
        </p:blipFill>
        <p:spPr>
          <a:xfrm>
            <a:off x="390472" y="321896"/>
            <a:ext cx="6131050" cy="2665089"/>
          </a:xfrm>
          <a:prstGeom prst="rect">
            <a:avLst/>
          </a:prstGeom>
        </p:spPr>
      </p:pic>
      <p:pic>
        <p:nvPicPr>
          <p:cNvPr id="7" name="Picture 6">
            <a:extLst>
              <a:ext uri="{FF2B5EF4-FFF2-40B4-BE49-F238E27FC236}">
                <a16:creationId xmlns:a16="http://schemas.microsoft.com/office/drawing/2014/main" id="{0241A752-7B2C-4147-8C54-D53529B4D8ED}"/>
              </a:ext>
            </a:extLst>
          </p:cNvPr>
          <p:cNvPicPr>
            <a:picLocks noChangeAspect="1"/>
          </p:cNvPicPr>
          <p:nvPr/>
        </p:nvPicPr>
        <p:blipFill>
          <a:blip r:embed="rId3"/>
          <a:stretch>
            <a:fillRect/>
          </a:stretch>
        </p:blipFill>
        <p:spPr>
          <a:xfrm>
            <a:off x="6677789" y="518984"/>
            <a:ext cx="5466496" cy="2232454"/>
          </a:xfrm>
          <a:prstGeom prst="rect">
            <a:avLst/>
          </a:prstGeom>
        </p:spPr>
      </p:pic>
      <p:sp>
        <p:nvSpPr>
          <p:cNvPr id="9" name="Title 8">
            <a:extLst>
              <a:ext uri="{FF2B5EF4-FFF2-40B4-BE49-F238E27FC236}">
                <a16:creationId xmlns:a16="http://schemas.microsoft.com/office/drawing/2014/main" id="{E1D364E2-E5F0-4821-5527-B26E09BD39F6}"/>
              </a:ext>
            </a:extLst>
          </p:cNvPr>
          <p:cNvSpPr>
            <a:spLocks noGrp="1"/>
          </p:cNvSpPr>
          <p:nvPr>
            <p:ph type="title"/>
          </p:nvPr>
        </p:nvSpPr>
        <p:spPr>
          <a:xfrm>
            <a:off x="1121133" y="4599785"/>
            <a:ext cx="10392355" cy="1241125"/>
          </a:xfrm>
        </p:spPr>
        <p:txBody>
          <a:bodyPr>
            <a:normAutofit fontScale="90000"/>
          </a:bodyPr>
          <a:lstStyle/>
          <a:p>
            <a:r>
              <a:rPr lang="en-US" sz="32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ITP will facilitate population-level </a:t>
            </a:r>
            <a:r>
              <a:rPr lang="en-US"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data extraction </a:t>
            </a:r>
            <a:r>
              <a:rPr lang="en-US" sz="32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to empower healthcare providers and public health authorities to access and export vast amounts of patient information for better data analysis at scale, smoother operating healthcare systems, and interoperability.</a:t>
            </a:r>
            <a:endParaRPr lang="en-US" dirty="0"/>
          </a:p>
        </p:txBody>
      </p:sp>
    </p:spTree>
    <p:extLst>
      <p:ext uri="{BB962C8B-B14F-4D97-AF65-F5344CB8AC3E}">
        <p14:creationId xmlns:p14="http://schemas.microsoft.com/office/powerpoint/2010/main" val="4246116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and white circle with a black background&#10;&#10;Description automatically generated">
            <a:extLst>
              <a:ext uri="{FF2B5EF4-FFF2-40B4-BE49-F238E27FC236}">
                <a16:creationId xmlns:a16="http://schemas.microsoft.com/office/drawing/2014/main" id="{BA1F71D2-984F-7E38-97AB-E95F9453AC0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1108267" cy="6248400"/>
          </a:xfrm>
          <a:prstGeom prst="rect">
            <a:avLst/>
          </a:prstGeom>
        </p:spPr>
      </p:pic>
      <p:sp>
        <p:nvSpPr>
          <p:cNvPr id="3" name="Content Placeholder 2">
            <a:extLst>
              <a:ext uri="{FF2B5EF4-FFF2-40B4-BE49-F238E27FC236}">
                <a16:creationId xmlns:a16="http://schemas.microsoft.com/office/drawing/2014/main" id="{AB9DF6E8-080D-4D30-9634-CA132712DE8B}"/>
              </a:ext>
            </a:extLst>
          </p:cNvPr>
          <p:cNvSpPr>
            <a:spLocks noGrp="1"/>
          </p:cNvSpPr>
          <p:nvPr>
            <p:ph idx="1"/>
          </p:nvPr>
        </p:nvSpPr>
        <p:spPr>
          <a:xfrm>
            <a:off x="3970867" y="739122"/>
            <a:ext cx="7730067" cy="4798423"/>
          </a:xfrm>
        </p:spPr>
        <p:txBody>
          <a:bodyPr>
            <a:normAutofit fontScale="40000" lnSpcReduction="20000"/>
          </a:bodyPr>
          <a:lstStyle/>
          <a:p>
            <a:pPr marL="0" indent="0">
              <a:buNone/>
            </a:pPr>
            <a:r>
              <a:rPr lang="en-US" sz="16500" b="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Rubik" pitchFamily="2" charset="-79"/>
                <a:cs typeface="Rubik" pitchFamily="2" charset="-79"/>
              </a:rPr>
              <a:t>Change</a:t>
            </a:r>
            <a:r>
              <a:rPr lang="en-US" sz="165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 is the only constant. </a:t>
            </a:r>
          </a:p>
          <a:p>
            <a:pPr marL="0" indent="0">
              <a:buNone/>
            </a:pPr>
            <a:endParaRPr lang="en-US" sz="60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endParaRPr>
          </a:p>
          <a:p>
            <a:pPr marL="0" indent="0">
              <a:buNone/>
            </a:pPr>
            <a:endParaRPr lang="en-US" sz="60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endParaRPr>
          </a:p>
          <a:p>
            <a:pPr marL="0" indent="0">
              <a:buNone/>
            </a:pPr>
            <a:r>
              <a:rPr lang="en-US" sz="60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Our Mission:</a:t>
            </a:r>
          </a:p>
          <a:p>
            <a:pPr marL="0" indent="0">
              <a:buNone/>
            </a:pPr>
            <a:r>
              <a:rPr lang="en-US" sz="60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Michigan Health Information Network Shared Services (MiHIN) is a public and private non-profit collaboration dedicated to </a:t>
            </a:r>
            <a:r>
              <a:rPr lang="en-US" sz="6000" b="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Rubik" pitchFamily="2" charset="-79"/>
                <a:cs typeface="Rubik" pitchFamily="2" charset="-79"/>
              </a:rPr>
              <a:t>transforming</a:t>
            </a:r>
            <a:r>
              <a:rPr lang="en-US" sz="60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 the healthcare experience, improving quality, and decreasing by supporting the statewide exchange of health information. </a:t>
            </a:r>
            <a:endParaRPr lang="en-US" sz="6000" b="1" dirty="0"/>
          </a:p>
        </p:txBody>
      </p:sp>
      <p:sp>
        <p:nvSpPr>
          <p:cNvPr id="4" name="Title 5">
            <a:extLst>
              <a:ext uri="{FF2B5EF4-FFF2-40B4-BE49-F238E27FC236}">
                <a16:creationId xmlns:a16="http://schemas.microsoft.com/office/drawing/2014/main" id="{1D976953-D070-47B5-AC8D-9027EB0EFBC6}"/>
              </a:ext>
            </a:extLst>
          </p:cNvPr>
          <p:cNvSpPr txBox="1">
            <a:spLocks/>
          </p:cNvSpPr>
          <p:nvPr/>
        </p:nvSpPr>
        <p:spPr>
          <a:xfrm>
            <a:off x="3970867" y="310497"/>
            <a:ext cx="12192000" cy="857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933" b="1" dirty="0">
              <a:solidFill>
                <a:schemeClr val="tx2"/>
              </a:solidFill>
              <a:ea typeface="Roboto" pitchFamily="2" charset="0"/>
            </a:endParaRPr>
          </a:p>
        </p:txBody>
      </p:sp>
      <p:sp>
        <p:nvSpPr>
          <p:cNvPr id="6" name="Slide Number Placeholder 5">
            <a:extLst>
              <a:ext uri="{FF2B5EF4-FFF2-40B4-BE49-F238E27FC236}">
                <a16:creationId xmlns:a16="http://schemas.microsoft.com/office/drawing/2014/main" id="{3B764617-5D3C-4DD8-AE66-16CDB6B2AA4B}"/>
              </a:ext>
            </a:extLst>
          </p:cNvPr>
          <p:cNvSpPr>
            <a:spLocks noGrp="1"/>
          </p:cNvSpPr>
          <p:nvPr>
            <p:ph type="sldNum" sz="quarter" idx="12"/>
          </p:nvPr>
        </p:nvSpPr>
        <p:spPr/>
        <p:txBody>
          <a:bodyPr/>
          <a:lstStyle/>
          <a:p>
            <a:fld id="{6389E185-5287-428B-B5EF-B3EEDAE7CD7D}" type="slidenum">
              <a:rPr lang="en-US" smtClean="0"/>
              <a:t>17</a:t>
            </a:fld>
            <a:endParaRPr lang="en-US" dirty="0"/>
          </a:p>
        </p:txBody>
      </p:sp>
    </p:spTree>
    <p:extLst>
      <p:ext uri="{BB962C8B-B14F-4D97-AF65-F5344CB8AC3E}">
        <p14:creationId xmlns:p14="http://schemas.microsoft.com/office/powerpoint/2010/main" val="415423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207CB8-924D-A84E-20C9-CF97F5CBAFC8}"/>
              </a:ext>
            </a:extLst>
          </p:cNvPr>
          <p:cNvSpPr/>
          <p:nvPr/>
        </p:nvSpPr>
        <p:spPr>
          <a:xfrm>
            <a:off x="0" y="0"/>
            <a:ext cx="12192000" cy="6267451"/>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D9B769C1-C32F-8964-1FCA-DB4049DF3DB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4D072C7-5704-30E4-E7C7-C4F1DC5EA39D}"/>
              </a:ext>
            </a:extLst>
          </p:cNvPr>
          <p:cNvSpPr>
            <a:spLocks noGrp="1"/>
          </p:cNvSpPr>
          <p:nvPr>
            <p:ph type="subTitle" idx="1"/>
          </p:nvPr>
        </p:nvSpPr>
        <p:spPr/>
        <p:txBody>
          <a:bodyPr/>
          <a:lstStyle/>
          <a:p>
            <a:endParaRPr lang="en-US"/>
          </a:p>
        </p:txBody>
      </p:sp>
      <p:pic>
        <p:nvPicPr>
          <p:cNvPr id="5" name="Picture 4" descr="Graphical user interface&#10;&#10;Description automatically generated">
            <a:extLst>
              <a:ext uri="{FF2B5EF4-FFF2-40B4-BE49-F238E27FC236}">
                <a16:creationId xmlns:a16="http://schemas.microsoft.com/office/drawing/2014/main" id="{31E280B3-77CF-9FDE-D710-DF729AFE9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1" y="126798"/>
            <a:ext cx="10858499" cy="6107316"/>
          </a:xfrm>
          <a:prstGeom prst="rect">
            <a:avLst/>
          </a:prstGeom>
        </p:spPr>
      </p:pic>
    </p:spTree>
    <p:extLst>
      <p:ext uri="{BB962C8B-B14F-4D97-AF65-F5344CB8AC3E}">
        <p14:creationId xmlns:p14="http://schemas.microsoft.com/office/powerpoint/2010/main" val="3934043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D4ECB5FC-1C2D-0075-0336-AB34AC1E0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9208"/>
            <a:ext cx="12260828" cy="6929135"/>
          </a:xfrm>
          <a:prstGeom prst="rect">
            <a:avLst/>
          </a:prstGeom>
        </p:spPr>
      </p:pic>
      <p:sp>
        <p:nvSpPr>
          <p:cNvPr id="6" name="TextBox 5">
            <a:extLst>
              <a:ext uri="{FF2B5EF4-FFF2-40B4-BE49-F238E27FC236}">
                <a16:creationId xmlns:a16="http://schemas.microsoft.com/office/drawing/2014/main" id="{98C8747C-62A6-185E-9E85-0894F541A953}"/>
              </a:ext>
            </a:extLst>
          </p:cNvPr>
          <p:cNvSpPr txBox="1"/>
          <p:nvPr/>
        </p:nvSpPr>
        <p:spPr>
          <a:xfrm>
            <a:off x="520905" y="189499"/>
            <a:ext cx="5609511" cy="1569660"/>
          </a:xfrm>
          <a:prstGeom prst="rect">
            <a:avLst/>
          </a:prstGeom>
          <a:noFill/>
        </p:spPr>
        <p:txBody>
          <a:bodyPr wrap="square" rtlCol="0">
            <a:spAutoFit/>
          </a:bodyPr>
          <a:lstStyle/>
          <a:p>
            <a:r>
              <a:rPr lang="en-US" sz="3200" b="1" spc="23" dirty="0">
                <a:solidFill>
                  <a:srgbClr val="253E8E"/>
                </a:solidFill>
                <a:latin typeface="Open Sans ExtraBold" panose="020B0906030804020204" pitchFamily="34" charset="0"/>
                <a:ea typeface="Open Sans ExtraBold" panose="020B0906030804020204" pitchFamily="34" charset="0"/>
                <a:cs typeface="Open Sans ExtraBold" panose="020B0906030804020204" pitchFamily="34" charset="0"/>
              </a:rPr>
              <a:t>Michigan Health Information Network Shared Services (MiHIN)</a:t>
            </a:r>
          </a:p>
        </p:txBody>
      </p:sp>
      <p:sp>
        <p:nvSpPr>
          <p:cNvPr id="7" name="TextBox 6">
            <a:extLst>
              <a:ext uri="{FF2B5EF4-FFF2-40B4-BE49-F238E27FC236}">
                <a16:creationId xmlns:a16="http://schemas.microsoft.com/office/drawing/2014/main" id="{A7BD4B75-9C90-30DB-EE65-3357C7ABA68D}"/>
              </a:ext>
            </a:extLst>
          </p:cNvPr>
          <p:cNvSpPr txBox="1"/>
          <p:nvPr/>
        </p:nvSpPr>
        <p:spPr>
          <a:xfrm>
            <a:off x="520903" y="2023562"/>
            <a:ext cx="5442535" cy="3939540"/>
          </a:xfrm>
          <a:prstGeom prst="rect">
            <a:avLst/>
          </a:prstGeom>
          <a:noFill/>
        </p:spPr>
        <p:txBody>
          <a:bodyPr wrap="square" rtlCol="0">
            <a:spAutoFit/>
          </a:bodyPr>
          <a:lstStyle/>
          <a:p>
            <a:pPr lvl="0"/>
            <a:r>
              <a:rPr lang="en-US"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MiHIN is </a:t>
            </a:r>
            <a:r>
              <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Lato"/>
              </a:rPr>
              <a:t>a non-profit organization </a:t>
            </a:r>
            <a:r>
              <a:rPr lang="en-US"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that provides technology and services to connect disparate sectors to securely, legally, technically and privately share health information.</a:t>
            </a:r>
          </a:p>
          <a:p>
            <a:pPr lvl="0"/>
            <a:endParaRPr lang="en-GB"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endParaRPr>
          </a:p>
          <a:p>
            <a:pPr lvl="0"/>
            <a:r>
              <a:rPr lang="en-US"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An </a:t>
            </a:r>
            <a:r>
              <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Lato"/>
              </a:rPr>
              <a:t>unbiased data trustee</a:t>
            </a:r>
            <a:r>
              <a:rPr lang="en-US"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 MiHIN does not provide health care services or produce health care data. </a:t>
            </a:r>
          </a:p>
          <a:p>
            <a:pPr lvl="0"/>
            <a:endParaRPr lang="en-US"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endParaRPr>
          </a:p>
          <a:p>
            <a:pPr lvl="0"/>
            <a:r>
              <a:rPr lang="en-US"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Instead, we </a:t>
            </a:r>
            <a:r>
              <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Lato"/>
              </a:rPr>
              <a:t>help convene to share vital health information </a:t>
            </a:r>
            <a:r>
              <a:rPr lang="en-US"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to advance care, better outcomes and lower costs.</a:t>
            </a:r>
          </a:p>
          <a:p>
            <a:pPr lvl="0"/>
            <a:endParaRPr lang="en-GB"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endParaRPr>
          </a:p>
        </p:txBody>
      </p:sp>
      <p:pic>
        <p:nvPicPr>
          <p:cNvPr id="14" name="Picture 13" descr="A picture containing dark&#10;&#10;Description automatically generated">
            <a:extLst>
              <a:ext uri="{FF2B5EF4-FFF2-40B4-BE49-F238E27FC236}">
                <a16:creationId xmlns:a16="http://schemas.microsoft.com/office/drawing/2014/main" id="{DE1B0014-4FA1-A3C3-9FF6-497F1FDB5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416" y="-393311"/>
            <a:ext cx="6356413" cy="6356413"/>
          </a:xfrm>
          <a:prstGeom prst="rect">
            <a:avLst/>
          </a:prstGeom>
        </p:spPr>
      </p:pic>
    </p:spTree>
    <p:extLst>
      <p:ext uri="{BB962C8B-B14F-4D97-AF65-F5344CB8AC3E}">
        <p14:creationId xmlns:p14="http://schemas.microsoft.com/office/powerpoint/2010/main" val="3659810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B6DF45-4D59-01E9-6897-33B118CE8803}"/>
              </a:ext>
            </a:extLst>
          </p:cNvPr>
          <p:cNvSpPr txBox="1"/>
          <p:nvPr/>
        </p:nvSpPr>
        <p:spPr>
          <a:xfrm>
            <a:off x="658094" y="4303700"/>
            <a:ext cx="7109791" cy="1569660"/>
          </a:xfrm>
          <a:prstGeom prst="rect">
            <a:avLst/>
          </a:prstGeom>
          <a:noFill/>
        </p:spPr>
        <p:txBody>
          <a:bodyPr wrap="square">
            <a:spAutoFit/>
          </a:bodyPr>
          <a:lstStyle/>
          <a:p>
            <a:pPr algn="l"/>
            <a:r>
              <a:rPr lang="en-US" sz="9600" b="1" dirty="0">
                <a:solidFill>
                  <a:srgbClr val="40C3CD"/>
                </a:solidFill>
                <a:latin typeface="Open Sans SemiBold" panose="020B0706030804020204" pitchFamily="34" charset="0"/>
                <a:ea typeface="Open Sans SemiBold" panose="020B0706030804020204" pitchFamily="34" charset="0"/>
                <a:cs typeface="Open Sans SemiBold" panose="020B0706030804020204" pitchFamily="34" charset="0"/>
              </a:rPr>
              <a:t>13.1M</a:t>
            </a:r>
          </a:p>
        </p:txBody>
      </p:sp>
      <p:sp>
        <p:nvSpPr>
          <p:cNvPr id="2" name="TextBox 1">
            <a:extLst>
              <a:ext uri="{FF2B5EF4-FFF2-40B4-BE49-F238E27FC236}">
                <a16:creationId xmlns:a16="http://schemas.microsoft.com/office/drawing/2014/main" id="{2A5A528B-8914-9DFA-CFFF-E252640DD1AC}"/>
              </a:ext>
            </a:extLst>
          </p:cNvPr>
          <p:cNvSpPr txBox="1"/>
          <p:nvPr/>
        </p:nvSpPr>
        <p:spPr>
          <a:xfrm>
            <a:off x="440985" y="157628"/>
            <a:ext cx="4424219" cy="1569660"/>
          </a:xfrm>
          <a:prstGeom prst="rect">
            <a:avLst/>
          </a:prstGeom>
          <a:noFill/>
        </p:spPr>
        <p:txBody>
          <a:bodyPr wrap="square" rtlCol="0">
            <a:spAutoFit/>
          </a:bodyPr>
          <a:lstStyle/>
          <a:p>
            <a:r>
              <a:rPr lang="en-US" sz="9600" dirty="0">
                <a:solidFill>
                  <a:srgbClr val="253E8E"/>
                </a:solidFill>
                <a:latin typeface="Open Sans SemiBold" panose="020B0706030804020204" pitchFamily="34" charset="0"/>
                <a:ea typeface="Open Sans SemiBold" panose="020B0706030804020204" pitchFamily="34" charset="0"/>
                <a:cs typeface="Open Sans SemiBold" panose="020B0706030804020204" pitchFamily="34" charset="0"/>
              </a:rPr>
              <a:t>44,582</a:t>
            </a:r>
          </a:p>
        </p:txBody>
      </p:sp>
      <p:sp>
        <p:nvSpPr>
          <p:cNvPr id="6" name="TextBox 5">
            <a:extLst>
              <a:ext uri="{FF2B5EF4-FFF2-40B4-BE49-F238E27FC236}">
                <a16:creationId xmlns:a16="http://schemas.microsoft.com/office/drawing/2014/main" id="{0CC3F521-7893-FA37-F7D5-A33612AF19E4}"/>
              </a:ext>
            </a:extLst>
          </p:cNvPr>
          <p:cNvSpPr txBox="1"/>
          <p:nvPr/>
        </p:nvSpPr>
        <p:spPr>
          <a:xfrm>
            <a:off x="-480289" y="1584479"/>
            <a:ext cx="6206836" cy="830997"/>
          </a:xfrm>
          <a:prstGeom prst="rect">
            <a:avLst/>
          </a:prstGeom>
          <a:noFill/>
        </p:spPr>
        <p:txBody>
          <a:bodyPr wrap="square">
            <a:spAutoFit/>
          </a:bodyPr>
          <a:lstStyle/>
          <a:p>
            <a:pPr algn="ctr"/>
            <a:r>
              <a:rPr lang="en-US" sz="1600" b="1" dirty="0">
                <a:solidFill>
                  <a:srgbClr val="230871"/>
                </a:solidFill>
                <a:latin typeface="Open Sans SemiBold" panose="020B0706030804020204" pitchFamily="34" charset="0"/>
                <a:ea typeface="Open Sans SemiBold" panose="020B0706030804020204" pitchFamily="34" charset="0"/>
                <a:cs typeface="Open Sans SemiBold" panose="020B0706030804020204" pitchFamily="34" charset="0"/>
              </a:rPr>
              <a:t>Michigan care providers with </a:t>
            </a:r>
          </a:p>
          <a:p>
            <a:pPr algn="ctr"/>
            <a:r>
              <a:rPr lang="en-US" sz="1600" b="1" dirty="0">
                <a:solidFill>
                  <a:srgbClr val="230871"/>
                </a:solidFill>
                <a:latin typeface="Open Sans SemiBold" panose="020B0706030804020204" pitchFamily="34" charset="0"/>
                <a:ea typeface="Open Sans SemiBold" panose="020B0706030804020204" pitchFamily="34" charset="0"/>
                <a:cs typeface="Open Sans SemiBold" panose="020B0706030804020204" pitchFamily="34" charset="0"/>
              </a:rPr>
              <a:t>Active Care Relationships®</a:t>
            </a:r>
          </a:p>
          <a:p>
            <a:pPr algn="ctr"/>
            <a:r>
              <a:rPr lang="en-US" sz="1600" b="1" dirty="0">
                <a:solidFill>
                  <a:srgbClr val="230871"/>
                </a:solidFill>
                <a:latin typeface="Open Sans SemiBold" panose="020B0706030804020204" pitchFamily="34" charset="0"/>
                <a:ea typeface="Open Sans SemiBold" panose="020B0706030804020204" pitchFamily="34" charset="0"/>
                <a:cs typeface="Open Sans SemiBold" panose="020B0706030804020204" pitchFamily="34" charset="0"/>
              </a:rPr>
              <a:t>through MiHIN, working within </a:t>
            </a:r>
          </a:p>
        </p:txBody>
      </p:sp>
      <p:sp>
        <p:nvSpPr>
          <p:cNvPr id="9" name="TextBox 8">
            <a:extLst>
              <a:ext uri="{FF2B5EF4-FFF2-40B4-BE49-F238E27FC236}">
                <a16:creationId xmlns:a16="http://schemas.microsoft.com/office/drawing/2014/main" id="{49F354F8-08A7-B865-E77D-45FC645366CB}"/>
              </a:ext>
            </a:extLst>
          </p:cNvPr>
          <p:cNvSpPr txBox="1"/>
          <p:nvPr/>
        </p:nvSpPr>
        <p:spPr>
          <a:xfrm>
            <a:off x="916709" y="2518596"/>
            <a:ext cx="8677563" cy="1569660"/>
          </a:xfrm>
          <a:prstGeom prst="rect">
            <a:avLst/>
          </a:prstGeom>
          <a:noFill/>
        </p:spPr>
        <p:txBody>
          <a:bodyPr wrap="square">
            <a:spAutoFit/>
          </a:bodyPr>
          <a:lstStyle/>
          <a:p>
            <a:pPr algn="l"/>
            <a:r>
              <a:rPr lang="en-US" sz="9600" dirty="0">
                <a:solidFill>
                  <a:srgbClr val="253E8E"/>
                </a:solidFill>
                <a:latin typeface="Open Sans SemiBold" panose="020B0706030804020204" pitchFamily="34" charset="0"/>
                <a:ea typeface="Open Sans SemiBold" panose="020B0706030804020204" pitchFamily="34" charset="0"/>
                <a:cs typeface="Open Sans SemiBold" panose="020B0706030804020204" pitchFamily="34" charset="0"/>
              </a:rPr>
              <a:t>5,637</a:t>
            </a:r>
          </a:p>
        </p:txBody>
      </p:sp>
      <p:sp>
        <p:nvSpPr>
          <p:cNvPr id="11" name="TextBox 10">
            <a:extLst>
              <a:ext uri="{FF2B5EF4-FFF2-40B4-BE49-F238E27FC236}">
                <a16:creationId xmlns:a16="http://schemas.microsoft.com/office/drawing/2014/main" id="{865081C9-126D-19B9-95F6-D12030CD6926}"/>
              </a:ext>
            </a:extLst>
          </p:cNvPr>
          <p:cNvSpPr txBox="1"/>
          <p:nvPr/>
        </p:nvSpPr>
        <p:spPr>
          <a:xfrm>
            <a:off x="1182257" y="4011118"/>
            <a:ext cx="9337963" cy="338554"/>
          </a:xfrm>
          <a:prstGeom prst="rect">
            <a:avLst/>
          </a:prstGeom>
          <a:noFill/>
        </p:spPr>
        <p:txBody>
          <a:bodyPr wrap="square">
            <a:spAutoFit/>
          </a:bodyPr>
          <a:lstStyle/>
          <a:p>
            <a:pPr algn="l"/>
            <a:r>
              <a:rPr lang="en-US" sz="1600" b="1" dirty="0">
                <a:solidFill>
                  <a:srgbClr val="230871"/>
                </a:solidFill>
                <a:latin typeface="Open Sans SemiBold" panose="020B0706030804020204" pitchFamily="34" charset="0"/>
                <a:ea typeface="Open Sans SemiBold" panose="020B0706030804020204" pitchFamily="34" charset="0"/>
                <a:cs typeface="Open Sans SemiBold" panose="020B0706030804020204" pitchFamily="34" charset="0"/>
              </a:rPr>
              <a:t>Michigan care entities</a:t>
            </a:r>
            <a:endParaRPr lang="en-US" sz="16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3" name="TextBox 12">
            <a:extLst>
              <a:ext uri="{FF2B5EF4-FFF2-40B4-BE49-F238E27FC236}">
                <a16:creationId xmlns:a16="http://schemas.microsoft.com/office/drawing/2014/main" id="{C1FC5882-2F8B-5472-07E2-8459F45B8C0B}"/>
              </a:ext>
            </a:extLst>
          </p:cNvPr>
          <p:cNvSpPr txBox="1"/>
          <p:nvPr/>
        </p:nvSpPr>
        <p:spPr>
          <a:xfrm>
            <a:off x="1228437" y="5719474"/>
            <a:ext cx="7112000" cy="338554"/>
          </a:xfrm>
          <a:prstGeom prst="rect">
            <a:avLst/>
          </a:prstGeom>
          <a:noFill/>
        </p:spPr>
        <p:txBody>
          <a:bodyPr wrap="square">
            <a:spAutoFit/>
          </a:bodyPr>
          <a:lstStyle/>
          <a:p>
            <a:pPr algn="l"/>
            <a:r>
              <a:rPr lang="en-US" sz="1600" b="1" dirty="0">
                <a:solidFill>
                  <a:srgbClr val="40C3CD"/>
                </a:solidFill>
                <a:cs typeface="Rubik" pitchFamily="2" charset="-79"/>
              </a:rPr>
              <a:t>Unique Patient Records</a:t>
            </a:r>
            <a:endParaRPr lang="en-US" sz="1600" b="1" dirty="0">
              <a:cs typeface="Rubik" pitchFamily="2" charset="-79"/>
            </a:endParaRPr>
          </a:p>
        </p:txBody>
      </p:sp>
      <p:pic>
        <p:nvPicPr>
          <p:cNvPr id="14" name="Picture 13">
            <a:extLst>
              <a:ext uri="{FF2B5EF4-FFF2-40B4-BE49-F238E27FC236}">
                <a16:creationId xmlns:a16="http://schemas.microsoft.com/office/drawing/2014/main" id="{13A27F5C-48A9-7D6D-6591-9C90E8A74499}"/>
              </a:ext>
            </a:extLst>
          </p:cNvPr>
          <p:cNvPicPr>
            <a:picLocks noChangeAspect="1"/>
          </p:cNvPicPr>
          <p:nvPr/>
        </p:nvPicPr>
        <p:blipFill rotWithShape="1">
          <a:blip r:embed="rId3"/>
          <a:srcRect r="7316" b="-2"/>
          <a:stretch/>
        </p:blipFill>
        <p:spPr>
          <a:xfrm>
            <a:off x="4648869" y="157628"/>
            <a:ext cx="7206243" cy="5831416"/>
          </a:xfrm>
          <a:prstGeom prst="rect">
            <a:avLst/>
          </a:prstGeom>
        </p:spPr>
      </p:pic>
    </p:spTree>
    <p:extLst>
      <p:ext uri="{BB962C8B-B14F-4D97-AF65-F5344CB8AC3E}">
        <p14:creationId xmlns:p14="http://schemas.microsoft.com/office/powerpoint/2010/main" val="2496395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1F9952-0FF5-D47D-0355-ADD7493683ED}"/>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9" name="Picture 18">
            <a:extLst>
              <a:ext uri="{FF2B5EF4-FFF2-40B4-BE49-F238E27FC236}">
                <a16:creationId xmlns:a16="http://schemas.microsoft.com/office/drawing/2014/main" id="{EC87848D-A0B1-FB79-F05D-468F51034AA8}"/>
              </a:ext>
            </a:extLst>
          </p:cNvPr>
          <p:cNvPicPr>
            <a:picLocks noChangeAspect="1"/>
          </p:cNvPicPr>
          <p:nvPr/>
        </p:nvPicPr>
        <p:blipFill rotWithShape="1">
          <a:blip r:embed="rId3"/>
          <a:srcRect l="426" r="-1" b="-1"/>
          <a:stretch/>
        </p:blipFill>
        <p:spPr>
          <a:xfrm>
            <a:off x="20" y="1282"/>
            <a:ext cx="12191980" cy="6856718"/>
          </a:xfrm>
          <a:prstGeom prst="rect">
            <a:avLst/>
          </a:prstGeom>
        </p:spPr>
      </p:pic>
    </p:spTree>
    <p:extLst>
      <p:ext uri="{BB962C8B-B14F-4D97-AF65-F5344CB8AC3E}">
        <p14:creationId xmlns:p14="http://schemas.microsoft.com/office/powerpoint/2010/main" val="1324113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E490C3C-8C74-CE95-60A3-3B8555778C0B}"/>
              </a:ext>
            </a:extLst>
          </p:cNvPr>
          <p:cNvPicPr>
            <a:picLocks noGrp="1" noChangeAspect="1"/>
          </p:cNvPicPr>
          <p:nvPr>
            <p:ph type="pic" sz="quarter" idx="10"/>
          </p:nvPr>
        </p:nvPicPr>
        <p:blipFill>
          <a:blip r:embed="rId2"/>
          <a:srcRect t="318" b="318"/>
          <a:stretch/>
        </p:blipFill>
        <p:spPr>
          <a:xfrm>
            <a:off x="0" y="0"/>
            <a:ext cx="12192000" cy="6248400"/>
          </a:xfrm>
        </p:spPr>
      </p:pic>
    </p:spTree>
    <p:extLst>
      <p:ext uri="{BB962C8B-B14F-4D97-AF65-F5344CB8AC3E}">
        <p14:creationId xmlns:p14="http://schemas.microsoft.com/office/powerpoint/2010/main" val="151050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C6831B33-794F-4FC9-B123-5013F8DC572E}"/>
              </a:ext>
            </a:extLst>
          </p:cNvPr>
          <p:cNvSpPr txBox="1">
            <a:spLocks/>
          </p:cNvSpPr>
          <p:nvPr/>
        </p:nvSpPr>
        <p:spPr>
          <a:xfrm>
            <a:off x="4071068" y="1156037"/>
            <a:ext cx="7547462" cy="4864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Wingdings" panose="05000000000000000000" pitchFamily="2" charset="2"/>
              <a:buChar char="ü"/>
            </a:pPr>
            <a:r>
              <a:rPr lang="en-US" sz="2800" dirty="0">
                <a:solidFill>
                  <a:srgbClr val="190A64"/>
                </a:solidFill>
                <a:latin typeface="Rubik" pitchFamily="2" charset="-79"/>
                <a:cs typeface="Rubik" pitchFamily="2" charset="-79"/>
              </a:rPr>
              <a:t>Modernize</a:t>
            </a:r>
            <a:r>
              <a:rPr lang="en-US" sz="2800" dirty="0">
                <a:latin typeface="Rubik" pitchFamily="2" charset="-79"/>
                <a:cs typeface="Rubik" pitchFamily="2" charset="-79"/>
              </a:rPr>
              <a:t> infrastructure </a:t>
            </a:r>
            <a:r>
              <a:rPr lang="en-US" sz="2800" dirty="0">
                <a:solidFill>
                  <a:srgbClr val="190A64"/>
                </a:solidFill>
                <a:latin typeface="Rubik" pitchFamily="2" charset="-79"/>
                <a:cs typeface="Rubik" pitchFamily="2" charset="-79"/>
              </a:rPr>
              <a:t>and eliminate duplicative legacy</a:t>
            </a:r>
            <a:r>
              <a:rPr lang="en-US" sz="2800" dirty="0">
                <a:latin typeface="Rubik" pitchFamily="2" charset="-79"/>
                <a:cs typeface="Rubik" pitchFamily="2" charset="-79"/>
              </a:rPr>
              <a:t> systems</a:t>
            </a:r>
          </a:p>
          <a:p>
            <a:pPr marL="514350" indent="-514350" algn="l">
              <a:buFont typeface="Wingdings" panose="05000000000000000000" pitchFamily="2" charset="2"/>
              <a:buChar char="ü"/>
            </a:pPr>
            <a:r>
              <a:rPr lang="en-US" sz="2800" dirty="0">
                <a:effectLst/>
                <a:latin typeface="Rubik" pitchFamily="2" charset="-79"/>
                <a:ea typeface="Times New Roman" panose="02020603050405020304" pitchFamily="18" charset="0"/>
                <a:cs typeface="Rubik" pitchFamily="2" charset="-79"/>
              </a:rPr>
              <a:t>Clean up technical debt for </a:t>
            </a:r>
            <a:r>
              <a:rPr lang="en-US" sz="2800" dirty="0">
                <a:solidFill>
                  <a:srgbClr val="190A64"/>
                </a:solidFill>
                <a:effectLst/>
                <a:latin typeface="Rubik" pitchFamily="2" charset="-79"/>
                <a:ea typeface="Times New Roman" panose="02020603050405020304" pitchFamily="18" charset="0"/>
                <a:cs typeface="Rubik" pitchFamily="2" charset="-79"/>
              </a:rPr>
              <a:t>reliability and responsiveness </a:t>
            </a:r>
            <a:r>
              <a:rPr lang="en-US" sz="2800" dirty="0">
                <a:effectLst/>
                <a:latin typeface="Rubik" pitchFamily="2" charset="-79"/>
                <a:ea typeface="Times New Roman" panose="02020603050405020304" pitchFamily="18" charset="0"/>
                <a:cs typeface="Rubik" pitchFamily="2" charset="-79"/>
              </a:rPr>
              <a:t>of service</a:t>
            </a:r>
          </a:p>
          <a:p>
            <a:pPr marL="514350" indent="-514350" algn="l">
              <a:buFont typeface="Wingdings" panose="05000000000000000000" pitchFamily="2" charset="2"/>
              <a:buChar char="ü"/>
            </a:pPr>
            <a:r>
              <a:rPr lang="en-US" sz="2800" dirty="0">
                <a:latin typeface="Rubik" pitchFamily="2" charset="-79"/>
                <a:cs typeface="Rubik" pitchFamily="2" charset="-79"/>
              </a:rPr>
              <a:t>Create the path for required </a:t>
            </a:r>
            <a:r>
              <a:rPr lang="en-US" sz="2800" dirty="0">
                <a:solidFill>
                  <a:srgbClr val="190A64"/>
                </a:solidFill>
                <a:latin typeface="Rubik" pitchFamily="2" charset="-79"/>
                <a:cs typeface="Rubik" pitchFamily="2" charset="-79"/>
              </a:rPr>
              <a:t>FHIR transformations </a:t>
            </a:r>
          </a:p>
          <a:p>
            <a:pPr marL="514350" indent="-514350" algn="l">
              <a:buFont typeface="Wingdings" panose="05000000000000000000" pitchFamily="2" charset="2"/>
              <a:buChar char="ü"/>
            </a:pPr>
            <a:r>
              <a:rPr lang="en-US" sz="2800" dirty="0">
                <a:solidFill>
                  <a:srgbClr val="190A64"/>
                </a:solidFill>
                <a:latin typeface="Rubik" pitchFamily="2" charset="-79"/>
                <a:cs typeface="Rubik" pitchFamily="2" charset="-79"/>
              </a:rPr>
              <a:t>Bridge</a:t>
            </a:r>
            <a:r>
              <a:rPr lang="en-US" sz="2800" dirty="0">
                <a:latin typeface="Rubik" pitchFamily="2" charset="-79"/>
                <a:cs typeface="Rubik" pitchFamily="2" charset="-79"/>
              </a:rPr>
              <a:t> payer and provider </a:t>
            </a:r>
            <a:r>
              <a:rPr lang="en-US" sz="2800" dirty="0">
                <a:solidFill>
                  <a:srgbClr val="190A64"/>
                </a:solidFill>
                <a:latin typeface="Rubik" pitchFamily="2" charset="-79"/>
                <a:cs typeface="Rubik" pitchFamily="2" charset="-79"/>
              </a:rPr>
              <a:t>environments </a:t>
            </a:r>
          </a:p>
          <a:p>
            <a:pPr marL="514350" indent="-514350" algn="l">
              <a:buFont typeface="Wingdings" panose="05000000000000000000" pitchFamily="2" charset="2"/>
              <a:buChar char="ü"/>
            </a:pPr>
            <a:r>
              <a:rPr lang="en-US" sz="2800" dirty="0">
                <a:latin typeface="Rubik" pitchFamily="2" charset="-79"/>
                <a:cs typeface="Rubik" pitchFamily="2" charset="-79"/>
              </a:rPr>
              <a:t>Adopt and encourage an </a:t>
            </a:r>
            <a:r>
              <a:rPr lang="en-US" sz="2800" dirty="0">
                <a:solidFill>
                  <a:srgbClr val="190A64"/>
                </a:solidFill>
                <a:latin typeface="Rubik" pitchFamily="2" charset="-79"/>
                <a:cs typeface="Rubik" pitchFamily="2" charset="-79"/>
              </a:rPr>
              <a:t>“Open Data Model” </a:t>
            </a:r>
            <a:endParaRPr lang="en-US" dirty="0"/>
          </a:p>
        </p:txBody>
      </p:sp>
      <p:sp>
        <p:nvSpPr>
          <p:cNvPr id="10" name="Title 1">
            <a:extLst>
              <a:ext uri="{FF2B5EF4-FFF2-40B4-BE49-F238E27FC236}">
                <a16:creationId xmlns:a16="http://schemas.microsoft.com/office/drawing/2014/main" id="{492069BC-D2C6-454E-9A5C-CA9EA9B962D3}"/>
              </a:ext>
            </a:extLst>
          </p:cNvPr>
          <p:cNvSpPr txBox="1">
            <a:spLocks/>
          </p:cNvSpPr>
          <p:nvPr/>
        </p:nvSpPr>
        <p:spPr>
          <a:xfrm>
            <a:off x="758569" y="42813"/>
            <a:ext cx="10515600" cy="9524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latin typeface="Rubik" pitchFamily="2" charset="-79"/>
                <a:cs typeface="Rubik" pitchFamily="2" charset="-79"/>
              </a:rPr>
              <a:t>WHY MIGRATION IS NECESSARY</a:t>
            </a:r>
          </a:p>
        </p:txBody>
      </p:sp>
      <p:pic>
        <p:nvPicPr>
          <p:cNvPr id="16" name="Picture 15">
            <a:extLst>
              <a:ext uri="{FF2B5EF4-FFF2-40B4-BE49-F238E27FC236}">
                <a16:creationId xmlns:a16="http://schemas.microsoft.com/office/drawing/2014/main" id="{524F01CA-1D3C-F428-68B6-18CBCA24636F}"/>
              </a:ext>
            </a:extLst>
          </p:cNvPr>
          <p:cNvPicPr>
            <a:picLocks noChangeAspect="1"/>
          </p:cNvPicPr>
          <p:nvPr/>
        </p:nvPicPr>
        <p:blipFill>
          <a:blip r:embed="rId3"/>
          <a:stretch>
            <a:fillRect/>
          </a:stretch>
        </p:blipFill>
        <p:spPr>
          <a:xfrm>
            <a:off x="691633" y="1588831"/>
            <a:ext cx="3017115" cy="2665118"/>
          </a:xfrm>
          <a:prstGeom prst="rect">
            <a:avLst/>
          </a:prstGeom>
        </p:spPr>
      </p:pic>
    </p:spTree>
    <p:custDataLst>
      <p:tags r:id="rId1"/>
    </p:custDataLst>
    <p:extLst>
      <p:ext uri="{BB962C8B-B14F-4D97-AF65-F5344CB8AC3E}">
        <p14:creationId xmlns:p14="http://schemas.microsoft.com/office/powerpoint/2010/main" val="351718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9A6734-1B33-4130-EBC5-E6526B7B3A7B}"/>
              </a:ext>
            </a:extLst>
          </p:cNvPr>
          <p:cNvPicPr>
            <a:picLocks noChangeAspect="1"/>
          </p:cNvPicPr>
          <p:nvPr/>
        </p:nvPicPr>
        <p:blipFill>
          <a:blip r:embed="rId3"/>
          <a:stretch>
            <a:fillRect/>
          </a:stretch>
        </p:blipFill>
        <p:spPr>
          <a:xfrm>
            <a:off x="0" y="698375"/>
            <a:ext cx="12192000" cy="5461250"/>
          </a:xfrm>
          <a:prstGeom prst="rect">
            <a:avLst/>
          </a:prstGeom>
        </p:spPr>
      </p:pic>
      <p:sp>
        <p:nvSpPr>
          <p:cNvPr id="2" name="Rectangle 1">
            <a:extLst>
              <a:ext uri="{FF2B5EF4-FFF2-40B4-BE49-F238E27FC236}">
                <a16:creationId xmlns:a16="http://schemas.microsoft.com/office/drawing/2014/main" id="{17BA3A99-2D58-AC76-5F9B-3EFED819EFB0}"/>
              </a:ext>
            </a:extLst>
          </p:cNvPr>
          <p:cNvSpPr/>
          <p:nvPr/>
        </p:nvSpPr>
        <p:spPr>
          <a:xfrm>
            <a:off x="4563762" y="3509319"/>
            <a:ext cx="7554097" cy="2718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800"/>
              </a:spcAft>
            </a:pPr>
            <a:r>
              <a:rPr lang="en-US" sz="2000" dirty="0">
                <a:effectLst/>
                <a:ea typeface="Calibri" panose="020F0502020204030204" pitchFamily="34" charset="0"/>
                <a:cs typeface="Times New Roman" panose="02020603050405020304" pitchFamily="18" charset="0"/>
              </a:rPr>
              <a:t>This is an example of our current technical environment. It is magnificent. </a:t>
            </a:r>
          </a:p>
          <a:p>
            <a:pPr marL="0" marR="0">
              <a:lnSpc>
                <a:spcPct val="107000"/>
              </a:lnSpc>
              <a:spcBef>
                <a:spcPts val="0"/>
              </a:spcBef>
              <a:spcAft>
                <a:spcPts val="800"/>
              </a:spcAft>
            </a:pPr>
            <a:endParaRPr lang="en-US" sz="20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ffectLst/>
                <a:ea typeface="Calibri" panose="020F0502020204030204" pitchFamily="34" charset="0"/>
                <a:cs typeface="Times New Roman" panose="02020603050405020304" pitchFamily="18" charset="0"/>
              </a:rPr>
              <a:t>It's taken over a decade to get this much functionality built, and it's a tribute to our state government, our health systems and hospitals, our health insurance providers who have embraced robust information sharing. </a:t>
            </a:r>
          </a:p>
        </p:txBody>
      </p:sp>
      <p:sp>
        <p:nvSpPr>
          <p:cNvPr id="4" name="TextBox 3">
            <a:extLst>
              <a:ext uri="{FF2B5EF4-FFF2-40B4-BE49-F238E27FC236}">
                <a16:creationId xmlns:a16="http://schemas.microsoft.com/office/drawing/2014/main" id="{11A44CFF-A8CE-8B76-251A-796E9B432227}"/>
              </a:ext>
            </a:extLst>
          </p:cNvPr>
          <p:cNvSpPr txBox="1"/>
          <p:nvPr/>
        </p:nvSpPr>
        <p:spPr>
          <a:xfrm>
            <a:off x="123567" y="0"/>
            <a:ext cx="7924800" cy="830997"/>
          </a:xfrm>
          <a:prstGeom prst="rect">
            <a:avLst/>
          </a:prstGeom>
          <a:noFill/>
        </p:spPr>
        <p:txBody>
          <a:bodyPr wrap="square">
            <a:spAutoFit/>
          </a:bodyPr>
          <a:lstStyle/>
          <a:p>
            <a:r>
              <a:rPr lang="en-US" sz="48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From this: </a:t>
            </a:r>
            <a:endParaRPr lang="en-US" sz="4800" dirty="0">
              <a:solidFill>
                <a:srgbClr val="223C89"/>
              </a:solidFill>
            </a:endParaRPr>
          </a:p>
        </p:txBody>
      </p:sp>
    </p:spTree>
    <p:extLst>
      <p:ext uri="{BB962C8B-B14F-4D97-AF65-F5344CB8AC3E}">
        <p14:creationId xmlns:p14="http://schemas.microsoft.com/office/powerpoint/2010/main" val="2119156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A4CF8E-2D91-96E5-9466-2B27D2E3618A}"/>
              </a:ext>
            </a:extLst>
          </p:cNvPr>
          <p:cNvPicPr>
            <a:picLocks noChangeAspect="1"/>
          </p:cNvPicPr>
          <p:nvPr/>
        </p:nvPicPr>
        <p:blipFill>
          <a:blip r:embed="rId3"/>
          <a:stretch>
            <a:fillRect/>
          </a:stretch>
        </p:blipFill>
        <p:spPr>
          <a:xfrm>
            <a:off x="1724823" y="0"/>
            <a:ext cx="7279134" cy="6280726"/>
          </a:xfrm>
          <a:prstGeom prst="rect">
            <a:avLst/>
          </a:prstGeom>
        </p:spPr>
      </p:pic>
      <p:sp>
        <p:nvSpPr>
          <p:cNvPr id="3" name="Title 2">
            <a:extLst>
              <a:ext uri="{FF2B5EF4-FFF2-40B4-BE49-F238E27FC236}">
                <a16:creationId xmlns:a16="http://schemas.microsoft.com/office/drawing/2014/main" id="{C7FC2BCE-1BCD-2F5A-4C6F-0CC7D37EC703}"/>
              </a:ext>
            </a:extLst>
          </p:cNvPr>
          <p:cNvSpPr txBox="1">
            <a:spLocks/>
          </p:cNvSpPr>
          <p:nvPr/>
        </p:nvSpPr>
        <p:spPr>
          <a:xfrm>
            <a:off x="838200" y="196223"/>
            <a:ext cx="10515600" cy="1325563"/>
          </a:xfrm>
          <a:prstGeom prst="rect">
            <a:avLst/>
          </a:prstGeom>
        </p:spPr>
        <p:txBody>
          <a:bodyPr/>
          <a:lstStyle>
            <a:lvl1pPr algn="ctr" defTabSz="914400" rtl="0" eaLnBrk="1" latinLnBrk="0" hangingPunct="1">
              <a:lnSpc>
                <a:spcPct val="90000"/>
              </a:lnSpc>
              <a:spcBef>
                <a:spcPct val="0"/>
              </a:spcBef>
              <a:buNone/>
              <a:defRPr sz="3200" b="1" kern="1200">
                <a:solidFill>
                  <a:srgbClr val="2F74BB"/>
                </a:solidFill>
                <a:latin typeface="+mn-lt"/>
                <a:ea typeface="+mj-ea"/>
                <a:cs typeface="+mj-cs"/>
              </a:defRPr>
            </a:lvl1pPr>
          </a:lstStyle>
          <a:p>
            <a:endParaRPr lang="en-US" dirty="0">
              <a:solidFill>
                <a:srgbClr val="223C89"/>
              </a:solidFill>
              <a:latin typeface="Rubik" pitchFamily="2" charset="-79"/>
              <a:cs typeface="Rubik" pitchFamily="2" charset="-79"/>
            </a:endParaRPr>
          </a:p>
        </p:txBody>
      </p:sp>
      <p:sp>
        <p:nvSpPr>
          <p:cNvPr id="6" name="TextBox 5">
            <a:extLst>
              <a:ext uri="{FF2B5EF4-FFF2-40B4-BE49-F238E27FC236}">
                <a16:creationId xmlns:a16="http://schemas.microsoft.com/office/drawing/2014/main" id="{7FAE5C67-C52E-1ACA-A879-E9C223EB4E73}"/>
              </a:ext>
            </a:extLst>
          </p:cNvPr>
          <p:cNvSpPr txBox="1"/>
          <p:nvPr/>
        </p:nvSpPr>
        <p:spPr>
          <a:xfrm>
            <a:off x="225419" y="161775"/>
            <a:ext cx="7924800" cy="830997"/>
          </a:xfrm>
          <a:prstGeom prst="rect">
            <a:avLst/>
          </a:prstGeom>
          <a:noFill/>
        </p:spPr>
        <p:txBody>
          <a:bodyPr wrap="square">
            <a:spAutoFit/>
          </a:bodyPr>
          <a:lstStyle/>
          <a:p>
            <a:r>
              <a:rPr lang="en-US" sz="48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To this: </a:t>
            </a:r>
            <a:endParaRPr lang="en-US" sz="4800" dirty="0">
              <a:solidFill>
                <a:srgbClr val="223C89"/>
              </a:solidFill>
            </a:endParaRPr>
          </a:p>
        </p:txBody>
      </p:sp>
    </p:spTree>
    <p:custDataLst>
      <p:tags r:id="rId1"/>
    </p:custDataLst>
    <p:extLst>
      <p:ext uri="{BB962C8B-B14F-4D97-AF65-F5344CB8AC3E}">
        <p14:creationId xmlns:p14="http://schemas.microsoft.com/office/powerpoint/2010/main" val="2426964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screen&#10;&#10;Description automatically generated">
            <a:extLst>
              <a:ext uri="{FF2B5EF4-FFF2-40B4-BE49-F238E27FC236}">
                <a16:creationId xmlns:a16="http://schemas.microsoft.com/office/drawing/2014/main" id="{18D5ACB2-3080-4A68-9B1B-DD833D46A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851" y="0"/>
            <a:ext cx="11091333" cy="6238875"/>
          </a:xfrm>
          <a:prstGeom prst="rect">
            <a:avLst/>
          </a:prstGeom>
        </p:spPr>
      </p:pic>
      <p:sp>
        <p:nvSpPr>
          <p:cNvPr id="14" name="TextBox 13"/>
          <p:cNvSpPr txBox="1"/>
          <p:nvPr/>
        </p:nvSpPr>
        <p:spPr>
          <a:xfrm>
            <a:off x="548054" y="369032"/>
            <a:ext cx="6849524" cy="2000548"/>
          </a:xfrm>
          <a:prstGeom prst="rect">
            <a:avLst/>
          </a:prstGeom>
          <a:noFill/>
        </p:spPr>
        <p:txBody>
          <a:bodyPr wrap="square" rtlCol="0">
            <a:spAutoFit/>
          </a:bodyPr>
          <a:lstStyle/>
          <a:p>
            <a:pPr defTabSz="914377">
              <a:defRPr/>
            </a:pPr>
            <a:r>
              <a:rPr lang="en-US" sz="3100" dirty="0">
                <a:solidFill>
                  <a:schemeClr val="tx2"/>
                </a:solidFill>
                <a:latin typeface="+mj-lt"/>
                <a:ea typeface="Calibri" charset="0"/>
                <a:cs typeface="Calibri" charset="0"/>
              </a:rPr>
              <a:t>MiHIN is matched by only a handful of other organizations in the world in our volume of ADTs exchange.</a:t>
            </a:r>
          </a:p>
        </p:txBody>
      </p:sp>
      <p:pic>
        <p:nvPicPr>
          <p:cNvPr id="21" name="Picture 20">
            <a:extLst>
              <a:ext uri="{FF2B5EF4-FFF2-40B4-BE49-F238E27FC236}">
                <a16:creationId xmlns:a16="http://schemas.microsoft.com/office/drawing/2014/main" id="{E5A66DB4-1DD6-4DE2-77E6-BE5D47CE7BCD}"/>
              </a:ext>
            </a:extLst>
          </p:cNvPr>
          <p:cNvPicPr>
            <a:picLocks noChangeAspect="1"/>
          </p:cNvPicPr>
          <p:nvPr/>
        </p:nvPicPr>
        <p:blipFill>
          <a:blip r:embed="rId4"/>
          <a:stretch>
            <a:fillRect/>
          </a:stretch>
        </p:blipFill>
        <p:spPr>
          <a:xfrm>
            <a:off x="548054" y="2738612"/>
            <a:ext cx="6929932" cy="2407977"/>
          </a:xfrm>
          <a:prstGeom prst="rect">
            <a:avLst/>
          </a:prstGeom>
        </p:spPr>
      </p:pic>
    </p:spTree>
    <p:extLst>
      <p:ext uri="{BB962C8B-B14F-4D97-AF65-F5344CB8AC3E}">
        <p14:creationId xmlns:p14="http://schemas.microsoft.com/office/powerpoint/2010/main" val="155682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MiHIN">
      <a:dk1>
        <a:srgbClr val="000000"/>
      </a:dk1>
      <a:lt1>
        <a:srgbClr val="FFFFFF"/>
      </a:lt1>
      <a:dk2>
        <a:srgbClr val="253E8E"/>
      </a:dk2>
      <a:lt2>
        <a:srgbClr val="E7E6E6"/>
      </a:lt2>
      <a:accent1>
        <a:srgbClr val="40C1CC"/>
      </a:accent1>
      <a:accent2>
        <a:srgbClr val="623A92"/>
      </a:accent2>
      <a:accent3>
        <a:srgbClr val="7FC468"/>
      </a:accent3>
      <a:accent4>
        <a:srgbClr val="D9BA39"/>
      </a:accent4>
      <a:accent5>
        <a:srgbClr val="8A8B8D"/>
      </a:accent5>
      <a:accent6>
        <a:srgbClr val="DCECF2"/>
      </a:accent6>
      <a:hlink>
        <a:srgbClr val="253E8E"/>
      </a:hlink>
      <a:folHlink>
        <a:srgbClr val="40C1CC"/>
      </a:folHlink>
    </a:clrScheme>
    <a:fontScheme name="Custom 1">
      <a:majorFont>
        <a:latin typeface="Open Sans Extra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62631C27B749449D687ED00B6F43EF" ma:contentTypeVersion="18" ma:contentTypeDescription="Create a new document." ma:contentTypeScope="" ma:versionID="7bff88228db5c616b714c55cda3ea2fe">
  <xsd:schema xmlns:xsd="http://www.w3.org/2001/XMLSchema" xmlns:xs="http://www.w3.org/2001/XMLSchema" xmlns:p="http://schemas.microsoft.com/office/2006/metadata/properties" xmlns:ns2="72918690-ab5c-48f6-ab36-b42b1ad90604" xmlns:ns3="75f83af2-595f-4dd1-a61a-3ffd01c1eecc" targetNamespace="http://schemas.microsoft.com/office/2006/metadata/properties" ma:root="true" ma:fieldsID="af7ec8edfc03d69fe6dfcc6690412407" ns2:_="" ns3:_="">
    <xsd:import namespace="72918690-ab5c-48f6-ab36-b42b1ad90604"/>
    <xsd:import namespace="75f83af2-595f-4dd1-a61a-3ffd01c1eec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918690-ab5c-48f6-ab36-b42b1ad906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9bc70d5-fa5e-46c0-b97a-4bd2a06b58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f83af2-595f-4dd1-a61a-3ffd01c1eec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dc894e7-1b71-4cc8-9f38-8625571170c4}" ma:internalName="TaxCatchAll" ma:showField="CatchAllData" ma:web="75f83af2-595f-4dd1-a61a-3ffd01c1ee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5f83af2-595f-4dd1-a61a-3ffd01c1eecc" xsi:nil="true"/>
    <lcf76f155ced4ddcb4097134ff3c332f xmlns="72918690-ab5c-48f6-ab36-b42b1ad9060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820FD89-E234-4EE6-A7F3-6858EF38D875}"/>
</file>

<file path=customXml/itemProps2.xml><?xml version="1.0" encoding="utf-8"?>
<ds:datastoreItem xmlns:ds="http://schemas.openxmlformats.org/officeDocument/2006/customXml" ds:itemID="{F0D4F685-9182-43BF-82C5-185548A8A9B7}"/>
</file>

<file path=customXml/itemProps3.xml><?xml version="1.0" encoding="utf-8"?>
<ds:datastoreItem xmlns:ds="http://schemas.openxmlformats.org/officeDocument/2006/customXml" ds:itemID="{343DDB9C-C1B0-4477-8821-3AE974493BEA}"/>
</file>

<file path=docProps/app.xml><?xml version="1.0" encoding="utf-8"?>
<Properties xmlns="http://schemas.openxmlformats.org/officeDocument/2006/extended-properties" xmlns:vt="http://schemas.openxmlformats.org/officeDocument/2006/docPropsVTypes">
  <TotalTime>4279</TotalTime>
  <Words>777</Words>
  <Application>Microsoft Office PowerPoint</Application>
  <PresentationFormat>Widescreen</PresentationFormat>
  <Paragraphs>99</Paragraphs>
  <Slides>18</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Helvetica</vt:lpstr>
      <vt:lpstr>Open Sans</vt:lpstr>
      <vt:lpstr>Open Sans ExtraBold</vt:lpstr>
      <vt:lpstr>Open Sans SemiBold</vt:lpstr>
      <vt:lpstr>Roboto</vt:lpstr>
      <vt:lpstr>Rubik</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ITP to benefit Participants</vt:lpstr>
      <vt:lpstr>PowerPoint Presentation</vt:lpstr>
      <vt:lpstr>PowerPoint Presentation</vt:lpstr>
      <vt:lpstr>2023 Mandates from 21st Century Cures: FHIR Based Exchange</vt:lpstr>
      <vt:lpstr>ITP will facilitate population-level data extraction to empower healthcare providers and public health authorities to access and export vast amounts of patient information for better data analysis at scale, smoother operating healthcare systems, and interoperability.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Kosowski</dc:creator>
  <cp:lastModifiedBy>Joanne Jarvi</cp:lastModifiedBy>
  <cp:revision>5</cp:revision>
  <dcterms:created xsi:type="dcterms:W3CDTF">2024-02-13T19:20:08Z</dcterms:created>
  <dcterms:modified xsi:type="dcterms:W3CDTF">2024-02-21T14:48:54Z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0x010100A562631C27B749449D687ED00B6F43EF</vt:lpwstr>
  </property>
</Properties>
</file>