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 id="2147483724" r:id="rId5"/>
  </p:sldMasterIdLst>
  <p:notesMasterIdLst>
    <p:notesMasterId r:id="rId44"/>
  </p:notesMasterIdLst>
  <p:sldIdLst>
    <p:sldId id="4481" r:id="rId6"/>
    <p:sldId id="4980" r:id="rId7"/>
    <p:sldId id="4433" r:id="rId8"/>
    <p:sldId id="4977" r:id="rId9"/>
    <p:sldId id="4975" r:id="rId10"/>
    <p:sldId id="4910" r:id="rId11"/>
    <p:sldId id="4978" r:id="rId12"/>
    <p:sldId id="2147471499" r:id="rId13"/>
    <p:sldId id="421" r:id="rId14"/>
    <p:sldId id="295" r:id="rId15"/>
    <p:sldId id="443" r:id="rId16"/>
    <p:sldId id="450" r:id="rId17"/>
    <p:sldId id="2147471506" r:id="rId18"/>
    <p:sldId id="451" r:id="rId19"/>
    <p:sldId id="447" r:id="rId20"/>
    <p:sldId id="2147471507" r:id="rId21"/>
    <p:sldId id="2147471498" r:id="rId22"/>
    <p:sldId id="2147471505" r:id="rId23"/>
    <p:sldId id="256" r:id="rId24"/>
    <p:sldId id="259" r:id="rId25"/>
    <p:sldId id="505" r:id="rId26"/>
    <p:sldId id="487" r:id="rId27"/>
    <p:sldId id="499" r:id="rId28"/>
    <p:sldId id="512" r:id="rId29"/>
    <p:sldId id="502" r:id="rId30"/>
    <p:sldId id="485" r:id="rId31"/>
    <p:sldId id="513" r:id="rId32"/>
    <p:sldId id="591" r:id="rId33"/>
    <p:sldId id="532" r:id="rId34"/>
    <p:sldId id="559" r:id="rId35"/>
    <p:sldId id="590" r:id="rId36"/>
    <p:sldId id="536" r:id="rId37"/>
    <p:sldId id="555" r:id="rId38"/>
    <p:sldId id="540" r:id="rId39"/>
    <p:sldId id="554" r:id="rId40"/>
    <p:sldId id="261" r:id="rId41"/>
    <p:sldId id="290" r:id="rId42"/>
    <p:sldId id="2147471508" r:id="rId43"/>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2862" userDrawn="1">
          <p15:clr>
            <a:srgbClr val="A4A3A4"/>
          </p15:clr>
        </p15:guide>
        <p15:guide id="3" orient="horz" pos="1638"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53194AC-73C9-C67A-84EA-9F9D6F30084C}" name="Lisa Nicolaou" initials="LN" userId="S::lisa.Nicolaou@mihin.org::9004e622-8832-4327-b6b6-07a57601e25d"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USER" initials="U" lastIdx="1" clrIdx="0">
    <p:extLst>
      <p:ext uri="{19B8F6BF-5375-455C-9EA6-DF929625EA0E}">
        <p15:presenceInfo xmlns:p15="http://schemas.microsoft.com/office/powerpoint/2012/main" userId="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F4F4"/>
    <a:srgbClr val="40C2CC"/>
    <a:srgbClr val="26507F"/>
    <a:srgbClr val="152453"/>
    <a:srgbClr val="253E8E"/>
    <a:srgbClr val="364277"/>
    <a:srgbClr val="6074AC"/>
    <a:srgbClr val="0D152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0" d="100"/>
          <a:sy n="100" d="100"/>
        </p:scale>
        <p:origin x="874" y="58"/>
      </p:cViewPr>
      <p:guideLst>
        <p:guide pos="2862"/>
        <p:guide orient="horz" pos="163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viewProps" Target="viewProps.xml"/><Relationship Id="rId50" Type="http://schemas.microsoft.com/office/2018/10/relationships/authors" Target="author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commentAuthors" Target="commentAuthor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theme" Target="theme/theme1.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presProps" Target="presProps.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Open Sans" panose="020B0606030504020204" pitchFamily="34" charset="0"/>
              </a:defRPr>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Open Sans" panose="020B0606030504020204" pitchFamily="34" charset="0"/>
              </a:defRPr>
            </a:lvl1pPr>
          </a:lstStyle>
          <a:p>
            <a:fld id="{6169B76E-4379-584F-A9B0-7546FAD1E903}" type="datetimeFigureOut">
              <a:rPr lang="en-US" smtClean="0"/>
              <a:pPr/>
              <a:t>6/24/2024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Open Sans" panose="020B0606030504020204" pitchFamily="34" charset="0"/>
              </a:defRPr>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Open Sans" panose="020B0606030504020204" pitchFamily="34" charset="0"/>
              </a:defRPr>
            </a:lvl1pPr>
          </a:lstStyle>
          <a:p>
            <a:fld id="{60478E48-2057-5C4E-A8B1-2B3D7DB2E826}" type="slidenum">
              <a:rPr lang="en-US" smtClean="0"/>
              <a:pPr/>
              <a:t>‹#›</a:t>
            </a:fld>
            <a:endParaRPr lang="en-US"/>
          </a:p>
        </p:txBody>
      </p:sp>
    </p:spTree>
    <p:extLst>
      <p:ext uri="{BB962C8B-B14F-4D97-AF65-F5344CB8AC3E}">
        <p14:creationId xmlns:p14="http://schemas.microsoft.com/office/powerpoint/2010/main" val="21822020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Open Sans" panose="020B0606030504020204" pitchFamily="34" charset="0"/>
        <a:ea typeface="+mn-ea"/>
        <a:cs typeface="+mn-cs"/>
      </a:defRPr>
    </a:lvl1pPr>
    <a:lvl2pPr marL="457200" algn="l" defTabSz="914400" rtl="0" eaLnBrk="1" latinLnBrk="0" hangingPunct="1">
      <a:defRPr sz="1200" kern="1200">
        <a:solidFill>
          <a:schemeClr val="tx1"/>
        </a:solidFill>
        <a:latin typeface="Open Sans" panose="020B0606030504020204" pitchFamily="34" charset="0"/>
        <a:ea typeface="+mn-ea"/>
        <a:cs typeface="+mn-cs"/>
      </a:defRPr>
    </a:lvl2pPr>
    <a:lvl3pPr marL="914400" algn="l" defTabSz="914400" rtl="0" eaLnBrk="1" latinLnBrk="0" hangingPunct="1">
      <a:defRPr sz="1200" kern="1200">
        <a:solidFill>
          <a:schemeClr val="tx1"/>
        </a:solidFill>
        <a:latin typeface="Open Sans" panose="020B0606030504020204" pitchFamily="34" charset="0"/>
        <a:ea typeface="+mn-ea"/>
        <a:cs typeface="+mn-cs"/>
      </a:defRPr>
    </a:lvl3pPr>
    <a:lvl4pPr marL="1371600" algn="l" defTabSz="914400" rtl="0" eaLnBrk="1" latinLnBrk="0" hangingPunct="1">
      <a:defRPr sz="1200" kern="1200">
        <a:solidFill>
          <a:schemeClr val="tx1"/>
        </a:solidFill>
        <a:latin typeface="Open Sans" panose="020B0606030504020204" pitchFamily="34" charset="0"/>
        <a:ea typeface="+mn-ea"/>
        <a:cs typeface="+mn-cs"/>
      </a:defRPr>
    </a:lvl4pPr>
    <a:lvl5pPr marL="1828800" algn="l" defTabSz="914400" rtl="0" eaLnBrk="1" latinLnBrk="0" hangingPunct="1">
      <a:defRPr sz="1200" kern="1200">
        <a:solidFill>
          <a:schemeClr val="tx1"/>
        </a:solidFill>
        <a:latin typeface="Open Sans" panose="020B0606030504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broads-authority.gov.uk/about-us/gender-pronouns#:~:text=He%2Fhim%2Fhis%20(for,when%20referring%20to%20multiple%20people" TargetMode="External"/><Relationship Id="rId2" Type="http://schemas.openxmlformats.org/officeDocument/2006/relationships/slide" Target="../slides/slide30.xml"/><Relationship Id="rId1" Type="http://schemas.openxmlformats.org/officeDocument/2006/relationships/notesMaster" Target="../notesMasters/notesMaster1.xml"/><Relationship Id="rId6" Type="http://schemas.openxmlformats.org/officeDocument/2006/relationships/hyperlink" Target="https://www.ncbi.nlm.nih.gov/pmc/articles/PMC9125176/#:~:text=For%20participants%20who%20identified%20as,include%20clarity%20about%20gender%20pronouns" TargetMode="External"/><Relationship Id="rId5" Type="http://schemas.openxmlformats.org/officeDocument/2006/relationships/hyperlink" Target="https://www.hhs.nd.gov/sites/www/files/documents/DOH%20Legacy/Pronouns.pdf" TargetMode="External"/><Relationship Id="rId4" Type="http://schemas.openxmlformats.org/officeDocument/2006/relationships/hyperlink" Target="https://www.nytimes.com/2021/04/08/style/neopronouns-nonbinary-explainer.html"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healthline.com/health/transgender/difference-between-transgender-and-transsexual" TargetMode="External"/><Relationship Id="rId2" Type="http://schemas.openxmlformats.org/officeDocument/2006/relationships/slide" Target="../slides/slide35.xml"/><Relationship Id="rId1" Type="http://schemas.openxmlformats.org/officeDocument/2006/relationships/notesMaster" Target="../notesMasters/notesMaster1.xml"/><Relationship Id="rId4" Type="http://schemas.openxmlformats.org/officeDocument/2006/relationships/hyperlink" Target="https://www.hrc.org/resources/glossary-of-terms"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michiganshield.org/cqi-engagement/best-practices-guides"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3D2A70-91A6-430D-8455-FDA12AD20AD7}" type="slidenum">
              <a:rPr lang="en-US" smtClean="0"/>
              <a:t>8</a:t>
            </a:fld>
            <a:endParaRPr lang="en-US"/>
          </a:p>
        </p:txBody>
      </p:sp>
    </p:spTree>
    <p:extLst>
      <p:ext uri="{BB962C8B-B14F-4D97-AF65-F5344CB8AC3E}">
        <p14:creationId xmlns:p14="http://schemas.microsoft.com/office/powerpoint/2010/main" val="29536270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Mention that we have a consultation form</a:t>
            </a:r>
          </a:p>
        </p:txBody>
      </p:sp>
      <p:sp>
        <p:nvSpPr>
          <p:cNvPr id="4" name="Slide Number Placeholder 3"/>
          <p:cNvSpPr>
            <a:spLocks noGrp="1"/>
          </p:cNvSpPr>
          <p:nvPr>
            <p:ph type="sldNum" sz="quarter" idx="5"/>
          </p:nvPr>
        </p:nvSpPr>
        <p:spPr/>
        <p:txBody>
          <a:bodyPr/>
          <a:lstStyle/>
          <a:p>
            <a:fld id="{D83D2A70-91A6-430D-8455-FDA12AD20AD7}" type="slidenum">
              <a:rPr lang="en-US" smtClean="0"/>
              <a:t>18</a:t>
            </a:fld>
            <a:endParaRPr lang="en-US"/>
          </a:p>
        </p:txBody>
      </p:sp>
    </p:spTree>
    <p:extLst>
      <p:ext uri="{BB962C8B-B14F-4D97-AF65-F5344CB8AC3E}">
        <p14:creationId xmlns:p14="http://schemas.microsoft.com/office/powerpoint/2010/main" val="30308749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Madelynn – Civitas </a:t>
            </a:r>
          </a:p>
        </p:txBody>
      </p:sp>
      <p:sp>
        <p:nvSpPr>
          <p:cNvPr id="4" name="Slide Number Placeholder 3"/>
          <p:cNvSpPr>
            <a:spLocks noGrp="1"/>
          </p:cNvSpPr>
          <p:nvPr>
            <p:ph type="sldNum" sz="quarter" idx="5"/>
          </p:nvPr>
        </p:nvSpPr>
        <p:spPr/>
        <p:txBody>
          <a:bodyPr/>
          <a:lstStyle/>
          <a:p>
            <a:fld id="{D4CF2BAB-1615-470B-9051-4D1209905077}" type="slidenum">
              <a:rPr lang="en-US"/>
              <a:t>20</a:t>
            </a:fld>
            <a:endParaRPr lang="en-US"/>
          </a:p>
        </p:txBody>
      </p:sp>
    </p:spTree>
    <p:extLst>
      <p:ext uri="{BB962C8B-B14F-4D97-AF65-F5344CB8AC3E}">
        <p14:creationId xmlns:p14="http://schemas.microsoft.com/office/powerpoint/2010/main" val="40688288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Becca – HL7</a:t>
            </a:r>
          </a:p>
        </p:txBody>
      </p:sp>
      <p:sp>
        <p:nvSpPr>
          <p:cNvPr id="4" name="Slide Number Placeholder 3"/>
          <p:cNvSpPr>
            <a:spLocks noGrp="1"/>
          </p:cNvSpPr>
          <p:nvPr>
            <p:ph type="sldNum" sz="quarter" idx="5"/>
          </p:nvPr>
        </p:nvSpPr>
        <p:spPr/>
        <p:txBody>
          <a:bodyPr/>
          <a:lstStyle/>
          <a:p>
            <a:fld id="{EE46740A-1FE5-450D-AF6D-5FB24686297C}" type="slidenum">
              <a:rPr lang="en-US" smtClean="0"/>
              <a:t>21</a:t>
            </a:fld>
            <a:endParaRPr lang="en-US"/>
          </a:p>
        </p:txBody>
      </p:sp>
    </p:spTree>
    <p:extLst>
      <p:ext uri="{BB962C8B-B14F-4D97-AF65-F5344CB8AC3E}">
        <p14:creationId xmlns:p14="http://schemas.microsoft.com/office/powerpoint/2010/main" val="31700159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ea typeface="Calibri"/>
                <a:cs typeface="Calibri"/>
              </a:rPr>
              <a:t>Danielle – AHIP</a:t>
            </a:r>
          </a:p>
        </p:txBody>
      </p:sp>
      <p:sp>
        <p:nvSpPr>
          <p:cNvPr id="4" name="Slide Number Placeholder 3"/>
          <p:cNvSpPr>
            <a:spLocks noGrp="1"/>
          </p:cNvSpPr>
          <p:nvPr>
            <p:ph type="sldNum" sz="quarter" idx="5"/>
          </p:nvPr>
        </p:nvSpPr>
        <p:spPr/>
        <p:txBody>
          <a:bodyPr/>
          <a:lstStyle/>
          <a:p>
            <a:fld id="{EE46740A-1FE5-450D-AF6D-5FB24686297C}" type="slidenum">
              <a:rPr lang="en-US" smtClean="0"/>
              <a:t>22</a:t>
            </a:fld>
            <a:endParaRPr lang="en-US"/>
          </a:p>
        </p:txBody>
      </p:sp>
    </p:spTree>
    <p:extLst>
      <p:ext uri="{BB962C8B-B14F-4D97-AF65-F5344CB8AC3E}">
        <p14:creationId xmlns:p14="http://schemas.microsoft.com/office/powerpoint/2010/main" val="5673424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585654"/>
              </a:solidFill>
              <a:latin typeface="Aptos"/>
              <a:cs typeface="Arial"/>
            </a:endParaRPr>
          </a:p>
          <a:p>
            <a:pPr marL="457200" indent="-457200">
              <a:buChar char="•"/>
            </a:pPr>
            <a:r>
              <a:rPr lang="en-US" sz="3600" dirty="0">
                <a:solidFill>
                  <a:srgbClr val="585654"/>
                </a:solidFill>
                <a:latin typeface="Arial"/>
                <a:cs typeface="Arial"/>
              </a:rPr>
              <a:t>Data standards often do not align across these requirements, across states, across markets (Medicare, Medicaid, commercial), or across stakeholders (payers, providers, health care orgs)</a:t>
            </a:r>
            <a:endParaRPr lang="en-US" dirty="0"/>
          </a:p>
          <a:p>
            <a:pPr marL="457200" indent="-457200">
              <a:buChar char="•"/>
            </a:pPr>
            <a:endParaRPr lang="en-US" sz="3600" dirty="0">
              <a:solidFill>
                <a:srgbClr val="585654"/>
              </a:solidFill>
              <a:latin typeface="Arial"/>
              <a:cs typeface="Arial"/>
            </a:endParaRPr>
          </a:p>
          <a:p>
            <a:pPr marL="457200" indent="-457200">
              <a:buChar char="•"/>
            </a:pPr>
            <a:r>
              <a:rPr lang="en-US" sz="3600" dirty="0">
                <a:solidFill>
                  <a:srgbClr val="585654"/>
                </a:solidFill>
                <a:latin typeface="Arial"/>
                <a:cs typeface="Arial"/>
              </a:rPr>
              <a:t>We all are putting in a lot of work to make technical changes to systems, train staff, develop materials for respondents so that we EACH can collect this data to meet our specific requirements...</a:t>
            </a:r>
          </a:p>
          <a:p>
            <a:pPr marL="914400" lvl="1" indent="-457200" algn="l">
              <a:buFont typeface="Courier New" pitchFamily="34" charset="0"/>
              <a:buChar char="o"/>
            </a:pPr>
            <a:r>
              <a:rPr lang="en-US" sz="3600" dirty="0">
                <a:solidFill>
                  <a:srgbClr val="585654"/>
                </a:solidFill>
                <a:latin typeface="Arial"/>
                <a:cs typeface="Arial"/>
              </a:rPr>
              <a:t>But not getting accurate, complete, or actionable data</a:t>
            </a:r>
            <a:endParaRPr lang="en-US" sz="3600" dirty="0">
              <a:solidFill>
                <a:srgbClr val="585654"/>
              </a:solidFill>
              <a:cs typeface="Arial"/>
            </a:endParaRPr>
          </a:p>
          <a:p>
            <a:pPr marL="914400" lvl="1" indent="-457200">
              <a:buFont typeface="Courier New" pitchFamily="34" charset="0"/>
              <a:buChar char="o"/>
            </a:pPr>
            <a:endParaRPr lang="en-US" sz="4800" dirty="0">
              <a:solidFill>
                <a:srgbClr val="585654"/>
              </a:solidFill>
              <a:latin typeface="Arial"/>
              <a:cs typeface="Arial"/>
            </a:endParaRPr>
          </a:p>
          <a:p>
            <a:pPr marL="457200" indent="-457200">
              <a:buChar char="•"/>
            </a:pPr>
            <a:r>
              <a:rPr lang="en-US" sz="3600" dirty="0">
                <a:solidFill>
                  <a:srgbClr val="585654"/>
                </a:solidFill>
                <a:latin typeface="Arial"/>
                <a:cs typeface="Arial"/>
              </a:rPr>
              <a:t>Lack of data collection infrastructure, interoperability, and alignment impedes collaboration &amp; presents challenges to properly aggregate, analyze, and enable apples to apples comparisons</a:t>
            </a:r>
          </a:p>
          <a:p>
            <a:endParaRPr lang="en-US" dirty="0"/>
          </a:p>
        </p:txBody>
      </p:sp>
      <p:sp>
        <p:nvSpPr>
          <p:cNvPr id="4" name="Slide Number Placeholder 3"/>
          <p:cNvSpPr>
            <a:spLocks noGrp="1"/>
          </p:cNvSpPr>
          <p:nvPr>
            <p:ph type="sldNum" sz="quarter" idx="5"/>
          </p:nvPr>
        </p:nvSpPr>
        <p:spPr/>
        <p:txBody>
          <a:bodyPr/>
          <a:lstStyle/>
          <a:p>
            <a:fld id="{EE46740A-1FE5-450D-AF6D-5FB24686297C}" type="slidenum">
              <a:rPr lang="en-US" smtClean="0"/>
              <a:t>23</a:t>
            </a:fld>
            <a:endParaRPr lang="en-US"/>
          </a:p>
        </p:txBody>
      </p:sp>
    </p:spTree>
    <p:extLst>
      <p:ext uri="{BB962C8B-B14F-4D97-AF65-F5344CB8AC3E}">
        <p14:creationId xmlns:p14="http://schemas.microsoft.com/office/powerpoint/2010/main" val="2765119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Danielle – AHIP (cover "how")</a:t>
            </a:r>
          </a:p>
          <a:p>
            <a:endParaRPr lang="en-US"/>
          </a:p>
          <a:p>
            <a:pPr marL="457200" indent="-457200">
              <a:buFont typeface="Arial"/>
              <a:buChar char="•"/>
            </a:pPr>
            <a:r>
              <a:rPr lang="en-US"/>
              <a:t>We all share the common goal of reducing disparities in care</a:t>
            </a:r>
          </a:p>
          <a:p>
            <a:pPr marL="457200" indent="-457200">
              <a:buFont typeface="Arial"/>
              <a:buChar char="•"/>
            </a:pPr>
            <a:endParaRPr lang="en-US"/>
          </a:p>
          <a:p>
            <a:pPr marL="457200" indent="-457200">
              <a:buFont typeface="Arial"/>
              <a:buChar char="•"/>
            </a:pPr>
            <a:r>
              <a:rPr lang="en-US"/>
              <a:t>We all understand the importance of self-reported demographic data to better inform culturally and linguistically appropriate care and to identify and act on disparities</a:t>
            </a:r>
          </a:p>
          <a:p>
            <a:pPr marL="457200" indent="-457200">
              <a:buFont typeface="Arial"/>
              <a:buChar char="•"/>
            </a:pPr>
            <a:endParaRPr lang="en-US"/>
          </a:p>
          <a:p>
            <a:pPr marL="914400" lvl="1" indent="-457200">
              <a:buFont typeface="Courier New,monospace"/>
              <a:buChar char="o"/>
            </a:pPr>
            <a:r>
              <a:rPr lang="en-US"/>
              <a:t>All have collective responsibility for this data: collecting it, storing it, protecting it, measuring, analyzing, acting on it</a:t>
            </a:r>
          </a:p>
          <a:p>
            <a:endParaRPr lang="en-US"/>
          </a:p>
          <a:p>
            <a:pPr marL="457200" indent="-457200">
              <a:buFont typeface="Arial"/>
              <a:buChar char="•"/>
            </a:pPr>
            <a:r>
              <a:rPr lang="en-US"/>
              <a:t>We all are increasingly being required to collect this data as part of federal or state regulations and/or accreditation requirements</a:t>
            </a:r>
            <a:endParaRPr lang="en-US">
              <a:ea typeface="Calibri" panose="020F0502020204030204"/>
              <a:cs typeface="Calibri" panose="020F0502020204030204"/>
            </a:endParaRPr>
          </a:p>
          <a:p>
            <a:endParaRPr lang="en-US">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EE46740A-1FE5-450D-AF6D-5FB24686297C}" type="slidenum">
              <a:rPr lang="en-US" smtClean="0"/>
              <a:t>24</a:t>
            </a:fld>
            <a:endParaRPr lang="en-US"/>
          </a:p>
        </p:txBody>
      </p:sp>
    </p:spTree>
    <p:extLst>
      <p:ext uri="{BB962C8B-B14F-4D97-AF65-F5344CB8AC3E}">
        <p14:creationId xmlns:p14="http://schemas.microsoft.com/office/powerpoint/2010/main" val="24600415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Danielle - AHIP</a:t>
            </a:r>
          </a:p>
          <a:p>
            <a:endParaRPr lang="en-US">
              <a:latin typeface="Arial"/>
              <a:cs typeface="Arial"/>
            </a:endParaRPr>
          </a:p>
          <a:p>
            <a:r>
              <a:rPr lang="en-US">
                <a:latin typeface="Arial"/>
                <a:cs typeface="Arial"/>
              </a:rPr>
              <a:t>AHIP: </a:t>
            </a:r>
            <a:endParaRPr lang="en-US"/>
          </a:p>
          <a:p>
            <a:pPr lvl="1">
              <a:buFont typeface="Courier New" panose="020B0604020202020204" pitchFamily="34" charset="0"/>
              <a:buChar char="o"/>
            </a:pPr>
            <a:r>
              <a:rPr lang="en-US">
                <a:latin typeface="Arial"/>
                <a:cs typeface="Arial"/>
              </a:rPr>
              <a:t>Saw a need that required action</a:t>
            </a:r>
          </a:p>
          <a:p>
            <a:pPr lvl="1">
              <a:buFont typeface="Courier New" panose="020B0604020202020204" pitchFamily="34" charset="0"/>
              <a:buChar char="o"/>
            </a:pPr>
            <a:r>
              <a:rPr lang="en-US">
                <a:latin typeface="Arial"/>
                <a:cs typeface="Arial"/>
              </a:rPr>
              <a:t>Staff have expertise in developing evidence-based and consensus-driven data standards (e.g., PRAPARE) and in bringing diverse stakeholders together for alignment (e.g., CQMC)</a:t>
            </a:r>
          </a:p>
          <a:p>
            <a:pPr lvl="1">
              <a:buFont typeface="Courier New" panose="020B0604020202020204" pitchFamily="34" charset="0"/>
              <a:buChar char="o"/>
            </a:pPr>
            <a:r>
              <a:rPr lang="en-US">
                <a:latin typeface="Arial"/>
                <a:cs typeface="Arial"/>
              </a:rPr>
              <a:t>Tried to be as thoughtful as possible in our approach (spent 3+ years on this work to date)</a:t>
            </a:r>
          </a:p>
          <a:p>
            <a:pPr lvl="1">
              <a:buFont typeface="Courier New" panose="020B0604020202020204" pitchFamily="34" charset="0"/>
              <a:buChar char="o"/>
            </a:pPr>
            <a:r>
              <a:rPr lang="en-US">
                <a:latin typeface="Arial"/>
                <a:cs typeface="Arial"/>
              </a:rPr>
              <a:t>Didn't start from scratch—looked to existing standards and then humbly listened to different stakeholders and perspectives</a:t>
            </a:r>
          </a:p>
          <a:p>
            <a:pPr lvl="1">
              <a:buFont typeface="Courier New" panose="020B0604020202020204" pitchFamily="34" charset="0"/>
              <a:buChar char="o"/>
            </a:pPr>
            <a:r>
              <a:rPr lang="en-US">
                <a:latin typeface="Arial"/>
                <a:cs typeface="Arial"/>
              </a:rPr>
              <a:t>Doing our best to convene and reach consensus</a:t>
            </a:r>
          </a:p>
          <a:p>
            <a:pPr lvl="1">
              <a:buFont typeface="Courier New" panose="020B0604020202020204" pitchFamily="34" charset="0"/>
              <a:buChar char="o"/>
            </a:pPr>
            <a:endParaRPr lang="en-US">
              <a:cs typeface="Arial"/>
            </a:endParaRPr>
          </a:p>
          <a:p>
            <a:r>
              <a:rPr lang="en-US">
                <a:latin typeface="Arial"/>
                <a:cs typeface="Arial"/>
              </a:rPr>
              <a:t>Civitas and HL7 have technical capabilities and relationships to develop interoperable exchange standards and shepherd through appropriate processes</a:t>
            </a:r>
          </a:p>
          <a:p>
            <a:endParaRPr lang="en-US"/>
          </a:p>
          <a:p>
            <a:r>
              <a:rPr lang="en-US">
                <a:latin typeface="Arial"/>
                <a:cs typeface="Arial"/>
              </a:rPr>
              <a:t>Difference between this work and similar work like SIREN's Gravity Project:</a:t>
            </a:r>
          </a:p>
          <a:p>
            <a:pPr lvl="1">
              <a:buFont typeface="Courier New,monospace" panose="020B0604020202020204" pitchFamily="34" charset="0"/>
              <a:buChar char="o"/>
            </a:pPr>
            <a:r>
              <a:rPr lang="en-US"/>
              <a:t>Focused on personal characteristics rather than social risks and needs</a:t>
            </a:r>
          </a:p>
          <a:p>
            <a:pPr lvl="1">
              <a:buFont typeface="Courier New,monospace" panose="020B0604020202020204" pitchFamily="34" charset="0"/>
              <a:buChar char="o"/>
            </a:pPr>
            <a:r>
              <a:rPr lang="en-US">
                <a:cs typeface="Arial"/>
              </a:rPr>
              <a:t>Nothing collected with these demographic data need to be "addressed"</a:t>
            </a:r>
            <a:endParaRPr lang="en-US">
              <a:solidFill>
                <a:srgbClr val="000000"/>
              </a:solidFill>
              <a:cs typeface="Arial"/>
            </a:endParaRPr>
          </a:p>
          <a:p>
            <a:pPr lvl="1">
              <a:buFont typeface="Courier New,monospace" panose="020B0604020202020204" pitchFamily="34" charset="0"/>
              <a:buChar char="o"/>
            </a:pPr>
            <a:r>
              <a:rPr lang="en-US">
                <a:solidFill>
                  <a:srgbClr val="000000"/>
                </a:solidFill>
                <a:cs typeface="Arial"/>
              </a:rPr>
              <a:t>More to inform care and services</a:t>
            </a:r>
          </a:p>
          <a:p>
            <a:endParaRPr lang="en-US"/>
          </a:p>
        </p:txBody>
      </p:sp>
      <p:sp>
        <p:nvSpPr>
          <p:cNvPr id="4" name="Slide Number Placeholder 3"/>
          <p:cNvSpPr>
            <a:spLocks noGrp="1"/>
          </p:cNvSpPr>
          <p:nvPr>
            <p:ph type="sldNum" sz="quarter" idx="5"/>
          </p:nvPr>
        </p:nvSpPr>
        <p:spPr/>
        <p:txBody>
          <a:bodyPr/>
          <a:lstStyle/>
          <a:p>
            <a:fld id="{EE46740A-1FE5-450D-AF6D-5FB24686297C}" type="slidenum">
              <a:rPr lang="en-US" smtClean="0"/>
              <a:t>25</a:t>
            </a:fld>
            <a:endParaRPr lang="en-US"/>
          </a:p>
        </p:txBody>
      </p:sp>
    </p:spTree>
    <p:extLst>
      <p:ext uri="{BB962C8B-B14F-4D97-AF65-F5344CB8AC3E}">
        <p14:creationId xmlns:p14="http://schemas.microsoft.com/office/powerpoint/2010/main" val="14429993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ea typeface="Calibri"/>
                <a:cs typeface="Calibri"/>
              </a:rPr>
              <a:t>Madelynn – Civitas </a:t>
            </a:r>
            <a:endParaRPr lang="en-US" dirty="0"/>
          </a:p>
        </p:txBody>
      </p:sp>
      <p:sp>
        <p:nvSpPr>
          <p:cNvPr id="4" name="Slide Number Placeholder 3"/>
          <p:cNvSpPr>
            <a:spLocks noGrp="1"/>
          </p:cNvSpPr>
          <p:nvPr>
            <p:ph type="sldNum" sz="quarter" idx="5"/>
          </p:nvPr>
        </p:nvSpPr>
        <p:spPr/>
        <p:txBody>
          <a:bodyPr/>
          <a:lstStyle/>
          <a:p>
            <a:fld id="{EE46740A-1FE5-450D-AF6D-5FB24686297C}" type="slidenum">
              <a:rPr lang="en-US" smtClean="0"/>
              <a:t>26</a:t>
            </a:fld>
            <a:endParaRPr lang="en-US"/>
          </a:p>
        </p:txBody>
      </p:sp>
    </p:spTree>
    <p:extLst>
      <p:ext uri="{BB962C8B-B14F-4D97-AF65-F5344CB8AC3E}">
        <p14:creationId xmlns:p14="http://schemas.microsoft.com/office/powerpoint/2010/main" val="32522179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D12D3D8-A54A-4E0C-B557-A4153D250DE1}" type="slidenum">
              <a:rPr lang="en-US"/>
              <a:t>29</a:t>
            </a:fld>
            <a:endParaRPr lang="en-US"/>
          </a:p>
        </p:txBody>
      </p:sp>
    </p:spTree>
    <p:extLst>
      <p:ext uri="{BB962C8B-B14F-4D97-AF65-F5344CB8AC3E}">
        <p14:creationId xmlns:p14="http://schemas.microsoft.com/office/powerpoint/2010/main" val="4467022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Considerations Included: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a:solidFill>
                  <a:srgbClr val="000000"/>
                </a:solidFill>
                <a:effectLst/>
                <a:latin typeface="Arial"/>
                <a:cs typeface="Arial"/>
              </a:rPr>
              <a:t>Include “at this time” after “I choose not to respond”. “I choose not to respond” may not accurately represent how someone feels.</a:t>
            </a:r>
            <a:endParaRPr lang="en-US">
              <a:latin typeface="Arial"/>
              <a:cs typeface="Arial"/>
            </a:endParaRPr>
          </a:p>
          <a:p>
            <a:pPr marL="171450" indent="-171450">
              <a:buFont typeface="Arial" panose="020B0604020202020204" pitchFamily="34" charset="0"/>
              <a:buChar char="•"/>
            </a:pPr>
            <a:r>
              <a:rPr lang="en-US"/>
              <a:t>Include an option for “Use my name”. </a:t>
            </a:r>
            <a:endParaRPr lang="en-US">
              <a:ea typeface="Calibri"/>
              <a:cs typeface="Calibri"/>
            </a:endParaRPr>
          </a:p>
          <a:p>
            <a:pPr marL="171450" indent="-171450">
              <a:buFont typeface="Arial" panose="020B0604020202020204" pitchFamily="34" charset="0"/>
              <a:buChar char="•"/>
            </a:pPr>
            <a:r>
              <a:rPr lang="en-US"/>
              <a:t>Remove “Additional pronouns” as this may </a:t>
            </a:r>
            <a:r>
              <a:rPr lang="en-US" b="0" i="0">
                <a:solidFill>
                  <a:srgbClr val="000000"/>
                </a:solidFill>
                <a:effectLst/>
                <a:latin typeface="Arial"/>
                <a:cs typeface="Arial"/>
              </a:rPr>
              <a:t>indicate that an individual has to come up with other pronouns.</a:t>
            </a:r>
            <a:r>
              <a:rPr lang="en-US">
                <a:solidFill>
                  <a:srgbClr val="000000"/>
                </a:solidFill>
                <a:latin typeface="Arial"/>
                <a:cs typeface="Arial"/>
              </a:rPr>
              <a:t> </a:t>
            </a:r>
          </a:p>
          <a:p>
            <a:pPr marL="171450" indent="-171450">
              <a:buFont typeface="Arial" panose="020B0604020202020204" pitchFamily="34" charset="0"/>
              <a:buChar char="•"/>
            </a:pPr>
            <a:r>
              <a:rPr lang="en-US">
                <a:solidFill>
                  <a:srgbClr val="000000"/>
                </a:solidFill>
                <a:latin typeface="Arial"/>
                <a:cs typeface="Arial"/>
              </a:rPr>
              <a:t>Define pronouns</a:t>
            </a:r>
            <a:endParaRPr lang="en-US" b="0" i="0">
              <a:solidFill>
                <a:srgbClr val="000000"/>
              </a:solidFill>
              <a:effectLst/>
              <a:latin typeface="Arial" panose="020B0604020202020204" pitchFamily="34" charset="0"/>
              <a:cs typeface="Arial"/>
            </a:endParaRPr>
          </a:p>
          <a:p>
            <a:pPr marL="342900" lvl="1" indent="-171450">
              <a:buFont typeface="Arial" panose="020B0604020202020204" pitchFamily="34" charset="0"/>
              <a:buChar char="•"/>
            </a:pPr>
            <a:r>
              <a:rPr lang="en-US">
                <a:solidFill>
                  <a:srgbClr val="000000"/>
                </a:solidFill>
                <a:latin typeface="Arial"/>
                <a:cs typeface="Arial"/>
              </a:rPr>
              <a:t>Sources: </a:t>
            </a:r>
            <a:r>
              <a:rPr lang="en-US">
                <a:solidFill>
                  <a:srgbClr val="000000"/>
                </a:solidFill>
                <a:hlinkClick r:id="rId3"/>
              </a:rPr>
              <a:t>https://www.broads-authority.gov.uk/about-us/gender-pronouns#:~:text=He%2Fhim%2Fhis%20(for,when%20referring%20to%20multiple%20people</a:t>
            </a:r>
            <a:r>
              <a:rPr lang="en-US">
                <a:solidFill>
                  <a:srgbClr val="000000"/>
                </a:solidFill>
              </a:rPr>
              <a:t>). </a:t>
            </a:r>
            <a:endParaRPr lang="en-US" i="0">
              <a:solidFill>
                <a:srgbClr val="000000"/>
              </a:solidFill>
              <a:effectLst/>
            </a:endParaRPr>
          </a:p>
          <a:p>
            <a:pPr marL="342900" lvl="1" indent="-171450">
              <a:buFont typeface="Arial" panose="020B0604020202020204" pitchFamily="34" charset="0"/>
              <a:buChar char="•"/>
            </a:pPr>
            <a:r>
              <a:rPr lang="en-US">
                <a:solidFill>
                  <a:srgbClr val="000000"/>
                </a:solidFill>
                <a:hlinkClick r:id="rId4"/>
              </a:rPr>
              <a:t>https://www.nytimes.com/2021/04/08/style/neopronouns-nonbinary-explainer.html</a:t>
            </a:r>
            <a:r>
              <a:rPr lang="en-US">
                <a:solidFill>
                  <a:srgbClr val="000000"/>
                </a:solidFill>
              </a:rPr>
              <a:t> </a:t>
            </a:r>
          </a:p>
          <a:p>
            <a:pPr marL="342900" lvl="1" indent="-171450">
              <a:buFont typeface="Arial" panose="020B0604020202020204" pitchFamily="34" charset="0"/>
              <a:buChar char="•"/>
            </a:pPr>
            <a:r>
              <a:rPr lang="en-US">
                <a:solidFill>
                  <a:srgbClr val="000000"/>
                </a:solidFill>
                <a:hlinkClick r:id="rId5"/>
              </a:rPr>
              <a:t>https://www.hhs.nd.gov/sites/www/files/documents/DOH%20Legacy/Pronouns.pdf</a:t>
            </a:r>
            <a:r>
              <a:rPr lang="en-US">
                <a:solidFill>
                  <a:srgbClr val="000000"/>
                </a:solidFill>
              </a:rPr>
              <a:t> </a:t>
            </a:r>
            <a:endParaRPr lang="en-US">
              <a:solidFill>
                <a:srgbClr val="000000"/>
              </a:solidFill>
              <a:latin typeface="Calibri" panose="020F0502020204030204"/>
              <a:ea typeface="Calibri" panose="020F0502020204030204"/>
              <a:cs typeface="Calibri" panose="020F0502020204030204"/>
            </a:endParaRPr>
          </a:p>
          <a:p>
            <a:pPr marL="171450" indent="-171450">
              <a:buFont typeface="Arial" panose="020B0604020202020204" pitchFamily="34" charset="0"/>
              <a:buChar char="•"/>
            </a:pPr>
            <a:endParaRPr lang="en-US" b="1">
              <a:solidFill>
                <a:srgbClr val="000000"/>
              </a:solidFill>
              <a:latin typeface="Arial" panose="020B0604020202020204" pitchFamily="34" charset="0"/>
              <a:cs typeface="Arial" panose="020B0604020202020204" pitchFamily="34" charset="0"/>
            </a:endParaRPr>
          </a:p>
          <a:p>
            <a:r>
              <a:rPr lang="en-US" b="1" i="0">
                <a:solidFill>
                  <a:srgbClr val="000000"/>
                </a:solidFill>
                <a:effectLst/>
                <a:latin typeface="Arial"/>
                <a:cs typeface="Arial"/>
              </a:rPr>
              <a:t>Considerations Not Included:</a:t>
            </a:r>
            <a:r>
              <a:rPr lang="en-US" b="1">
                <a:solidFill>
                  <a:srgbClr val="000000"/>
                </a:solidFill>
                <a:latin typeface="Arial"/>
                <a:cs typeface="Arial"/>
              </a:rPr>
              <a:t> </a:t>
            </a:r>
            <a:endParaRPr lang="en-US" b="1" i="0">
              <a:solidFill>
                <a:srgbClr val="000000"/>
              </a:solidFill>
              <a:effectLst/>
              <a:latin typeface="Arial" panose="020B0604020202020204" pitchFamily="34" charset="0"/>
              <a:cs typeface="Arial"/>
            </a:endParaRPr>
          </a:p>
          <a:p>
            <a:pPr marL="171450" indent="-171450">
              <a:buFont typeface="Arial" panose="020B0604020202020204" pitchFamily="34" charset="0"/>
              <a:buChar char="•"/>
            </a:pPr>
            <a:r>
              <a:rPr lang="en-US"/>
              <a:t>Consider not asking about pronouns as there is question of if this is a demographic characteristic or not. </a:t>
            </a:r>
            <a:endParaRPr lang="en-US">
              <a:ea typeface="Calibri"/>
              <a:cs typeface="Calibri"/>
            </a:endParaRPr>
          </a:p>
          <a:p>
            <a:pPr marL="628650" lvl="1" indent="-171450">
              <a:buFont typeface="Arial" panose="020B0604020202020204" pitchFamily="34" charset="0"/>
              <a:buChar char="•"/>
            </a:pPr>
            <a:r>
              <a:rPr lang="en-US"/>
              <a:t>Rationale: Pronouns are generally considered to be a demographic characteristic. </a:t>
            </a:r>
            <a:endParaRPr lang="en-US">
              <a:ea typeface="Calibri"/>
              <a:cs typeface="Calibri"/>
            </a:endParaRPr>
          </a:p>
          <a:p>
            <a:pPr marL="628650" lvl="1" indent="-171450">
              <a:buFont typeface="Arial" panose="020B0604020202020204" pitchFamily="34" charset="0"/>
              <a:buChar char="•"/>
            </a:pPr>
            <a:r>
              <a:rPr lang="en-US"/>
              <a:t>Source: </a:t>
            </a:r>
            <a:r>
              <a:rPr lang="en-US">
                <a:hlinkClick r:id="rId6"/>
              </a:rPr>
              <a:t>https://www.ncbi.nlm.nih.gov/pmc/articles/PMC9125176/#:~:text=For%20participants%20who%20identified%20as,include%20clarity%20about%20gender%20pronouns</a:t>
            </a:r>
            <a:r>
              <a:rPr lang="en-US"/>
              <a:t> </a:t>
            </a:r>
            <a:endParaRPr lang="en-US">
              <a:ea typeface="Calibri"/>
              <a:cs typeface="Calibri"/>
            </a:endParaRPr>
          </a:p>
        </p:txBody>
      </p:sp>
      <p:sp>
        <p:nvSpPr>
          <p:cNvPr id="4" name="Slide Number Placeholder 3"/>
          <p:cNvSpPr>
            <a:spLocks noGrp="1"/>
          </p:cNvSpPr>
          <p:nvPr>
            <p:ph type="sldNum" sz="quarter" idx="5"/>
          </p:nvPr>
        </p:nvSpPr>
        <p:spPr/>
        <p:txBody>
          <a:bodyPr/>
          <a:lstStyle/>
          <a:p>
            <a:fld id="{AD12D3D8-A54A-4E0C-B557-A4153D250DE1}" type="slidenum">
              <a:rPr lang="en-US"/>
              <a:t>30</a:t>
            </a:fld>
            <a:endParaRPr lang="en-US"/>
          </a:p>
        </p:txBody>
      </p:sp>
    </p:spTree>
    <p:extLst>
      <p:ext uri="{BB962C8B-B14F-4D97-AF65-F5344CB8AC3E}">
        <p14:creationId xmlns:p14="http://schemas.microsoft.com/office/powerpoint/2010/main" val="35328761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lgn="l" rtl="0">
              <a:lnSpc>
                <a:spcPct val="100000"/>
              </a:lnSpc>
              <a:spcBef>
                <a:spcPts val="0"/>
              </a:spcBef>
              <a:spcAft>
                <a:spcPts val="0"/>
              </a:spcAft>
              <a:buSzPts val="1400"/>
              <a:buFont typeface="Arial" panose="020B0604020202020204" pitchFamily="34" charset="0"/>
              <a:buChar char="•"/>
            </a:pPr>
            <a:r>
              <a:rPr lang="en-US" dirty="0"/>
              <a:t>What is a CQI? </a:t>
            </a:r>
            <a:r>
              <a:rPr lang="en-US" b="0" dirty="0"/>
              <a:t>Networks of participating physicians and hospital partners across Michigan with funding and support from BCBSM</a:t>
            </a:r>
          </a:p>
          <a:p>
            <a:pPr marL="457200" marR="0" lvl="0" indent="-228600" algn="l" rtl="0">
              <a:lnSpc>
                <a:spcPct val="100000"/>
              </a:lnSpc>
              <a:spcBef>
                <a:spcPts val="0"/>
              </a:spcBef>
              <a:spcAft>
                <a:spcPts val="0"/>
              </a:spcAft>
              <a:buSzPts val="1400"/>
              <a:buFont typeface="Arial" panose="020B0604020202020204" pitchFamily="34" charset="0"/>
              <a:buChar char="•"/>
            </a:pPr>
            <a:r>
              <a:rPr lang="en-US" b="0" dirty="0"/>
              <a:t>Physicians, hospitals, and health systems that participate in CQIs collaborate and share data on patient risk factors, processes of care, and care outcomes to identify best practices and implement quality improvement initiatives</a:t>
            </a:r>
          </a:p>
          <a:p>
            <a:pPr marL="0" lvl="0" indent="0" algn="l" rtl="0">
              <a:lnSpc>
                <a:spcPct val="90000"/>
              </a:lnSpc>
              <a:spcBef>
                <a:spcPts val="0"/>
              </a:spcBef>
              <a:spcAft>
                <a:spcPts val="0"/>
              </a:spcAft>
              <a:buClr>
                <a:schemeClr val="accent6"/>
              </a:buClr>
              <a:buSzPts val="1800"/>
              <a:buNone/>
            </a:pPr>
            <a:endParaRPr lang="en-US" b="1" dirty="0">
              <a:solidFill>
                <a:schemeClr val="accent6"/>
              </a:solidFill>
            </a:endParaRPr>
          </a:p>
          <a:p>
            <a:pPr marL="0" lvl="0" indent="0" algn="l" rtl="0">
              <a:lnSpc>
                <a:spcPct val="90000"/>
              </a:lnSpc>
              <a:spcBef>
                <a:spcPts val="0"/>
              </a:spcBef>
              <a:spcAft>
                <a:spcPts val="0"/>
              </a:spcAft>
              <a:buClr>
                <a:schemeClr val="accent6"/>
              </a:buClr>
              <a:buSzPts val="1800"/>
              <a:buNone/>
            </a:pPr>
            <a:r>
              <a:rPr lang="en-US" b="0" i="0" dirty="0">
                <a:solidFill>
                  <a:srgbClr val="1A1A1A"/>
                </a:solidFill>
                <a:effectLst/>
                <a:latin typeface="Lyon Text Web"/>
              </a:rPr>
              <a:t>For the past 25 years in Michigan, the Collaborative Quality Initiatives (CQIs) have taken a cooperative bottom-up approach to health care quality improvement. Made up of physician organizations and hospitals around the state and led by local clinicians who set the quality improvement agenda, the CQIs rely on an approach that uses granular data collection, analysis, and transparency to develop and implement practice improvements to support a learning health system. The quality improvement work of the CQIs is administered directly by clinician leaders who direct statewide consortiums of their peers. Each CQI is financially supported by Blue Cross Blue Shield of Michigan. There are currently 23 active CQIs, each of which focuses on a specific clinical specialty or challenge.</a:t>
            </a:r>
            <a:endParaRPr lang="en-US" b="1" dirty="0">
              <a:solidFill>
                <a:schemeClr val="accent6"/>
              </a:solidFill>
            </a:endParaRPr>
          </a:p>
          <a:p>
            <a:pPr marL="0" lvl="0" indent="0" algn="l" rtl="0">
              <a:lnSpc>
                <a:spcPct val="90000"/>
              </a:lnSpc>
              <a:spcBef>
                <a:spcPts val="0"/>
              </a:spcBef>
              <a:spcAft>
                <a:spcPts val="0"/>
              </a:spcAft>
              <a:buClr>
                <a:schemeClr val="accent6"/>
              </a:buClr>
              <a:buSzPts val="1800"/>
              <a:buNone/>
            </a:pPr>
            <a:endParaRPr lang="en-US" b="1" dirty="0">
              <a:solidFill>
                <a:schemeClr val="accent6"/>
              </a:solidFill>
            </a:endParaRPr>
          </a:p>
          <a:p>
            <a:pPr marL="0" lvl="0" indent="0" algn="l" rtl="0">
              <a:lnSpc>
                <a:spcPct val="90000"/>
              </a:lnSpc>
              <a:spcBef>
                <a:spcPts val="0"/>
              </a:spcBef>
              <a:spcAft>
                <a:spcPts val="0"/>
              </a:spcAft>
              <a:buClr>
                <a:schemeClr val="accent6"/>
              </a:buClr>
              <a:buSzPts val="1800"/>
              <a:buNone/>
            </a:pPr>
            <a:r>
              <a:rPr lang="en-US" b="0" dirty="0">
                <a:solidFill>
                  <a:schemeClr val="accent6"/>
                </a:solidFill>
              </a:rPr>
              <a:t>CQIs are evolving in ways that align with the factors that drive health inequities; MSHIELD grew out of this evolution</a:t>
            </a:r>
          </a:p>
          <a:p>
            <a:pPr marL="0" lvl="0" indent="0" algn="l" rtl="0">
              <a:lnSpc>
                <a:spcPct val="90000"/>
              </a:lnSpc>
              <a:spcBef>
                <a:spcPts val="0"/>
              </a:spcBef>
              <a:spcAft>
                <a:spcPts val="0"/>
              </a:spcAft>
              <a:buClr>
                <a:schemeClr val="accent6"/>
              </a:buClr>
              <a:buSzPts val="1800"/>
              <a:buNone/>
            </a:pPr>
            <a:endParaRPr lang="en-US" b="0" dirty="0">
              <a:solidFill>
                <a:schemeClr val="accent6"/>
              </a:solidFill>
            </a:endParaRPr>
          </a:p>
          <a:p>
            <a:pPr marL="0" lvl="0" indent="0" algn="l" rtl="0">
              <a:lnSpc>
                <a:spcPct val="90000"/>
              </a:lnSpc>
              <a:spcBef>
                <a:spcPts val="0"/>
              </a:spcBef>
              <a:spcAft>
                <a:spcPts val="0"/>
              </a:spcAft>
              <a:buClr>
                <a:schemeClr val="accent6"/>
              </a:buClr>
              <a:buSzPts val="1800"/>
              <a:buNone/>
            </a:pPr>
            <a:r>
              <a:rPr lang="en-US" b="1" dirty="0">
                <a:solidFill>
                  <a:schemeClr val="accent6"/>
                </a:solidFill>
              </a:rPr>
              <a:t>Historically focused heavily on Specialty Care</a:t>
            </a:r>
            <a:endParaRPr lang="en-US" b="1" dirty="0"/>
          </a:p>
          <a:p>
            <a:pPr marL="457200" lvl="0" indent="-457200" algn="l" rtl="0">
              <a:lnSpc>
                <a:spcPct val="90000"/>
              </a:lnSpc>
              <a:spcBef>
                <a:spcPts val="0"/>
              </a:spcBef>
              <a:spcAft>
                <a:spcPts val="0"/>
              </a:spcAft>
              <a:buClr>
                <a:schemeClr val="accent6"/>
              </a:buClr>
              <a:buSzPts val="1800"/>
              <a:buFont typeface="Noto Sans Symbols"/>
              <a:buChar char="⮚"/>
            </a:pPr>
            <a:r>
              <a:rPr lang="en-US" sz="1200" dirty="0"/>
              <a:t>Have smaller populations that focus on a specific area of specialty care (i.e., bariatric surgery, oncology, emergency medicine, etc.)</a:t>
            </a:r>
            <a:endParaRPr lang="en-US" dirty="0"/>
          </a:p>
          <a:p>
            <a:pPr marL="0" lvl="0" indent="0" algn="l" rtl="0">
              <a:lnSpc>
                <a:spcPct val="100000"/>
              </a:lnSpc>
              <a:spcBef>
                <a:spcPts val="0"/>
              </a:spcBef>
              <a:spcAft>
                <a:spcPts val="0"/>
              </a:spcAft>
              <a:buSzPts val="1400"/>
              <a:buNone/>
            </a:pPr>
            <a:endParaRPr lang="en-US" dirty="0"/>
          </a:p>
          <a:p>
            <a:pPr marL="0" lvl="0" indent="0" algn="l" rtl="0">
              <a:lnSpc>
                <a:spcPct val="90000"/>
              </a:lnSpc>
              <a:spcBef>
                <a:spcPts val="0"/>
              </a:spcBef>
              <a:spcAft>
                <a:spcPts val="0"/>
              </a:spcAft>
              <a:buClr>
                <a:srgbClr val="2592FF"/>
              </a:buClr>
              <a:buSzPts val="1800"/>
              <a:buNone/>
            </a:pPr>
            <a:r>
              <a:rPr lang="en-US" b="1" dirty="0">
                <a:solidFill>
                  <a:srgbClr val="2592FF"/>
                </a:solidFill>
              </a:rPr>
              <a:t>Population Health CQIs</a:t>
            </a:r>
            <a:endParaRPr lang="en-US" dirty="0"/>
          </a:p>
          <a:p>
            <a:pPr marL="457200" lvl="0" indent="-457200" algn="l" rtl="0">
              <a:lnSpc>
                <a:spcPct val="90000"/>
              </a:lnSpc>
              <a:spcBef>
                <a:spcPts val="0"/>
              </a:spcBef>
              <a:spcAft>
                <a:spcPts val="0"/>
              </a:spcAft>
              <a:buClr>
                <a:srgbClr val="2592FF"/>
              </a:buClr>
              <a:buSzPts val="1800"/>
              <a:buFont typeface="Noto Sans Symbols"/>
              <a:buChar char="⮚"/>
            </a:pPr>
            <a:r>
              <a:rPr lang="en-US" sz="1200" dirty="0"/>
              <a:t>Large patient population, with a focus on primary care</a:t>
            </a:r>
            <a:endParaRPr kumimoji="0" lang="en-US" sz="1200" b="0" i="0" u="none" strike="noStrike" kern="1200" cap="none" spc="0" normalizeH="0" baseline="0" dirty="0">
              <a:ln>
                <a:noFill/>
              </a:ln>
              <a:solidFill>
                <a:schemeClr val="tx1"/>
              </a:solidFill>
              <a:effectLst/>
              <a:uLnTx/>
              <a:uFillTx/>
              <a:latin typeface="+mn-lt"/>
              <a:ea typeface="+mn-ea"/>
              <a:cs typeface="+mn-cs"/>
            </a:endParaRPr>
          </a:p>
          <a:p>
            <a:pPr marL="0" lvl="0" indent="0" algn="l" rtl="0">
              <a:lnSpc>
                <a:spcPct val="90000"/>
              </a:lnSpc>
              <a:spcBef>
                <a:spcPts val="0"/>
              </a:spcBef>
              <a:spcAft>
                <a:spcPts val="0"/>
              </a:spcAft>
              <a:buClr>
                <a:srgbClr val="2592FF"/>
              </a:buClr>
              <a:buSzPts val="1800"/>
              <a:buFont typeface="Noto Sans Symbols"/>
              <a:buNone/>
            </a:pPr>
            <a:endParaRPr kumimoji="0" lang="en-US" sz="1200" b="0" i="0" u="none" strike="noStrike" kern="1200" cap="none" spc="0" normalizeH="0" baseline="0" noProof="0" dirty="0">
              <a:ln>
                <a:noFill/>
              </a:ln>
              <a:solidFill>
                <a:schemeClr val="tx1"/>
              </a:solidFill>
              <a:effectLst/>
              <a:uLnTx/>
              <a:uFillTx/>
              <a:latin typeface="+mn-lt"/>
              <a:ea typeface="+mn-ea"/>
              <a:cs typeface="+mn-cs"/>
              <a:sym typeface="Calibri"/>
            </a:endParaRPr>
          </a:p>
          <a:p>
            <a:pPr marL="0" marR="0" lvl="0" indent="0" algn="l" defTabSz="914400" rtl="0" eaLnBrk="1" fontAlgn="auto" latinLnBrk="0" hangingPunct="1">
              <a:lnSpc>
                <a:spcPct val="100000"/>
              </a:lnSpc>
              <a:spcBef>
                <a:spcPts val="0"/>
              </a:spcBef>
              <a:spcAft>
                <a:spcPts val="0"/>
              </a:spcAft>
              <a:buClr>
                <a:srgbClr val="48AAAD"/>
              </a:buClr>
              <a:buSzPts val="2800"/>
              <a:buFont typeface="Arial"/>
              <a:buNone/>
              <a:tabLst/>
              <a:defRPr/>
            </a:pPr>
            <a:r>
              <a:rPr kumimoji="0" lang="en-US" sz="1600" b="1" i="0" u="none" strike="noStrike" kern="0" cap="none" spc="0" normalizeH="0" baseline="0" noProof="0" dirty="0">
                <a:ln>
                  <a:noFill/>
                </a:ln>
                <a:solidFill>
                  <a:srgbClr val="48AAAD"/>
                </a:solidFill>
                <a:effectLst/>
                <a:uLnTx/>
                <a:uFillTx/>
                <a:latin typeface="Calibri"/>
                <a:ea typeface="Calibri"/>
                <a:cs typeface="Calibri"/>
                <a:sym typeface="Calibri"/>
              </a:rPr>
              <a:t>Partnering CQIs (MSHIELD)</a:t>
            </a:r>
            <a:endParaRPr kumimoji="0" lang="en-US" sz="2000" b="1" i="0" u="none" strike="noStrike" kern="0" cap="none" spc="0" normalizeH="0" baseline="0" noProof="0" dirty="0">
              <a:ln>
                <a:noFill/>
              </a:ln>
              <a:solidFill>
                <a:srgbClr val="48AAAD"/>
              </a:solidFill>
              <a:effectLst/>
              <a:uLnTx/>
              <a:uFillTx/>
              <a:latin typeface="Calibri"/>
              <a:ea typeface="Calibri"/>
              <a:cs typeface="Calibri"/>
              <a:sym typeface="Calibri"/>
            </a:endParaRPr>
          </a:p>
          <a:p>
            <a:pPr marL="457200" marR="0" lvl="0" indent="-457200" algn="l" defTabSz="914400" rtl="0" eaLnBrk="1" fontAlgn="auto" latinLnBrk="0" hangingPunct="1">
              <a:lnSpc>
                <a:spcPct val="100000"/>
              </a:lnSpc>
              <a:spcBef>
                <a:spcPts val="0"/>
              </a:spcBef>
              <a:spcAft>
                <a:spcPts val="0"/>
              </a:spcAft>
              <a:buClr>
                <a:srgbClr val="48AAAD"/>
              </a:buClr>
              <a:buSzPts val="2000"/>
              <a:buFont typeface="Noto Sans Symbols"/>
              <a:buChar char="⮚"/>
              <a:tabLst/>
              <a:defRPr/>
            </a:pPr>
            <a:r>
              <a:rPr kumimoji="0" lang="en-US" sz="1200" b="0" i="0" u="none" strike="noStrike" kern="0" cap="none" spc="0" normalizeH="0" baseline="0" noProof="0" dirty="0">
                <a:ln>
                  <a:noFill/>
                </a:ln>
                <a:solidFill>
                  <a:srgbClr val="000000"/>
                </a:solidFill>
                <a:effectLst/>
                <a:uLnTx/>
                <a:uFillTx/>
                <a:latin typeface="Calibri"/>
                <a:ea typeface="Calibri"/>
                <a:cs typeface="Calibri"/>
                <a:sym typeface="Calibri"/>
              </a:rPr>
              <a:t>Unlimited population </a:t>
            </a:r>
          </a:p>
          <a:p>
            <a:pPr marL="457200" marR="0" lvl="0" indent="-457200" algn="l" defTabSz="914400" rtl="0" eaLnBrk="1" fontAlgn="auto" latinLnBrk="0" hangingPunct="1">
              <a:lnSpc>
                <a:spcPct val="100000"/>
              </a:lnSpc>
              <a:spcBef>
                <a:spcPts val="0"/>
              </a:spcBef>
              <a:spcAft>
                <a:spcPts val="0"/>
              </a:spcAft>
              <a:buClr>
                <a:srgbClr val="48AAAD"/>
              </a:buClr>
              <a:buSzPts val="2000"/>
              <a:buFont typeface="Noto Sans Symbols"/>
              <a:buChar char="⮚"/>
              <a:tabLst/>
              <a:defRPr/>
            </a:pPr>
            <a:r>
              <a:rPr kumimoji="0" lang="en-US" sz="1200" b="0" i="0" u="none" strike="noStrike" kern="0" cap="none" spc="0" normalizeH="0" baseline="0" noProof="0" dirty="0">
                <a:ln>
                  <a:noFill/>
                </a:ln>
                <a:solidFill>
                  <a:srgbClr val="000000"/>
                </a:solidFill>
                <a:effectLst/>
                <a:uLnTx/>
                <a:uFillTx/>
                <a:latin typeface="Calibri"/>
                <a:ea typeface="Calibri"/>
                <a:cs typeface="Calibri"/>
                <a:sym typeface="Calibri"/>
              </a:rPr>
              <a:t>Our role is to “consult” with other CQIs to support them in setting goals related to health equity and addressing social health needs</a:t>
            </a:r>
            <a:endParaRPr kumimoji="0" lang="en-US" sz="1000" b="0" i="0" u="none" strike="noStrike" kern="0" cap="none" spc="0" normalizeH="0" baseline="0" noProof="0" dirty="0">
              <a:ln>
                <a:noFill/>
              </a:ln>
              <a:solidFill>
                <a:srgbClr val="000000"/>
              </a:solidFill>
              <a:effectLst/>
              <a:uLnTx/>
              <a:uFillTx/>
              <a:latin typeface="Arial"/>
              <a:cs typeface="Arial"/>
              <a:sym typeface="Arial"/>
            </a:endParaRPr>
          </a:p>
          <a:p>
            <a:pPr marL="457200" marR="0" lvl="0" indent="-457200" algn="l" defTabSz="914400" rtl="0" eaLnBrk="1" fontAlgn="auto" latinLnBrk="0" hangingPunct="1">
              <a:lnSpc>
                <a:spcPct val="100000"/>
              </a:lnSpc>
              <a:spcBef>
                <a:spcPts val="0"/>
              </a:spcBef>
              <a:spcAft>
                <a:spcPts val="0"/>
              </a:spcAft>
              <a:buClr>
                <a:srgbClr val="48AAAD"/>
              </a:buClr>
              <a:buSzPts val="2000"/>
              <a:buFont typeface="Noto Sans Symbols"/>
              <a:buChar char="⮚"/>
              <a:tabLst/>
              <a:defRPr/>
            </a:pPr>
            <a:r>
              <a:rPr kumimoji="0" lang="en-US" sz="1200" b="0" i="0" u="none" strike="noStrike" kern="0" cap="none" spc="0" normalizeH="0" baseline="0" noProof="0" dirty="0">
                <a:ln>
                  <a:noFill/>
                </a:ln>
                <a:solidFill>
                  <a:srgbClr val="000000"/>
                </a:solidFill>
                <a:effectLst/>
                <a:uLnTx/>
                <a:uFillTx/>
                <a:latin typeface="Calibri"/>
                <a:ea typeface="Calibri"/>
                <a:cs typeface="Calibri"/>
                <a:sym typeface="Calibri"/>
              </a:rPr>
              <a:t>Represents an expansion of traditional CQI model to incorporate community partnerships</a:t>
            </a:r>
          </a:p>
          <a:p>
            <a:pPr marL="457200" marR="0" lvl="0" indent="-457200" algn="l" defTabSz="914400" rtl="0" eaLnBrk="1" fontAlgn="auto" latinLnBrk="0" hangingPunct="1">
              <a:lnSpc>
                <a:spcPct val="100000"/>
              </a:lnSpc>
              <a:spcBef>
                <a:spcPts val="0"/>
              </a:spcBef>
              <a:spcAft>
                <a:spcPts val="0"/>
              </a:spcAft>
              <a:buClr>
                <a:srgbClr val="48AAAD"/>
              </a:buClr>
              <a:buSzPts val="2000"/>
              <a:buFont typeface="Noto Sans Symbols"/>
              <a:buChar char="⮚"/>
              <a:tabLst/>
              <a:defRPr/>
            </a:pPr>
            <a:endParaRPr kumimoji="0" lang="en-US" sz="1200" b="0" i="0" u="none" strike="noStrike" kern="0" cap="none" spc="0" normalizeH="0" baseline="0" noProof="0" dirty="0">
              <a:ln>
                <a:noFill/>
              </a:ln>
              <a:solidFill>
                <a:srgbClr val="000000"/>
              </a:solidFill>
              <a:effectLst/>
              <a:uLnTx/>
              <a:uFillTx/>
              <a:latin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48AAAD"/>
              </a:buClr>
              <a:buSzPts val="2000"/>
              <a:buFont typeface="Noto Sans Symbols"/>
              <a:buNone/>
              <a:tabLst/>
              <a:defRPr/>
            </a:pPr>
            <a:r>
              <a:rPr lang="en-US" sz="1000" b="0" dirty="0"/>
              <a:t>MSHIELD’s role = supporting CQIs and their participating providers to integrate strategies that identify health inequities, address social health needs, and work toward more equitable outcomes for all patients. </a:t>
            </a:r>
            <a:endParaRPr lang="en-US" sz="1000" b="1" dirty="0"/>
          </a:p>
          <a:p>
            <a:pPr marL="0" marR="0" lvl="0" indent="0" algn="l" defTabSz="914400" rtl="0" eaLnBrk="1" fontAlgn="auto" latinLnBrk="0" hangingPunct="1">
              <a:lnSpc>
                <a:spcPct val="100000"/>
              </a:lnSpc>
              <a:spcBef>
                <a:spcPts val="0"/>
              </a:spcBef>
              <a:spcAft>
                <a:spcPts val="0"/>
              </a:spcAft>
              <a:buClr>
                <a:srgbClr val="48AAAD"/>
              </a:buClr>
              <a:buSzPts val="2000"/>
              <a:buFont typeface="Noto Sans Symbols"/>
              <a:buNone/>
              <a:tabLst/>
              <a:defRPr/>
            </a:pPr>
            <a:endParaRPr kumimoji="0" lang="en-US" sz="1000" b="0" i="0" u="none" strike="noStrike" kern="0" cap="none" spc="0" normalizeH="0" baseline="0" noProof="0" dirty="0">
              <a:ln>
                <a:noFill/>
              </a:ln>
              <a:solidFill>
                <a:srgbClr val="000000"/>
              </a:solidFill>
              <a:effectLst/>
              <a:uLnTx/>
              <a:uFillTx/>
              <a:latin typeface="Arial"/>
              <a:cs typeface="Arial"/>
              <a:sym typeface="Arial"/>
            </a:endParaRPr>
          </a:p>
          <a:p>
            <a:endParaRPr lang="en-US" dirty="0"/>
          </a:p>
        </p:txBody>
      </p:sp>
      <p:sp>
        <p:nvSpPr>
          <p:cNvPr id="4" name="Slide Number Placeholder 3"/>
          <p:cNvSpPr>
            <a:spLocks noGrp="1"/>
          </p:cNvSpPr>
          <p:nvPr>
            <p:ph type="sldNum" sz="quarter" idx="5"/>
          </p:nvPr>
        </p:nvSpPr>
        <p:spPr/>
        <p:txBody>
          <a:bodyPr/>
          <a:lstStyle/>
          <a:p>
            <a:fld id="{BA60C972-0B88-4C2C-B8E6-94F8FA5D0280}" type="slidenum">
              <a:rPr lang="en-US" smtClean="0"/>
              <a:t>9</a:t>
            </a:fld>
            <a:endParaRPr lang="en-US"/>
          </a:p>
        </p:txBody>
      </p:sp>
    </p:spTree>
    <p:extLst>
      <p:ext uri="{BB962C8B-B14F-4D97-AF65-F5344CB8AC3E}">
        <p14:creationId xmlns:p14="http://schemas.microsoft.com/office/powerpoint/2010/main" val="12591942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D12D3D8-A54A-4E0C-B557-A4153D250DE1}" type="slidenum">
              <a:rPr lang="en-US"/>
              <a:t>32</a:t>
            </a:fld>
            <a:endParaRPr lang="en-US"/>
          </a:p>
        </p:txBody>
      </p:sp>
    </p:spTree>
    <p:extLst>
      <p:ext uri="{BB962C8B-B14F-4D97-AF65-F5344CB8AC3E}">
        <p14:creationId xmlns:p14="http://schemas.microsoft.com/office/powerpoint/2010/main" val="40834679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pPr>
            <a:r>
              <a:rPr lang="en-US" b="1"/>
              <a:t>Considerations Included: </a:t>
            </a:r>
            <a:endParaRPr lang="en-US">
              <a:solidFill>
                <a:srgbClr val="000000"/>
              </a:solidFill>
            </a:endParaRPr>
          </a:p>
          <a:p>
            <a:pPr marL="285750" indent="-285750">
              <a:buFont typeface="Arial" panose="020B0604020202020204" pitchFamily="34" charset="0"/>
              <a:buChar char="•"/>
            </a:pPr>
            <a:r>
              <a:rPr lang="en-US" b="0" i="0">
                <a:solidFill>
                  <a:srgbClr val="000000"/>
                </a:solidFill>
                <a:effectLst/>
              </a:rPr>
              <a:t>Remove the word “predominantly” from </a:t>
            </a:r>
            <a:r>
              <a:rPr lang="en-US">
                <a:solidFill>
                  <a:srgbClr val="000000"/>
                </a:solidFill>
              </a:rPr>
              <a:t>gay or lesbian and straight or heterosexual as the word does not appear in </a:t>
            </a:r>
            <a:r>
              <a:rPr lang="en-US" b="0" i="0">
                <a:solidFill>
                  <a:srgbClr val="000000"/>
                </a:solidFill>
                <a:effectLst/>
              </a:rPr>
              <a:t>the </a:t>
            </a:r>
            <a:r>
              <a:rPr lang="en-US">
                <a:solidFill>
                  <a:srgbClr val="000000"/>
                </a:solidFill>
              </a:rPr>
              <a:t>parentheticals for </a:t>
            </a:r>
            <a:r>
              <a:rPr lang="en-US" b="0" i="0">
                <a:solidFill>
                  <a:srgbClr val="000000"/>
                </a:solidFill>
                <a:effectLst/>
              </a:rPr>
              <a:t>the </a:t>
            </a:r>
            <a:r>
              <a:rPr lang="en-US">
                <a:solidFill>
                  <a:srgbClr val="000000"/>
                </a:solidFill>
              </a:rPr>
              <a:t>other options. </a:t>
            </a:r>
          </a:p>
          <a:p>
            <a:pPr marL="285750" indent="-285750">
              <a:buFont typeface="Arial" panose="020B0604020202020204" pitchFamily="34" charset="0"/>
              <a:buChar char="•"/>
            </a:pPr>
            <a:r>
              <a:rPr lang="en-US">
                <a:solidFill>
                  <a:srgbClr val="000000"/>
                </a:solidFill>
              </a:rPr>
              <a:t>Change from </a:t>
            </a:r>
            <a:r>
              <a:rPr lang="en-US" b="0" i="0">
                <a:solidFill>
                  <a:srgbClr val="000000"/>
                </a:solidFill>
                <a:effectLst/>
              </a:rPr>
              <a:t>“</a:t>
            </a:r>
            <a:r>
              <a:rPr lang="en-US">
                <a:solidFill>
                  <a:srgbClr val="000000"/>
                </a:solidFill>
              </a:rPr>
              <a:t>select </a:t>
            </a:r>
            <a:r>
              <a:rPr lang="en-US" b="0" i="0">
                <a:solidFill>
                  <a:srgbClr val="000000"/>
                </a:solidFill>
                <a:effectLst/>
              </a:rPr>
              <a:t>all that apply</a:t>
            </a:r>
            <a:r>
              <a:rPr lang="en-US">
                <a:solidFill>
                  <a:srgbClr val="000000"/>
                </a:solidFill>
              </a:rPr>
              <a:t>” – this was meant to indicate that we recognize the answer to this question is fluid and may change multiple times. To accommodate for this, “at this time” was added to the beginning of the question, while also recognizing that this question should be asked somewhat frequently. </a:t>
            </a:r>
            <a:endParaRPr lang="en-US">
              <a:ea typeface="Calibri" panose="020F0502020204030204"/>
              <a:cs typeface="Calibri" panose="020F0502020204030204"/>
            </a:endParaRPr>
          </a:p>
          <a:p>
            <a:pPr marL="171450" indent="-171450">
              <a:buFont typeface="Arial" panose="020B0604020202020204" pitchFamily="34" charset="0"/>
              <a:buChar char="•"/>
            </a:pPr>
            <a:r>
              <a:rPr lang="en-US" sz="1800" b="0" i="0">
                <a:solidFill>
                  <a:srgbClr val="000000"/>
                </a:solidFill>
                <a:effectLst/>
                <a:latin typeface="Arial"/>
                <a:cs typeface="Arial"/>
              </a:rPr>
              <a:t>Include “at this time” after “I choose not to respond” as responses could change over time and “I choose not to respond” may not accurately represent how someone feels.</a:t>
            </a:r>
            <a:endParaRPr lang="en-US" b="1">
              <a:latin typeface="Arial"/>
              <a:cs typeface="Arial"/>
            </a:endParaRPr>
          </a:p>
          <a:p>
            <a:pPr marL="0" indent="0">
              <a:buFont typeface="Arial" panose="020B0604020202020204" pitchFamily="34" charset="0"/>
              <a:buNone/>
            </a:pPr>
            <a:endParaRPr lang="en-US" b="1"/>
          </a:p>
          <a:p>
            <a:r>
              <a:rPr lang="en-US" b="1"/>
              <a:t>Considerations Not Included: </a:t>
            </a:r>
          </a:p>
          <a:p>
            <a:pPr marL="0" indent="0">
              <a:buFont typeface="Arial" panose="020B0604020202020204" pitchFamily="34" charset="0"/>
              <a:buNone/>
            </a:pPr>
            <a:r>
              <a:rPr lang="en-US" b="0" i="0">
                <a:solidFill>
                  <a:srgbClr val="000000"/>
                </a:solidFill>
                <a:effectLst/>
                <a:latin typeface="Arial"/>
                <a:cs typeface="Arial"/>
              </a:rPr>
              <a:t>Separate gay and lesbian.</a:t>
            </a:r>
            <a:r>
              <a:rPr lang="en-US">
                <a:solidFill>
                  <a:srgbClr val="000000"/>
                </a:solidFill>
                <a:latin typeface="Arial"/>
                <a:cs typeface="Arial"/>
              </a:rPr>
              <a:t> </a:t>
            </a:r>
            <a:endParaRPr lang="en-US" b="0" i="0">
              <a:solidFill>
                <a:srgbClr val="000000"/>
              </a:solidFill>
              <a:effectLst/>
              <a:latin typeface="Arial" panose="020B0604020202020204" pitchFamily="34" charset="0"/>
              <a:cs typeface="Arial"/>
            </a:endParaRPr>
          </a:p>
          <a:p>
            <a:pPr marL="628650" lvl="1" indent="-171450">
              <a:buFont typeface="Arial" panose="020B0604020202020204" pitchFamily="34" charset="0"/>
              <a:buChar char="•"/>
            </a:pPr>
            <a:r>
              <a:rPr lang="en-US" b="0" i="0">
                <a:solidFill>
                  <a:srgbClr val="000000"/>
                </a:solidFill>
                <a:effectLst/>
                <a:latin typeface="Arial"/>
                <a:cs typeface="Arial"/>
              </a:rPr>
              <a:t>Rationale: Gay does not just refer to men. Men, women and non-binary people may use this term to describe themselves.</a:t>
            </a:r>
          </a:p>
        </p:txBody>
      </p:sp>
      <p:sp>
        <p:nvSpPr>
          <p:cNvPr id="4" name="Slide Number Placeholder 3"/>
          <p:cNvSpPr>
            <a:spLocks noGrp="1"/>
          </p:cNvSpPr>
          <p:nvPr>
            <p:ph type="sldNum" sz="quarter" idx="5"/>
          </p:nvPr>
        </p:nvSpPr>
        <p:spPr/>
        <p:txBody>
          <a:bodyPr/>
          <a:lstStyle/>
          <a:p>
            <a:fld id="{AD12D3D8-A54A-4E0C-B557-A4153D250DE1}" type="slidenum">
              <a:rPr lang="en-US"/>
              <a:t>33</a:t>
            </a:fld>
            <a:endParaRPr lang="en-US"/>
          </a:p>
        </p:txBody>
      </p:sp>
    </p:spTree>
    <p:extLst>
      <p:ext uri="{BB962C8B-B14F-4D97-AF65-F5344CB8AC3E}">
        <p14:creationId xmlns:p14="http://schemas.microsoft.com/office/powerpoint/2010/main" val="18719547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D12D3D8-A54A-4E0C-B557-A4153D250DE1}" type="slidenum">
              <a:rPr lang="en-US"/>
              <a:t>34</a:t>
            </a:fld>
            <a:endParaRPr lang="en-US"/>
          </a:p>
        </p:txBody>
      </p:sp>
    </p:spTree>
    <p:extLst>
      <p:ext uri="{BB962C8B-B14F-4D97-AF65-F5344CB8AC3E}">
        <p14:creationId xmlns:p14="http://schemas.microsoft.com/office/powerpoint/2010/main" val="24195766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Considerations Included: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a:solidFill>
                  <a:srgbClr val="000000"/>
                </a:solidFill>
                <a:effectLst/>
                <a:latin typeface="Arial"/>
                <a:cs typeface="Arial"/>
              </a:rPr>
              <a:t>Include “at this time” after “I choose not to respond”. “I choose not to respond” may not accurately represent how someone feels.</a:t>
            </a:r>
          </a:p>
          <a:p>
            <a:pPr marL="171450" indent="-171450">
              <a:buFont typeface="Arial" panose="020B0604020202020204" pitchFamily="34" charset="0"/>
              <a:buChar char="•"/>
              <a:defRPr/>
            </a:pPr>
            <a:r>
              <a:rPr lang="en-US" sz="1200" b="0" i="0">
                <a:solidFill>
                  <a:srgbClr val="000000"/>
                </a:solidFill>
                <a:effectLst/>
                <a:latin typeface="Arial"/>
                <a:cs typeface="Arial"/>
              </a:rPr>
              <a:t>Add an “Unknown” option to sex assigned at birth.</a:t>
            </a:r>
            <a:r>
              <a:rPr lang="en-US">
                <a:solidFill>
                  <a:srgbClr val="000000"/>
                </a:solidFill>
                <a:latin typeface="Arial"/>
                <a:cs typeface="Arial"/>
              </a:rPr>
              <a:t> </a:t>
            </a:r>
            <a:endParaRPr lang="en-US" sz="1200" b="0" i="0">
              <a:solidFill>
                <a:srgbClr val="000000"/>
              </a:solidFill>
              <a:effectLst/>
              <a:latin typeface="Arial" panose="020B0604020202020204" pitchFamily="34" charset="0"/>
              <a:cs typeface="Arial"/>
            </a:endParaRPr>
          </a:p>
          <a:p>
            <a:pPr marL="171450" indent="-171450">
              <a:buFont typeface="Arial" panose="020B0604020202020204" pitchFamily="34" charset="0"/>
              <a:buChar char="•"/>
              <a:defRPr/>
            </a:pPr>
            <a:r>
              <a:rPr lang="en-US" sz="1200" b="0" i="0">
                <a:solidFill>
                  <a:srgbClr val="000000"/>
                </a:solidFill>
                <a:effectLst/>
                <a:latin typeface="Arial"/>
                <a:cs typeface="Arial"/>
              </a:rPr>
              <a:t>Keep the question on sex assigned at birth as this may be critical to health care delivery.</a:t>
            </a:r>
            <a:r>
              <a:rPr lang="en-US">
                <a:solidFill>
                  <a:srgbClr val="000000"/>
                </a:solidFill>
                <a:latin typeface="Arial"/>
                <a:cs typeface="Arial"/>
              </a:rPr>
              <a:t> </a:t>
            </a:r>
            <a:endParaRPr lang="en-US" sz="1200" b="0" i="0">
              <a:solidFill>
                <a:srgbClr val="000000"/>
              </a:solidFill>
              <a:effectLst/>
              <a:latin typeface="Arial" panose="020B0604020202020204" pitchFamily="34" charset="0"/>
              <a:cs typeface="Arial"/>
            </a:endParaRPr>
          </a:p>
          <a:p>
            <a:pPr marL="171450" indent="-171450">
              <a:buFont typeface="Arial" panose="020B0604020202020204" pitchFamily="34" charset="0"/>
              <a:buChar char="•"/>
              <a:defRPr/>
            </a:pPr>
            <a:r>
              <a:rPr lang="en-US" sz="1200" b="0" i="0">
                <a:solidFill>
                  <a:srgbClr val="000000"/>
                </a:solidFill>
                <a:effectLst/>
                <a:latin typeface="Arial"/>
                <a:cs typeface="Arial"/>
              </a:rPr>
              <a:t>Remove the question on legal sex - </a:t>
            </a:r>
            <a:r>
              <a:rPr lang="en-US" b="0" i="0">
                <a:solidFill>
                  <a:srgbClr val="000000"/>
                </a:solidFill>
                <a:effectLst/>
                <a:latin typeface="Arial"/>
                <a:cs typeface="Arial"/>
              </a:rPr>
              <a:t>it implies there could be “illegal” sex and therefore it could be removed. It is an intimidating question and can be confusing for many.</a:t>
            </a:r>
            <a:r>
              <a:rPr lang="en-US">
                <a:solidFill>
                  <a:srgbClr val="000000"/>
                </a:solidFill>
                <a:latin typeface="Arial"/>
                <a:cs typeface="Arial"/>
              </a:rPr>
              <a:t> </a:t>
            </a:r>
            <a:endParaRPr lang="en-US" b="0" i="0">
              <a:solidFill>
                <a:srgbClr val="000000"/>
              </a:solidFill>
              <a:effectLst/>
              <a:latin typeface="Arial" panose="020B0604020202020204" pitchFamily="34" charset="0"/>
              <a:cs typeface="Arial"/>
            </a:endParaRPr>
          </a:p>
          <a:p>
            <a:pPr marL="171450" indent="-171450">
              <a:buFont typeface="Arial" panose="020B0604020202020204" pitchFamily="34" charset="0"/>
              <a:buChar char="•"/>
              <a:defRPr/>
            </a:pPr>
            <a:r>
              <a:rPr lang="en-US" b="0"/>
              <a:t>List “Gender Fluid, non-fixed gender identity that may change overtime” as an option under Gender.</a:t>
            </a:r>
            <a:r>
              <a:rPr lang="en-US"/>
              <a:t> </a:t>
            </a:r>
            <a:endParaRPr lang="en-US" b="0">
              <a:ea typeface="Calibri"/>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a:solidFill>
                  <a:srgbClr val="000000"/>
                </a:solidFill>
                <a:effectLst/>
                <a:latin typeface="Arial"/>
                <a:cs typeface="Arial"/>
              </a:rPr>
              <a:t>Include “Two-Spirit” as a response under Gender. </a:t>
            </a:r>
            <a:r>
              <a:rPr lang="en-US" sz="1800" b="0" i="0">
                <a:solidFill>
                  <a:srgbClr val="000000"/>
                </a:solidFill>
                <a:effectLst/>
                <a:latin typeface="Arial"/>
                <a:cs typeface="Arial"/>
              </a:rPr>
              <a:t>This is similar to “Non-Binary” for Native American communities.  </a:t>
            </a:r>
          </a:p>
          <a:p>
            <a:pPr marL="171450" indent="-171450">
              <a:buFont typeface="Arial" panose="020B0604020202020204" pitchFamily="34" charset="0"/>
              <a:buChar char="•"/>
              <a:defRPr/>
            </a:pPr>
            <a:r>
              <a:rPr lang="en-US" sz="1800" b="0" i="0">
                <a:solidFill>
                  <a:srgbClr val="000000"/>
                </a:solidFill>
                <a:effectLst/>
                <a:latin typeface="Arial"/>
                <a:cs typeface="Arial"/>
              </a:rPr>
              <a:t>Include lay language on what is meant by “sex assigned at birth”.</a:t>
            </a:r>
            <a:r>
              <a:rPr lang="en-US" sz="1800">
                <a:solidFill>
                  <a:srgbClr val="000000"/>
                </a:solidFill>
                <a:latin typeface="Arial"/>
                <a:cs typeface="Arial"/>
              </a:rPr>
              <a:t> </a:t>
            </a:r>
            <a:endParaRPr lang="en-US" sz="1800" b="0" i="0">
              <a:solidFill>
                <a:srgbClr val="000000"/>
              </a:solidFill>
              <a:effectLst/>
              <a:latin typeface="Arial" panose="020B0604020202020204" pitchFamily="34" charset="0"/>
              <a:cs typeface="Arial"/>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800" b="0" i="0">
              <a:solidFill>
                <a:srgbClr val="000000"/>
              </a:solidFill>
              <a:effectLst/>
              <a:latin typeface="Arial" panose="020B0604020202020204" pitchFamily="34" charset="0"/>
            </a:endParaRPr>
          </a:p>
          <a:p>
            <a:pPr>
              <a:defRPr/>
            </a:pPr>
            <a:r>
              <a:rPr lang="en-US" sz="1800" b="1" i="0">
                <a:solidFill>
                  <a:srgbClr val="000000"/>
                </a:solidFill>
                <a:effectLst/>
                <a:latin typeface="Arial"/>
                <a:cs typeface="Arial"/>
              </a:rPr>
              <a:t>Considerations Not Included:</a:t>
            </a:r>
            <a:r>
              <a:rPr lang="en-US" sz="1800" b="1">
                <a:solidFill>
                  <a:srgbClr val="000000"/>
                </a:solidFill>
                <a:latin typeface="Arial"/>
                <a:cs typeface="Arial"/>
              </a:rPr>
              <a:t> </a:t>
            </a:r>
            <a:endParaRPr lang="en-US" sz="1800" b="1" i="0">
              <a:solidFill>
                <a:srgbClr val="000000"/>
              </a:solidFill>
              <a:effectLst/>
              <a:latin typeface="Arial" panose="020B0604020202020204" pitchFamily="34" charset="0"/>
              <a:cs typeface="Arial"/>
            </a:endParaRPr>
          </a:p>
          <a:p>
            <a:pPr marL="171450" indent="-171450">
              <a:buFont typeface="Arial" panose="020B0604020202020204" pitchFamily="34" charset="0"/>
              <a:buChar char="•"/>
            </a:pPr>
            <a:r>
              <a:rPr lang="en-US">
                <a:solidFill>
                  <a:srgbClr val="000000"/>
                </a:solidFill>
                <a:latin typeface="Arial"/>
                <a:cs typeface="Arial"/>
              </a:rPr>
              <a:t>Change "Gender" to "Gender Identity" </a:t>
            </a:r>
          </a:p>
          <a:p>
            <a:pPr marL="800100" lvl="1" indent="-171450">
              <a:buFont typeface="Arial" panose="020B0604020202020204" pitchFamily="34" charset="0"/>
              <a:buChar char="•"/>
            </a:pPr>
            <a:r>
              <a:rPr lang="en-US">
                <a:solidFill>
                  <a:srgbClr val="000000"/>
                </a:solidFill>
                <a:latin typeface="Arial"/>
                <a:cs typeface="Arial"/>
              </a:rPr>
              <a:t>Rationale: AHIP heard from members of the community that by using the term " identity" it can come across as this being all in one's head. </a:t>
            </a:r>
          </a:p>
          <a:p>
            <a:pPr marL="171450" indent="-171450">
              <a:buFont typeface="Arial" panose="020B0604020202020204" pitchFamily="34" charset="0"/>
              <a:buChar char="•"/>
            </a:pPr>
            <a:r>
              <a:rPr lang="en-US" b="0" i="0">
                <a:solidFill>
                  <a:srgbClr val="000000"/>
                </a:solidFill>
                <a:effectLst/>
                <a:latin typeface="Arial"/>
                <a:cs typeface="Arial"/>
              </a:rPr>
              <a:t>Include terms that are being reclaimed by the communities they represent – “Transsexual” was stigmatized in the past but has recently been reclaimed.</a:t>
            </a:r>
            <a:endParaRPr lang="en-US">
              <a:latin typeface="Arial"/>
              <a:cs typeface="Arial"/>
            </a:endParaRPr>
          </a:p>
          <a:p>
            <a:pPr marL="628650" lvl="1" indent="-171450">
              <a:buFont typeface="Arial" panose="020B0604020202020204" pitchFamily="34" charset="0"/>
              <a:buChar char="•"/>
            </a:pPr>
            <a:r>
              <a:rPr lang="en-US" b="0" i="0">
                <a:solidFill>
                  <a:srgbClr val="000000"/>
                </a:solidFill>
                <a:effectLst/>
                <a:latin typeface="Arial"/>
                <a:cs typeface="Arial"/>
              </a:rPr>
              <a:t>Rationale: “Transsexual” is a more specific term that fits under the transgender umbrella. This word can be contentious and shouldn’t be used unless someone specifically asks to be referred to this way.</a:t>
            </a:r>
          </a:p>
          <a:p>
            <a:pPr marL="628650" lvl="1" indent="-171450">
              <a:buFont typeface="Arial" panose="020B0604020202020204" pitchFamily="34" charset="0"/>
              <a:buChar char="•"/>
            </a:pPr>
            <a:r>
              <a:rPr lang="en-US" b="0" i="0">
                <a:solidFill>
                  <a:srgbClr val="000000"/>
                </a:solidFill>
                <a:effectLst/>
                <a:latin typeface="Arial"/>
                <a:cs typeface="Arial"/>
              </a:rPr>
              <a:t>Source: </a:t>
            </a:r>
            <a:r>
              <a:rPr lang="en-US" b="0" i="0">
                <a:solidFill>
                  <a:srgbClr val="000000"/>
                </a:solidFill>
                <a:effectLst/>
                <a:latin typeface="Arial"/>
                <a:cs typeface="Arial"/>
                <a:hlinkClick r:id="rId3"/>
              </a:rPr>
              <a:t>https://www.healthline.com/health/transgender/difference-between-transgender-and-transsexual</a:t>
            </a:r>
            <a:r>
              <a:rPr lang="en-US">
                <a:solidFill>
                  <a:srgbClr val="000000"/>
                </a:solidFill>
                <a:latin typeface="Arial"/>
                <a:cs typeface="Arial"/>
              </a:rPr>
              <a:t> </a:t>
            </a:r>
            <a:endParaRPr lang="en-US" b="0" i="0">
              <a:solidFill>
                <a:srgbClr val="000000"/>
              </a:solidFill>
              <a:effectLst/>
              <a:latin typeface="Arial"/>
              <a:cs typeface="Arial"/>
            </a:endParaRPr>
          </a:p>
          <a:p>
            <a:pPr marL="171450" indent="-171450">
              <a:buFont typeface="Arial" panose="020B0604020202020204" pitchFamily="34" charset="0"/>
              <a:buChar char="•"/>
            </a:pPr>
            <a:r>
              <a:rPr lang="en-US" b="0" i="0">
                <a:solidFill>
                  <a:srgbClr val="000000"/>
                </a:solidFill>
                <a:effectLst/>
                <a:latin typeface="Arial"/>
                <a:cs typeface="Arial"/>
              </a:rPr>
              <a:t>Include “Queer” as an option under Gender.</a:t>
            </a:r>
            <a:r>
              <a:rPr lang="en-US">
                <a:solidFill>
                  <a:srgbClr val="000000"/>
                </a:solidFill>
                <a:latin typeface="Arial"/>
                <a:cs typeface="Arial"/>
              </a:rPr>
              <a:t> </a:t>
            </a:r>
            <a:endParaRPr lang="en-US" b="0" i="0">
              <a:solidFill>
                <a:srgbClr val="000000"/>
              </a:solidFill>
              <a:effectLst/>
              <a:latin typeface="Arial" panose="020B0604020202020204" pitchFamily="34" charset="0"/>
              <a:cs typeface="Arial"/>
            </a:endParaRPr>
          </a:p>
          <a:p>
            <a:pPr marL="628650" lvl="1" indent="-171450">
              <a:buFont typeface="Arial" panose="020B0604020202020204" pitchFamily="34" charset="0"/>
              <a:buChar char="•"/>
            </a:pPr>
            <a:r>
              <a:rPr lang="en-US" b="0" i="0">
                <a:solidFill>
                  <a:srgbClr val="000000"/>
                </a:solidFill>
                <a:effectLst/>
                <a:latin typeface="Arial"/>
                <a:cs typeface="Arial"/>
              </a:rPr>
              <a:t>Rationale: “Queer” is a term people often use to express a spectrum of identities and orientations that are counter to the mainstream. Queer is often used as a catch-all to include many people, including those who do not identify as exclusively straight and/or folks who have non-binary or gender-expansive identities.</a:t>
            </a:r>
          </a:p>
          <a:p>
            <a:pPr marL="628650" lvl="1" indent="-171450">
              <a:buFont typeface="Arial" panose="020B0604020202020204" pitchFamily="34" charset="0"/>
              <a:buChar char="•"/>
            </a:pPr>
            <a:r>
              <a:rPr lang="en-US" b="0" i="0">
                <a:solidFill>
                  <a:srgbClr val="000000"/>
                </a:solidFill>
                <a:effectLst/>
                <a:latin typeface="Arial"/>
                <a:cs typeface="Arial"/>
              </a:rPr>
              <a:t>Source: </a:t>
            </a:r>
            <a:r>
              <a:rPr lang="en-US" b="0" i="0">
                <a:solidFill>
                  <a:srgbClr val="000000"/>
                </a:solidFill>
                <a:effectLst/>
                <a:latin typeface="Arial"/>
                <a:cs typeface="Arial"/>
                <a:hlinkClick r:id="rId4"/>
              </a:rPr>
              <a:t>https://www.hrc.org/resources/glossary-of-terms</a:t>
            </a:r>
            <a:r>
              <a:rPr lang="en-US">
                <a:solidFill>
                  <a:srgbClr val="000000"/>
                </a:solidFill>
                <a:latin typeface="Arial"/>
                <a:cs typeface="Arial"/>
              </a:rPr>
              <a:t> </a:t>
            </a:r>
          </a:p>
          <a:p>
            <a:pPr lvl="1">
              <a:buFont typeface="Arial" panose="020B0604020202020204" pitchFamily="34" charset="0"/>
            </a:pPr>
            <a:endParaRPr lang="en-US" b="0" i="0">
              <a:solidFill>
                <a:srgbClr val="000000"/>
              </a:solidFill>
              <a:effectLst/>
              <a:latin typeface="Calibri" panose="020F0502020204030204"/>
              <a:ea typeface="Calibri" panose="020F0502020204030204"/>
              <a:cs typeface="Calibri" panose="020F0502020204030204"/>
            </a:endParaRPr>
          </a:p>
          <a:p>
            <a:endParaRPr lang="en-US" b="1">
              <a:latin typeface="Calibri" panose="020F0502020204030204"/>
              <a:ea typeface="Calibri" panose="020F0502020204030204"/>
              <a:cs typeface="Calibri" panose="020F0502020204030204"/>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AD12D3D8-A54A-4E0C-B557-A4153D250DE1}" type="slidenum">
              <a:rPr lang="en-US"/>
              <a:t>35</a:t>
            </a:fld>
            <a:endParaRPr lang="en-US"/>
          </a:p>
        </p:txBody>
      </p:sp>
    </p:spTree>
    <p:extLst>
      <p:ext uri="{BB962C8B-B14F-4D97-AF65-F5344CB8AC3E}">
        <p14:creationId xmlns:p14="http://schemas.microsoft.com/office/powerpoint/2010/main" val="11587838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041">
              <a:defRPr/>
            </a:pPr>
            <a:r>
              <a:rPr lang="en-US" dirty="0"/>
              <a:t>MSHIELD is a consulting CQI—we work with other CQIs, healthcare organizations, and community partners to achieve equitable health outcomes for all. </a:t>
            </a:r>
          </a:p>
          <a:p>
            <a:pPr marL="457200" marR="0" lvl="0" indent="-457200" algn="l" defTabSz="914400" rtl="0" eaLnBrk="1" fontAlgn="auto" latinLnBrk="0" hangingPunct="1">
              <a:lnSpc>
                <a:spcPct val="100000"/>
              </a:lnSpc>
              <a:spcBef>
                <a:spcPts val="0"/>
              </a:spcBef>
              <a:spcAft>
                <a:spcPts val="0"/>
              </a:spcAft>
              <a:buClr>
                <a:srgbClr val="48AAAD"/>
              </a:buClr>
              <a:buSzPts val="2000"/>
              <a:buFont typeface="Noto Sans Symbols"/>
              <a:buChar char="⮚"/>
              <a:tabLst/>
              <a:defRPr/>
            </a:pPr>
            <a:r>
              <a:rPr kumimoji="0" lang="en-US" sz="1200" b="0" i="0" u="none" strike="noStrike" kern="0" cap="none" spc="0" normalizeH="0" baseline="0" noProof="0" dirty="0">
                <a:ln>
                  <a:noFill/>
                </a:ln>
                <a:solidFill>
                  <a:srgbClr val="000000"/>
                </a:solidFill>
                <a:effectLst/>
                <a:uLnTx/>
                <a:uFillTx/>
                <a:latin typeface="Calibri"/>
                <a:ea typeface="Calibri"/>
                <a:cs typeface="Calibri"/>
                <a:sym typeface="Calibri"/>
              </a:rPr>
              <a:t>Unlimited population </a:t>
            </a:r>
          </a:p>
          <a:p>
            <a:pPr marL="457200" marR="0" lvl="0" indent="-457200" algn="l" defTabSz="914400" rtl="0" eaLnBrk="1" fontAlgn="auto" latinLnBrk="0" hangingPunct="1">
              <a:lnSpc>
                <a:spcPct val="100000"/>
              </a:lnSpc>
              <a:spcBef>
                <a:spcPts val="0"/>
              </a:spcBef>
              <a:spcAft>
                <a:spcPts val="0"/>
              </a:spcAft>
              <a:buClr>
                <a:srgbClr val="48AAAD"/>
              </a:buClr>
              <a:buSzPts val="2000"/>
              <a:buFont typeface="Noto Sans Symbols"/>
              <a:buChar char="⮚"/>
              <a:tabLst/>
              <a:defRPr/>
            </a:pPr>
            <a:r>
              <a:rPr kumimoji="0" lang="en-US" sz="1200" b="0" i="0" u="none" strike="noStrike" kern="0" cap="none" spc="0" normalizeH="0" baseline="0" noProof="0" dirty="0">
                <a:ln>
                  <a:noFill/>
                </a:ln>
                <a:solidFill>
                  <a:srgbClr val="000000"/>
                </a:solidFill>
                <a:effectLst/>
                <a:uLnTx/>
                <a:uFillTx/>
                <a:latin typeface="Calibri"/>
                <a:ea typeface="Calibri"/>
                <a:cs typeface="Calibri"/>
                <a:sym typeface="Calibri"/>
              </a:rPr>
              <a:t>Our role is to “consult” with other CQIs to support them in setting goals related to health equity and addressing social health needs</a:t>
            </a:r>
            <a:endParaRPr kumimoji="0" lang="en-US" sz="1000" b="0" i="0" u="none" strike="noStrike" kern="0" cap="none" spc="0" normalizeH="0" baseline="0" noProof="0" dirty="0">
              <a:ln>
                <a:noFill/>
              </a:ln>
              <a:solidFill>
                <a:srgbClr val="000000"/>
              </a:solidFill>
              <a:effectLst/>
              <a:uLnTx/>
              <a:uFillTx/>
              <a:latin typeface="Arial"/>
              <a:cs typeface="Arial"/>
              <a:sym typeface="Arial"/>
            </a:endParaRPr>
          </a:p>
          <a:p>
            <a:pPr marL="457200" marR="0" lvl="0" indent="-457200" algn="l" defTabSz="914400" rtl="0" eaLnBrk="1" fontAlgn="auto" latinLnBrk="0" hangingPunct="1">
              <a:lnSpc>
                <a:spcPct val="100000"/>
              </a:lnSpc>
              <a:spcBef>
                <a:spcPts val="0"/>
              </a:spcBef>
              <a:spcAft>
                <a:spcPts val="0"/>
              </a:spcAft>
              <a:buClr>
                <a:srgbClr val="48AAAD"/>
              </a:buClr>
              <a:buSzPts val="2000"/>
              <a:buFont typeface="Noto Sans Symbols"/>
              <a:buChar char="⮚"/>
              <a:tabLst/>
              <a:defRPr/>
            </a:pPr>
            <a:r>
              <a:rPr kumimoji="0" lang="en-US" sz="1200" b="0" i="0" u="none" strike="noStrike" kern="0" cap="none" spc="0" normalizeH="0" baseline="0" noProof="0" dirty="0">
                <a:ln>
                  <a:noFill/>
                </a:ln>
                <a:solidFill>
                  <a:srgbClr val="000000"/>
                </a:solidFill>
                <a:effectLst/>
                <a:uLnTx/>
                <a:uFillTx/>
                <a:latin typeface="Calibri"/>
                <a:ea typeface="Calibri"/>
                <a:cs typeface="Calibri"/>
                <a:sym typeface="Calibri"/>
              </a:rPr>
              <a:t>Represents an expansion of traditional CQI model to addressing population health</a:t>
            </a:r>
          </a:p>
          <a:p>
            <a:pPr marL="457200" marR="0" lvl="0" indent="-457200" algn="l" defTabSz="914400" rtl="0" eaLnBrk="1" fontAlgn="auto" latinLnBrk="0" hangingPunct="1">
              <a:lnSpc>
                <a:spcPct val="100000"/>
              </a:lnSpc>
              <a:spcBef>
                <a:spcPts val="0"/>
              </a:spcBef>
              <a:spcAft>
                <a:spcPts val="0"/>
              </a:spcAft>
              <a:buClr>
                <a:srgbClr val="48AAAD"/>
              </a:buClr>
              <a:buSzPts val="2000"/>
              <a:buFont typeface="Noto Sans Symbols"/>
              <a:buChar char="⮚"/>
              <a:tabLst/>
              <a:defRPr/>
            </a:pPr>
            <a:r>
              <a:rPr kumimoji="0" lang="en-US" sz="1200" b="0" i="0" u="none" strike="noStrike" kern="0" cap="none" spc="0" normalizeH="0" baseline="0" noProof="0" dirty="0">
                <a:ln>
                  <a:noFill/>
                </a:ln>
                <a:solidFill>
                  <a:srgbClr val="000000"/>
                </a:solidFill>
                <a:effectLst/>
                <a:uLnTx/>
                <a:uFillTx/>
                <a:latin typeface="Calibri"/>
                <a:ea typeface="Calibri"/>
                <a:cs typeface="Calibri"/>
                <a:sym typeface="Calibri"/>
              </a:rPr>
              <a:t>Large stakeholder base compared to traditional CQIs: in addition to CQIs and member hospitals/practices, community-based organizations, HIT platforms/organizations, and more!</a:t>
            </a:r>
          </a:p>
          <a:p>
            <a:pPr marL="457200" marR="0" lvl="0" indent="-457200" algn="l" defTabSz="914400" rtl="0" eaLnBrk="1" fontAlgn="auto" latinLnBrk="0" hangingPunct="1">
              <a:lnSpc>
                <a:spcPct val="100000"/>
              </a:lnSpc>
              <a:spcBef>
                <a:spcPts val="0"/>
              </a:spcBef>
              <a:spcAft>
                <a:spcPts val="0"/>
              </a:spcAft>
              <a:buClr>
                <a:srgbClr val="48AAAD"/>
              </a:buClr>
              <a:buSzPts val="2000"/>
              <a:buFont typeface="Noto Sans Symbols"/>
              <a:buChar char="⮚"/>
              <a:tabLst/>
              <a:defRPr/>
            </a:pPr>
            <a:endParaRPr kumimoji="0" lang="en-US" sz="1200" b="0" i="0" u="none" strike="noStrike" kern="0" cap="none" spc="0" normalizeH="0" baseline="0" noProof="0" dirty="0">
              <a:ln>
                <a:noFill/>
              </a:ln>
              <a:solidFill>
                <a:srgbClr val="000000"/>
              </a:solidFill>
              <a:effectLst/>
              <a:uLnTx/>
              <a:uFillTx/>
              <a:latin typeface="Calibri"/>
              <a:cs typeface="Calibri"/>
              <a:sym typeface="Calibri"/>
            </a:endParaRPr>
          </a:p>
          <a:p>
            <a:pPr marL="0" indent="0">
              <a:buFont typeface="Arial" panose="020B0604020202020204" pitchFamily="34" charset="0"/>
              <a:buNone/>
            </a:pPr>
            <a:r>
              <a:rPr lang="en-US" dirty="0"/>
              <a:t>We provide ongoing guidance to CQIs within these three main initiatives, and I’ll talk about each of these in more depth shortly:</a:t>
            </a:r>
          </a:p>
          <a:p>
            <a:pPr marL="342900" indent="-342900">
              <a:buFont typeface="Arial" panose="020B0604020202020204" pitchFamily="34" charset="0"/>
              <a:buChar char="•"/>
              <a:defRPr/>
            </a:pPr>
            <a:r>
              <a:rPr lang="en-US" sz="1200" dirty="0">
                <a:latin typeface="+mn-lt"/>
              </a:rPr>
              <a:t>Race/ethnicity stratified analyses</a:t>
            </a:r>
          </a:p>
          <a:p>
            <a:pPr marL="342900" indent="-342900">
              <a:buFont typeface="Arial" panose="020B0604020202020204" pitchFamily="34" charset="0"/>
              <a:buChar char="•"/>
              <a:defRPr/>
            </a:pPr>
            <a:r>
              <a:rPr lang="en-US" sz="1200" dirty="0">
                <a:latin typeface="+mn-lt"/>
              </a:rPr>
              <a:t>Social needs screening and linkage</a:t>
            </a:r>
          </a:p>
          <a:p>
            <a:pPr marL="342900" indent="-342900">
              <a:buFont typeface="Arial" panose="020B0604020202020204" pitchFamily="34" charset="0"/>
              <a:buChar char="•"/>
              <a:defRPr/>
            </a:pPr>
            <a:r>
              <a:rPr lang="en-US" sz="1200" dirty="0">
                <a:latin typeface="+mn-lt"/>
              </a:rPr>
              <a:t>Building capacity and a culture of health equity in QI</a:t>
            </a:r>
          </a:p>
          <a:p>
            <a:pPr marL="342900" indent="-342900">
              <a:buFont typeface="Arial" panose="020B0604020202020204" pitchFamily="34" charset="0"/>
              <a:buChar char="•"/>
              <a:defRPr/>
            </a:pPr>
            <a:endParaRPr lang="en-US" sz="1200" dirty="0">
              <a:latin typeface="+mn-lt"/>
            </a:endParaRPr>
          </a:p>
          <a:p>
            <a:pPr marL="0" indent="0">
              <a:buFont typeface="Arial" panose="020B0604020202020204" pitchFamily="34" charset="0"/>
              <a:buNone/>
              <a:defRPr/>
            </a:pPr>
            <a:endParaRPr lang="en-US" sz="1200" dirty="0">
              <a:latin typeface="+mn-lt"/>
            </a:endParaRPr>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2B1814-BE0A-453D-A4B0-0880CBE99DFD}"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14073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041">
              <a:defRPr/>
            </a:pPr>
            <a:r>
              <a:rPr lang="en-US" b="0">
                <a:solidFill>
                  <a:srgbClr val="002451"/>
                </a:solidFill>
                <a:latin typeface="Calibri"/>
                <a:cs typeface="Calibri"/>
              </a:rPr>
              <a:t>[Matthias]</a:t>
            </a:r>
          </a:p>
          <a:p>
            <a:pPr defTabSz="931041">
              <a:defRPr/>
            </a:pPr>
            <a:endParaRPr lang="en-US" b="0" i="0">
              <a:solidFill>
                <a:srgbClr val="00274C"/>
              </a:solidFill>
              <a:effectLst/>
            </a:endParaRPr>
          </a:p>
          <a:p>
            <a:pPr defTabSz="931041">
              <a:defRPr/>
            </a:pPr>
            <a:r>
              <a:rPr lang="en-US" b="0" i="0">
                <a:solidFill>
                  <a:srgbClr val="00274C"/>
                </a:solidFill>
                <a:effectLst/>
              </a:rPr>
              <a:t>A key strategy in promoting health equity is to establish and implement standards for data collection. Data are essential to identify disparities, set priorities, and measure progress. Using best practices in collecting demographic data, such as race, ethnicity, and language (REAL), sexual orientation and gender identity (SOGI), and disability status will yield data that is accurate, reliable, and affirms the identity and experience of patients.</a:t>
            </a:r>
          </a:p>
          <a:p>
            <a:pPr defTabSz="931041">
              <a:defRPr/>
            </a:pPr>
            <a:endParaRPr lang="en-US" b="0" i="0">
              <a:solidFill>
                <a:srgbClr val="00274C"/>
              </a:solidFill>
              <a:effectLst/>
            </a:endParaRPr>
          </a:p>
          <a:p>
            <a:pPr defTabSz="931041">
              <a:defRPr/>
            </a:pPr>
            <a:r>
              <a:rPr lang="en-US" b="0" i="0">
                <a:solidFill>
                  <a:srgbClr val="00274C"/>
                </a:solidFill>
                <a:effectLst/>
              </a:rPr>
              <a:t>*QR Code to BPGs is also on your table tents</a:t>
            </a:r>
          </a:p>
          <a:p>
            <a:endParaRPr lang="en-US" b="1"/>
          </a:p>
          <a:p>
            <a:r>
              <a:rPr lang="en-US" b="1"/>
              <a:t>Resource: </a:t>
            </a:r>
            <a:r>
              <a:rPr lang="en-US" sz="1300">
                <a:hlinkClick r:id="rId3">
                  <a:extLst>
                    <a:ext uri="{A12FA001-AC4F-418D-AE19-62706E023703}">
                      <ahyp:hlinkClr xmlns:ahyp="http://schemas.microsoft.com/office/drawing/2018/hyperlinkcolor" val="tx"/>
                    </a:ext>
                  </a:extLst>
                </a:hlinkClick>
              </a:rPr>
              <a:t>michiganshield.org/</a:t>
            </a:r>
            <a:r>
              <a:rPr lang="en-US" sz="1300" err="1">
                <a:hlinkClick r:id="rId3">
                  <a:extLst>
                    <a:ext uri="{A12FA001-AC4F-418D-AE19-62706E023703}">
                      <ahyp:hlinkClr xmlns:ahyp="http://schemas.microsoft.com/office/drawing/2018/hyperlinkcolor" val="tx"/>
                    </a:ext>
                  </a:extLst>
                </a:hlinkClick>
              </a:rPr>
              <a:t>cqi</a:t>
            </a:r>
            <a:r>
              <a:rPr lang="en-US" sz="1300">
                <a:hlinkClick r:id="rId3">
                  <a:extLst>
                    <a:ext uri="{A12FA001-AC4F-418D-AE19-62706E023703}">
                      <ahyp:hlinkClr xmlns:ahyp="http://schemas.microsoft.com/office/drawing/2018/hyperlinkcolor" val="tx"/>
                    </a:ext>
                  </a:extLst>
                </a:hlinkClick>
              </a:rPr>
              <a:t>-engagement/best-practices-guides</a:t>
            </a:r>
            <a:endParaRPr lang="en-US" b="1"/>
          </a:p>
        </p:txBody>
      </p:sp>
      <p:sp>
        <p:nvSpPr>
          <p:cNvPr id="4" name="Slide Number Placeholder 3"/>
          <p:cNvSpPr>
            <a:spLocks noGrp="1"/>
          </p:cNvSpPr>
          <p:nvPr>
            <p:ph type="sldNum" sz="quarter" idx="5"/>
          </p:nvPr>
        </p:nvSpPr>
        <p:spPr/>
        <p:txBody>
          <a:bodyPr/>
          <a:lstStyle/>
          <a:p>
            <a:pPr marL="0" marR="0" lvl="0" indent="0" algn="r" defTabSz="950221" rtl="0" eaLnBrk="1" fontAlgn="auto" latinLnBrk="0" hangingPunct="1">
              <a:lnSpc>
                <a:spcPct val="100000"/>
              </a:lnSpc>
              <a:spcBef>
                <a:spcPts val="0"/>
              </a:spcBef>
              <a:spcAft>
                <a:spcPts val="0"/>
              </a:spcAft>
              <a:buClrTx/>
              <a:buSzTx/>
              <a:buFontTx/>
              <a:buNone/>
              <a:tabLst/>
              <a:defRPr/>
            </a:pPr>
            <a:fld id="{5F351031-6ABB-4CDC-A688-4C12039EADC3}" type="slidenum">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50221" rtl="0" eaLnBrk="1" fontAlgn="auto" latinLnBrk="0" hangingPunct="1">
                <a:lnSpc>
                  <a:spcPct val="100000"/>
                </a:lnSpc>
                <a:spcBef>
                  <a:spcPts val="0"/>
                </a:spcBef>
                <a:spcAft>
                  <a:spcPts val="0"/>
                </a:spcAft>
                <a:buClrTx/>
                <a:buSzTx/>
                <a:buFontTx/>
                <a:buNone/>
                <a:tabLst/>
                <a:defRPr/>
              </a:pPr>
              <a:t>11</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3137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041">
              <a:defRPr/>
            </a:pPr>
            <a:r>
              <a:rPr lang="en-US" b="0" dirty="0">
                <a:solidFill>
                  <a:srgbClr val="002451"/>
                </a:solidFill>
                <a:latin typeface="Calibri"/>
                <a:cs typeface="Calibri"/>
              </a:rPr>
              <a:t>[Matthias]</a:t>
            </a:r>
          </a:p>
          <a:p>
            <a:pPr defTabSz="931041">
              <a:defRPr/>
            </a:pPr>
            <a:endParaRPr lang="en-US" b="0" i="0" dirty="0">
              <a:solidFill>
                <a:srgbClr val="00274C"/>
              </a:solidFill>
              <a:effectLst/>
            </a:endParaRPr>
          </a:p>
          <a:p>
            <a:pPr defTabSz="931041">
              <a:defRPr/>
            </a:pPr>
            <a:r>
              <a:rPr lang="en-US" b="0" i="0" dirty="0">
                <a:solidFill>
                  <a:srgbClr val="00274C"/>
                </a:solidFill>
                <a:effectLst/>
              </a:rPr>
              <a:t>Collecting information about sexual orientation </a:t>
            </a:r>
            <a:r>
              <a:rPr lang="en-US" b="1" i="0" dirty="0">
                <a:solidFill>
                  <a:srgbClr val="00274C"/>
                </a:solidFill>
                <a:effectLst/>
              </a:rPr>
              <a:t>and</a:t>
            </a:r>
            <a:r>
              <a:rPr lang="en-US" b="0" i="0" dirty="0">
                <a:solidFill>
                  <a:srgbClr val="00274C"/>
                </a:solidFill>
                <a:effectLst/>
              </a:rPr>
              <a:t> gender identity allows for identification of health care disparities faced by patients because of their identity.</a:t>
            </a:r>
          </a:p>
          <a:p>
            <a:pPr defTabSz="931041">
              <a:defRPr/>
            </a:pPr>
            <a:endParaRPr lang="en-US" b="0" i="0" dirty="0">
              <a:solidFill>
                <a:srgbClr val="00274C"/>
              </a:solidFill>
              <a:effectLst/>
            </a:endParaRPr>
          </a:p>
          <a:p>
            <a:pPr defTabSz="931041">
              <a:defRPr/>
            </a:pPr>
            <a:r>
              <a:rPr lang="en-US" b="0" i="0" dirty="0">
                <a:solidFill>
                  <a:srgbClr val="00274C"/>
                </a:solidFill>
                <a:effectLst/>
              </a:rPr>
              <a:t>We do recommend asking about both of these categories, because there is growing evidence that gender identity and expression, sex at birth, and sexual orientation all influence health outcomes.</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397538-0B0A-416D-BBBE-83310473F2C1}"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60797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041">
              <a:defRPr/>
            </a:pPr>
            <a:r>
              <a:rPr lang="en-US" b="0" dirty="0">
                <a:solidFill>
                  <a:srgbClr val="002451"/>
                </a:solidFill>
                <a:latin typeface="Calibri"/>
                <a:cs typeface="Calibri"/>
              </a:rPr>
              <a:t>[Matthias]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397538-0B0A-416D-BBBE-83310473F2C1}"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57714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041">
              <a:defRPr/>
            </a:pPr>
            <a:r>
              <a:rPr lang="en-US" b="0">
                <a:solidFill>
                  <a:srgbClr val="002451"/>
                </a:solidFill>
                <a:latin typeface="Calibri"/>
                <a:cs typeface="Calibri"/>
              </a:rPr>
              <a:t>[Matthias]</a:t>
            </a:r>
          </a:p>
          <a:p>
            <a:endParaRPr lang="en-US" b="0" i="0">
              <a:solidFill>
                <a:srgbClr val="00274C"/>
              </a:solidFill>
              <a:effectLst/>
              <a:latin typeface="YAFdtQi73Xs 0"/>
            </a:endParaRPr>
          </a:p>
          <a:p>
            <a:r>
              <a:rPr lang="en-US" b="0" i="0">
                <a:solidFill>
                  <a:srgbClr val="00274C"/>
                </a:solidFill>
                <a:effectLst/>
                <a:latin typeface="YAFdtQi73Xs 0"/>
              </a:rPr>
              <a:t>Some people may feel uncomfortable disclosing information that could be used to discriminate against them. There may be historical distrust of certain institutions such as hospitals or universities. </a:t>
            </a:r>
            <a:endParaRPr lang="en-US">
              <a:solidFill>
                <a:srgbClr val="00274C"/>
              </a:solidFill>
              <a:effectLst/>
              <a:latin typeface="YAFdtQi73Xs 0"/>
            </a:endParaRPr>
          </a:p>
          <a:p>
            <a:r>
              <a:rPr lang="en-US" b="0" i="0">
                <a:solidFill>
                  <a:srgbClr val="00274C"/>
                </a:solidFill>
                <a:effectLst/>
                <a:latin typeface="YAFdtQi73Xs 0"/>
              </a:rPr>
              <a:t>Some options to address this include: </a:t>
            </a:r>
            <a:endParaRPr lang="en-US">
              <a:solidFill>
                <a:srgbClr val="00274C"/>
              </a:solidFill>
              <a:effectLst/>
              <a:latin typeface="YAFdtQi73Xs 0"/>
            </a:endParaRPr>
          </a:p>
          <a:p>
            <a:pPr marL="174570" indent="-174570">
              <a:buFont typeface="Arial" panose="020B0604020202020204" pitchFamily="34" charset="0"/>
              <a:buChar char="•"/>
            </a:pPr>
            <a:r>
              <a:rPr lang="en-US" b="0" i="0">
                <a:solidFill>
                  <a:srgbClr val="00274C"/>
                </a:solidFill>
                <a:effectLst/>
              </a:rPr>
              <a:t>Utilize a script for staff to read to patients that explains the rationale for data collection.</a:t>
            </a:r>
            <a:endParaRPr lang="en-US"/>
          </a:p>
          <a:p>
            <a:pPr marL="174570" indent="-174570">
              <a:buFont typeface="Arial" panose="020B0604020202020204" pitchFamily="34" charset="0"/>
              <a:buChar char="•"/>
            </a:pPr>
            <a:r>
              <a:rPr lang="en-US" b="0" i="0">
                <a:solidFill>
                  <a:srgbClr val="00274C"/>
                </a:solidFill>
                <a:effectLst/>
              </a:rPr>
              <a:t>Designate someone to respond to patient inquiries. </a:t>
            </a:r>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397538-0B0A-416D-BBBE-83310473F2C1}"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06835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041">
              <a:defRPr/>
            </a:pPr>
            <a:r>
              <a:rPr lang="en-US" b="0" dirty="0">
                <a:solidFill>
                  <a:srgbClr val="002451"/>
                </a:solidFill>
                <a:latin typeface="Calibri"/>
                <a:cs typeface="Calibri"/>
              </a:rPr>
              <a:t>[Matthias]</a:t>
            </a:r>
          </a:p>
          <a:p>
            <a:endParaRPr lang="en-US" b="0" i="0" dirty="0">
              <a:solidFill>
                <a:srgbClr val="00274C"/>
              </a:solidFill>
              <a:effectLst/>
              <a:latin typeface="YAFdtQi73Xs 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397538-0B0A-416D-BBBE-83310473F2C1}"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51144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13C064-910A-4150-A7D8-754FFA0944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27196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Master" Target="../slideMasters/slideMaster1.xml"/><Relationship Id="rId4" Type="http://schemas.openxmlformats.org/officeDocument/2006/relationships/image" Target="../media/image18.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0.png"/><Relationship Id="rId1" Type="http://schemas.openxmlformats.org/officeDocument/2006/relationships/slideMaster" Target="../slideMasters/slideMaster2.xml"/><Relationship Id="rId5" Type="http://schemas.openxmlformats.org/officeDocument/2006/relationships/image" Target="../media/image21.png"/><Relationship Id="rId4" Type="http://schemas.openxmlformats.org/officeDocument/2006/relationships/image" Target="../media/image9.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0.png"/><Relationship Id="rId1" Type="http://schemas.openxmlformats.org/officeDocument/2006/relationships/slideMaster" Target="../slideMasters/slideMaster2.xml"/><Relationship Id="rId4" Type="http://schemas.openxmlformats.org/officeDocument/2006/relationships/image" Target="../media/image21.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0.png"/><Relationship Id="rId1" Type="http://schemas.openxmlformats.org/officeDocument/2006/relationships/slideMaster" Target="../slideMasters/slideMaster2.xml"/><Relationship Id="rId4" Type="http://schemas.openxmlformats.org/officeDocument/2006/relationships/image" Target="../media/image21.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0.png"/><Relationship Id="rId1" Type="http://schemas.openxmlformats.org/officeDocument/2006/relationships/slideMaster" Target="../slideMasters/slideMaster2.xml"/><Relationship Id="rId4" Type="http://schemas.openxmlformats.org/officeDocument/2006/relationships/image" Target="../media/image2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0.png"/><Relationship Id="rId1" Type="http://schemas.openxmlformats.org/officeDocument/2006/relationships/slideMaster" Target="../slideMasters/slideMaster2.xml"/><Relationship Id="rId4" Type="http://schemas.openxmlformats.org/officeDocument/2006/relationships/image" Target="../media/image21.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0.png"/><Relationship Id="rId1" Type="http://schemas.openxmlformats.org/officeDocument/2006/relationships/slideMaster" Target="../slideMasters/slideMaster2.xml"/><Relationship Id="rId5" Type="http://schemas.openxmlformats.org/officeDocument/2006/relationships/image" Target="../media/image21.png"/><Relationship Id="rId4" Type="http://schemas.openxmlformats.org/officeDocument/2006/relationships/image" Target="../media/image9.pn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a:prstGeom prst="rect">
            <a:avLst/>
          </a:prstGeo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Tree>
    <p:extLst>
      <p:ext uri="{BB962C8B-B14F-4D97-AF65-F5344CB8AC3E}">
        <p14:creationId xmlns:p14="http://schemas.microsoft.com/office/powerpoint/2010/main" val="32095639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95810" y="1103066"/>
            <a:ext cx="7519539" cy="338555"/>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p:txBody>
          <a:bodyPr/>
          <a:lstStyle/>
          <a:p>
            <a:fld id="{D5C1497D-6E51-9145-A79B-C42D57143825}" type="datetime1">
              <a:rPr lang="en-US" smtClean="0"/>
              <a:t>6/24/2024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024506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D4102AA-C14E-874C-B139-D4A19727CAFB}" type="datetime1">
              <a:rPr lang="en-US" smtClean="0"/>
              <a:t>6/24/2024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8287380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B004E7EF-6511-FC44-AE75-B58C65247783}" type="datetime1">
              <a:rPr lang="en-US" smtClean="0"/>
              <a:t>6/24/2024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0165447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Picture Placeholder 2"/>
          <p:cNvSpPr>
            <a:spLocks noGrp="1" noChangeAspect="1"/>
          </p:cNvSpPr>
          <p:nvPr>
            <p:ph type="pic" idx="1"/>
          </p:nvPr>
        </p:nvSpPr>
        <p:spPr>
          <a:xfrm>
            <a:off x="3887391" y="740569"/>
            <a:ext cx="4629150" cy="3655219"/>
          </a:xfrm>
          <a:prstGeom prst="rect">
            <a:avLst/>
          </a:prstGeo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E13C01DA-CC1C-1745-9431-C64626AEE438}" type="datetime1">
              <a:rPr lang="en-US" smtClean="0"/>
              <a:t>6/24/2024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6027499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995810" y="1103066"/>
            <a:ext cx="7519539" cy="338555"/>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995810" y="1869989"/>
            <a:ext cx="7519540" cy="276273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FC72738-D939-9F45-AC9C-07495E48DE3E}" type="datetime1">
              <a:rPr lang="en-US" smtClean="0"/>
              <a:t>6/24/2024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0168117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DA7756-6FF2-7949-BD56-D0C4A4B09745}" type="datetime1">
              <a:rPr lang="en-US" smtClean="0"/>
              <a:t>6/24/2024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6234370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96495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2E032C5-7FF3-4963-8721-520DF5B51DCE}"/>
              </a:ext>
            </a:extLst>
          </p:cNvPr>
          <p:cNvSpPr/>
          <p:nvPr userDrawn="1"/>
        </p:nvSpPr>
        <p:spPr>
          <a:xfrm>
            <a:off x="1085925" y="2177143"/>
            <a:ext cx="6240161" cy="223034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5" name="Oval 4">
            <a:extLst>
              <a:ext uri="{FF2B5EF4-FFF2-40B4-BE49-F238E27FC236}">
                <a16:creationId xmlns:a16="http://schemas.microsoft.com/office/drawing/2014/main" id="{8D56BD2D-8CFA-451B-AAA7-2EFFEC54E047}"/>
              </a:ext>
            </a:extLst>
          </p:cNvPr>
          <p:cNvSpPr/>
          <p:nvPr userDrawn="1"/>
        </p:nvSpPr>
        <p:spPr>
          <a:xfrm>
            <a:off x="5107558" y="297693"/>
            <a:ext cx="3476768" cy="3476768"/>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 name="Picture Placeholder 3">
            <a:extLst>
              <a:ext uri="{FF2B5EF4-FFF2-40B4-BE49-F238E27FC236}">
                <a16:creationId xmlns:a16="http://schemas.microsoft.com/office/drawing/2014/main" id="{AEB73D51-2AA7-43D1-93E2-FD2B0EFEB93F}"/>
              </a:ext>
            </a:extLst>
          </p:cNvPr>
          <p:cNvSpPr>
            <a:spLocks noGrp="1"/>
          </p:cNvSpPr>
          <p:nvPr>
            <p:ph type="pic" sz="quarter" idx="10"/>
          </p:nvPr>
        </p:nvSpPr>
        <p:spPr>
          <a:xfrm>
            <a:off x="4899547" y="297693"/>
            <a:ext cx="3476768" cy="3476768"/>
          </a:xfrm>
          <a:prstGeom prst="ellipse">
            <a:avLst/>
          </a:prstGeom>
          <a:solidFill>
            <a:schemeClr val="bg2"/>
          </a:solidFill>
        </p:spPr>
        <p:txBody>
          <a:bodyPr/>
          <a:lstStyle/>
          <a:p>
            <a:endParaRPr lang="en-GB"/>
          </a:p>
        </p:txBody>
      </p:sp>
    </p:spTree>
    <p:extLst>
      <p:ext uri="{BB962C8B-B14F-4D97-AF65-F5344CB8AC3E}">
        <p14:creationId xmlns:p14="http://schemas.microsoft.com/office/powerpoint/2010/main" val="421285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3" grpId="0" animBg="1"/>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7" name="Footer Placeholder 6">
            <a:extLst>
              <a:ext uri="{FF2B5EF4-FFF2-40B4-BE49-F238E27FC236}">
                <a16:creationId xmlns:a16="http://schemas.microsoft.com/office/drawing/2014/main" id="{3C26FFD2-F6A9-B202-5F2D-1DF5D351516E}"/>
              </a:ext>
            </a:extLst>
          </p:cNvPr>
          <p:cNvSpPr>
            <a:spLocks noGrp="1"/>
          </p:cNvSpPr>
          <p:nvPr>
            <p:ph type="ftr" sz="quarter" idx="10"/>
          </p:nvPr>
        </p:nvSpPr>
        <p:spPr/>
        <p:txBody>
          <a:bodyPr/>
          <a:lstStyle/>
          <a:p>
            <a:r>
              <a:rPr lang="en-US"/>
              <a:t>Copyright 2023 - Michigan Health Information Network Shared Services</a:t>
            </a:r>
          </a:p>
          <a:p>
            <a:endParaRPr lang="en-US"/>
          </a:p>
        </p:txBody>
      </p:sp>
      <p:sp>
        <p:nvSpPr>
          <p:cNvPr id="8" name="Slide Number Placeholder 7">
            <a:extLst>
              <a:ext uri="{FF2B5EF4-FFF2-40B4-BE49-F238E27FC236}">
                <a16:creationId xmlns:a16="http://schemas.microsoft.com/office/drawing/2014/main" id="{23577935-71BC-7A07-9F8A-5F7E99C02DB0}"/>
              </a:ext>
            </a:extLst>
          </p:cNvPr>
          <p:cNvSpPr>
            <a:spLocks noGrp="1"/>
          </p:cNvSpPr>
          <p:nvPr>
            <p:ph type="sldNum" sz="quarter" idx="11"/>
          </p:nvPr>
        </p:nvSpPr>
        <p:spPr/>
        <p:txBody>
          <a:bodyPr/>
          <a:lstStyle/>
          <a:p>
            <a:fld id="{49F2D9D7-1738-4317-9B95-CAF8FC4254A1}" type="slidenum">
              <a:rPr lang="en-US" smtClean="0"/>
              <a:pPr/>
              <a:t>‹#›</a:t>
            </a:fld>
            <a:endParaRPr lang="en-US"/>
          </a:p>
        </p:txBody>
      </p:sp>
    </p:spTree>
    <p:extLst>
      <p:ext uri="{BB962C8B-B14F-4D97-AF65-F5344CB8AC3E}">
        <p14:creationId xmlns:p14="http://schemas.microsoft.com/office/powerpoint/2010/main" val="13467350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9645710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4" name="Title Placeholder 1">
            <a:extLst>
              <a:ext uri="{FF2B5EF4-FFF2-40B4-BE49-F238E27FC236}">
                <a16:creationId xmlns:a16="http://schemas.microsoft.com/office/drawing/2014/main" id="{4E834D16-7D4E-1CF0-C828-4FB181EB205F}"/>
              </a:ext>
            </a:extLst>
          </p:cNvPr>
          <p:cNvSpPr>
            <a:spLocks noGrp="1"/>
          </p:cNvSpPr>
          <p:nvPr>
            <p:ph type="title"/>
          </p:nvPr>
        </p:nvSpPr>
        <p:spPr>
          <a:xfrm>
            <a:off x="995810" y="510778"/>
            <a:ext cx="5800405" cy="930844"/>
          </a:xfrm>
          <a:prstGeom prst="rect">
            <a:avLst/>
          </a:prstGeom>
        </p:spPr>
        <p:txBody>
          <a:bodyPr vert="horz" lIns="91440" tIns="45720" rIns="91440" bIns="45720" rtlCol="0" anchor="b" anchorCtr="0">
            <a:normAutofit/>
          </a:bodyPr>
          <a:lstStyle>
            <a:lvl1pPr>
              <a:defRPr>
                <a:solidFill>
                  <a:schemeClr val="tx2"/>
                </a:solidFill>
                <a:latin typeface="Helvetica" pitchFamily="2" charset="0"/>
              </a:defRPr>
            </a:lvl1pPr>
          </a:lstStyle>
          <a:p>
            <a:r>
              <a:rPr lang="en-US"/>
              <a:t>Click to edit Master title style</a:t>
            </a:r>
          </a:p>
        </p:txBody>
      </p:sp>
      <p:sp>
        <p:nvSpPr>
          <p:cNvPr id="15" name="Text Placeholder 2">
            <a:extLst>
              <a:ext uri="{FF2B5EF4-FFF2-40B4-BE49-F238E27FC236}">
                <a16:creationId xmlns:a16="http://schemas.microsoft.com/office/drawing/2014/main" id="{165655E3-9ED5-3AB3-65C6-0332F7B39373}"/>
              </a:ext>
            </a:extLst>
          </p:cNvPr>
          <p:cNvSpPr>
            <a:spLocks noGrp="1"/>
          </p:cNvSpPr>
          <p:nvPr>
            <p:ph idx="1"/>
          </p:nvPr>
        </p:nvSpPr>
        <p:spPr>
          <a:xfrm>
            <a:off x="995810" y="1869989"/>
            <a:ext cx="5800406" cy="2762734"/>
          </a:xfrm>
          <a:prstGeom prst="rect">
            <a:avLst/>
          </a:prstGeom>
        </p:spPr>
        <p:txBody>
          <a:bodyPr vert="horz" lIns="91440" tIns="45720" rIns="91440" bIns="45720" rtlCol="0">
            <a:normAutofit/>
          </a:bodyPr>
          <a:lstStyle>
            <a:lvl1pPr>
              <a:defRPr>
                <a:latin typeface="Helvetica" pitchFamily="2" charset="0"/>
              </a:defRPr>
            </a:lvl1pPr>
            <a:lvl2pPr>
              <a:defRPr>
                <a:latin typeface="Helvetica" pitchFamily="2" charset="0"/>
              </a:defRPr>
            </a:lvl2pPr>
            <a:lvl3pPr>
              <a:defRPr>
                <a:latin typeface="Helvetica" pitchFamily="2" charset="0"/>
              </a:defRPr>
            </a:lvl3pPr>
            <a:lvl4pPr>
              <a:defRPr>
                <a:latin typeface="Helvetica" pitchFamily="2" charset="0"/>
              </a:defRPr>
            </a:lvl4pPr>
            <a:lvl5pPr>
              <a:defRPr>
                <a:latin typeface="Helvetica"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12">
            <a:extLst>
              <a:ext uri="{FF2B5EF4-FFF2-40B4-BE49-F238E27FC236}">
                <a16:creationId xmlns:a16="http://schemas.microsoft.com/office/drawing/2014/main" id="{189C24BE-160A-6310-CD2D-54B99DFB2008}"/>
              </a:ext>
            </a:extLst>
          </p:cNvPr>
          <p:cNvSpPr>
            <a:spLocks noGrp="1"/>
          </p:cNvSpPr>
          <p:nvPr>
            <p:ph type="sldNum" sz="quarter" idx="12"/>
          </p:nvPr>
        </p:nvSpPr>
        <p:spPr/>
        <p:txBody>
          <a:bodyPr/>
          <a:lstStyle>
            <a:lvl1pPr>
              <a:defRPr>
                <a:latin typeface="Helvetica" pitchFamily="2" charset="0"/>
              </a:defRPr>
            </a:lvl1pPr>
          </a:lstStyle>
          <a:p>
            <a:fld id="{48F63A3B-78C7-47BE-AE5E-E10140E04643}" type="slidenum">
              <a:rPr lang="en-US" smtClean="0"/>
              <a:pPr/>
              <a:t>‹#›</a:t>
            </a:fld>
            <a:endParaRPr lang="en-US"/>
          </a:p>
        </p:txBody>
      </p:sp>
      <p:sp>
        <p:nvSpPr>
          <p:cNvPr id="16" name="Slide Number Placeholder 5">
            <a:extLst>
              <a:ext uri="{FF2B5EF4-FFF2-40B4-BE49-F238E27FC236}">
                <a16:creationId xmlns:a16="http://schemas.microsoft.com/office/drawing/2014/main" id="{E4EE3E5F-AADC-C56A-13CC-313FA70F318A}"/>
              </a:ext>
            </a:extLst>
          </p:cNvPr>
          <p:cNvSpPr txBox="1">
            <a:spLocks/>
          </p:cNvSpPr>
          <p:nvPr userDrawn="1"/>
        </p:nvSpPr>
        <p:spPr>
          <a:xfrm>
            <a:off x="0" y="4767263"/>
            <a:ext cx="425020" cy="273844"/>
          </a:xfrm>
          <a:prstGeom prst="rect">
            <a:avLst/>
          </a:prstGeom>
        </p:spPr>
        <p:txBody>
          <a:bodyPr vert="horz" lIns="91440" tIns="45720" rIns="91440" bIns="45720" rtlCol="0" anchor="ctr"/>
          <a:lstStyle>
            <a:defPPr>
              <a:defRPr lang="en-US"/>
            </a:defPPr>
            <a:lvl1pPr marL="0" algn="r" defTabSz="457200" rtl="0" eaLnBrk="1" latinLnBrk="0" hangingPunct="1">
              <a:defRPr sz="900" b="0" kern="1200">
                <a:solidFill>
                  <a:schemeClr val="accent5"/>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8F63A3B-78C7-47BE-AE5E-E10140E04643}" type="slidenum">
              <a:rPr lang="en-US" smtClean="0">
                <a:latin typeface="+mj-lt"/>
              </a:rPr>
              <a:pPr/>
              <a:t>‹#›</a:t>
            </a:fld>
            <a:endParaRPr lang="en-US">
              <a:latin typeface="+mj-lt"/>
            </a:endParaRPr>
          </a:p>
        </p:txBody>
      </p:sp>
    </p:spTree>
    <p:extLst>
      <p:ext uri="{BB962C8B-B14F-4D97-AF65-F5344CB8AC3E}">
        <p14:creationId xmlns:p14="http://schemas.microsoft.com/office/powerpoint/2010/main" val="1422651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4_Blank">
    <p:spTree>
      <p:nvGrpSpPr>
        <p:cNvPr id="1" name=""/>
        <p:cNvGrpSpPr/>
        <p:nvPr/>
      </p:nvGrpSpPr>
      <p:grpSpPr>
        <a:xfrm>
          <a:off x="0" y="0"/>
          <a:ext cx="0" cy="0"/>
          <a:chOff x="0" y="0"/>
          <a:chExt cx="0" cy="0"/>
        </a:xfrm>
      </p:grpSpPr>
      <p:sp>
        <p:nvSpPr>
          <p:cNvPr id="20" name="Picture Placeholder 19"/>
          <p:cNvSpPr>
            <a:spLocks noGrp="1"/>
          </p:cNvSpPr>
          <p:nvPr>
            <p:ph type="pic" sz="quarter" idx="10"/>
          </p:nvPr>
        </p:nvSpPr>
        <p:spPr>
          <a:xfrm>
            <a:off x="0" y="0"/>
            <a:ext cx="9144000" cy="5143500"/>
          </a:xfrm>
          <a:prstGeom prst="rect">
            <a:avLst/>
          </a:prstGeom>
        </p:spPr>
        <p:txBody>
          <a:bodyPr/>
          <a:lstStyle/>
          <a:p>
            <a:endParaRPr lang="en-US"/>
          </a:p>
        </p:txBody>
      </p:sp>
    </p:spTree>
    <p:extLst>
      <p:ext uri="{BB962C8B-B14F-4D97-AF65-F5344CB8AC3E}">
        <p14:creationId xmlns:p14="http://schemas.microsoft.com/office/powerpoint/2010/main" val="23762072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7_Title Slide">
    <p:bg>
      <p:bgPr>
        <a:solidFill>
          <a:srgbClr val="F2EFEB"/>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381500" y="583657"/>
            <a:ext cx="3924300" cy="673135"/>
          </a:xfrm>
          <a:prstGeom prst="rect">
            <a:avLst/>
          </a:prstGeom>
        </p:spPr>
        <p:txBody>
          <a:bodyPr/>
          <a:lstStyle>
            <a:lvl1pPr algn="l">
              <a:defRPr sz="2500" b="1">
                <a:solidFill>
                  <a:schemeClr val="tx1"/>
                </a:solidFill>
                <a:latin typeface="Arial" panose="020B0604020202020204" pitchFamily="34" charset="0"/>
                <a:cs typeface="Arial" panose="020B0604020202020204" pitchFamily="34" charset="0"/>
              </a:defRPr>
            </a:lvl1pPr>
          </a:lstStyle>
          <a:p>
            <a:r>
              <a:rPr lang="en-US"/>
              <a:t>INSERT TITLE</a:t>
            </a:r>
          </a:p>
        </p:txBody>
      </p:sp>
      <p:sp>
        <p:nvSpPr>
          <p:cNvPr id="3" name="Subtitle 2"/>
          <p:cNvSpPr>
            <a:spLocks noGrp="1"/>
          </p:cNvSpPr>
          <p:nvPr>
            <p:ph type="subTitle" idx="1" hasCustomPrompt="1"/>
          </p:nvPr>
        </p:nvSpPr>
        <p:spPr>
          <a:xfrm>
            <a:off x="4381500" y="1536157"/>
            <a:ext cx="3919634" cy="2826294"/>
          </a:xfrm>
          <a:prstGeom prst="rect">
            <a:avLst/>
          </a:prstGeom>
        </p:spPr>
        <p:txBody>
          <a:bodyPr/>
          <a:lstStyle>
            <a:lvl1pPr marL="0" indent="0" algn="l">
              <a:buNone/>
              <a:defRPr sz="1500">
                <a:solidFill>
                  <a:schemeClr val="tx1"/>
                </a:solidFill>
                <a:latin typeface="Arial" panose="020B0604020202020204" pitchFamily="34" charset="0"/>
                <a:cs typeface="Arial" panose="020B0604020202020204" pitchFamily="34" charset="0"/>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Insert text</a:t>
            </a:r>
          </a:p>
        </p:txBody>
      </p:sp>
      <p:grpSp>
        <p:nvGrpSpPr>
          <p:cNvPr id="6" name="Group 3">
            <a:extLst>
              <a:ext uri="{FF2B5EF4-FFF2-40B4-BE49-F238E27FC236}">
                <a16:creationId xmlns:a16="http://schemas.microsoft.com/office/drawing/2014/main" id="{4354E743-5BE6-73C0-0887-7CC91C4B6A59}"/>
              </a:ext>
            </a:extLst>
          </p:cNvPr>
          <p:cNvGrpSpPr/>
          <p:nvPr userDrawn="1"/>
        </p:nvGrpSpPr>
        <p:grpSpPr>
          <a:xfrm>
            <a:off x="517454" y="384548"/>
            <a:ext cx="3460891" cy="4092202"/>
            <a:chOff x="0" y="0"/>
            <a:chExt cx="1823021" cy="2155563"/>
          </a:xfrm>
        </p:grpSpPr>
        <p:sp>
          <p:nvSpPr>
            <p:cNvPr id="7" name="Freeform 4">
              <a:extLst>
                <a:ext uri="{FF2B5EF4-FFF2-40B4-BE49-F238E27FC236}">
                  <a16:creationId xmlns:a16="http://schemas.microsoft.com/office/drawing/2014/main" id="{34B52861-DDBA-1B32-F120-37DD3A56514C}"/>
                </a:ext>
              </a:extLst>
            </p:cNvPr>
            <p:cNvSpPr/>
            <p:nvPr/>
          </p:nvSpPr>
          <p:spPr>
            <a:xfrm>
              <a:off x="0" y="0"/>
              <a:ext cx="1823021" cy="2155563"/>
            </a:xfrm>
            <a:custGeom>
              <a:avLst/>
              <a:gdLst/>
              <a:ahLst/>
              <a:cxnLst/>
              <a:rect l="l" t="t" r="r" b="b"/>
              <a:pathLst>
                <a:path w="1823021" h="2155563">
                  <a:moveTo>
                    <a:pt x="57043" y="0"/>
                  </a:moveTo>
                  <a:lnTo>
                    <a:pt x="1765978" y="0"/>
                  </a:lnTo>
                  <a:cubicBezTo>
                    <a:pt x="1797482" y="0"/>
                    <a:pt x="1823021" y="25539"/>
                    <a:pt x="1823021" y="57043"/>
                  </a:cubicBezTo>
                  <a:lnTo>
                    <a:pt x="1823021" y="2098521"/>
                  </a:lnTo>
                  <a:cubicBezTo>
                    <a:pt x="1823021" y="2113649"/>
                    <a:pt x="1817011" y="2128158"/>
                    <a:pt x="1806313" y="2138856"/>
                  </a:cubicBezTo>
                  <a:cubicBezTo>
                    <a:pt x="1795616" y="2149553"/>
                    <a:pt x="1781107" y="2155563"/>
                    <a:pt x="1765978" y="2155563"/>
                  </a:cubicBezTo>
                  <a:lnTo>
                    <a:pt x="57043" y="2155563"/>
                  </a:lnTo>
                  <a:cubicBezTo>
                    <a:pt x="41914" y="2155563"/>
                    <a:pt x="27405" y="2149553"/>
                    <a:pt x="16707" y="2138856"/>
                  </a:cubicBezTo>
                  <a:cubicBezTo>
                    <a:pt x="6010" y="2128158"/>
                    <a:pt x="0" y="2113649"/>
                    <a:pt x="0" y="2098521"/>
                  </a:cubicBezTo>
                  <a:lnTo>
                    <a:pt x="0" y="57043"/>
                  </a:lnTo>
                  <a:cubicBezTo>
                    <a:pt x="0" y="41914"/>
                    <a:pt x="6010" y="27405"/>
                    <a:pt x="16707" y="16707"/>
                  </a:cubicBezTo>
                  <a:cubicBezTo>
                    <a:pt x="27405" y="6010"/>
                    <a:pt x="41914" y="0"/>
                    <a:pt x="57043" y="0"/>
                  </a:cubicBezTo>
                  <a:close/>
                </a:path>
              </a:pathLst>
            </a:custGeom>
            <a:solidFill>
              <a:srgbClr val="B34220"/>
            </a:solidFill>
          </p:spPr>
          <p:txBody>
            <a:bodyPr/>
            <a:lstStyle/>
            <a:p>
              <a:endParaRPr lang="en-US" sz="900"/>
            </a:p>
          </p:txBody>
        </p:sp>
        <p:sp>
          <p:nvSpPr>
            <p:cNvPr id="8" name="TextBox 5">
              <a:extLst>
                <a:ext uri="{FF2B5EF4-FFF2-40B4-BE49-F238E27FC236}">
                  <a16:creationId xmlns:a16="http://schemas.microsoft.com/office/drawing/2014/main" id="{1CCD1A47-8215-2543-B79A-6668B2E70422}"/>
                </a:ext>
              </a:extLst>
            </p:cNvPr>
            <p:cNvSpPr txBox="1"/>
            <p:nvPr/>
          </p:nvSpPr>
          <p:spPr>
            <a:xfrm>
              <a:off x="0" y="-85725"/>
              <a:ext cx="1823021" cy="2241288"/>
            </a:xfrm>
            <a:prstGeom prst="rect">
              <a:avLst/>
            </a:prstGeom>
          </p:spPr>
          <p:txBody>
            <a:bodyPr lIns="50800" tIns="50800" rIns="50800" bIns="50800" rtlCol="0" anchor="ctr"/>
            <a:lstStyle/>
            <a:p>
              <a:pPr algn="ctr">
                <a:lnSpc>
                  <a:spcPts val="1330"/>
                </a:lnSpc>
              </a:pPr>
              <a:endParaRPr sz="900"/>
            </a:p>
          </p:txBody>
        </p:sp>
      </p:grpSp>
      <p:sp>
        <p:nvSpPr>
          <p:cNvPr id="11" name="Picture Placeholder 10">
            <a:extLst>
              <a:ext uri="{FF2B5EF4-FFF2-40B4-BE49-F238E27FC236}">
                <a16:creationId xmlns:a16="http://schemas.microsoft.com/office/drawing/2014/main" id="{AE0E0A1E-3ACE-D836-A4C1-1E23310A86F2}"/>
              </a:ext>
            </a:extLst>
          </p:cNvPr>
          <p:cNvSpPr>
            <a:spLocks noGrp="1"/>
          </p:cNvSpPr>
          <p:nvPr>
            <p:ph type="pic" sz="quarter" idx="10" hasCustomPrompt="1"/>
          </p:nvPr>
        </p:nvSpPr>
        <p:spPr>
          <a:xfrm>
            <a:off x="647700" y="666750"/>
            <a:ext cx="3200400" cy="3771900"/>
          </a:xfrm>
          <a:prstGeom prst="rect">
            <a:avLst/>
          </a:prstGeom>
        </p:spPr>
        <p:txBody>
          <a:bodyPr/>
          <a:lstStyle>
            <a:lvl1pPr>
              <a:defRPr>
                <a:latin typeface="Arial" panose="020B0604020202020204" pitchFamily="34" charset="0"/>
                <a:cs typeface="Arial" panose="020B0604020202020204" pitchFamily="34" charset="0"/>
              </a:defRPr>
            </a:lvl1pPr>
          </a:lstStyle>
          <a:p>
            <a:r>
              <a:rPr lang="en-US"/>
              <a:t>Insert picture</a:t>
            </a:r>
          </a:p>
        </p:txBody>
      </p:sp>
    </p:spTree>
    <p:extLst>
      <p:ext uri="{BB962C8B-B14F-4D97-AF65-F5344CB8AC3E}">
        <p14:creationId xmlns:p14="http://schemas.microsoft.com/office/powerpoint/2010/main" val="34131553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3_Title Slide">
    <p:bg>
      <p:bgPr>
        <a:solidFill>
          <a:srgbClr val="F2EFEB"/>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81A169C-2B54-4FF2-DF3A-3D02596CAC97}"/>
              </a:ext>
            </a:extLst>
          </p:cNvPr>
          <p:cNvSpPr>
            <a:spLocks noGrp="1"/>
          </p:cNvSpPr>
          <p:nvPr>
            <p:ph type="ctrTitle" hasCustomPrompt="1"/>
          </p:nvPr>
        </p:nvSpPr>
        <p:spPr>
          <a:xfrm>
            <a:off x="400439" y="2204244"/>
            <a:ext cx="8343123" cy="735013"/>
          </a:xfrm>
          <a:prstGeom prst="rect">
            <a:avLst/>
          </a:prstGeom>
        </p:spPr>
        <p:txBody>
          <a:bodyPr/>
          <a:lstStyle>
            <a:lvl1pPr algn="ctr">
              <a:defRPr sz="3000" b="1">
                <a:solidFill>
                  <a:schemeClr val="tx1"/>
                </a:solidFill>
                <a:latin typeface="Arial" panose="020B0604020202020204" pitchFamily="34" charset="0"/>
                <a:cs typeface="Arial" panose="020B0604020202020204" pitchFamily="34" charset="0"/>
              </a:defRPr>
            </a:lvl1pPr>
          </a:lstStyle>
          <a:p>
            <a:r>
              <a:rPr lang="en-US"/>
              <a:t>INSERT TITLE</a:t>
            </a:r>
          </a:p>
        </p:txBody>
      </p:sp>
    </p:spTree>
    <p:extLst>
      <p:ext uri="{BB962C8B-B14F-4D97-AF65-F5344CB8AC3E}">
        <p14:creationId xmlns:p14="http://schemas.microsoft.com/office/powerpoint/2010/main" val="1602803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9" name="Picture 8" descr="A path with bushes and a wooden structure&#10;&#10;Description automatically generated">
            <a:extLst>
              <a:ext uri="{FF2B5EF4-FFF2-40B4-BE49-F238E27FC236}">
                <a16:creationId xmlns:a16="http://schemas.microsoft.com/office/drawing/2014/main" id="{95DE7189-810C-ABFC-FF18-7B5CC299B51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23333"/>
          <a:stretch/>
        </p:blipFill>
        <p:spPr>
          <a:xfrm>
            <a:off x="0" y="-8334"/>
            <a:ext cx="9144000" cy="3943350"/>
          </a:xfrm>
          <a:prstGeom prst="rect">
            <a:avLst/>
          </a:prstGeom>
        </p:spPr>
      </p:pic>
      <p:sp>
        <p:nvSpPr>
          <p:cNvPr id="7" name="Flowchart: Document 6">
            <a:extLst>
              <a:ext uri="{FF2B5EF4-FFF2-40B4-BE49-F238E27FC236}">
                <a16:creationId xmlns:a16="http://schemas.microsoft.com/office/drawing/2014/main" id="{0E32F576-1ADE-0C83-A929-D7AAA44906B1}"/>
              </a:ext>
            </a:extLst>
          </p:cNvPr>
          <p:cNvSpPr/>
          <p:nvPr userDrawn="1"/>
        </p:nvSpPr>
        <p:spPr>
          <a:xfrm rot="10800000">
            <a:off x="0" y="1779216"/>
            <a:ext cx="9144000" cy="3364285"/>
          </a:xfrm>
          <a:prstGeom prst="flowChartDocument">
            <a:avLst/>
          </a:prstGeom>
          <a:solidFill>
            <a:srgbClr val="0027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dirty="0"/>
          </a:p>
        </p:txBody>
      </p:sp>
      <p:pic>
        <p:nvPicPr>
          <p:cNvPr id="11" name="Picture 10" descr="A logo with a shield and text&#10;&#10;Description automatically generated">
            <a:extLst>
              <a:ext uri="{FF2B5EF4-FFF2-40B4-BE49-F238E27FC236}">
                <a16:creationId xmlns:a16="http://schemas.microsoft.com/office/drawing/2014/main" id="{7D157DA5-9F53-66D1-20B2-BA70317DA02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266189" y="-194862"/>
            <a:ext cx="4611623" cy="4021577"/>
          </a:xfrm>
          <a:prstGeom prst="rect">
            <a:avLst/>
          </a:prstGeom>
        </p:spPr>
      </p:pic>
      <p:sp>
        <p:nvSpPr>
          <p:cNvPr id="3" name="Text Placeholder 2">
            <a:extLst>
              <a:ext uri="{FF2B5EF4-FFF2-40B4-BE49-F238E27FC236}">
                <a16:creationId xmlns:a16="http://schemas.microsoft.com/office/drawing/2014/main" id="{20B69C93-21C1-BBBD-0ACB-6BFFA786528F}"/>
              </a:ext>
            </a:extLst>
          </p:cNvPr>
          <p:cNvSpPr>
            <a:spLocks noGrp="1"/>
          </p:cNvSpPr>
          <p:nvPr>
            <p:ph type="body" sz="quarter" idx="10"/>
          </p:nvPr>
        </p:nvSpPr>
        <p:spPr>
          <a:xfrm>
            <a:off x="1368623" y="3469943"/>
            <a:ext cx="6406754" cy="1119188"/>
          </a:xfrm>
        </p:spPr>
        <p:txBody>
          <a:bodyPr/>
          <a:lstStyle>
            <a:lvl2pPr marL="342900" indent="0" algn="ctr">
              <a:buNone/>
              <a:defRPr sz="4500">
                <a:solidFill>
                  <a:schemeClr val="bg1"/>
                </a:solidFill>
              </a:defRPr>
            </a:lvl2pPr>
          </a:lstStyle>
          <a:p>
            <a:pPr lvl="0"/>
            <a:r>
              <a:rPr lang="en-US"/>
              <a:t>Click to edit Master text styles</a:t>
            </a:r>
          </a:p>
          <a:p>
            <a:pPr lvl="1"/>
            <a:r>
              <a:rPr lang="en-US"/>
              <a:t>Title</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95365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Title and Content_Foot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2EEB00-1E73-0FB2-9B16-402F40FB80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02CC7D6-0EF5-2AEA-F874-C85A02485BA4}"/>
              </a:ext>
            </a:extLst>
          </p:cNvPr>
          <p:cNvSpPr>
            <a:spLocks noGrp="1"/>
          </p:cNvSpPr>
          <p:nvPr>
            <p:ph idx="1"/>
          </p:nvPr>
        </p:nvSpPr>
        <p:spPr>
          <a:xfrm>
            <a:off x="628650" y="1369219"/>
            <a:ext cx="7886700" cy="3121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5" name="Picture 14" descr="Text, logo&#10;&#10;Description automatically generated">
            <a:extLst>
              <a:ext uri="{FF2B5EF4-FFF2-40B4-BE49-F238E27FC236}">
                <a16:creationId xmlns:a16="http://schemas.microsoft.com/office/drawing/2014/main" id="{C6F11A65-9317-1293-D413-35EE9EEBB2E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46111" y="4687951"/>
            <a:ext cx="997889" cy="455549"/>
          </a:xfrm>
          <a:prstGeom prst="rect">
            <a:avLst/>
          </a:prstGeom>
        </p:spPr>
      </p:pic>
      <p:pic>
        <p:nvPicPr>
          <p:cNvPr id="5" name="Content Placeholder 49" descr="A picture containing text, symbol, logo, graphics&#10;&#10;Description automatically generated">
            <a:extLst>
              <a:ext uri="{FF2B5EF4-FFF2-40B4-BE49-F238E27FC236}">
                <a16:creationId xmlns:a16="http://schemas.microsoft.com/office/drawing/2014/main" id="{43126713-6DF9-17F7-0447-7B7D0A9B868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32842" y="4684766"/>
            <a:ext cx="1165016" cy="531845"/>
          </a:xfrm>
          <a:prstGeom prst="rect">
            <a:avLst/>
          </a:prstGeom>
        </p:spPr>
      </p:pic>
    </p:spTree>
    <p:extLst>
      <p:ext uri="{BB962C8B-B14F-4D97-AF65-F5344CB8AC3E}">
        <p14:creationId xmlns:p14="http://schemas.microsoft.com/office/powerpoint/2010/main" val="26584670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Thank You">
    <p:spTree>
      <p:nvGrpSpPr>
        <p:cNvPr id="1" name=""/>
        <p:cNvGrpSpPr/>
        <p:nvPr/>
      </p:nvGrpSpPr>
      <p:grpSpPr>
        <a:xfrm>
          <a:off x="0" y="0"/>
          <a:ext cx="0" cy="0"/>
          <a:chOff x="0" y="0"/>
          <a:chExt cx="0" cy="0"/>
        </a:xfrm>
      </p:grpSpPr>
      <p:pic>
        <p:nvPicPr>
          <p:cNvPr id="6" name="Picture 5" descr="A picture containing outdoor, sky, plant, cloud&#10;&#10;Description automatically generated">
            <a:extLst>
              <a:ext uri="{FF2B5EF4-FFF2-40B4-BE49-F238E27FC236}">
                <a16:creationId xmlns:a16="http://schemas.microsoft.com/office/drawing/2014/main" id="{5A480C90-17CD-37BA-7ED5-A80D0A7F459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8647" t="2" r="38822"/>
          <a:stretch/>
        </p:blipFill>
        <p:spPr>
          <a:xfrm>
            <a:off x="5254978" y="-1"/>
            <a:ext cx="3896038" cy="5152778"/>
          </a:xfrm>
          <a:prstGeom prst="rect">
            <a:avLst/>
          </a:prstGeom>
        </p:spPr>
      </p:pic>
      <p:grpSp>
        <p:nvGrpSpPr>
          <p:cNvPr id="7" name="Group 6">
            <a:extLst>
              <a:ext uri="{FF2B5EF4-FFF2-40B4-BE49-F238E27FC236}">
                <a16:creationId xmlns:a16="http://schemas.microsoft.com/office/drawing/2014/main" id="{B4FE18EF-A2F4-6C12-1722-D74AD473C0AB}"/>
              </a:ext>
            </a:extLst>
          </p:cNvPr>
          <p:cNvGrpSpPr/>
          <p:nvPr userDrawn="1"/>
        </p:nvGrpSpPr>
        <p:grpSpPr>
          <a:xfrm>
            <a:off x="7256479" y="4377650"/>
            <a:ext cx="1706096" cy="701940"/>
            <a:chOff x="8145710" y="5065081"/>
            <a:chExt cx="2274795" cy="935920"/>
          </a:xfrm>
        </p:grpSpPr>
        <p:pic>
          <p:nvPicPr>
            <p:cNvPr id="8" name="Picture 7" descr="A black and white logo&#10;&#10;Description automatically generated with low confidence">
              <a:extLst>
                <a:ext uri="{FF2B5EF4-FFF2-40B4-BE49-F238E27FC236}">
                  <a16:creationId xmlns:a16="http://schemas.microsoft.com/office/drawing/2014/main" id="{D9CCF182-F3F9-37AF-9D8C-B15DFB432E4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45710" y="5065081"/>
              <a:ext cx="2183890" cy="597363"/>
            </a:xfrm>
            <a:prstGeom prst="rect">
              <a:avLst/>
            </a:prstGeom>
          </p:spPr>
        </p:pic>
        <p:sp>
          <p:nvSpPr>
            <p:cNvPr id="9" name="TextBox 8">
              <a:extLst>
                <a:ext uri="{FF2B5EF4-FFF2-40B4-BE49-F238E27FC236}">
                  <a16:creationId xmlns:a16="http://schemas.microsoft.com/office/drawing/2014/main" id="{795ADAA1-3FDD-094E-379B-59A6E161F478}"/>
                </a:ext>
              </a:extLst>
            </p:cNvPr>
            <p:cNvSpPr txBox="1"/>
            <p:nvPr/>
          </p:nvSpPr>
          <p:spPr>
            <a:xfrm>
              <a:off x="8236615" y="5662446"/>
              <a:ext cx="2183890" cy="338555"/>
            </a:xfrm>
            <a:prstGeom prst="rect">
              <a:avLst/>
            </a:prstGeom>
            <a:noFill/>
          </p:spPr>
          <p:txBody>
            <a:bodyPr wrap="square" rtlCol="0">
              <a:spAutoFit/>
            </a:bodyPr>
            <a:lstStyle/>
            <a:p>
              <a:r>
                <a:rPr lang="en-US" sz="525" dirty="0">
                  <a:solidFill>
                    <a:schemeClr val="bg1"/>
                  </a:solidFill>
                  <a:latin typeface="Arial" panose="020B0604020202020204" pitchFamily="34" charset="0"/>
                  <a:cs typeface="Arial" panose="020B0604020202020204" pitchFamily="34" charset="0"/>
                </a:rPr>
                <a:t>A nonprofit corporation and independent licensee of the Blue Cross and Blue Shield Association</a:t>
              </a:r>
            </a:p>
          </p:txBody>
        </p:sp>
      </p:grpSp>
      <p:sp>
        <p:nvSpPr>
          <p:cNvPr id="10" name="Flowchart: Document 9">
            <a:extLst>
              <a:ext uri="{FF2B5EF4-FFF2-40B4-BE49-F238E27FC236}">
                <a16:creationId xmlns:a16="http://schemas.microsoft.com/office/drawing/2014/main" id="{91467D9E-BBDA-BD5E-0DD0-12496DA1E41F}"/>
              </a:ext>
            </a:extLst>
          </p:cNvPr>
          <p:cNvSpPr/>
          <p:nvPr userDrawn="1"/>
        </p:nvSpPr>
        <p:spPr>
          <a:xfrm rot="16200000">
            <a:off x="1056489" y="-1056490"/>
            <a:ext cx="5143500" cy="7256479"/>
          </a:xfrm>
          <a:prstGeom prst="flowChartDocument">
            <a:avLst/>
          </a:prstGeom>
          <a:solidFill>
            <a:srgbClr val="00274C"/>
          </a:solidFill>
          <a:ln>
            <a:solidFill>
              <a:srgbClr val="0027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 name="Date Placeholder 2">
            <a:extLst>
              <a:ext uri="{FF2B5EF4-FFF2-40B4-BE49-F238E27FC236}">
                <a16:creationId xmlns:a16="http://schemas.microsoft.com/office/drawing/2014/main" id="{6B183D7E-2D8A-878F-8E88-CDF1ED96D262}"/>
              </a:ext>
            </a:extLst>
          </p:cNvPr>
          <p:cNvSpPr>
            <a:spLocks noGrp="1"/>
          </p:cNvSpPr>
          <p:nvPr>
            <p:ph type="dt" sz="half" idx="10"/>
          </p:nvPr>
        </p:nvSpPr>
        <p:spPr/>
        <p:txBody>
          <a:bodyPr/>
          <a:lstStyle/>
          <a:p>
            <a:fld id="{4259C873-2DB5-4B23-BE07-134EFA3C953C}" type="datetimeFigureOut">
              <a:rPr lang="en-US" smtClean="0"/>
              <a:pPr/>
              <a:t>6/24/2024</a:t>
            </a:fld>
            <a:endParaRPr lang="en-US" dirty="0"/>
          </a:p>
        </p:txBody>
      </p:sp>
      <p:sp>
        <p:nvSpPr>
          <p:cNvPr id="4" name="Footer Placeholder 3">
            <a:extLst>
              <a:ext uri="{FF2B5EF4-FFF2-40B4-BE49-F238E27FC236}">
                <a16:creationId xmlns:a16="http://schemas.microsoft.com/office/drawing/2014/main" id="{B6DBB97A-C862-BD25-9C07-4D2C20BAB554}"/>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DBA62824-A1B7-C7A6-5E6F-623A19328AAC}"/>
              </a:ext>
            </a:extLst>
          </p:cNvPr>
          <p:cNvSpPr>
            <a:spLocks noGrp="1"/>
          </p:cNvSpPr>
          <p:nvPr>
            <p:ph type="sldNum" sz="quarter" idx="12"/>
          </p:nvPr>
        </p:nvSpPr>
        <p:spPr/>
        <p:txBody>
          <a:bodyPr/>
          <a:lstStyle/>
          <a:p>
            <a:fld id="{C041C8B1-544D-4E88-9E21-DA03B18093B5}" type="slidenum">
              <a:rPr lang="en-US" smtClean="0"/>
              <a:pPr/>
              <a:t>‹#›</a:t>
            </a:fld>
            <a:endParaRPr lang="en-US" dirty="0"/>
          </a:p>
        </p:txBody>
      </p:sp>
      <p:pic>
        <p:nvPicPr>
          <p:cNvPr id="11" name="Picture 10" descr="A blue and white logo&#10;&#10;Description automatically generated with medium confidence">
            <a:extLst>
              <a:ext uri="{FF2B5EF4-FFF2-40B4-BE49-F238E27FC236}">
                <a16:creationId xmlns:a16="http://schemas.microsoft.com/office/drawing/2014/main" id="{0CEF5A90-2CE0-BBFE-2668-1B8631D9E813}"/>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0923" y="-2"/>
            <a:ext cx="4531077" cy="2068497"/>
          </a:xfrm>
          <a:prstGeom prst="rect">
            <a:avLst/>
          </a:prstGeom>
        </p:spPr>
      </p:pic>
      <p:sp>
        <p:nvSpPr>
          <p:cNvPr id="2" name="Title 1">
            <a:extLst>
              <a:ext uri="{FF2B5EF4-FFF2-40B4-BE49-F238E27FC236}">
                <a16:creationId xmlns:a16="http://schemas.microsoft.com/office/drawing/2014/main" id="{1E253B93-3A08-E330-FEA8-D844FE769090}"/>
              </a:ext>
            </a:extLst>
          </p:cNvPr>
          <p:cNvSpPr>
            <a:spLocks noGrp="1"/>
          </p:cNvSpPr>
          <p:nvPr>
            <p:ph type="title"/>
          </p:nvPr>
        </p:nvSpPr>
        <p:spPr>
          <a:xfrm>
            <a:off x="628650" y="1886545"/>
            <a:ext cx="3789602" cy="994172"/>
          </a:xfrm>
        </p:spPr>
        <p:txBody>
          <a:bodyPr/>
          <a:lstStyle>
            <a:lvl1pPr>
              <a:defRPr b="1">
                <a:solidFill>
                  <a:schemeClr val="bg1"/>
                </a:solidFill>
              </a:defRPr>
            </a:lvl1pPr>
          </a:lstStyle>
          <a:p>
            <a:r>
              <a:rPr lang="en-US"/>
              <a:t>Click to edit Master title style</a:t>
            </a:r>
          </a:p>
        </p:txBody>
      </p:sp>
    </p:spTree>
    <p:extLst>
      <p:ext uri="{BB962C8B-B14F-4D97-AF65-F5344CB8AC3E}">
        <p14:creationId xmlns:p14="http://schemas.microsoft.com/office/powerpoint/2010/main" val="193915186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F2EFEB"/>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42900" y="2204244"/>
            <a:ext cx="3200400" cy="735013"/>
          </a:xfrm>
          <a:prstGeom prst="rect">
            <a:avLst/>
          </a:prstGeom>
        </p:spPr>
        <p:txBody>
          <a:bodyPr/>
          <a:lstStyle>
            <a:lvl1pPr algn="l">
              <a:defRPr sz="2500" b="1">
                <a:latin typeface="Arial" panose="020B0604020202020204" pitchFamily="34" charset="0"/>
                <a:cs typeface="Arial" panose="020B0604020202020204" pitchFamily="34" charset="0"/>
              </a:defRPr>
            </a:lvl1pPr>
          </a:lstStyle>
          <a:p>
            <a:r>
              <a:rPr lang="en-US"/>
              <a:t>INSERT TITLE</a:t>
            </a:r>
          </a:p>
        </p:txBody>
      </p:sp>
      <p:sp>
        <p:nvSpPr>
          <p:cNvPr id="3" name="Subtitle 2"/>
          <p:cNvSpPr>
            <a:spLocks noGrp="1"/>
          </p:cNvSpPr>
          <p:nvPr>
            <p:ph type="subTitle" idx="1" hasCustomPrompt="1"/>
          </p:nvPr>
        </p:nvSpPr>
        <p:spPr>
          <a:xfrm>
            <a:off x="342900" y="3105150"/>
            <a:ext cx="3200400" cy="876300"/>
          </a:xfrm>
          <a:prstGeom prst="rect">
            <a:avLst/>
          </a:prstGeom>
        </p:spPr>
        <p:txBody>
          <a:bodyPr/>
          <a:lstStyle>
            <a:lvl1pPr marL="0" indent="0" algn="l">
              <a:buNone/>
              <a:defRPr sz="1500">
                <a:solidFill>
                  <a:schemeClr val="tx1">
                    <a:tint val="75000"/>
                  </a:schemeClr>
                </a:solidFill>
                <a:latin typeface="Arial" panose="020B0604020202020204" pitchFamily="34" charset="0"/>
                <a:cs typeface="Arial" panose="020B0604020202020204" pitchFamily="34" charset="0"/>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Insert subtitle</a:t>
            </a:r>
          </a:p>
        </p:txBody>
      </p:sp>
      <p:sp>
        <p:nvSpPr>
          <p:cNvPr id="8" name="Freeform 2">
            <a:extLst>
              <a:ext uri="{FF2B5EF4-FFF2-40B4-BE49-F238E27FC236}">
                <a16:creationId xmlns:a16="http://schemas.microsoft.com/office/drawing/2014/main" id="{AA498898-D6D6-02C1-C181-684BCC06BF50}"/>
              </a:ext>
            </a:extLst>
          </p:cNvPr>
          <p:cNvSpPr/>
          <p:nvPr userDrawn="1"/>
        </p:nvSpPr>
        <p:spPr>
          <a:xfrm>
            <a:off x="342900" y="364400"/>
            <a:ext cx="875628" cy="265188"/>
          </a:xfrm>
          <a:custGeom>
            <a:avLst/>
            <a:gdLst/>
            <a:ahLst/>
            <a:cxnLst/>
            <a:rect l="l" t="t" r="r" b="b"/>
            <a:pathLst>
              <a:path w="3521849" h="1123703">
                <a:moveTo>
                  <a:pt x="0" y="0"/>
                </a:moveTo>
                <a:lnTo>
                  <a:pt x="3521849" y="0"/>
                </a:lnTo>
                <a:lnTo>
                  <a:pt x="3521849" y="1123703"/>
                </a:lnTo>
                <a:lnTo>
                  <a:pt x="0" y="1123703"/>
                </a:lnTo>
                <a:lnTo>
                  <a:pt x="0" y="0"/>
                </a:lnTo>
                <a:close/>
              </a:path>
            </a:pathLst>
          </a:custGeom>
          <a:blipFill>
            <a:blip r:embed="rId2"/>
            <a:stretch>
              <a:fillRect/>
            </a:stretch>
          </a:blipFill>
        </p:spPr>
        <p:txBody>
          <a:bodyPr/>
          <a:lstStyle/>
          <a:p>
            <a:endParaRPr lang="en-US" sz="900"/>
          </a:p>
        </p:txBody>
      </p:sp>
      <p:sp>
        <p:nvSpPr>
          <p:cNvPr id="9" name="Freeform 3">
            <a:extLst>
              <a:ext uri="{FF2B5EF4-FFF2-40B4-BE49-F238E27FC236}">
                <a16:creationId xmlns:a16="http://schemas.microsoft.com/office/drawing/2014/main" id="{E60C5203-AE5A-8C8F-27BD-EBC1EB39AD48}"/>
              </a:ext>
            </a:extLst>
          </p:cNvPr>
          <p:cNvSpPr/>
          <p:nvPr userDrawn="1"/>
        </p:nvSpPr>
        <p:spPr>
          <a:xfrm>
            <a:off x="2870200" y="-36899"/>
            <a:ext cx="6273800" cy="5217298"/>
          </a:xfrm>
          <a:custGeom>
            <a:avLst/>
            <a:gdLst/>
            <a:ahLst/>
            <a:cxnLst/>
            <a:rect l="l" t="t" r="r" b="b"/>
            <a:pathLst>
              <a:path w="12547600" h="10434595">
                <a:moveTo>
                  <a:pt x="0" y="0"/>
                </a:moveTo>
                <a:lnTo>
                  <a:pt x="12547600" y="0"/>
                </a:lnTo>
                <a:lnTo>
                  <a:pt x="12547600" y="10434595"/>
                </a:lnTo>
                <a:lnTo>
                  <a:pt x="0" y="10434595"/>
                </a:lnTo>
                <a:lnTo>
                  <a:pt x="0" y="0"/>
                </a:lnTo>
                <a:close/>
              </a:path>
            </a:pathLst>
          </a:custGeom>
          <a:blipFill>
            <a:blip r:embed="rId3"/>
            <a:stretch>
              <a:fillRect/>
            </a:stretch>
          </a:blipFill>
        </p:spPr>
        <p:txBody>
          <a:bodyPr/>
          <a:lstStyle/>
          <a:p>
            <a:endParaRPr lang="en-US" sz="900"/>
          </a:p>
        </p:txBody>
      </p:sp>
      <p:pic>
        <p:nvPicPr>
          <p:cNvPr id="5" name="Picture 4" descr="A red and black logo&#10;&#10;Description automatically generated">
            <a:extLst>
              <a:ext uri="{FF2B5EF4-FFF2-40B4-BE49-F238E27FC236}">
                <a16:creationId xmlns:a16="http://schemas.microsoft.com/office/drawing/2014/main" id="{EB0A1CBC-8058-94D4-67AC-82D33A5A974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332733" y="364400"/>
            <a:ext cx="458592" cy="272540"/>
          </a:xfrm>
          <a:prstGeom prst="rect">
            <a:avLst/>
          </a:prstGeom>
        </p:spPr>
      </p:pic>
      <p:pic>
        <p:nvPicPr>
          <p:cNvPr id="7" name="Picture 6" descr="A blue letter on a black background&#10;&#10;Description automatically generated">
            <a:extLst>
              <a:ext uri="{FF2B5EF4-FFF2-40B4-BE49-F238E27FC236}">
                <a16:creationId xmlns:a16="http://schemas.microsoft.com/office/drawing/2014/main" id="{6205AD36-6462-5058-9558-4ADF218EA469}"/>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905530" y="364400"/>
            <a:ext cx="833993" cy="205230"/>
          </a:xfrm>
          <a:prstGeom prst="rect">
            <a:avLst/>
          </a:prstGeom>
        </p:spPr>
      </p:pic>
    </p:spTree>
    <p:extLst>
      <p:ext uri="{BB962C8B-B14F-4D97-AF65-F5344CB8AC3E}">
        <p14:creationId xmlns:p14="http://schemas.microsoft.com/office/powerpoint/2010/main" val="37622690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1_Title Slide">
    <p:bg>
      <p:bgPr>
        <a:solidFill>
          <a:srgbClr val="F2EFEB"/>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43677" y="323850"/>
            <a:ext cx="8343123" cy="735013"/>
          </a:xfrm>
          <a:prstGeom prst="rect">
            <a:avLst/>
          </a:prstGeom>
        </p:spPr>
        <p:txBody>
          <a:bodyPr/>
          <a:lstStyle>
            <a:lvl1pPr algn="l">
              <a:defRPr sz="2500" b="1">
                <a:latin typeface="Arial" panose="020B0604020202020204" pitchFamily="34" charset="0"/>
                <a:cs typeface="Arial" panose="020B0604020202020204" pitchFamily="34" charset="0"/>
              </a:defRPr>
            </a:lvl1pPr>
          </a:lstStyle>
          <a:p>
            <a:r>
              <a:rPr lang="en-US"/>
              <a:t>INSERT TITLE</a:t>
            </a:r>
          </a:p>
        </p:txBody>
      </p:sp>
      <p:sp>
        <p:nvSpPr>
          <p:cNvPr id="3" name="Subtitle 2"/>
          <p:cNvSpPr>
            <a:spLocks noGrp="1"/>
          </p:cNvSpPr>
          <p:nvPr>
            <p:ph type="subTitle" idx="1" hasCustomPrompt="1"/>
          </p:nvPr>
        </p:nvSpPr>
        <p:spPr>
          <a:xfrm>
            <a:off x="339012" y="1276350"/>
            <a:ext cx="8343122" cy="3086100"/>
          </a:xfrm>
          <a:prstGeom prst="rect">
            <a:avLst/>
          </a:prstGeom>
        </p:spPr>
        <p:txBody>
          <a:bodyPr/>
          <a:lstStyle>
            <a:lvl1pPr marL="0" indent="0" algn="l">
              <a:buNone/>
              <a:defRPr sz="1500">
                <a:solidFill>
                  <a:schemeClr val="tx1">
                    <a:tint val="75000"/>
                  </a:schemeClr>
                </a:solidFill>
                <a:latin typeface="Arial" panose="020B0604020202020204" pitchFamily="34" charset="0"/>
                <a:cs typeface="Arial" panose="020B0604020202020204" pitchFamily="34" charset="0"/>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Insert text</a:t>
            </a:r>
          </a:p>
        </p:txBody>
      </p:sp>
      <p:sp>
        <p:nvSpPr>
          <p:cNvPr id="4" name="Freeform 2">
            <a:extLst>
              <a:ext uri="{FF2B5EF4-FFF2-40B4-BE49-F238E27FC236}">
                <a16:creationId xmlns:a16="http://schemas.microsoft.com/office/drawing/2014/main" id="{1D116458-3E87-E944-5DCE-F94C0EA12F44}"/>
              </a:ext>
            </a:extLst>
          </p:cNvPr>
          <p:cNvSpPr/>
          <p:nvPr userDrawn="1"/>
        </p:nvSpPr>
        <p:spPr>
          <a:xfrm>
            <a:off x="7962258" y="4561913"/>
            <a:ext cx="845463" cy="269759"/>
          </a:xfrm>
          <a:custGeom>
            <a:avLst/>
            <a:gdLst/>
            <a:ahLst/>
            <a:cxnLst/>
            <a:rect l="l" t="t" r="r" b="b"/>
            <a:pathLst>
              <a:path w="1690925" h="539517">
                <a:moveTo>
                  <a:pt x="0" y="0"/>
                </a:moveTo>
                <a:lnTo>
                  <a:pt x="1690925" y="0"/>
                </a:lnTo>
                <a:lnTo>
                  <a:pt x="1690925" y="539516"/>
                </a:lnTo>
                <a:lnTo>
                  <a:pt x="0" y="539516"/>
                </a:lnTo>
                <a:lnTo>
                  <a:pt x="0" y="0"/>
                </a:lnTo>
                <a:close/>
              </a:path>
            </a:pathLst>
          </a:custGeom>
          <a:blipFill>
            <a:blip r:embed="rId2"/>
            <a:stretch>
              <a:fillRect/>
            </a:stretch>
          </a:blipFill>
        </p:spPr>
        <p:txBody>
          <a:bodyPr/>
          <a:lstStyle/>
          <a:p>
            <a:endParaRPr lang="en-US" sz="900"/>
          </a:p>
        </p:txBody>
      </p:sp>
      <p:pic>
        <p:nvPicPr>
          <p:cNvPr id="5" name="Picture 4" descr="A red and black logo&#10;&#10;Description automatically generated">
            <a:extLst>
              <a:ext uri="{FF2B5EF4-FFF2-40B4-BE49-F238E27FC236}">
                <a16:creationId xmlns:a16="http://schemas.microsoft.com/office/drawing/2014/main" id="{AD94849C-EEFE-6C31-C76C-5285DD26D7E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451874" y="4579938"/>
            <a:ext cx="458592" cy="272540"/>
          </a:xfrm>
          <a:prstGeom prst="rect">
            <a:avLst/>
          </a:prstGeom>
        </p:spPr>
      </p:pic>
      <p:pic>
        <p:nvPicPr>
          <p:cNvPr id="6" name="Picture 5" descr="A blue letter on a black background&#10;&#10;Description automatically generated">
            <a:extLst>
              <a:ext uri="{FF2B5EF4-FFF2-40B4-BE49-F238E27FC236}">
                <a16:creationId xmlns:a16="http://schemas.microsoft.com/office/drawing/2014/main" id="{54BE4679-2320-3073-E753-B31B6AF88F3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024671" y="4579938"/>
            <a:ext cx="833993" cy="205230"/>
          </a:xfrm>
          <a:prstGeom prst="rect">
            <a:avLst/>
          </a:prstGeom>
        </p:spPr>
      </p:pic>
    </p:spTree>
    <p:extLst>
      <p:ext uri="{BB962C8B-B14F-4D97-AF65-F5344CB8AC3E}">
        <p14:creationId xmlns:p14="http://schemas.microsoft.com/office/powerpoint/2010/main" val="163765749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20_Title Slide">
    <p:bg>
      <p:bgPr>
        <a:solidFill>
          <a:srgbClr val="F2EFEB"/>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43677" y="323850"/>
            <a:ext cx="8343123" cy="735013"/>
          </a:xfrm>
          <a:prstGeom prst="rect">
            <a:avLst/>
          </a:prstGeom>
        </p:spPr>
        <p:txBody>
          <a:bodyPr/>
          <a:lstStyle>
            <a:lvl1pPr algn="l">
              <a:defRPr sz="2500" b="1">
                <a:latin typeface="Arial" panose="020B0604020202020204" pitchFamily="34" charset="0"/>
                <a:cs typeface="Arial" panose="020B0604020202020204" pitchFamily="34" charset="0"/>
              </a:defRPr>
            </a:lvl1pPr>
          </a:lstStyle>
          <a:p>
            <a:r>
              <a:rPr lang="en-US"/>
              <a:t>INSERT TITLE</a:t>
            </a:r>
          </a:p>
        </p:txBody>
      </p:sp>
      <p:sp>
        <p:nvSpPr>
          <p:cNvPr id="3" name="Subtitle 2"/>
          <p:cNvSpPr>
            <a:spLocks noGrp="1"/>
          </p:cNvSpPr>
          <p:nvPr>
            <p:ph type="subTitle" idx="1" hasCustomPrompt="1"/>
          </p:nvPr>
        </p:nvSpPr>
        <p:spPr>
          <a:xfrm>
            <a:off x="339012" y="1276350"/>
            <a:ext cx="8343122" cy="3086100"/>
          </a:xfrm>
          <a:prstGeom prst="rect">
            <a:avLst/>
          </a:prstGeom>
        </p:spPr>
        <p:txBody>
          <a:bodyPr/>
          <a:lstStyle>
            <a:lvl1pPr marL="228600" indent="-228600" algn="l">
              <a:buFont typeface="Arial" panose="020B0604020202020204" pitchFamily="34" charset="0"/>
              <a:buChar char="•"/>
              <a:defRPr sz="1500">
                <a:solidFill>
                  <a:schemeClr val="tx1"/>
                </a:solidFill>
                <a:latin typeface="Arial" panose="020B0604020202020204" pitchFamily="34" charset="0"/>
                <a:cs typeface="Arial" panose="020B0604020202020204" pitchFamily="34" charset="0"/>
              </a:defRPr>
            </a:lvl1pPr>
            <a:lvl2pPr marL="457200" indent="-228600" algn="l">
              <a:buFont typeface="Arial" panose="020B0604020202020204" pitchFamily="34" charset="0"/>
              <a:buChar char="•"/>
              <a:defRPr>
                <a:solidFill>
                  <a:schemeClr val="tx1"/>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Insert text</a:t>
            </a:r>
          </a:p>
          <a:p>
            <a:pPr lvl="1"/>
            <a:r>
              <a:rPr lang="en-US"/>
              <a:t>Insert text</a:t>
            </a:r>
          </a:p>
          <a:p>
            <a:endParaRPr lang="en-US"/>
          </a:p>
          <a:p>
            <a:r>
              <a:rPr lang="en-US"/>
              <a:t>Insert text</a:t>
            </a:r>
          </a:p>
          <a:p>
            <a:endParaRPr lang="en-US"/>
          </a:p>
          <a:p>
            <a:r>
              <a:rPr lang="en-US"/>
              <a:t>Insert text</a:t>
            </a:r>
          </a:p>
          <a:p>
            <a:endParaRPr lang="en-US"/>
          </a:p>
          <a:p>
            <a:r>
              <a:rPr lang="en-US"/>
              <a:t>Insert text</a:t>
            </a:r>
          </a:p>
        </p:txBody>
      </p:sp>
      <p:sp>
        <p:nvSpPr>
          <p:cNvPr id="4" name="Freeform 2">
            <a:extLst>
              <a:ext uri="{FF2B5EF4-FFF2-40B4-BE49-F238E27FC236}">
                <a16:creationId xmlns:a16="http://schemas.microsoft.com/office/drawing/2014/main" id="{1D116458-3E87-E944-5DCE-F94C0EA12F44}"/>
              </a:ext>
            </a:extLst>
          </p:cNvPr>
          <p:cNvSpPr/>
          <p:nvPr userDrawn="1"/>
        </p:nvSpPr>
        <p:spPr>
          <a:xfrm>
            <a:off x="7962258" y="4561913"/>
            <a:ext cx="845463" cy="269759"/>
          </a:xfrm>
          <a:custGeom>
            <a:avLst/>
            <a:gdLst/>
            <a:ahLst/>
            <a:cxnLst/>
            <a:rect l="l" t="t" r="r" b="b"/>
            <a:pathLst>
              <a:path w="1690925" h="539517">
                <a:moveTo>
                  <a:pt x="0" y="0"/>
                </a:moveTo>
                <a:lnTo>
                  <a:pt x="1690925" y="0"/>
                </a:lnTo>
                <a:lnTo>
                  <a:pt x="1690925" y="539516"/>
                </a:lnTo>
                <a:lnTo>
                  <a:pt x="0" y="539516"/>
                </a:lnTo>
                <a:lnTo>
                  <a:pt x="0" y="0"/>
                </a:lnTo>
                <a:close/>
              </a:path>
            </a:pathLst>
          </a:custGeom>
          <a:blipFill>
            <a:blip r:embed="rId2"/>
            <a:stretch>
              <a:fillRect/>
            </a:stretch>
          </a:blipFill>
        </p:spPr>
        <p:txBody>
          <a:bodyPr/>
          <a:lstStyle/>
          <a:p>
            <a:endParaRPr lang="en-US" sz="900"/>
          </a:p>
        </p:txBody>
      </p:sp>
      <p:pic>
        <p:nvPicPr>
          <p:cNvPr id="7" name="Picture 6" descr="A red and black logo&#10;&#10;Description automatically generated">
            <a:extLst>
              <a:ext uri="{FF2B5EF4-FFF2-40B4-BE49-F238E27FC236}">
                <a16:creationId xmlns:a16="http://schemas.microsoft.com/office/drawing/2014/main" id="{59592706-20E6-3FEF-44A7-D477C174CC3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451874" y="4579938"/>
            <a:ext cx="458592" cy="272540"/>
          </a:xfrm>
          <a:prstGeom prst="rect">
            <a:avLst/>
          </a:prstGeom>
        </p:spPr>
      </p:pic>
      <p:pic>
        <p:nvPicPr>
          <p:cNvPr id="8" name="Picture 7" descr="A blue letter on a black background&#10;&#10;Description automatically generated">
            <a:extLst>
              <a:ext uri="{FF2B5EF4-FFF2-40B4-BE49-F238E27FC236}">
                <a16:creationId xmlns:a16="http://schemas.microsoft.com/office/drawing/2014/main" id="{E4CEA231-8848-9BC4-63DA-4C2D1B99EF8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024671" y="4579938"/>
            <a:ext cx="833993" cy="205230"/>
          </a:xfrm>
          <a:prstGeom prst="rect">
            <a:avLst/>
          </a:prstGeom>
        </p:spPr>
      </p:pic>
    </p:spTree>
    <p:extLst>
      <p:ext uri="{BB962C8B-B14F-4D97-AF65-F5344CB8AC3E}">
        <p14:creationId xmlns:p14="http://schemas.microsoft.com/office/powerpoint/2010/main" val="22471086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3_Title Slide">
    <p:bg>
      <p:bgPr>
        <a:solidFill>
          <a:srgbClr val="F2EFEB"/>
        </a:solidFill>
        <a:effectLst/>
      </p:bgPr>
    </p:bg>
    <p:spTree>
      <p:nvGrpSpPr>
        <p:cNvPr id="1" name=""/>
        <p:cNvGrpSpPr/>
        <p:nvPr/>
      </p:nvGrpSpPr>
      <p:grpSpPr>
        <a:xfrm>
          <a:off x="0" y="0"/>
          <a:ext cx="0" cy="0"/>
          <a:chOff x="0" y="0"/>
          <a:chExt cx="0" cy="0"/>
        </a:xfrm>
      </p:grpSpPr>
      <p:sp>
        <p:nvSpPr>
          <p:cNvPr id="4" name="Freeform 2">
            <a:extLst>
              <a:ext uri="{FF2B5EF4-FFF2-40B4-BE49-F238E27FC236}">
                <a16:creationId xmlns:a16="http://schemas.microsoft.com/office/drawing/2014/main" id="{1D116458-3E87-E944-5DCE-F94C0EA12F44}"/>
              </a:ext>
            </a:extLst>
          </p:cNvPr>
          <p:cNvSpPr/>
          <p:nvPr userDrawn="1"/>
        </p:nvSpPr>
        <p:spPr>
          <a:xfrm>
            <a:off x="7962258" y="4561913"/>
            <a:ext cx="845463" cy="269759"/>
          </a:xfrm>
          <a:custGeom>
            <a:avLst/>
            <a:gdLst/>
            <a:ahLst/>
            <a:cxnLst/>
            <a:rect l="l" t="t" r="r" b="b"/>
            <a:pathLst>
              <a:path w="1690925" h="539517">
                <a:moveTo>
                  <a:pt x="0" y="0"/>
                </a:moveTo>
                <a:lnTo>
                  <a:pt x="1690925" y="0"/>
                </a:lnTo>
                <a:lnTo>
                  <a:pt x="1690925" y="539516"/>
                </a:lnTo>
                <a:lnTo>
                  <a:pt x="0" y="539516"/>
                </a:lnTo>
                <a:lnTo>
                  <a:pt x="0" y="0"/>
                </a:lnTo>
                <a:close/>
              </a:path>
            </a:pathLst>
          </a:custGeom>
          <a:blipFill>
            <a:blip r:embed="rId2"/>
            <a:stretch>
              <a:fillRect/>
            </a:stretch>
          </a:blipFill>
        </p:spPr>
        <p:txBody>
          <a:bodyPr/>
          <a:lstStyle/>
          <a:p>
            <a:endParaRPr lang="en-US" sz="900"/>
          </a:p>
        </p:txBody>
      </p:sp>
      <p:sp>
        <p:nvSpPr>
          <p:cNvPr id="5" name="Title 1">
            <a:extLst>
              <a:ext uri="{FF2B5EF4-FFF2-40B4-BE49-F238E27FC236}">
                <a16:creationId xmlns:a16="http://schemas.microsoft.com/office/drawing/2014/main" id="{381A169C-2B54-4FF2-DF3A-3D02596CAC97}"/>
              </a:ext>
            </a:extLst>
          </p:cNvPr>
          <p:cNvSpPr>
            <a:spLocks noGrp="1"/>
          </p:cNvSpPr>
          <p:nvPr>
            <p:ph type="ctrTitle" hasCustomPrompt="1"/>
          </p:nvPr>
        </p:nvSpPr>
        <p:spPr>
          <a:xfrm>
            <a:off x="400439" y="2204244"/>
            <a:ext cx="8343123" cy="735013"/>
          </a:xfrm>
          <a:prstGeom prst="rect">
            <a:avLst/>
          </a:prstGeom>
        </p:spPr>
        <p:txBody>
          <a:bodyPr/>
          <a:lstStyle>
            <a:lvl1pPr algn="ctr">
              <a:defRPr sz="3000" b="1">
                <a:solidFill>
                  <a:schemeClr val="tx1"/>
                </a:solidFill>
                <a:latin typeface="Arial" panose="020B0604020202020204" pitchFamily="34" charset="0"/>
                <a:cs typeface="Arial" panose="020B0604020202020204" pitchFamily="34" charset="0"/>
              </a:defRPr>
            </a:lvl1pPr>
          </a:lstStyle>
          <a:p>
            <a:r>
              <a:rPr lang="en-US"/>
              <a:t>INSERT TITLE</a:t>
            </a:r>
          </a:p>
        </p:txBody>
      </p:sp>
      <p:pic>
        <p:nvPicPr>
          <p:cNvPr id="2" name="Picture 1" descr="A red and black logo&#10;&#10;Description automatically generated">
            <a:extLst>
              <a:ext uri="{FF2B5EF4-FFF2-40B4-BE49-F238E27FC236}">
                <a16:creationId xmlns:a16="http://schemas.microsoft.com/office/drawing/2014/main" id="{4A8D116D-657C-1950-9E02-67C4EBB29C5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451874" y="4579938"/>
            <a:ext cx="458592" cy="272540"/>
          </a:xfrm>
          <a:prstGeom prst="rect">
            <a:avLst/>
          </a:prstGeom>
        </p:spPr>
      </p:pic>
      <p:pic>
        <p:nvPicPr>
          <p:cNvPr id="3" name="Picture 2" descr="A blue letter on a black background&#10;&#10;Description automatically generated">
            <a:extLst>
              <a:ext uri="{FF2B5EF4-FFF2-40B4-BE49-F238E27FC236}">
                <a16:creationId xmlns:a16="http://schemas.microsoft.com/office/drawing/2014/main" id="{D768D504-BCF1-DDB3-0611-B1D226D2562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024671" y="4579938"/>
            <a:ext cx="833993" cy="205230"/>
          </a:xfrm>
          <a:prstGeom prst="rect">
            <a:avLst/>
          </a:prstGeom>
        </p:spPr>
      </p:pic>
    </p:spTree>
    <p:extLst>
      <p:ext uri="{BB962C8B-B14F-4D97-AF65-F5344CB8AC3E}">
        <p14:creationId xmlns:p14="http://schemas.microsoft.com/office/powerpoint/2010/main" val="2649722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81449" y="273844"/>
            <a:ext cx="6800248" cy="994172"/>
          </a:xfrm>
          <a:prstGeom prst="rect">
            <a:avLst/>
          </a:prstGeom>
        </p:spPr>
        <p:txBody>
          <a:bodyPr/>
          <a:lstStyle>
            <a:lvl1pPr>
              <a:defRPr>
                <a:solidFill>
                  <a:schemeClr val="tx2"/>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r>
              <a:rPr lang="en-US"/>
              <a:t>Click to edit Master title style</a:t>
            </a:r>
          </a:p>
        </p:txBody>
      </p:sp>
      <p:sp>
        <p:nvSpPr>
          <p:cNvPr id="3" name="Content Placeholder 2"/>
          <p:cNvSpPr>
            <a:spLocks noGrp="1"/>
          </p:cNvSpPr>
          <p:nvPr>
            <p:ph idx="1"/>
          </p:nvPr>
        </p:nvSpPr>
        <p:spPr>
          <a:xfrm>
            <a:off x="881448" y="1369219"/>
            <a:ext cx="6800249" cy="3079211"/>
          </a:xfrm>
          <a:prstGeom prst="rect">
            <a:avLst/>
          </a:prstGeom>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vl2pPr>
              <a:defRPr>
                <a:latin typeface="Open Sans" panose="020B0606030504020204" pitchFamily="34" charset="0"/>
                <a:ea typeface="Open Sans" panose="020B0606030504020204" pitchFamily="34" charset="0"/>
                <a:cs typeface="Open Sans" panose="020B0606030504020204" pitchFamily="34" charset="0"/>
              </a:defRPr>
            </a:lvl2pPr>
            <a:lvl3pPr>
              <a:defRPr>
                <a:latin typeface="Open Sans" panose="020B0606030504020204" pitchFamily="34" charset="0"/>
                <a:ea typeface="Open Sans" panose="020B0606030504020204" pitchFamily="34" charset="0"/>
                <a:cs typeface="Open Sans" panose="020B0606030504020204" pitchFamily="34" charset="0"/>
              </a:defRPr>
            </a:lvl3pPr>
            <a:lvl4pPr>
              <a:defRPr>
                <a:latin typeface="Open Sans" panose="020B0606030504020204" pitchFamily="34" charset="0"/>
                <a:ea typeface="Open Sans" panose="020B0606030504020204" pitchFamily="34" charset="0"/>
                <a:cs typeface="Open Sans" panose="020B0606030504020204" pitchFamily="34" charset="0"/>
              </a:defRPr>
            </a:lvl4pPr>
            <a:lvl5pPr>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a:extLst>
              <a:ext uri="{FF2B5EF4-FFF2-40B4-BE49-F238E27FC236}">
                <a16:creationId xmlns:a16="http://schemas.microsoft.com/office/drawing/2014/main" id="{2B66FE4D-459E-70D8-C3DF-AC115A2EB156}"/>
              </a:ext>
            </a:extLst>
          </p:cNvPr>
          <p:cNvSpPr>
            <a:spLocks noGrp="1"/>
          </p:cNvSpPr>
          <p:nvPr>
            <p:ph type="sldNum" sz="quarter" idx="12"/>
          </p:nvPr>
        </p:nvSpPr>
        <p:spPr>
          <a:xfrm>
            <a:off x="0" y="4767263"/>
            <a:ext cx="425020" cy="273844"/>
          </a:xfrm>
        </p:spPr>
        <p:txBody>
          <a:bodyPr/>
          <a:lstStyle>
            <a:lvl1pPr>
              <a:defRPr b="0">
                <a:solidFill>
                  <a:schemeClr val="accent5"/>
                </a:solidFill>
                <a:latin typeface="Helvetica" pitchFamily="2" charset="0"/>
                <a:cs typeface="Arial" panose="020B0604020202020204" pitchFamily="34" charset="0"/>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178389542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7_Title Slide">
    <p:bg>
      <p:bgPr>
        <a:solidFill>
          <a:srgbClr val="F2EFEB"/>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381500" y="583657"/>
            <a:ext cx="3924300" cy="673135"/>
          </a:xfrm>
          <a:prstGeom prst="rect">
            <a:avLst/>
          </a:prstGeom>
        </p:spPr>
        <p:txBody>
          <a:bodyPr/>
          <a:lstStyle>
            <a:lvl1pPr algn="l">
              <a:defRPr sz="2500" b="1">
                <a:solidFill>
                  <a:schemeClr val="tx1"/>
                </a:solidFill>
                <a:latin typeface="Arial" panose="020B0604020202020204" pitchFamily="34" charset="0"/>
                <a:cs typeface="Arial" panose="020B0604020202020204" pitchFamily="34" charset="0"/>
              </a:defRPr>
            </a:lvl1pPr>
          </a:lstStyle>
          <a:p>
            <a:r>
              <a:rPr lang="en-US"/>
              <a:t>INSERT TITLE</a:t>
            </a:r>
          </a:p>
        </p:txBody>
      </p:sp>
      <p:sp>
        <p:nvSpPr>
          <p:cNvPr id="3" name="Subtitle 2"/>
          <p:cNvSpPr>
            <a:spLocks noGrp="1"/>
          </p:cNvSpPr>
          <p:nvPr>
            <p:ph type="subTitle" idx="1" hasCustomPrompt="1"/>
          </p:nvPr>
        </p:nvSpPr>
        <p:spPr>
          <a:xfrm>
            <a:off x="4381500" y="1536157"/>
            <a:ext cx="3919634" cy="2826294"/>
          </a:xfrm>
          <a:prstGeom prst="rect">
            <a:avLst/>
          </a:prstGeom>
        </p:spPr>
        <p:txBody>
          <a:bodyPr/>
          <a:lstStyle>
            <a:lvl1pPr marL="0" indent="0" algn="l">
              <a:buNone/>
              <a:defRPr sz="1500">
                <a:solidFill>
                  <a:schemeClr val="tx1"/>
                </a:solidFill>
                <a:latin typeface="Arial" panose="020B0604020202020204" pitchFamily="34" charset="0"/>
                <a:cs typeface="Arial" panose="020B0604020202020204" pitchFamily="34" charset="0"/>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Insert text</a:t>
            </a:r>
          </a:p>
        </p:txBody>
      </p:sp>
      <p:sp>
        <p:nvSpPr>
          <p:cNvPr id="4" name="Freeform 2">
            <a:extLst>
              <a:ext uri="{FF2B5EF4-FFF2-40B4-BE49-F238E27FC236}">
                <a16:creationId xmlns:a16="http://schemas.microsoft.com/office/drawing/2014/main" id="{E17B538A-381E-A660-582D-9C599D3ACD80}"/>
              </a:ext>
            </a:extLst>
          </p:cNvPr>
          <p:cNvSpPr/>
          <p:nvPr userDrawn="1"/>
        </p:nvSpPr>
        <p:spPr>
          <a:xfrm>
            <a:off x="7962258" y="4561913"/>
            <a:ext cx="845463" cy="269759"/>
          </a:xfrm>
          <a:custGeom>
            <a:avLst/>
            <a:gdLst/>
            <a:ahLst/>
            <a:cxnLst/>
            <a:rect l="l" t="t" r="r" b="b"/>
            <a:pathLst>
              <a:path w="1690925" h="539517">
                <a:moveTo>
                  <a:pt x="0" y="0"/>
                </a:moveTo>
                <a:lnTo>
                  <a:pt x="1690925" y="0"/>
                </a:lnTo>
                <a:lnTo>
                  <a:pt x="1690925" y="539516"/>
                </a:lnTo>
                <a:lnTo>
                  <a:pt x="0" y="539516"/>
                </a:lnTo>
                <a:lnTo>
                  <a:pt x="0" y="0"/>
                </a:lnTo>
                <a:close/>
              </a:path>
            </a:pathLst>
          </a:custGeom>
          <a:blipFill>
            <a:blip r:embed="rId2"/>
            <a:stretch>
              <a:fillRect/>
            </a:stretch>
          </a:blipFill>
        </p:spPr>
        <p:txBody>
          <a:bodyPr/>
          <a:lstStyle/>
          <a:p>
            <a:endParaRPr lang="en-US" sz="900"/>
          </a:p>
        </p:txBody>
      </p:sp>
      <p:grpSp>
        <p:nvGrpSpPr>
          <p:cNvPr id="6" name="Group 3">
            <a:extLst>
              <a:ext uri="{FF2B5EF4-FFF2-40B4-BE49-F238E27FC236}">
                <a16:creationId xmlns:a16="http://schemas.microsoft.com/office/drawing/2014/main" id="{4354E743-5BE6-73C0-0887-7CC91C4B6A59}"/>
              </a:ext>
            </a:extLst>
          </p:cNvPr>
          <p:cNvGrpSpPr/>
          <p:nvPr userDrawn="1"/>
        </p:nvGrpSpPr>
        <p:grpSpPr>
          <a:xfrm>
            <a:off x="514350" y="514350"/>
            <a:ext cx="3460891" cy="4092202"/>
            <a:chOff x="0" y="0"/>
            <a:chExt cx="1823021" cy="2155563"/>
          </a:xfrm>
        </p:grpSpPr>
        <p:sp>
          <p:nvSpPr>
            <p:cNvPr id="7" name="Freeform 4">
              <a:extLst>
                <a:ext uri="{FF2B5EF4-FFF2-40B4-BE49-F238E27FC236}">
                  <a16:creationId xmlns:a16="http://schemas.microsoft.com/office/drawing/2014/main" id="{34B52861-DDBA-1B32-F120-37DD3A56514C}"/>
                </a:ext>
              </a:extLst>
            </p:cNvPr>
            <p:cNvSpPr/>
            <p:nvPr/>
          </p:nvSpPr>
          <p:spPr>
            <a:xfrm>
              <a:off x="0" y="0"/>
              <a:ext cx="1823021" cy="2155563"/>
            </a:xfrm>
            <a:custGeom>
              <a:avLst/>
              <a:gdLst/>
              <a:ahLst/>
              <a:cxnLst/>
              <a:rect l="l" t="t" r="r" b="b"/>
              <a:pathLst>
                <a:path w="1823021" h="2155563">
                  <a:moveTo>
                    <a:pt x="57043" y="0"/>
                  </a:moveTo>
                  <a:lnTo>
                    <a:pt x="1765978" y="0"/>
                  </a:lnTo>
                  <a:cubicBezTo>
                    <a:pt x="1797482" y="0"/>
                    <a:pt x="1823021" y="25539"/>
                    <a:pt x="1823021" y="57043"/>
                  </a:cubicBezTo>
                  <a:lnTo>
                    <a:pt x="1823021" y="2098521"/>
                  </a:lnTo>
                  <a:cubicBezTo>
                    <a:pt x="1823021" y="2113649"/>
                    <a:pt x="1817011" y="2128158"/>
                    <a:pt x="1806313" y="2138856"/>
                  </a:cubicBezTo>
                  <a:cubicBezTo>
                    <a:pt x="1795616" y="2149553"/>
                    <a:pt x="1781107" y="2155563"/>
                    <a:pt x="1765978" y="2155563"/>
                  </a:cubicBezTo>
                  <a:lnTo>
                    <a:pt x="57043" y="2155563"/>
                  </a:lnTo>
                  <a:cubicBezTo>
                    <a:pt x="41914" y="2155563"/>
                    <a:pt x="27405" y="2149553"/>
                    <a:pt x="16707" y="2138856"/>
                  </a:cubicBezTo>
                  <a:cubicBezTo>
                    <a:pt x="6010" y="2128158"/>
                    <a:pt x="0" y="2113649"/>
                    <a:pt x="0" y="2098521"/>
                  </a:cubicBezTo>
                  <a:lnTo>
                    <a:pt x="0" y="57043"/>
                  </a:lnTo>
                  <a:cubicBezTo>
                    <a:pt x="0" y="41914"/>
                    <a:pt x="6010" y="27405"/>
                    <a:pt x="16707" y="16707"/>
                  </a:cubicBezTo>
                  <a:cubicBezTo>
                    <a:pt x="27405" y="6010"/>
                    <a:pt x="41914" y="0"/>
                    <a:pt x="57043" y="0"/>
                  </a:cubicBezTo>
                  <a:close/>
                </a:path>
              </a:pathLst>
            </a:custGeom>
            <a:solidFill>
              <a:srgbClr val="B34220"/>
            </a:solidFill>
          </p:spPr>
          <p:txBody>
            <a:bodyPr/>
            <a:lstStyle/>
            <a:p>
              <a:endParaRPr lang="en-US" sz="900"/>
            </a:p>
          </p:txBody>
        </p:sp>
        <p:sp>
          <p:nvSpPr>
            <p:cNvPr id="8" name="TextBox 5">
              <a:extLst>
                <a:ext uri="{FF2B5EF4-FFF2-40B4-BE49-F238E27FC236}">
                  <a16:creationId xmlns:a16="http://schemas.microsoft.com/office/drawing/2014/main" id="{1CCD1A47-8215-2543-B79A-6668B2E70422}"/>
                </a:ext>
              </a:extLst>
            </p:cNvPr>
            <p:cNvSpPr txBox="1"/>
            <p:nvPr/>
          </p:nvSpPr>
          <p:spPr>
            <a:xfrm>
              <a:off x="0" y="-85725"/>
              <a:ext cx="1823021" cy="2241288"/>
            </a:xfrm>
            <a:prstGeom prst="rect">
              <a:avLst/>
            </a:prstGeom>
          </p:spPr>
          <p:txBody>
            <a:bodyPr lIns="50800" tIns="50800" rIns="50800" bIns="50800" rtlCol="0" anchor="ctr"/>
            <a:lstStyle/>
            <a:p>
              <a:pPr algn="ctr">
                <a:lnSpc>
                  <a:spcPts val="1330"/>
                </a:lnSpc>
              </a:pPr>
              <a:endParaRPr sz="900"/>
            </a:p>
          </p:txBody>
        </p:sp>
      </p:grpSp>
      <p:sp>
        <p:nvSpPr>
          <p:cNvPr id="11" name="Picture Placeholder 10">
            <a:extLst>
              <a:ext uri="{FF2B5EF4-FFF2-40B4-BE49-F238E27FC236}">
                <a16:creationId xmlns:a16="http://schemas.microsoft.com/office/drawing/2014/main" id="{AE0E0A1E-3ACE-D836-A4C1-1E23310A86F2}"/>
              </a:ext>
            </a:extLst>
          </p:cNvPr>
          <p:cNvSpPr>
            <a:spLocks noGrp="1"/>
          </p:cNvSpPr>
          <p:nvPr>
            <p:ph type="pic" sz="quarter" idx="10" hasCustomPrompt="1"/>
          </p:nvPr>
        </p:nvSpPr>
        <p:spPr>
          <a:xfrm>
            <a:off x="647700" y="666750"/>
            <a:ext cx="3200400" cy="3771900"/>
          </a:xfrm>
          <a:prstGeom prst="rect">
            <a:avLst/>
          </a:prstGeom>
        </p:spPr>
        <p:txBody>
          <a:bodyPr/>
          <a:lstStyle>
            <a:lvl1pPr>
              <a:defRPr>
                <a:latin typeface="Arial" panose="020B0604020202020204" pitchFamily="34" charset="0"/>
                <a:cs typeface="Arial" panose="020B0604020202020204" pitchFamily="34" charset="0"/>
              </a:defRPr>
            </a:lvl1pPr>
          </a:lstStyle>
          <a:p>
            <a:r>
              <a:rPr lang="en-US"/>
              <a:t>Insert picture</a:t>
            </a:r>
          </a:p>
        </p:txBody>
      </p:sp>
      <p:pic>
        <p:nvPicPr>
          <p:cNvPr id="5" name="Picture 4" descr="A red and black logo&#10;&#10;Description automatically generated">
            <a:extLst>
              <a:ext uri="{FF2B5EF4-FFF2-40B4-BE49-F238E27FC236}">
                <a16:creationId xmlns:a16="http://schemas.microsoft.com/office/drawing/2014/main" id="{F667E8B2-7379-6216-5295-BDB01D8936F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451874" y="4579938"/>
            <a:ext cx="458592" cy="272540"/>
          </a:xfrm>
          <a:prstGeom prst="rect">
            <a:avLst/>
          </a:prstGeom>
        </p:spPr>
      </p:pic>
      <p:pic>
        <p:nvPicPr>
          <p:cNvPr id="9" name="Picture 8" descr="A blue letter on a black background&#10;&#10;Description automatically generated">
            <a:extLst>
              <a:ext uri="{FF2B5EF4-FFF2-40B4-BE49-F238E27FC236}">
                <a16:creationId xmlns:a16="http://schemas.microsoft.com/office/drawing/2014/main" id="{77966D3A-2EA6-A28E-FD02-25B1D196D7E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024671" y="4579938"/>
            <a:ext cx="833993" cy="205230"/>
          </a:xfrm>
          <a:prstGeom prst="rect">
            <a:avLst/>
          </a:prstGeom>
        </p:spPr>
      </p:pic>
    </p:spTree>
    <p:extLst>
      <p:ext uri="{BB962C8B-B14F-4D97-AF65-F5344CB8AC3E}">
        <p14:creationId xmlns:p14="http://schemas.microsoft.com/office/powerpoint/2010/main" val="16124175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8_Title Slide">
    <p:bg>
      <p:bgPr>
        <a:solidFill>
          <a:srgbClr val="F2EFEB"/>
        </a:solidFill>
        <a:effectLst/>
      </p:bgPr>
    </p:bg>
    <p:spTree>
      <p:nvGrpSpPr>
        <p:cNvPr id="1" name=""/>
        <p:cNvGrpSpPr/>
        <p:nvPr/>
      </p:nvGrpSpPr>
      <p:grpSpPr>
        <a:xfrm>
          <a:off x="0" y="0"/>
          <a:ext cx="0" cy="0"/>
          <a:chOff x="0" y="0"/>
          <a:chExt cx="0" cy="0"/>
        </a:xfrm>
      </p:grpSpPr>
      <p:sp>
        <p:nvSpPr>
          <p:cNvPr id="4" name="Freeform 2">
            <a:extLst>
              <a:ext uri="{FF2B5EF4-FFF2-40B4-BE49-F238E27FC236}">
                <a16:creationId xmlns:a16="http://schemas.microsoft.com/office/drawing/2014/main" id="{1D116458-3E87-E944-5DCE-F94C0EA12F44}"/>
              </a:ext>
            </a:extLst>
          </p:cNvPr>
          <p:cNvSpPr/>
          <p:nvPr userDrawn="1"/>
        </p:nvSpPr>
        <p:spPr>
          <a:xfrm>
            <a:off x="7962258" y="4561913"/>
            <a:ext cx="845463" cy="269759"/>
          </a:xfrm>
          <a:custGeom>
            <a:avLst/>
            <a:gdLst/>
            <a:ahLst/>
            <a:cxnLst/>
            <a:rect l="l" t="t" r="r" b="b"/>
            <a:pathLst>
              <a:path w="1690925" h="539517">
                <a:moveTo>
                  <a:pt x="0" y="0"/>
                </a:moveTo>
                <a:lnTo>
                  <a:pt x="1690925" y="0"/>
                </a:lnTo>
                <a:lnTo>
                  <a:pt x="1690925" y="539516"/>
                </a:lnTo>
                <a:lnTo>
                  <a:pt x="0" y="539516"/>
                </a:lnTo>
                <a:lnTo>
                  <a:pt x="0" y="0"/>
                </a:lnTo>
                <a:close/>
              </a:path>
            </a:pathLst>
          </a:custGeom>
          <a:blipFill>
            <a:blip r:embed="rId2"/>
            <a:stretch>
              <a:fillRect/>
            </a:stretch>
          </a:blipFill>
        </p:spPr>
        <p:txBody>
          <a:bodyPr/>
          <a:lstStyle/>
          <a:p>
            <a:endParaRPr lang="en-US" sz="900"/>
          </a:p>
        </p:txBody>
      </p:sp>
      <p:sp>
        <p:nvSpPr>
          <p:cNvPr id="5" name="Freeform 2">
            <a:extLst>
              <a:ext uri="{FF2B5EF4-FFF2-40B4-BE49-F238E27FC236}">
                <a16:creationId xmlns:a16="http://schemas.microsoft.com/office/drawing/2014/main" id="{1F567B22-A90A-531F-4FD7-34A2C2D42AFA}"/>
              </a:ext>
            </a:extLst>
          </p:cNvPr>
          <p:cNvSpPr/>
          <p:nvPr userDrawn="1"/>
        </p:nvSpPr>
        <p:spPr>
          <a:xfrm>
            <a:off x="7962258" y="4561913"/>
            <a:ext cx="845463" cy="269759"/>
          </a:xfrm>
          <a:custGeom>
            <a:avLst/>
            <a:gdLst/>
            <a:ahLst/>
            <a:cxnLst/>
            <a:rect l="l" t="t" r="r" b="b"/>
            <a:pathLst>
              <a:path w="1690925" h="539517">
                <a:moveTo>
                  <a:pt x="0" y="0"/>
                </a:moveTo>
                <a:lnTo>
                  <a:pt x="1690925" y="0"/>
                </a:lnTo>
                <a:lnTo>
                  <a:pt x="1690925" y="539516"/>
                </a:lnTo>
                <a:lnTo>
                  <a:pt x="0" y="539516"/>
                </a:lnTo>
                <a:lnTo>
                  <a:pt x="0" y="0"/>
                </a:lnTo>
                <a:close/>
              </a:path>
            </a:pathLst>
          </a:custGeom>
          <a:blipFill>
            <a:blip r:embed="rId2"/>
            <a:stretch>
              <a:fillRect/>
            </a:stretch>
          </a:blipFill>
        </p:spPr>
        <p:txBody>
          <a:bodyPr/>
          <a:lstStyle/>
          <a:p>
            <a:endParaRPr lang="en-US" sz="900"/>
          </a:p>
        </p:txBody>
      </p:sp>
      <p:sp>
        <p:nvSpPr>
          <p:cNvPr id="8" name="Title 1">
            <a:extLst>
              <a:ext uri="{FF2B5EF4-FFF2-40B4-BE49-F238E27FC236}">
                <a16:creationId xmlns:a16="http://schemas.microsoft.com/office/drawing/2014/main" id="{FCA271B4-9D4B-9029-F01A-ADBCC75B045C}"/>
              </a:ext>
            </a:extLst>
          </p:cNvPr>
          <p:cNvSpPr>
            <a:spLocks noGrp="1"/>
          </p:cNvSpPr>
          <p:nvPr>
            <p:ph type="ctrTitle" hasCustomPrompt="1"/>
          </p:nvPr>
        </p:nvSpPr>
        <p:spPr>
          <a:xfrm>
            <a:off x="343677" y="323850"/>
            <a:ext cx="8343123" cy="735013"/>
          </a:xfrm>
          <a:prstGeom prst="rect">
            <a:avLst/>
          </a:prstGeom>
        </p:spPr>
        <p:txBody>
          <a:bodyPr/>
          <a:lstStyle>
            <a:lvl1pPr algn="l">
              <a:defRPr sz="2500" b="1">
                <a:latin typeface="Arial" panose="020B0604020202020204" pitchFamily="34" charset="0"/>
                <a:cs typeface="Arial" panose="020B0604020202020204" pitchFamily="34" charset="0"/>
              </a:defRPr>
            </a:lvl1pPr>
          </a:lstStyle>
          <a:p>
            <a:r>
              <a:rPr lang="en-US"/>
              <a:t>INSERT TITLE</a:t>
            </a:r>
          </a:p>
        </p:txBody>
      </p:sp>
      <p:sp>
        <p:nvSpPr>
          <p:cNvPr id="2" name="Freeform 3">
            <a:extLst>
              <a:ext uri="{FF2B5EF4-FFF2-40B4-BE49-F238E27FC236}">
                <a16:creationId xmlns:a16="http://schemas.microsoft.com/office/drawing/2014/main" id="{8C9B1BD2-4688-8DB5-D6F8-CEA9410FCFBE}"/>
              </a:ext>
            </a:extLst>
          </p:cNvPr>
          <p:cNvSpPr/>
          <p:nvPr userDrawn="1"/>
        </p:nvSpPr>
        <p:spPr>
          <a:xfrm>
            <a:off x="3325580" y="1933208"/>
            <a:ext cx="2492841" cy="2552701"/>
          </a:xfrm>
          <a:custGeom>
            <a:avLst/>
            <a:gdLst/>
            <a:ahLst/>
            <a:cxnLst/>
            <a:rect l="l" t="t" r="r" b="b"/>
            <a:pathLst>
              <a:path w="5856563" h="5856563">
                <a:moveTo>
                  <a:pt x="0" y="0"/>
                </a:moveTo>
                <a:lnTo>
                  <a:pt x="5856563" y="0"/>
                </a:lnTo>
                <a:lnTo>
                  <a:pt x="5856563" y="5856563"/>
                </a:lnTo>
                <a:lnTo>
                  <a:pt x="0" y="5856563"/>
                </a:lnTo>
                <a:lnTo>
                  <a:pt x="0" y="0"/>
                </a:lnTo>
                <a:close/>
              </a:path>
            </a:pathLst>
          </a:custGeom>
          <a:blipFill>
            <a:blip r:embed="rId3"/>
            <a:stretch>
              <a:fillRect/>
            </a:stretch>
          </a:blipFill>
        </p:spPr>
        <p:txBody>
          <a:bodyPr/>
          <a:lstStyle/>
          <a:p>
            <a:endParaRPr lang="en-US" sz="900"/>
          </a:p>
        </p:txBody>
      </p:sp>
      <p:sp>
        <p:nvSpPr>
          <p:cNvPr id="3" name="TextBox 2">
            <a:extLst>
              <a:ext uri="{FF2B5EF4-FFF2-40B4-BE49-F238E27FC236}">
                <a16:creationId xmlns:a16="http://schemas.microsoft.com/office/drawing/2014/main" id="{832A5C11-3C4D-DF6B-F77D-4FF9FD276964}"/>
              </a:ext>
            </a:extLst>
          </p:cNvPr>
          <p:cNvSpPr txBox="1"/>
          <p:nvPr userDrawn="1"/>
        </p:nvSpPr>
        <p:spPr>
          <a:xfrm>
            <a:off x="3295650" y="1247150"/>
            <a:ext cx="2552700" cy="630942"/>
          </a:xfrm>
          <a:prstGeom prst="rect">
            <a:avLst/>
          </a:prstGeom>
          <a:noFill/>
        </p:spPr>
        <p:txBody>
          <a:bodyPr wrap="square" rtlCol="0">
            <a:spAutoFit/>
          </a:bodyPr>
          <a:lstStyle/>
          <a:p>
            <a:pPr algn="ctr"/>
            <a:r>
              <a:rPr lang="en-US" sz="3500" b="1" dirty="0">
                <a:solidFill>
                  <a:schemeClr val="tx1"/>
                </a:solidFill>
                <a:latin typeface="Arial" panose="020B0604020202020204" pitchFamily="34" charset="0"/>
                <a:cs typeface="Arial" panose="020B0604020202020204" pitchFamily="34" charset="0"/>
              </a:rPr>
              <a:t>SCAN</a:t>
            </a:r>
          </a:p>
        </p:txBody>
      </p:sp>
      <p:pic>
        <p:nvPicPr>
          <p:cNvPr id="6" name="Picture 5" descr="A red and black logo&#10;&#10;Description automatically generated">
            <a:extLst>
              <a:ext uri="{FF2B5EF4-FFF2-40B4-BE49-F238E27FC236}">
                <a16:creationId xmlns:a16="http://schemas.microsoft.com/office/drawing/2014/main" id="{D19F463B-7C6A-0ED6-DDCB-E97471DD5F3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451874" y="4579938"/>
            <a:ext cx="458592" cy="272540"/>
          </a:xfrm>
          <a:prstGeom prst="rect">
            <a:avLst/>
          </a:prstGeom>
        </p:spPr>
      </p:pic>
      <p:pic>
        <p:nvPicPr>
          <p:cNvPr id="7" name="Picture 6" descr="A blue letter on a black background&#10;&#10;Description automatically generated">
            <a:extLst>
              <a:ext uri="{FF2B5EF4-FFF2-40B4-BE49-F238E27FC236}">
                <a16:creationId xmlns:a16="http://schemas.microsoft.com/office/drawing/2014/main" id="{1B5A187A-1056-1C04-E88B-74DB7345F66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024671" y="4579938"/>
            <a:ext cx="833993" cy="205230"/>
          </a:xfrm>
          <a:prstGeom prst="rect">
            <a:avLst/>
          </a:prstGeom>
        </p:spPr>
      </p:pic>
    </p:spTree>
    <p:extLst>
      <p:ext uri="{BB962C8B-B14F-4D97-AF65-F5344CB8AC3E}">
        <p14:creationId xmlns:p14="http://schemas.microsoft.com/office/powerpoint/2010/main" val="3213550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4959E6D-969D-286B-6E58-DD12FA0C8414}"/>
              </a:ext>
            </a:extLst>
          </p:cNvPr>
          <p:cNvSpPr/>
          <p:nvPr userDrawn="1"/>
        </p:nvSpPr>
        <p:spPr>
          <a:xfrm>
            <a:off x="0" y="0"/>
            <a:ext cx="9144000" cy="5143500"/>
          </a:xfrm>
          <a:prstGeom prst="rect">
            <a:avLst/>
          </a:prstGeom>
          <a:solidFill>
            <a:srgbClr val="40C2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5" name="Title Placeholder 1">
            <a:extLst>
              <a:ext uri="{FF2B5EF4-FFF2-40B4-BE49-F238E27FC236}">
                <a16:creationId xmlns:a16="http://schemas.microsoft.com/office/drawing/2014/main" id="{67CA33FA-0FB2-DFFC-2BA4-C341438CA1D7}"/>
              </a:ext>
            </a:extLst>
          </p:cNvPr>
          <p:cNvSpPr>
            <a:spLocks noGrp="1"/>
          </p:cNvSpPr>
          <p:nvPr>
            <p:ph type="title"/>
          </p:nvPr>
        </p:nvSpPr>
        <p:spPr>
          <a:xfrm>
            <a:off x="995810" y="510778"/>
            <a:ext cx="5800405" cy="930844"/>
          </a:xfrm>
          <a:prstGeom prst="rect">
            <a:avLst/>
          </a:prstGeom>
        </p:spPr>
        <p:txBody>
          <a:bodyPr vert="horz" lIns="91440" tIns="45720" rIns="91440" bIns="45720" rtlCol="0" anchor="b" anchorCtr="0">
            <a:normAutofit/>
          </a:bodyPr>
          <a:lstStyle>
            <a:lvl1pPr>
              <a:defRPr>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r>
              <a:rPr lang="en-US"/>
              <a:t>Click to edit Master title style</a:t>
            </a:r>
          </a:p>
        </p:txBody>
      </p:sp>
      <p:sp>
        <p:nvSpPr>
          <p:cNvPr id="7" name="Text Placeholder 2">
            <a:extLst>
              <a:ext uri="{FF2B5EF4-FFF2-40B4-BE49-F238E27FC236}">
                <a16:creationId xmlns:a16="http://schemas.microsoft.com/office/drawing/2014/main" id="{31EC029B-D9FD-9CC7-C86C-901B8CA0C1A2}"/>
              </a:ext>
            </a:extLst>
          </p:cNvPr>
          <p:cNvSpPr>
            <a:spLocks noGrp="1"/>
          </p:cNvSpPr>
          <p:nvPr>
            <p:ph idx="1"/>
          </p:nvPr>
        </p:nvSpPr>
        <p:spPr>
          <a:xfrm>
            <a:off x="995810" y="1869989"/>
            <a:ext cx="5800406" cy="2762734"/>
          </a:xfrm>
          <a:prstGeom prst="rect">
            <a:avLst/>
          </a:prstGeom>
        </p:spPr>
        <p:txBody>
          <a:bodyPr vert="horz" lIns="91440" tIns="45720" rIns="91440" bIns="45720" rtlCol="0">
            <a:normAutofit/>
          </a:bodyPr>
          <a:lstStyle>
            <a:lvl1pPr>
              <a:defRPr>
                <a:solidFill>
                  <a:schemeClr val="bg1"/>
                </a:solidFill>
                <a:latin typeface="Helvetica" pitchFamily="2" charset="0"/>
              </a:defRPr>
            </a:lvl1pPr>
            <a:lvl2pPr>
              <a:defRPr>
                <a:solidFill>
                  <a:schemeClr val="bg1"/>
                </a:solidFill>
                <a:latin typeface="Helvetica" pitchFamily="2" charset="0"/>
              </a:defRPr>
            </a:lvl2pPr>
            <a:lvl3pPr>
              <a:defRPr>
                <a:solidFill>
                  <a:schemeClr val="bg1"/>
                </a:solidFill>
                <a:latin typeface="Helvetica" pitchFamily="2" charset="0"/>
              </a:defRPr>
            </a:lvl3pPr>
            <a:lvl4pPr>
              <a:defRPr>
                <a:solidFill>
                  <a:schemeClr val="bg1"/>
                </a:solidFill>
                <a:latin typeface="Helvetica" pitchFamily="2" charset="0"/>
              </a:defRPr>
            </a:lvl4pPr>
            <a:lvl5pPr>
              <a:defRPr>
                <a:solidFill>
                  <a:schemeClr val="bg1"/>
                </a:solidFill>
                <a:latin typeface="Helvetica"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a:extLst>
              <a:ext uri="{FF2B5EF4-FFF2-40B4-BE49-F238E27FC236}">
                <a16:creationId xmlns:a16="http://schemas.microsoft.com/office/drawing/2014/main" id="{A90C3B9B-AB5A-46A0-ADFE-62AF68D35C49}"/>
              </a:ext>
            </a:extLst>
          </p:cNvPr>
          <p:cNvSpPr/>
          <p:nvPr userDrawn="1"/>
        </p:nvSpPr>
        <p:spPr>
          <a:xfrm>
            <a:off x="1" y="4686300"/>
            <a:ext cx="9144000" cy="466831"/>
          </a:xfrm>
          <a:prstGeom prst="rect">
            <a:avLst/>
          </a:prstGeom>
          <a:solidFill>
            <a:srgbClr val="253E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Open Sans" panose="020B0606030504020204" pitchFamily="34" charset="0"/>
              <a:ea typeface="Open Sans" panose="020B0606030504020204" pitchFamily="34" charset="0"/>
              <a:cs typeface="Open Sans" panose="020B0606030504020204" pitchFamily="34" charset="0"/>
            </a:endParaRPr>
          </a:p>
        </p:txBody>
      </p:sp>
      <p:pic>
        <p:nvPicPr>
          <p:cNvPr id="6" name="Picture 5" descr="A picture containing text, clipart&#10;&#10;Description automatically generated">
            <a:extLst>
              <a:ext uri="{FF2B5EF4-FFF2-40B4-BE49-F238E27FC236}">
                <a16:creationId xmlns:a16="http://schemas.microsoft.com/office/drawing/2014/main" id="{B44968B8-1F05-52C7-F75A-CBFF28CCB2D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5750" y="4791039"/>
            <a:ext cx="705970" cy="226291"/>
          </a:xfrm>
          <a:prstGeom prst="rect">
            <a:avLst/>
          </a:prstGeom>
        </p:spPr>
      </p:pic>
      <p:sp>
        <p:nvSpPr>
          <p:cNvPr id="8" name="TextBox 7">
            <a:extLst>
              <a:ext uri="{FF2B5EF4-FFF2-40B4-BE49-F238E27FC236}">
                <a16:creationId xmlns:a16="http://schemas.microsoft.com/office/drawing/2014/main" id="{CD6E506F-4FE1-AD1E-FDB0-3E02D4918CB4}"/>
              </a:ext>
            </a:extLst>
          </p:cNvPr>
          <p:cNvSpPr txBox="1"/>
          <p:nvPr userDrawn="1"/>
        </p:nvSpPr>
        <p:spPr>
          <a:xfrm>
            <a:off x="7217820" y="4858159"/>
            <a:ext cx="600743" cy="123111"/>
          </a:xfrm>
          <a:prstGeom prst="rect">
            <a:avLst/>
          </a:prstGeom>
          <a:noFill/>
        </p:spPr>
        <p:txBody>
          <a:bodyPr wrap="square" lIns="0" tIns="0" rIns="0" bIns="0" rtlCol="0">
            <a:spAutoFit/>
          </a:bodyPr>
          <a:lstStyle/>
          <a:p>
            <a:pPr algn="r"/>
            <a:r>
              <a:rPr lang="en-US" sz="800" b="1">
                <a:solidFill>
                  <a:schemeClr val="bg1"/>
                </a:solidFill>
              </a:rPr>
              <a:t>mihin.org</a:t>
            </a:r>
          </a:p>
        </p:txBody>
      </p:sp>
      <p:pic>
        <p:nvPicPr>
          <p:cNvPr id="9" name="Graphic 8">
            <a:extLst>
              <a:ext uri="{FF2B5EF4-FFF2-40B4-BE49-F238E27FC236}">
                <a16:creationId xmlns:a16="http://schemas.microsoft.com/office/drawing/2014/main" id="{CA941269-A15F-6D97-5544-B027AC02209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483507" y="4805999"/>
            <a:ext cx="184578" cy="184578"/>
          </a:xfrm>
          <a:prstGeom prst="rect">
            <a:avLst/>
          </a:prstGeom>
        </p:spPr>
      </p:pic>
      <p:pic>
        <p:nvPicPr>
          <p:cNvPr id="10" name="Graphic 9">
            <a:extLst>
              <a:ext uri="{FF2B5EF4-FFF2-40B4-BE49-F238E27FC236}">
                <a16:creationId xmlns:a16="http://schemas.microsoft.com/office/drawing/2014/main" id="{C5022900-5961-F3FF-2723-BEC203AAA886}"/>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7082071" y="4833319"/>
            <a:ext cx="187188" cy="172789"/>
          </a:xfrm>
          <a:prstGeom prst="rect">
            <a:avLst/>
          </a:prstGeom>
        </p:spPr>
      </p:pic>
      <p:pic>
        <p:nvPicPr>
          <p:cNvPr id="13" name="Graphic 12">
            <a:extLst>
              <a:ext uri="{FF2B5EF4-FFF2-40B4-BE49-F238E27FC236}">
                <a16:creationId xmlns:a16="http://schemas.microsoft.com/office/drawing/2014/main" id="{A2881FD2-AA8C-9C28-AB5E-F5555133A5E7}"/>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8214619" y="4823747"/>
            <a:ext cx="184578" cy="149082"/>
          </a:xfrm>
          <a:prstGeom prst="rect">
            <a:avLst/>
          </a:prstGeom>
        </p:spPr>
      </p:pic>
      <p:sp>
        <p:nvSpPr>
          <p:cNvPr id="14" name="TextBox 13">
            <a:extLst>
              <a:ext uri="{FF2B5EF4-FFF2-40B4-BE49-F238E27FC236}">
                <a16:creationId xmlns:a16="http://schemas.microsoft.com/office/drawing/2014/main" id="{D0DE16C8-8F4E-906C-8571-2C74874E5253}"/>
              </a:ext>
            </a:extLst>
          </p:cNvPr>
          <p:cNvSpPr txBox="1"/>
          <p:nvPr userDrawn="1"/>
        </p:nvSpPr>
        <p:spPr>
          <a:xfrm>
            <a:off x="3948308" y="4830736"/>
            <a:ext cx="763299" cy="123111"/>
          </a:xfrm>
          <a:prstGeom prst="rect">
            <a:avLst/>
          </a:prstGeom>
          <a:noFill/>
        </p:spPr>
        <p:txBody>
          <a:bodyPr wrap="square" lIns="0" tIns="0" rIns="0" bIns="0" rtlCol="0">
            <a:spAutoFit/>
          </a:bodyPr>
          <a:lstStyle/>
          <a:p>
            <a:pPr algn="r"/>
            <a:r>
              <a:rPr lang="en-US" sz="800" b="1">
                <a:solidFill>
                  <a:schemeClr val="bg1"/>
                </a:solidFill>
              </a:rPr>
              <a:t>Copyright 2023</a:t>
            </a:r>
          </a:p>
        </p:txBody>
      </p:sp>
    </p:spTree>
    <p:extLst>
      <p:ext uri="{BB962C8B-B14F-4D97-AF65-F5344CB8AC3E}">
        <p14:creationId xmlns:p14="http://schemas.microsoft.com/office/powerpoint/2010/main" val="25239299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4959E6D-969D-286B-6E58-DD12FA0C8414}"/>
              </a:ext>
            </a:extLst>
          </p:cNvPr>
          <p:cNvSpPr/>
          <p:nvPr userDrawn="1"/>
        </p:nvSpPr>
        <p:spPr>
          <a:xfrm>
            <a:off x="0" y="0"/>
            <a:ext cx="9144000" cy="5143500"/>
          </a:xfrm>
          <a:prstGeom prst="rect">
            <a:avLst/>
          </a:prstGeom>
          <a:solidFill>
            <a:srgbClr val="0D15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pic>
        <p:nvPicPr>
          <p:cNvPr id="11" name="Picture 10">
            <a:extLst>
              <a:ext uri="{FF2B5EF4-FFF2-40B4-BE49-F238E27FC236}">
                <a16:creationId xmlns:a16="http://schemas.microsoft.com/office/drawing/2014/main" id="{2F7EEA23-DBE0-196E-3968-F181C201803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7754381" y="4638986"/>
            <a:ext cx="1224080" cy="404813"/>
          </a:xfrm>
          <a:prstGeom prst="rect">
            <a:avLst/>
          </a:prstGeom>
        </p:spPr>
      </p:pic>
      <p:cxnSp>
        <p:nvCxnSpPr>
          <p:cNvPr id="12" name="Straight Connector 11">
            <a:extLst>
              <a:ext uri="{FF2B5EF4-FFF2-40B4-BE49-F238E27FC236}">
                <a16:creationId xmlns:a16="http://schemas.microsoft.com/office/drawing/2014/main" id="{91240DE4-A0AD-F9E1-F3D7-FE61B3CDC37B}"/>
              </a:ext>
            </a:extLst>
          </p:cNvPr>
          <p:cNvCxnSpPr>
            <a:cxnSpLocks/>
          </p:cNvCxnSpPr>
          <p:nvPr userDrawn="1"/>
        </p:nvCxnSpPr>
        <p:spPr>
          <a:xfrm>
            <a:off x="549013" y="4924425"/>
            <a:ext cx="7132684"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itle Placeholder 1">
            <a:extLst>
              <a:ext uri="{FF2B5EF4-FFF2-40B4-BE49-F238E27FC236}">
                <a16:creationId xmlns:a16="http://schemas.microsoft.com/office/drawing/2014/main" id="{67CA33FA-0FB2-DFFC-2BA4-C341438CA1D7}"/>
              </a:ext>
            </a:extLst>
          </p:cNvPr>
          <p:cNvSpPr>
            <a:spLocks noGrp="1"/>
          </p:cNvSpPr>
          <p:nvPr>
            <p:ph type="title"/>
          </p:nvPr>
        </p:nvSpPr>
        <p:spPr>
          <a:xfrm>
            <a:off x="995810" y="510778"/>
            <a:ext cx="5800405" cy="930844"/>
          </a:xfrm>
          <a:prstGeom prst="rect">
            <a:avLst/>
          </a:prstGeom>
        </p:spPr>
        <p:txBody>
          <a:bodyPr vert="horz" lIns="91440" tIns="45720" rIns="91440" bIns="45720" rtlCol="0" anchor="b" anchorCtr="0">
            <a:normAutofit/>
          </a:bodyPr>
          <a:lstStyle>
            <a:lvl1pPr>
              <a:defRPr>
                <a:solidFill>
                  <a:schemeClr val="bg1"/>
                </a:solidFill>
                <a:latin typeface="Helvetica" pitchFamily="2" charset="0"/>
              </a:defRPr>
            </a:lvl1pPr>
          </a:lstStyle>
          <a:p>
            <a:r>
              <a:rPr lang="en-US"/>
              <a:t>Click to edit Master title style</a:t>
            </a:r>
          </a:p>
        </p:txBody>
      </p:sp>
      <p:sp>
        <p:nvSpPr>
          <p:cNvPr id="7" name="Text Placeholder 2">
            <a:extLst>
              <a:ext uri="{FF2B5EF4-FFF2-40B4-BE49-F238E27FC236}">
                <a16:creationId xmlns:a16="http://schemas.microsoft.com/office/drawing/2014/main" id="{31EC029B-D9FD-9CC7-C86C-901B8CA0C1A2}"/>
              </a:ext>
            </a:extLst>
          </p:cNvPr>
          <p:cNvSpPr>
            <a:spLocks noGrp="1"/>
          </p:cNvSpPr>
          <p:nvPr>
            <p:ph idx="1"/>
          </p:nvPr>
        </p:nvSpPr>
        <p:spPr>
          <a:xfrm>
            <a:off x="995810" y="1869989"/>
            <a:ext cx="5800406" cy="2762734"/>
          </a:xfrm>
          <a:prstGeom prst="rect">
            <a:avLst/>
          </a:prstGeom>
        </p:spPr>
        <p:txBody>
          <a:bodyPr vert="horz" lIns="91440" tIns="45720" rIns="91440" bIns="45720" rtlCol="0">
            <a:normAutofit/>
          </a:bodyPr>
          <a:lstStyle>
            <a:lvl1pPr>
              <a:defRPr>
                <a:solidFill>
                  <a:schemeClr val="bg1"/>
                </a:solidFill>
                <a:latin typeface="Helvetica" pitchFamily="2" charset="0"/>
              </a:defRPr>
            </a:lvl1pPr>
            <a:lvl2pPr>
              <a:defRPr>
                <a:solidFill>
                  <a:schemeClr val="bg1"/>
                </a:solidFill>
                <a:latin typeface="Helvetica" pitchFamily="2" charset="0"/>
              </a:defRPr>
            </a:lvl2pPr>
            <a:lvl3pPr>
              <a:defRPr>
                <a:solidFill>
                  <a:schemeClr val="bg1"/>
                </a:solidFill>
                <a:latin typeface="Helvetica" pitchFamily="2" charset="0"/>
              </a:defRPr>
            </a:lvl3pPr>
            <a:lvl4pPr>
              <a:defRPr>
                <a:solidFill>
                  <a:schemeClr val="bg1"/>
                </a:solidFill>
                <a:latin typeface="Helvetica" pitchFamily="2" charset="0"/>
              </a:defRPr>
            </a:lvl4pPr>
            <a:lvl5pPr>
              <a:defRPr>
                <a:solidFill>
                  <a:schemeClr val="bg1"/>
                </a:solidFill>
                <a:latin typeface="Helvetica"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5">
            <a:extLst>
              <a:ext uri="{FF2B5EF4-FFF2-40B4-BE49-F238E27FC236}">
                <a16:creationId xmlns:a16="http://schemas.microsoft.com/office/drawing/2014/main" id="{A8891117-F6BA-E5DD-D4FD-843E75F4658B}"/>
              </a:ext>
            </a:extLst>
          </p:cNvPr>
          <p:cNvSpPr>
            <a:spLocks noGrp="1"/>
          </p:cNvSpPr>
          <p:nvPr>
            <p:ph type="sldNum" sz="quarter" idx="12"/>
          </p:nvPr>
        </p:nvSpPr>
        <p:spPr>
          <a:xfrm>
            <a:off x="0" y="4767263"/>
            <a:ext cx="425020" cy="273844"/>
          </a:xfrm>
        </p:spPr>
        <p:txBody>
          <a:bodyPr/>
          <a:lstStyle>
            <a:lvl1pPr>
              <a:defRPr b="0">
                <a:solidFill>
                  <a:schemeClr val="bg1"/>
                </a:solidFill>
                <a:latin typeface="Helvetica" pitchFamily="2" charset="0"/>
                <a:cs typeface="Arial" panose="020B0604020202020204" pitchFamily="34" charset="0"/>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21282265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4959E6D-969D-286B-6E58-DD12FA0C8414}"/>
              </a:ext>
            </a:extLst>
          </p:cNvPr>
          <p:cNvSpPr/>
          <p:nvPr userDrawn="1"/>
        </p:nvSpPr>
        <p:spPr>
          <a:xfrm>
            <a:off x="0" y="0"/>
            <a:ext cx="9144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pic>
        <p:nvPicPr>
          <p:cNvPr id="11" name="Picture 10">
            <a:extLst>
              <a:ext uri="{FF2B5EF4-FFF2-40B4-BE49-F238E27FC236}">
                <a16:creationId xmlns:a16="http://schemas.microsoft.com/office/drawing/2014/main" id="{2F7EEA23-DBE0-196E-3968-F181C201803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7754381" y="4638986"/>
            <a:ext cx="1224080" cy="404813"/>
          </a:xfrm>
          <a:prstGeom prst="rect">
            <a:avLst/>
          </a:prstGeom>
        </p:spPr>
      </p:pic>
      <p:cxnSp>
        <p:nvCxnSpPr>
          <p:cNvPr id="12" name="Straight Connector 11">
            <a:extLst>
              <a:ext uri="{FF2B5EF4-FFF2-40B4-BE49-F238E27FC236}">
                <a16:creationId xmlns:a16="http://schemas.microsoft.com/office/drawing/2014/main" id="{91240DE4-A0AD-F9E1-F3D7-FE61B3CDC37B}"/>
              </a:ext>
            </a:extLst>
          </p:cNvPr>
          <p:cNvCxnSpPr>
            <a:cxnSpLocks/>
          </p:cNvCxnSpPr>
          <p:nvPr userDrawn="1"/>
        </p:nvCxnSpPr>
        <p:spPr>
          <a:xfrm>
            <a:off x="549013" y="4924425"/>
            <a:ext cx="7132684"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itle Placeholder 1">
            <a:extLst>
              <a:ext uri="{FF2B5EF4-FFF2-40B4-BE49-F238E27FC236}">
                <a16:creationId xmlns:a16="http://schemas.microsoft.com/office/drawing/2014/main" id="{3DC52DF1-A416-CAF3-B92F-1477D1009A99}"/>
              </a:ext>
            </a:extLst>
          </p:cNvPr>
          <p:cNvSpPr>
            <a:spLocks noGrp="1"/>
          </p:cNvSpPr>
          <p:nvPr>
            <p:ph type="title"/>
          </p:nvPr>
        </p:nvSpPr>
        <p:spPr>
          <a:xfrm>
            <a:off x="995810" y="510778"/>
            <a:ext cx="5800405" cy="930844"/>
          </a:xfrm>
          <a:prstGeom prst="rect">
            <a:avLst/>
          </a:prstGeom>
        </p:spPr>
        <p:txBody>
          <a:bodyPr vert="horz" lIns="91440" tIns="45720" rIns="91440" bIns="45720" rtlCol="0" anchor="b" anchorCtr="0">
            <a:normAutofit/>
          </a:bodyPr>
          <a:lstStyle>
            <a:lvl1pPr>
              <a:defRPr>
                <a:solidFill>
                  <a:schemeClr val="bg1"/>
                </a:solidFill>
                <a:latin typeface="Helvetica" pitchFamily="2" charset="0"/>
              </a:defRPr>
            </a:lvl1pPr>
          </a:lstStyle>
          <a:p>
            <a:r>
              <a:rPr lang="en-US"/>
              <a:t>Click to edit Master title style</a:t>
            </a:r>
          </a:p>
        </p:txBody>
      </p:sp>
      <p:sp>
        <p:nvSpPr>
          <p:cNvPr id="7" name="Text Placeholder 2">
            <a:extLst>
              <a:ext uri="{FF2B5EF4-FFF2-40B4-BE49-F238E27FC236}">
                <a16:creationId xmlns:a16="http://schemas.microsoft.com/office/drawing/2014/main" id="{C42925CB-0CE8-57C9-276D-49922142F911}"/>
              </a:ext>
            </a:extLst>
          </p:cNvPr>
          <p:cNvSpPr>
            <a:spLocks noGrp="1"/>
          </p:cNvSpPr>
          <p:nvPr>
            <p:ph idx="1"/>
          </p:nvPr>
        </p:nvSpPr>
        <p:spPr>
          <a:xfrm>
            <a:off x="995810" y="1869989"/>
            <a:ext cx="5800406" cy="2762734"/>
          </a:xfrm>
          <a:prstGeom prst="rect">
            <a:avLst/>
          </a:prstGeom>
        </p:spPr>
        <p:txBody>
          <a:bodyPr vert="horz" lIns="91440" tIns="45720" rIns="91440" bIns="45720" rtlCol="0">
            <a:normAutofit/>
          </a:bodyPr>
          <a:lstStyle>
            <a:lvl1pPr>
              <a:defRPr>
                <a:solidFill>
                  <a:schemeClr val="bg1"/>
                </a:solidFill>
                <a:latin typeface="Helvetica" pitchFamily="2" charset="0"/>
              </a:defRPr>
            </a:lvl1pPr>
            <a:lvl2pPr>
              <a:defRPr>
                <a:solidFill>
                  <a:schemeClr val="bg1"/>
                </a:solidFill>
                <a:latin typeface="Helvetica" pitchFamily="2" charset="0"/>
              </a:defRPr>
            </a:lvl2pPr>
            <a:lvl3pPr>
              <a:defRPr>
                <a:solidFill>
                  <a:schemeClr val="bg1"/>
                </a:solidFill>
                <a:latin typeface="Helvetica" pitchFamily="2" charset="0"/>
              </a:defRPr>
            </a:lvl3pPr>
            <a:lvl4pPr>
              <a:defRPr>
                <a:solidFill>
                  <a:schemeClr val="bg1"/>
                </a:solidFill>
                <a:latin typeface="Helvetica" pitchFamily="2" charset="0"/>
              </a:defRPr>
            </a:lvl4pPr>
            <a:lvl5pPr>
              <a:defRPr>
                <a:solidFill>
                  <a:schemeClr val="bg1"/>
                </a:solidFill>
                <a:latin typeface="Helvetica"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5">
            <a:extLst>
              <a:ext uri="{FF2B5EF4-FFF2-40B4-BE49-F238E27FC236}">
                <a16:creationId xmlns:a16="http://schemas.microsoft.com/office/drawing/2014/main" id="{AC6D5022-447B-0D69-645D-A077489B25FB}"/>
              </a:ext>
            </a:extLst>
          </p:cNvPr>
          <p:cNvSpPr>
            <a:spLocks noGrp="1"/>
          </p:cNvSpPr>
          <p:nvPr>
            <p:ph type="sldNum" sz="quarter" idx="12"/>
          </p:nvPr>
        </p:nvSpPr>
        <p:spPr>
          <a:xfrm>
            <a:off x="0" y="4767263"/>
            <a:ext cx="425020" cy="273844"/>
          </a:xfrm>
        </p:spPr>
        <p:txBody>
          <a:bodyPr/>
          <a:lstStyle>
            <a:lvl1pPr>
              <a:defRPr b="0">
                <a:solidFill>
                  <a:schemeClr val="bg1"/>
                </a:solidFill>
                <a:latin typeface="Helvetica" pitchFamily="2" charset="0"/>
                <a:cs typeface="Arial" panose="020B0604020202020204" pitchFamily="34" charset="0"/>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21998254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a:prstGeom prst="rect">
            <a:avLst/>
          </a:prstGeo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F0C12F6-27B4-4B46-BD10-7A0AD6A2719E}" type="datetime1">
              <a:rPr lang="en-US" smtClean="0"/>
              <a:t>6/24/2024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0148302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691606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95810" y="1103066"/>
            <a:ext cx="7519539" cy="338555"/>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289C08A-F5D8-5B4E-AD54-9A46FC73B73C}" type="datetime1">
              <a:rPr lang="en-US" smtClean="0"/>
              <a:t>6/24/2024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651480576"/>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21" Type="http://schemas.openxmlformats.org/officeDocument/2006/relationships/slideLayout" Target="../slideLayouts/slideLayout21.xml"/><Relationship Id="rId34" Type="http://schemas.openxmlformats.org/officeDocument/2006/relationships/image" Target="../media/image8.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7.sv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3.sv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6.png"/><Relationship Id="rId37" Type="http://schemas.openxmlformats.org/officeDocument/2006/relationships/image" Target="../media/image1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2.png"/><Relationship Id="rId36" Type="http://schemas.openxmlformats.org/officeDocument/2006/relationships/image" Target="../media/image10.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5.sv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png"/><Relationship Id="rId30" Type="http://schemas.openxmlformats.org/officeDocument/2006/relationships/image" Target="../media/image4.png"/><Relationship Id="rId35" Type="http://schemas.openxmlformats.org/officeDocument/2006/relationships/image" Target="../media/image9.png"/><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28.xml"/><Relationship Id="rId7" Type="http://schemas.openxmlformats.org/officeDocument/2006/relationships/theme" Target="../theme/theme2.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5" Type="http://schemas.openxmlformats.org/officeDocument/2006/relationships/slideLayout" Target="../slideLayouts/slideLayout30.xml"/><Relationship Id="rId4"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latin typeface="Helvetica" pitchFamily="2" charset="0"/>
                <a:cs typeface="Arial" panose="020B0604020202020204" pitchFamily="34" charset="0"/>
              </a:defRPr>
            </a:lvl1pPr>
          </a:lstStyle>
          <a:p>
            <a:fld id="{3722C008-D799-2D4F-9D88-497ED690655C}" type="datetime1">
              <a:rPr lang="en-US" smtClean="0"/>
              <a:pPr/>
              <a:t>6/24/2024</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latin typeface="Helvetica" pitchFamily="2" charset="0"/>
                <a:cs typeface="Arial" panose="020B0604020202020204" pitchFamily="34" charset="0"/>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latin typeface="Helvetica" pitchFamily="2" charset="0"/>
                <a:cs typeface="Arial" panose="020B0604020202020204" pitchFamily="34" charset="0"/>
              </a:defRPr>
            </a:lvl1pPr>
          </a:lstStyle>
          <a:p>
            <a:fld id="{48F63A3B-78C7-47BE-AE5E-E10140E04643}" type="slidenum">
              <a:rPr lang="en-US" smtClean="0"/>
              <a:pPr/>
              <a:t>‹#›</a:t>
            </a:fld>
            <a:endParaRPr lang="en-US"/>
          </a:p>
        </p:txBody>
      </p:sp>
      <p:sp>
        <p:nvSpPr>
          <p:cNvPr id="10" name="Title Placeholder 1">
            <a:extLst>
              <a:ext uri="{FF2B5EF4-FFF2-40B4-BE49-F238E27FC236}">
                <a16:creationId xmlns:a16="http://schemas.microsoft.com/office/drawing/2014/main" id="{A0D3D40E-1A35-3752-C824-F58782058C4A}"/>
              </a:ext>
            </a:extLst>
          </p:cNvPr>
          <p:cNvSpPr>
            <a:spLocks noGrp="1"/>
          </p:cNvSpPr>
          <p:nvPr>
            <p:ph type="title"/>
          </p:nvPr>
        </p:nvSpPr>
        <p:spPr>
          <a:xfrm>
            <a:off x="995810" y="510778"/>
            <a:ext cx="5800405" cy="930844"/>
          </a:xfrm>
          <a:prstGeom prst="rect">
            <a:avLst/>
          </a:prstGeom>
        </p:spPr>
        <p:txBody>
          <a:bodyPr vert="horz" lIns="91440" tIns="45720" rIns="91440" bIns="45720" rtlCol="0" anchor="b" anchorCtr="0">
            <a:normAutofit/>
          </a:bodyPr>
          <a:lstStyle/>
          <a:p>
            <a:r>
              <a:rPr lang="en-US"/>
              <a:t>Click to edit Master title style</a:t>
            </a:r>
          </a:p>
        </p:txBody>
      </p:sp>
      <p:sp>
        <p:nvSpPr>
          <p:cNvPr id="11" name="Text Placeholder 2">
            <a:extLst>
              <a:ext uri="{FF2B5EF4-FFF2-40B4-BE49-F238E27FC236}">
                <a16:creationId xmlns:a16="http://schemas.microsoft.com/office/drawing/2014/main" id="{C52A402B-E9D4-A9AA-7B47-316BEFA3925F}"/>
              </a:ext>
            </a:extLst>
          </p:cNvPr>
          <p:cNvSpPr>
            <a:spLocks noGrp="1"/>
          </p:cNvSpPr>
          <p:nvPr>
            <p:ph type="body" idx="1"/>
          </p:nvPr>
        </p:nvSpPr>
        <p:spPr>
          <a:xfrm>
            <a:off x="995810" y="1869989"/>
            <a:ext cx="5800406" cy="276273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1">
            <a:extLst>
              <a:ext uri="{FF2B5EF4-FFF2-40B4-BE49-F238E27FC236}">
                <a16:creationId xmlns:a16="http://schemas.microsoft.com/office/drawing/2014/main" id="{18DE1C03-8A11-5F38-8B75-6066B25CE937}"/>
              </a:ext>
            </a:extLst>
          </p:cNvPr>
          <p:cNvSpPr/>
          <p:nvPr userDrawn="1"/>
        </p:nvSpPr>
        <p:spPr>
          <a:xfrm>
            <a:off x="1" y="4686300"/>
            <a:ext cx="9144000" cy="466831"/>
          </a:xfrm>
          <a:prstGeom prst="rect">
            <a:avLst/>
          </a:prstGeom>
          <a:solidFill>
            <a:srgbClr val="253E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Open Sans" panose="020B0606030504020204" pitchFamily="34" charset="0"/>
              <a:ea typeface="Open Sans" panose="020B0606030504020204" pitchFamily="34" charset="0"/>
              <a:cs typeface="Open Sans" panose="020B0606030504020204" pitchFamily="34" charset="0"/>
            </a:endParaRPr>
          </a:p>
        </p:txBody>
      </p:sp>
      <p:pic>
        <p:nvPicPr>
          <p:cNvPr id="9" name="Picture 8" descr="A picture containing text, clipart&#10;&#10;Description automatically generated">
            <a:extLst>
              <a:ext uri="{FF2B5EF4-FFF2-40B4-BE49-F238E27FC236}">
                <a16:creationId xmlns:a16="http://schemas.microsoft.com/office/drawing/2014/main" id="{F37E1670-444D-0583-CC78-1EBAB28DE7A2}"/>
              </a:ext>
            </a:extLst>
          </p:cNvPr>
          <p:cNvPicPr>
            <a:picLocks noChangeAspect="1"/>
          </p:cNvPicPr>
          <p:nvPr userDrawn="1"/>
        </p:nvPicPr>
        <p:blipFill>
          <a:blip r:embed="rId27">
            <a:extLst>
              <a:ext uri="{28A0092B-C50C-407E-A947-70E740481C1C}">
                <a14:useLocalDpi xmlns:a14="http://schemas.microsoft.com/office/drawing/2010/main" val="0"/>
              </a:ext>
            </a:extLst>
          </a:blip>
          <a:stretch>
            <a:fillRect/>
          </a:stretch>
        </p:blipFill>
        <p:spPr>
          <a:xfrm>
            <a:off x="285750" y="4791039"/>
            <a:ext cx="705970" cy="226291"/>
          </a:xfrm>
          <a:prstGeom prst="rect">
            <a:avLst/>
          </a:prstGeom>
        </p:spPr>
      </p:pic>
      <p:sp>
        <p:nvSpPr>
          <p:cNvPr id="12" name="TextBox 11">
            <a:extLst>
              <a:ext uri="{FF2B5EF4-FFF2-40B4-BE49-F238E27FC236}">
                <a16:creationId xmlns:a16="http://schemas.microsoft.com/office/drawing/2014/main" id="{0041B8D4-545A-67B9-1B4C-FFE4CB53D9D0}"/>
              </a:ext>
            </a:extLst>
          </p:cNvPr>
          <p:cNvSpPr txBox="1"/>
          <p:nvPr userDrawn="1"/>
        </p:nvSpPr>
        <p:spPr>
          <a:xfrm>
            <a:off x="7217820" y="4858159"/>
            <a:ext cx="600743" cy="123111"/>
          </a:xfrm>
          <a:prstGeom prst="rect">
            <a:avLst/>
          </a:prstGeom>
          <a:noFill/>
        </p:spPr>
        <p:txBody>
          <a:bodyPr wrap="square" lIns="0" tIns="0" rIns="0" bIns="0" rtlCol="0">
            <a:spAutoFit/>
          </a:bodyPr>
          <a:lstStyle/>
          <a:p>
            <a:pPr algn="r"/>
            <a:r>
              <a:rPr lang="en-US" sz="800" b="1">
                <a:solidFill>
                  <a:schemeClr val="bg1"/>
                </a:solidFill>
              </a:rPr>
              <a:t>mihin.org</a:t>
            </a:r>
          </a:p>
        </p:txBody>
      </p:sp>
      <p:pic>
        <p:nvPicPr>
          <p:cNvPr id="13" name="Graphic 12">
            <a:extLst>
              <a:ext uri="{FF2B5EF4-FFF2-40B4-BE49-F238E27FC236}">
                <a16:creationId xmlns:a16="http://schemas.microsoft.com/office/drawing/2014/main" id="{C6E567AB-154E-D0AF-CE9D-25B763C535B6}"/>
              </a:ext>
            </a:extLst>
          </p:cNvPr>
          <p:cNvPicPr>
            <a:picLocks noChangeAspect="1"/>
          </p:cNvPicPr>
          <p:nvPr userDrawn="1"/>
        </p:nvPicPr>
        <p:blipFill>
          <a:blip r:embed="rId28">
            <a:extLst>
              <a:ext uri="{96DAC541-7B7A-43D3-8B79-37D633B846F1}">
                <asvg:svgBlip xmlns:asvg="http://schemas.microsoft.com/office/drawing/2016/SVG/main" r:embed="rId29"/>
              </a:ext>
            </a:extLst>
          </a:blip>
          <a:stretch>
            <a:fillRect/>
          </a:stretch>
        </p:blipFill>
        <p:spPr>
          <a:xfrm>
            <a:off x="8483507" y="4805999"/>
            <a:ext cx="184578" cy="184578"/>
          </a:xfrm>
          <a:prstGeom prst="rect">
            <a:avLst/>
          </a:prstGeom>
        </p:spPr>
      </p:pic>
      <p:pic>
        <p:nvPicPr>
          <p:cNvPr id="14" name="Graphic 13">
            <a:extLst>
              <a:ext uri="{FF2B5EF4-FFF2-40B4-BE49-F238E27FC236}">
                <a16:creationId xmlns:a16="http://schemas.microsoft.com/office/drawing/2014/main" id="{97F9C0A1-9828-70DF-AC47-FD11623092DC}"/>
              </a:ext>
            </a:extLst>
          </p:cNvPr>
          <p:cNvPicPr>
            <a:picLocks noChangeAspect="1"/>
          </p:cNvPicPr>
          <p:nvPr userDrawn="1"/>
        </p:nvPicPr>
        <p:blipFill>
          <a:blip r:embed="rId30">
            <a:extLst>
              <a:ext uri="{96DAC541-7B7A-43D3-8B79-37D633B846F1}">
                <asvg:svgBlip xmlns:asvg="http://schemas.microsoft.com/office/drawing/2016/SVG/main" r:embed="rId31"/>
              </a:ext>
            </a:extLst>
          </a:blip>
          <a:stretch>
            <a:fillRect/>
          </a:stretch>
        </p:blipFill>
        <p:spPr>
          <a:xfrm>
            <a:off x="7082071" y="4833319"/>
            <a:ext cx="187188" cy="172789"/>
          </a:xfrm>
          <a:prstGeom prst="rect">
            <a:avLst/>
          </a:prstGeom>
        </p:spPr>
      </p:pic>
      <p:pic>
        <p:nvPicPr>
          <p:cNvPr id="15" name="Graphic 14">
            <a:extLst>
              <a:ext uri="{FF2B5EF4-FFF2-40B4-BE49-F238E27FC236}">
                <a16:creationId xmlns:a16="http://schemas.microsoft.com/office/drawing/2014/main" id="{9D05BE3B-16BD-2171-14F0-6962CC69D22E}"/>
              </a:ext>
            </a:extLst>
          </p:cNvPr>
          <p:cNvPicPr>
            <a:picLocks noChangeAspect="1"/>
          </p:cNvPicPr>
          <p:nvPr userDrawn="1"/>
        </p:nvPicPr>
        <p:blipFill>
          <a:blip r:embed="rId32">
            <a:extLst>
              <a:ext uri="{96DAC541-7B7A-43D3-8B79-37D633B846F1}">
                <asvg:svgBlip xmlns:asvg="http://schemas.microsoft.com/office/drawing/2016/SVG/main" r:embed="rId33"/>
              </a:ext>
            </a:extLst>
          </a:blip>
          <a:stretch>
            <a:fillRect/>
          </a:stretch>
        </p:blipFill>
        <p:spPr>
          <a:xfrm>
            <a:off x="8214619" y="4823747"/>
            <a:ext cx="184578" cy="149082"/>
          </a:xfrm>
          <a:prstGeom prst="rect">
            <a:avLst/>
          </a:prstGeom>
        </p:spPr>
      </p:pic>
      <p:sp>
        <p:nvSpPr>
          <p:cNvPr id="16" name="TextBox 15">
            <a:extLst>
              <a:ext uri="{FF2B5EF4-FFF2-40B4-BE49-F238E27FC236}">
                <a16:creationId xmlns:a16="http://schemas.microsoft.com/office/drawing/2014/main" id="{D61F2938-58E8-B0CB-1EA8-10478CCE80AA}"/>
              </a:ext>
            </a:extLst>
          </p:cNvPr>
          <p:cNvSpPr txBox="1"/>
          <p:nvPr userDrawn="1"/>
        </p:nvSpPr>
        <p:spPr>
          <a:xfrm>
            <a:off x="5063522" y="4849718"/>
            <a:ext cx="763299" cy="246221"/>
          </a:xfrm>
          <a:prstGeom prst="rect">
            <a:avLst/>
          </a:prstGeom>
          <a:noFill/>
        </p:spPr>
        <p:txBody>
          <a:bodyPr wrap="square" lIns="0" tIns="0" rIns="0" bIns="0" rtlCol="0">
            <a:spAutoFit/>
          </a:bodyPr>
          <a:lstStyle/>
          <a:p>
            <a:pPr algn="r"/>
            <a:r>
              <a:rPr lang="en-US" sz="800" b="1" dirty="0">
                <a:solidFill>
                  <a:schemeClr val="bg1"/>
                </a:solidFill>
              </a:rPr>
              <a:t>Copyright 2024</a:t>
            </a:r>
          </a:p>
          <a:p>
            <a:pPr algn="r"/>
            <a:endParaRPr lang="en-US" sz="800" b="1" dirty="0">
              <a:solidFill>
                <a:schemeClr val="bg1"/>
              </a:solidFill>
            </a:endParaRPr>
          </a:p>
        </p:txBody>
      </p:sp>
      <p:pic>
        <p:nvPicPr>
          <p:cNvPr id="3" name="Content Placeholder 49" descr="A picture containing text, symbol, logo, graphics&#10;&#10;Description automatically generated">
            <a:extLst>
              <a:ext uri="{FF2B5EF4-FFF2-40B4-BE49-F238E27FC236}">
                <a16:creationId xmlns:a16="http://schemas.microsoft.com/office/drawing/2014/main" id="{831C55C0-5676-9BE5-A19A-664D47CB705B}"/>
              </a:ext>
            </a:extLst>
          </p:cNvPr>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991720" y="4629209"/>
            <a:ext cx="1165016" cy="531845"/>
          </a:xfrm>
          <a:prstGeom prst="rect">
            <a:avLst/>
          </a:prstGeom>
        </p:spPr>
      </p:pic>
      <p:pic>
        <p:nvPicPr>
          <p:cNvPr id="8" name="Picture 7" descr="A red and black logo&#10;&#10;Description automatically generated">
            <a:extLst>
              <a:ext uri="{FF2B5EF4-FFF2-40B4-BE49-F238E27FC236}">
                <a16:creationId xmlns:a16="http://schemas.microsoft.com/office/drawing/2014/main" id="{2DBEF62E-347C-4C14-AFD1-F46A3B3F186C}"/>
              </a:ext>
            </a:extLst>
          </p:cNvPr>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3035860" y="4806167"/>
            <a:ext cx="399367" cy="237343"/>
          </a:xfrm>
          <a:prstGeom prst="rect">
            <a:avLst/>
          </a:prstGeom>
        </p:spPr>
      </p:pic>
      <p:pic>
        <p:nvPicPr>
          <p:cNvPr id="19" name="Picture 18" descr="A black and white sign with white text&#10;&#10;Description automatically generated">
            <a:extLst>
              <a:ext uri="{FF2B5EF4-FFF2-40B4-BE49-F238E27FC236}">
                <a16:creationId xmlns:a16="http://schemas.microsoft.com/office/drawing/2014/main" id="{E91C7CA0-50CF-ADBA-F719-2BE536975190}"/>
              </a:ext>
            </a:extLst>
          </p:cNvPr>
          <p:cNvPicPr>
            <a:picLocks noChangeAspect="1"/>
          </p:cNvPicPr>
          <p:nvPr userDrawn="1"/>
        </p:nvPicPr>
        <p:blipFill>
          <a:blip r:embed="rId36">
            <a:extLst>
              <a:ext uri="{28A0092B-C50C-407E-A947-70E740481C1C}">
                <a14:useLocalDpi xmlns:a14="http://schemas.microsoft.com/office/drawing/2010/main" val="0"/>
              </a:ext>
            </a:extLst>
          </a:blip>
          <a:stretch>
            <a:fillRect/>
          </a:stretch>
        </p:blipFill>
        <p:spPr>
          <a:xfrm>
            <a:off x="2119949" y="4787281"/>
            <a:ext cx="772695" cy="246541"/>
          </a:xfrm>
          <a:prstGeom prst="rect">
            <a:avLst/>
          </a:prstGeom>
        </p:spPr>
      </p:pic>
      <p:pic>
        <p:nvPicPr>
          <p:cNvPr id="21" name="Picture 20" descr="A white and green logo on a black background&#10;&#10;Description automatically generated">
            <a:extLst>
              <a:ext uri="{FF2B5EF4-FFF2-40B4-BE49-F238E27FC236}">
                <a16:creationId xmlns:a16="http://schemas.microsoft.com/office/drawing/2014/main" id="{D55905B0-5F11-240A-9A55-3892A070AF4C}"/>
              </a:ext>
            </a:extLst>
          </p:cNvPr>
          <p:cNvPicPr>
            <a:picLocks noChangeAspect="1"/>
          </p:cNvPicPr>
          <p:nvPr userDrawn="1"/>
        </p:nvPicPr>
        <p:blipFill>
          <a:blip r:embed="rId37">
            <a:extLst>
              <a:ext uri="{28A0092B-C50C-407E-A947-70E740481C1C}">
                <a14:useLocalDpi xmlns:a14="http://schemas.microsoft.com/office/drawing/2010/main" val="0"/>
              </a:ext>
            </a:extLst>
          </a:blip>
          <a:stretch>
            <a:fillRect/>
          </a:stretch>
        </p:blipFill>
        <p:spPr>
          <a:xfrm>
            <a:off x="3466641" y="4441544"/>
            <a:ext cx="863730" cy="863730"/>
          </a:xfrm>
          <a:prstGeom prst="rect">
            <a:avLst/>
          </a:prstGeom>
        </p:spPr>
      </p:pic>
    </p:spTree>
    <p:extLst>
      <p:ext uri="{BB962C8B-B14F-4D97-AF65-F5344CB8AC3E}">
        <p14:creationId xmlns:p14="http://schemas.microsoft.com/office/powerpoint/2010/main" val="221164841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705" r:id="rId3"/>
    <p:sldLayoutId id="2147483706" r:id="rId4"/>
    <p:sldLayoutId id="2147483708" r:id="rId5"/>
    <p:sldLayoutId id="2147483707" r:id="rId6"/>
    <p:sldLayoutId id="2147483675" r:id="rId7"/>
    <p:sldLayoutId id="2147483677" r:id="rId8"/>
    <p:sldLayoutId id="2147483676" r:id="rId9"/>
    <p:sldLayoutId id="2147483678" r:id="rId10"/>
    <p:sldLayoutId id="2147483679" r:id="rId11"/>
    <p:sldLayoutId id="2147483680" r:id="rId12"/>
    <p:sldLayoutId id="2147483681" r:id="rId13"/>
    <p:sldLayoutId id="2147483682" r:id="rId14"/>
    <p:sldLayoutId id="2147483683" r:id="rId15"/>
    <p:sldLayoutId id="2147483695" r:id="rId16"/>
    <p:sldLayoutId id="2147483670" r:id="rId17"/>
    <p:sldLayoutId id="2147483709" r:id="rId18"/>
    <p:sldLayoutId id="2147483710" r:id="rId19"/>
    <p:sldLayoutId id="2147483718" r:id="rId20"/>
    <p:sldLayoutId id="2147483719" r:id="rId21"/>
    <p:sldLayoutId id="2147483720" r:id="rId22"/>
    <p:sldLayoutId id="2147483721" r:id="rId23"/>
    <p:sldLayoutId id="2147483722" r:id="rId24"/>
    <p:sldLayoutId id="2147483723" r:id="rId25"/>
  </p:sldLayoutIdLst>
  <p:hf hdr="0" ftr="0" dt="0"/>
  <p:txStyles>
    <p:titleStyle>
      <a:lvl1pPr algn="l" defTabSz="685800" rtl="0" eaLnBrk="1" latinLnBrk="0" hangingPunct="1">
        <a:lnSpc>
          <a:spcPct val="90000"/>
        </a:lnSpc>
        <a:spcBef>
          <a:spcPct val="0"/>
        </a:spcBef>
        <a:buNone/>
        <a:defRPr sz="2400" b="1" kern="1200">
          <a:solidFill>
            <a:schemeClr val="tx2"/>
          </a:solidFill>
          <a:latin typeface="+mj-lt"/>
          <a:ea typeface="+mj-ea"/>
          <a:cs typeface="Arial" panose="020B0604020202020204" pitchFamily="34" charset="0"/>
        </a:defRPr>
      </a:lvl1pPr>
    </p:titleStyle>
    <p:bodyStyle>
      <a:lvl1pPr marL="171450" indent="-171450" algn="l" defTabSz="685800" rtl="0" eaLnBrk="1" latinLnBrk="0" hangingPunct="1">
        <a:lnSpc>
          <a:spcPct val="90000"/>
        </a:lnSpc>
        <a:spcBef>
          <a:spcPts val="750"/>
        </a:spcBef>
        <a:buClr>
          <a:schemeClr val="accent1"/>
        </a:buClr>
        <a:buFont typeface="Wingdings" pitchFamily="2" charset="2"/>
        <a:buChar char="§"/>
        <a:defRPr sz="1200" b="0" i="0" kern="1200">
          <a:solidFill>
            <a:schemeClr val="accent5">
              <a:lumMod val="50000"/>
            </a:schemeClr>
          </a:solidFill>
          <a:latin typeface="+mn-lt"/>
          <a:ea typeface="Helvetica Neue" panose="02000503000000020004" pitchFamily="2" charset="0"/>
          <a:cs typeface="Arial" panose="020B0604020202020204" pitchFamily="34" charset="0"/>
        </a:defRPr>
      </a:lvl1pPr>
      <a:lvl2pPr marL="514350" indent="-171450" algn="l" defTabSz="685800" rtl="0" eaLnBrk="1" latinLnBrk="0" hangingPunct="1">
        <a:lnSpc>
          <a:spcPct val="90000"/>
        </a:lnSpc>
        <a:spcBef>
          <a:spcPts val="375"/>
        </a:spcBef>
        <a:buClr>
          <a:schemeClr val="accent2"/>
        </a:buClr>
        <a:buFont typeface="Wingdings" pitchFamily="2" charset="2"/>
        <a:buChar char="§"/>
        <a:defRPr sz="1200" b="0" i="0" kern="1200">
          <a:solidFill>
            <a:schemeClr val="accent5">
              <a:lumMod val="50000"/>
            </a:schemeClr>
          </a:solidFill>
          <a:latin typeface="+mn-lt"/>
          <a:ea typeface="Helvetica Neue" panose="02000503000000020004" pitchFamily="2" charset="0"/>
          <a:cs typeface="Arial" panose="020B0604020202020204" pitchFamily="34" charset="0"/>
        </a:defRPr>
      </a:lvl2pPr>
      <a:lvl3pPr marL="857250" indent="-171450" algn="l" defTabSz="685800" rtl="0" eaLnBrk="1" latinLnBrk="0" hangingPunct="1">
        <a:lnSpc>
          <a:spcPct val="90000"/>
        </a:lnSpc>
        <a:spcBef>
          <a:spcPts val="375"/>
        </a:spcBef>
        <a:buClr>
          <a:schemeClr val="accent3"/>
        </a:buClr>
        <a:buFont typeface="Wingdings" pitchFamily="2" charset="2"/>
        <a:buChar char="§"/>
        <a:defRPr sz="1200" b="0" i="0" kern="1200">
          <a:solidFill>
            <a:schemeClr val="accent5">
              <a:lumMod val="50000"/>
            </a:schemeClr>
          </a:solidFill>
          <a:latin typeface="+mn-lt"/>
          <a:ea typeface="Helvetica Neue" panose="02000503000000020004" pitchFamily="2" charset="0"/>
          <a:cs typeface="Arial" panose="020B0604020202020204" pitchFamily="34" charset="0"/>
        </a:defRPr>
      </a:lvl3pPr>
      <a:lvl4pPr marL="1200150" indent="-171450" algn="l" defTabSz="685800" rtl="0" eaLnBrk="1" latinLnBrk="0" hangingPunct="1">
        <a:lnSpc>
          <a:spcPct val="90000"/>
        </a:lnSpc>
        <a:spcBef>
          <a:spcPts val="375"/>
        </a:spcBef>
        <a:buClr>
          <a:schemeClr val="accent4"/>
        </a:buClr>
        <a:buFont typeface="Wingdings" pitchFamily="2" charset="2"/>
        <a:buChar char="§"/>
        <a:defRPr sz="1200" b="0" i="0" kern="1200">
          <a:solidFill>
            <a:schemeClr val="accent5">
              <a:lumMod val="50000"/>
            </a:schemeClr>
          </a:solidFill>
          <a:latin typeface="+mn-lt"/>
          <a:ea typeface="Helvetica Neue" panose="02000503000000020004" pitchFamily="2" charset="0"/>
          <a:cs typeface="Arial" panose="020B0604020202020204" pitchFamily="34" charset="0"/>
        </a:defRPr>
      </a:lvl4pPr>
      <a:lvl5pPr marL="1543050" indent="-171450" algn="l" defTabSz="685800" rtl="0" eaLnBrk="1" latinLnBrk="0" hangingPunct="1">
        <a:lnSpc>
          <a:spcPct val="90000"/>
        </a:lnSpc>
        <a:spcBef>
          <a:spcPts val="375"/>
        </a:spcBef>
        <a:buClr>
          <a:schemeClr val="tx2"/>
        </a:buClr>
        <a:buFont typeface="Wingdings" pitchFamily="2" charset="2"/>
        <a:buChar char="§"/>
        <a:defRPr sz="1200" b="0" i="0" kern="1200">
          <a:solidFill>
            <a:schemeClr val="accent5">
              <a:lumMod val="50000"/>
            </a:schemeClr>
          </a:solidFill>
          <a:latin typeface="+mn-lt"/>
          <a:ea typeface="Helvetica Neue" panose="02000503000000020004" pitchFamily="2" charset="0"/>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2EFEB"/>
        </a:solidFill>
        <a:effectLst/>
      </p:bgPr>
    </p:bg>
    <p:spTree>
      <p:nvGrpSpPr>
        <p:cNvPr id="1" name=""/>
        <p:cNvGrpSpPr/>
        <p:nvPr/>
      </p:nvGrpSpPr>
      <p:grpSpPr>
        <a:xfrm>
          <a:off x="0" y="0"/>
          <a:ext cx="0" cy="0"/>
          <a:chOff x="0" y="0"/>
          <a:chExt cx="0" cy="0"/>
        </a:xfrm>
      </p:grpSpPr>
      <p:sp>
        <p:nvSpPr>
          <p:cNvPr id="2" name="Freeform 3">
            <a:extLst>
              <a:ext uri="{FF2B5EF4-FFF2-40B4-BE49-F238E27FC236}">
                <a16:creationId xmlns:a16="http://schemas.microsoft.com/office/drawing/2014/main" id="{87282AEE-9A06-233E-7328-46C7E9EF3BAC}"/>
              </a:ext>
            </a:extLst>
          </p:cNvPr>
          <p:cNvSpPr/>
          <p:nvPr userDrawn="1"/>
        </p:nvSpPr>
        <p:spPr>
          <a:xfrm>
            <a:off x="4318061" y="0"/>
            <a:ext cx="6410522" cy="5339612"/>
          </a:xfrm>
          <a:custGeom>
            <a:avLst/>
            <a:gdLst/>
            <a:ahLst/>
            <a:cxnLst/>
            <a:rect l="l" t="t" r="r" b="b"/>
            <a:pathLst>
              <a:path w="12547600" h="10434595">
                <a:moveTo>
                  <a:pt x="0" y="0"/>
                </a:moveTo>
                <a:lnTo>
                  <a:pt x="12547600" y="0"/>
                </a:lnTo>
                <a:lnTo>
                  <a:pt x="12547600" y="10434595"/>
                </a:lnTo>
                <a:lnTo>
                  <a:pt x="0" y="10434595"/>
                </a:lnTo>
                <a:lnTo>
                  <a:pt x="0" y="0"/>
                </a:lnTo>
                <a:close/>
              </a:path>
            </a:pathLst>
          </a:custGeom>
          <a:blipFill>
            <a:blip r:embed="rId8"/>
            <a:stretch>
              <a:fillRect/>
            </a:stretch>
          </a:blipFill>
        </p:spPr>
        <p:txBody>
          <a:bodyPr/>
          <a:lstStyle/>
          <a:p>
            <a:endParaRPr lang="en-US"/>
          </a:p>
        </p:txBody>
      </p:sp>
    </p:spTree>
    <p:extLst>
      <p:ext uri="{BB962C8B-B14F-4D97-AF65-F5344CB8AC3E}">
        <p14:creationId xmlns:p14="http://schemas.microsoft.com/office/powerpoint/2010/main" val="2989201089"/>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Ls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0.emf"/></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41.jpeg"/><Relationship Id="rId7" Type="http://schemas.openxmlformats.org/officeDocument/2006/relationships/image" Target="../media/image45.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image" Target="../media/image43.jpe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jpeg"/></Relationships>
</file>

<file path=ppt/slides/_rels/slide18.xml.rels><?xml version="1.0" encoding="UTF-8" standalone="yes"?>
<Relationships xmlns="http://schemas.openxmlformats.org/package/2006/relationships"><Relationship Id="rId3" Type="http://schemas.openxmlformats.org/officeDocument/2006/relationships/hyperlink" Target="mailto:kirchm@med.umich.edu" TargetMode="External"/><Relationship Id="rId2" Type="http://schemas.openxmlformats.org/officeDocument/2006/relationships/notesSlide" Target="../notesSlides/notesSlide10.xml"/><Relationship Id="rId1" Type="http://schemas.openxmlformats.org/officeDocument/2006/relationships/slideLayout" Target="../slideLayouts/slideLayout25.xml"/><Relationship Id="rId4" Type="http://schemas.openxmlformats.org/officeDocument/2006/relationships/hyperlink" Target="http://www.michiganshield.org/"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0.xml"/></Relationships>
</file>

<file path=ppt/slides/_rels/slide20.xml.rels><?xml version="1.0" encoding="UTF-8" standalone="yes"?>
<Relationships xmlns="http://schemas.openxmlformats.org/package/2006/relationships"><Relationship Id="rId8" Type="http://schemas.openxmlformats.org/officeDocument/2006/relationships/hyperlink" Target="https://twitter.com/civitas4health" TargetMode="External"/><Relationship Id="rId3" Type="http://schemas.openxmlformats.org/officeDocument/2006/relationships/hyperlink" Target="http://www.civitasforhealth.org/" TargetMode="External"/><Relationship Id="rId7" Type="http://schemas.openxmlformats.org/officeDocument/2006/relationships/hyperlink" Target="https://www.linkedin.com/company/civitas4health/" TargetMode="External"/><Relationship Id="rId2" Type="http://schemas.openxmlformats.org/officeDocument/2006/relationships/notesSlide" Target="../notesSlides/notesSlide11.xml"/><Relationship Id="rId1" Type="http://schemas.openxmlformats.org/officeDocument/2006/relationships/slideLayout" Target="../slideLayouts/slideLayout21.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2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2.xml"/><Relationship Id="rId1" Type="http://schemas.openxmlformats.org/officeDocument/2006/relationships/slideLayout" Target="../slideLayouts/slideLayout21.xml"/><Relationship Id="rId4" Type="http://schemas.openxmlformats.org/officeDocument/2006/relationships/hyperlink" Target="https://www.pathlms.com/hl7"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54.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5.xml"/><Relationship Id="rId1" Type="http://schemas.openxmlformats.org/officeDocument/2006/relationships/slideLayout" Target="../slideLayouts/slideLayout21.xml"/></Relationships>
</file>

<file path=ppt/slides/_rels/slide2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57.sv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hyperlink" Target="https://www.civitasforhealth.org/demographic-data-standards/" TargetMode="External"/><Relationship Id="rId1" Type="http://schemas.openxmlformats.org/officeDocument/2006/relationships/slideLayout" Target="../slideLayouts/slideLayout21.xml"/></Relationships>
</file>

<file path=ppt/slides/_rels/slide3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0.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xml"/><Relationship Id="rId1" Type="http://schemas.openxmlformats.org/officeDocument/2006/relationships/slideLayout" Target="../slideLayouts/slideLayout24.xml"/><Relationship Id="rId4" Type="http://schemas.openxmlformats.org/officeDocument/2006/relationships/image" Target="../media/image34.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lack screen with white dots&#10;&#10;Description automatically generated">
            <a:extLst>
              <a:ext uri="{FF2B5EF4-FFF2-40B4-BE49-F238E27FC236}">
                <a16:creationId xmlns:a16="http://schemas.microsoft.com/office/drawing/2014/main" id="{B84FCF3E-0156-7851-B59A-D47FFEE1BB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3" name="Picture 2" descr="A person standing in front of a computer&#10;&#10;Description automatically generated">
            <a:extLst>
              <a:ext uri="{FF2B5EF4-FFF2-40B4-BE49-F238E27FC236}">
                <a16:creationId xmlns:a16="http://schemas.microsoft.com/office/drawing/2014/main" id="{125F3564-4583-DB70-F40C-FB61C45621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23363"/>
            <a:ext cx="9144000" cy="5051670"/>
          </a:xfrm>
          <a:prstGeom prst="rect">
            <a:avLst/>
          </a:prstGeom>
        </p:spPr>
      </p:pic>
      <p:sp>
        <p:nvSpPr>
          <p:cNvPr id="4" name="TextBox 3">
            <a:extLst>
              <a:ext uri="{FF2B5EF4-FFF2-40B4-BE49-F238E27FC236}">
                <a16:creationId xmlns:a16="http://schemas.microsoft.com/office/drawing/2014/main" id="{8B730344-823B-6D1A-D8A7-C32D26E5658B}"/>
              </a:ext>
            </a:extLst>
          </p:cNvPr>
          <p:cNvSpPr txBox="1"/>
          <p:nvPr/>
        </p:nvSpPr>
        <p:spPr>
          <a:xfrm>
            <a:off x="1942076" y="3498876"/>
            <a:ext cx="4075770" cy="369332"/>
          </a:xfrm>
          <a:prstGeom prst="rect">
            <a:avLst/>
          </a:prstGeom>
          <a:noFill/>
        </p:spPr>
        <p:txBody>
          <a:bodyPr wrap="square">
            <a:spAutoFit/>
          </a:bodyPr>
          <a:lstStyle/>
          <a:p>
            <a:pPr marL="0" marR="0">
              <a:spcBef>
                <a:spcPts val="0"/>
              </a:spcBef>
              <a:spcAft>
                <a:spcPts val="0"/>
              </a:spcAft>
            </a:pPr>
            <a:r>
              <a:rPr lang="en-US" sz="1800" b="1">
                <a:solidFill>
                  <a:schemeClr val="bg1"/>
                </a:solidFill>
                <a:effectLst/>
                <a:ea typeface="Aptos" panose="020B0004020202020204" pitchFamily="34" charset="0"/>
              </a:rPr>
              <a:t>May 29, 2024</a:t>
            </a:r>
            <a:endParaRPr lang="en-US" sz="1800">
              <a:solidFill>
                <a:schemeClr val="bg1"/>
              </a:solidFill>
              <a:effectLst/>
              <a:ea typeface="Aptos" panose="020B0004020202020204" pitchFamily="34" charset="0"/>
            </a:endParaRPr>
          </a:p>
        </p:txBody>
      </p:sp>
    </p:spTree>
    <p:extLst>
      <p:ext uri="{BB962C8B-B14F-4D97-AF65-F5344CB8AC3E}">
        <p14:creationId xmlns:p14="http://schemas.microsoft.com/office/powerpoint/2010/main" val="18062473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Oval 36">
            <a:extLst>
              <a:ext uri="{FF2B5EF4-FFF2-40B4-BE49-F238E27FC236}">
                <a16:creationId xmlns:a16="http://schemas.microsoft.com/office/drawing/2014/main" id="{CDAEDE64-A8A5-B9E7-8C91-812751E999E7}"/>
              </a:ext>
            </a:extLst>
          </p:cNvPr>
          <p:cNvSpPr/>
          <p:nvPr/>
        </p:nvSpPr>
        <p:spPr>
          <a:xfrm>
            <a:off x="-1258542" y="1153210"/>
            <a:ext cx="2789282" cy="2704415"/>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dirty="0">
              <a:solidFill>
                <a:srgbClr val="FFFFFF"/>
              </a:solidFill>
              <a:latin typeface="Open Sans" panose="020B0606030504020204" pitchFamily="34" charset="0"/>
            </a:endParaRPr>
          </a:p>
        </p:txBody>
      </p:sp>
      <p:sp>
        <p:nvSpPr>
          <p:cNvPr id="2" name="Title 1">
            <a:extLst>
              <a:ext uri="{FF2B5EF4-FFF2-40B4-BE49-F238E27FC236}">
                <a16:creationId xmlns:a16="http://schemas.microsoft.com/office/drawing/2014/main" id="{7027565E-60E2-47F2-97BA-F5D94CD87515}"/>
              </a:ext>
            </a:extLst>
          </p:cNvPr>
          <p:cNvSpPr>
            <a:spLocks noGrp="1"/>
          </p:cNvSpPr>
          <p:nvPr>
            <p:ph type="title"/>
          </p:nvPr>
        </p:nvSpPr>
        <p:spPr>
          <a:xfrm>
            <a:off x="1113275" y="-180232"/>
            <a:ext cx="5800405" cy="930844"/>
          </a:xfrm>
        </p:spPr>
        <p:txBody>
          <a:bodyPr>
            <a:normAutofit/>
          </a:bodyPr>
          <a:lstStyle/>
          <a:p>
            <a:r>
              <a:rPr lang="en-US" sz="2800" dirty="0">
                <a:latin typeface="+mj-lt"/>
              </a:rPr>
              <a:t>What We Do</a:t>
            </a:r>
          </a:p>
        </p:txBody>
      </p:sp>
      <p:sp>
        <p:nvSpPr>
          <p:cNvPr id="12" name="Oval 11">
            <a:extLst>
              <a:ext uri="{FF2B5EF4-FFF2-40B4-BE49-F238E27FC236}">
                <a16:creationId xmlns:a16="http://schemas.microsoft.com/office/drawing/2014/main" id="{BD6B18F7-9C2C-4EB6-4A77-E00792312EA2}"/>
              </a:ext>
            </a:extLst>
          </p:cNvPr>
          <p:cNvSpPr/>
          <p:nvPr/>
        </p:nvSpPr>
        <p:spPr>
          <a:xfrm>
            <a:off x="5061823" y="1523405"/>
            <a:ext cx="792956" cy="779859"/>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dirty="0">
              <a:solidFill>
                <a:srgbClr val="FFFFFF"/>
              </a:solidFill>
              <a:latin typeface="Open Sans" panose="020B0606030504020204" pitchFamily="34" charset="0"/>
            </a:endParaRPr>
          </a:p>
        </p:txBody>
      </p:sp>
      <p:grpSp>
        <p:nvGrpSpPr>
          <p:cNvPr id="34" name="Group 33">
            <a:extLst>
              <a:ext uri="{FF2B5EF4-FFF2-40B4-BE49-F238E27FC236}">
                <a16:creationId xmlns:a16="http://schemas.microsoft.com/office/drawing/2014/main" id="{C70F519D-7929-DC18-0B8D-BD26227EAB75}"/>
              </a:ext>
            </a:extLst>
          </p:cNvPr>
          <p:cNvGrpSpPr/>
          <p:nvPr/>
        </p:nvGrpSpPr>
        <p:grpSpPr>
          <a:xfrm>
            <a:off x="-1687521" y="604879"/>
            <a:ext cx="6302573" cy="3696515"/>
            <a:chOff x="1435513" y="1549455"/>
            <a:chExt cx="8403430" cy="4928686"/>
          </a:xfrm>
        </p:grpSpPr>
        <p:grpSp>
          <p:nvGrpSpPr>
            <p:cNvPr id="33" name="Group 32">
              <a:extLst>
                <a:ext uri="{FF2B5EF4-FFF2-40B4-BE49-F238E27FC236}">
                  <a16:creationId xmlns:a16="http://schemas.microsoft.com/office/drawing/2014/main" id="{75E08B3E-DD62-A31E-B66C-9CDAE66BA65E}"/>
                </a:ext>
              </a:extLst>
            </p:cNvPr>
            <p:cNvGrpSpPr/>
            <p:nvPr/>
          </p:nvGrpSpPr>
          <p:grpSpPr>
            <a:xfrm>
              <a:off x="1435513" y="1549455"/>
              <a:ext cx="4686300" cy="4928686"/>
              <a:chOff x="1435513" y="1549455"/>
              <a:chExt cx="4686300" cy="4928686"/>
            </a:xfrm>
          </p:grpSpPr>
          <p:sp>
            <p:nvSpPr>
              <p:cNvPr id="32" name="Arc 31">
                <a:extLst>
                  <a:ext uri="{FF2B5EF4-FFF2-40B4-BE49-F238E27FC236}">
                    <a16:creationId xmlns:a16="http://schemas.microsoft.com/office/drawing/2014/main" id="{6A0D124F-3240-7279-E7CD-91170C40CD5E}"/>
                  </a:ext>
                </a:extLst>
              </p:cNvPr>
              <p:cNvSpPr/>
              <p:nvPr/>
            </p:nvSpPr>
            <p:spPr>
              <a:xfrm rot="5400000">
                <a:off x="1447800" y="1587555"/>
                <a:ext cx="4686300" cy="4610100"/>
              </a:xfrm>
              <a:prstGeom prst="arc">
                <a:avLst/>
              </a:prstGeom>
              <a:ln>
                <a:solidFill>
                  <a:srgbClr val="00274C"/>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defRPr/>
                </a:pPr>
                <a:endParaRPr lang="en-US" sz="1350" dirty="0">
                  <a:solidFill>
                    <a:srgbClr val="00274C"/>
                  </a:solidFill>
                  <a:latin typeface="Open Sans" panose="020B0606030504020204" pitchFamily="34" charset="0"/>
                </a:endParaRPr>
              </a:p>
            </p:txBody>
          </p:sp>
          <p:sp>
            <p:nvSpPr>
              <p:cNvPr id="31" name="Arc 30">
                <a:extLst>
                  <a:ext uri="{FF2B5EF4-FFF2-40B4-BE49-F238E27FC236}">
                    <a16:creationId xmlns:a16="http://schemas.microsoft.com/office/drawing/2014/main" id="{E565921E-F2F9-361B-01FE-F853AF730AAC}"/>
                  </a:ext>
                </a:extLst>
              </p:cNvPr>
              <p:cNvSpPr/>
              <p:nvPr/>
            </p:nvSpPr>
            <p:spPr>
              <a:xfrm>
                <a:off x="1435513" y="1868041"/>
                <a:ext cx="4686300" cy="4610100"/>
              </a:xfrm>
              <a:prstGeom prst="arc">
                <a:avLst/>
              </a:prstGeom>
              <a:ln>
                <a:solidFill>
                  <a:srgbClr val="00274C"/>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defRPr/>
                </a:pPr>
                <a:endParaRPr lang="en-US" sz="1350" dirty="0">
                  <a:solidFill>
                    <a:srgbClr val="00274C"/>
                  </a:solidFill>
                  <a:latin typeface="Open Sans" panose="020B0606030504020204" pitchFamily="34" charset="0"/>
                </a:endParaRPr>
              </a:p>
            </p:txBody>
          </p:sp>
        </p:grpSp>
        <p:grpSp>
          <p:nvGrpSpPr>
            <p:cNvPr id="26" name="Group 25">
              <a:extLst>
                <a:ext uri="{FF2B5EF4-FFF2-40B4-BE49-F238E27FC236}">
                  <a16:creationId xmlns:a16="http://schemas.microsoft.com/office/drawing/2014/main" id="{A5C5C99E-F213-709A-2107-87DA1F488815}"/>
                </a:ext>
              </a:extLst>
            </p:cNvPr>
            <p:cNvGrpSpPr/>
            <p:nvPr/>
          </p:nvGrpSpPr>
          <p:grpSpPr>
            <a:xfrm>
              <a:off x="4660106" y="1946458"/>
              <a:ext cx="4376738" cy="1182687"/>
              <a:chOff x="7310437" y="2246313"/>
              <a:chExt cx="4376738" cy="1182687"/>
            </a:xfrm>
          </p:grpSpPr>
          <p:grpSp>
            <p:nvGrpSpPr>
              <p:cNvPr id="16" name="Group 15">
                <a:extLst>
                  <a:ext uri="{FF2B5EF4-FFF2-40B4-BE49-F238E27FC236}">
                    <a16:creationId xmlns:a16="http://schemas.microsoft.com/office/drawing/2014/main" id="{FF4D363B-1A63-3446-11D8-C7156706DE46}"/>
                  </a:ext>
                </a:extLst>
              </p:cNvPr>
              <p:cNvGrpSpPr/>
              <p:nvPr/>
            </p:nvGrpSpPr>
            <p:grpSpPr>
              <a:xfrm>
                <a:off x="7310437" y="2246313"/>
                <a:ext cx="4376738" cy="1182687"/>
                <a:chOff x="7643812" y="3160712"/>
                <a:chExt cx="4376738" cy="1182687"/>
              </a:xfrm>
            </p:grpSpPr>
            <p:sp>
              <p:nvSpPr>
                <p:cNvPr id="15" name="Rectangle: Rounded Corners 14">
                  <a:extLst>
                    <a:ext uri="{FF2B5EF4-FFF2-40B4-BE49-F238E27FC236}">
                      <a16:creationId xmlns:a16="http://schemas.microsoft.com/office/drawing/2014/main" id="{7F364EAC-7066-BC79-5A37-000056C57364}"/>
                    </a:ext>
                  </a:extLst>
                </p:cNvPr>
                <p:cNvSpPr/>
                <p:nvPr/>
              </p:nvSpPr>
              <p:spPr>
                <a:xfrm>
                  <a:off x="8410575" y="3375816"/>
                  <a:ext cx="3609975" cy="752475"/>
                </a:xfrm>
                <a:prstGeom prst="round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defRPr/>
                  </a:pPr>
                  <a:r>
                    <a:rPr lang="en-US" sz="1200" b="1" dirty="0">
                      <a:solidFill>
                        <a:srgbClr val="440F44"/>
                      </a:solidFill>
                      <a:latin typeface="Open Sans" panose="020B0606030504020204" pitchFamily="34" charset="0"/>
                    </a:rPr>
                    <a:t>Data Collection &amp; Analysis</a:t>
                  </a:r>
                </a:p>
              </p:txBody>
            </p:sp>
            <p:sp>
              <p:nvSpPr>
                <p:cNvPr id="14" name="Oval 13">
                  <a:extLst>
                    <a:ext uri="{FF2B5EF4-FFF2-40B4-BE49-F238E27FC236}">
                      <a16:creationId xmlns:a16="http://schemas.microsoft.com/office/drawing/2014/main" id="{015D3838-C4A7-6BAA-2F5E-CE0320AF736B}"/>
                    </a:ext>
                  </a:extLst>
                </p:cNvPr>
                <p:cNvSpPr/>
                <p:nvPr/>
              </p:nvSpPr>
              <p:spPr>
                <a:xfrm>
                  <a:off x="7643812" y="3160712"/>
                  <a:ext cx="1176338" cy="1182687"/>
                </a:xfrm>
                <a:prstGeom prst="ellipse">
                  <a:avLst/>
                </a:prstGeom>
                <a:solidFill>
                  <a:schemeClr val="accent2"/>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dirty="0">
                    <a:solidFill>
                      <a:srgbClr val="FFFFFF"/>
                    </a:solidFill>
                    <a:latin typeface="Open Sans" panose="020B0606030504020204" pitchFamily="34" charset="0"/>
                  </a:endParaRPr>
                </a:p>
              </p:txBody>
            </p:sp>
          </p:grpSp>
          <p:pic>
            <p:nvPicPr>
              <p:cNvPr id="23" name="Picture 2">
                <a:extLst>
                  <a:ext uri="{FF2B5EF4-FFF2-40B4-BE49-F238E27FC236}">
                    <a16:creationId xmlns:a16="http://schemas.microsoft.com/office/drawing/2014/main" id="{93E99034-4D89-CBCB-F473-570CF7A1DE3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62093" y="2397510"/>
                <a:ext cx="1073025" cy="87988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7" name="Group 26">
              <a:extLst>
                <a:ext uri="{FF2B5EF4-FFF2-40B4-BE49-F238E27FC236}">
                  <a16:creationId xmlns:a16="http://schemas.microsoft.com/office/drawing/2014/main" id="{1C5A824B-3EF6-76C7-F8DC-979D8E54F417}"/>
                </a:ext>
              </a:extLst>
            </p:cNvPr>
            <p:cNvGrpSpPr/>
            <p:nvPr/>
          </p:nvGrpSpPr>
          <p:grpSpPr>
            <a:xfrm>
              <a:off x="5247894" y="3187197"/>
              <a:ext cx="4591049" cy="1603434"/>
              <a:chOff x="6543676" y="3412327"/>
              <a:chExt cx="4591049" cy="1603434"/>
            </a:xfrm>
          </p:grpSpPr>
          <p:grpSp>
            <p:nvGrpSpPr>
              <p:cNvPr id="17" name="Group 16">
                <a:extLst>
                  <a:ext uri="{FF2B5EF4-FFF2-40B4-BE49-F238E27FC236}">
                    <a16:creationId xmlns:a16="http://schemas.microsoft.com/office/drawing/2014/main" id="{9033027D-65EF-F520-C8DE-968AEB9752C5}"/>
                  </a:ext>
                </a:extLst>
              </p:cNvPr>
              <p:cNvGrpSpPr/>
              <p:nvPr/>
            </p:nvGrpSpPr>
            <p:grpSpPr>
              <a:xfrm>
                <a:off x="6757987" y="3631406"/>
                <a:ext cx="4376738" cy="1182687"/>
                <a:chOff x="7643812" y="3160712"/>
                <a:chExt cx="4376738" cy="1182687"/>
              </a:xfrm>
            </p:grpSpPr>
            <p:sp>
              <p:nvSpPr>
                <p:cNvPr id="18" name="Rectangle: Rounded Corners 17">
                  <a:extLst>
                    <a:ext uri="{FF2B5EF4-FFF2-40B4-BE49-F238E27FC236}">
                      <a16:creationId xmlns:a16="http://schemas.microsoft.com/office/drawing/2014/main" id="{7C4B43C5-52EF-6AC0-915C-C9D97385BBB3}"/>
                    </a:ext>
                  </a:extLst>
                </p:cNvPr>
                <p:cNvSpPr/>
                <p:nvPr/>
              </p:nvSpPr>
              <p:spPr>
                <a:xfrm>
                  <a:off x="8410575" y="3375817"/>
                  <a:ext cx="3609975" cy="752475"/>
                </a:xfrm>
                <a:prstGeom prst="round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defRPr/>
                  </a:pPr>
                  <a:r>
                    <a:rPr lang="en-US" sz="1200" b="1" dirty="0">
                      <a:solidFill>
                        <a:srgbClr val="E57F84"/>
                      </a:solidFill>
                      <a:latin typeface="Open Sans" panose="020B0606030504020204" pitchFamily="34" charset="0"/>
                    </a:rPr>
                    <a:t>Social Needs Screening &amp; Linkages</a:t>
                  </a:r>
                </a:p>
              </p:txBody>
            </p:sp>
            <p:sp>
              <p:nvSpPr>
                <p:cNvPr id="19" name="Oval 18">
                  <a:extLst>
                    <a:ext uri="{FF2B5EF4-FFF2-40B4-BE49-F238E27FC236}">
                      <a16:creationId xmlns:a16="http://schemas.microsoft.com/office/drawing/2014/main" id="{3057A83B-8E98-8E1C-A9A9-613257B3C558}"/>
                    </a:ext>
                  </a:extLst>
                </p:cNvPr>
                <p:cNvSpPr/>
                <p:nvPr/>
              </p:nvSpPr>
              <p:spPr>
                <a:xfrm>
                  <a:off x="7643812" y="3160712"/>
                  <a:ext cx="1176338" cy="1182687"/>
                </a:xfrm>
                <a:prstGeom prst="ellipse">
                  <a:avLst/>
                </a:prstGeom>
                <a:solidFill>
                  <a:schemeClr val="accent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dirty="0">
                    <a:solidFill>
                      <a:srgbClr val="FFFFFF"/>
                    </a:solidFill>
                    <a:latin typeface="Open Sans" panose="020B0606030504020204" pitchFamily="34" charset="0"/>
                  </a:endParaRPr>
                </a:p>
              </p:txBody>
            </p:sp>
          </p:grpSp>
          <p:pic>
            <p:nvPicPr>
              <p:cNvPr id="24" name="Picture 23" descr="A picture containing font, graphics, circle, design&#10;&#10;Description automatically generated">
                <a:extLst>
                  <a:ext uri="{FF2B5EF4-FFF2-40B4-BE49-F238E27FC236}">
                    <a16:creationId xmlns:a16="http://schemas.microsoft.com/office/drawing/2014/main" id="{A8D1D526-E117-EDF1-BA43-B6FDB83AF1E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43676" y="3412327"/>
                <a:ext cx="1603434" cy="1603434"/>
              </a:xfrm>
              <a:prstGeom prst="rect">
                <a:avLst/>
              </a:prstGeom>
            </p:spPr>
          </p:pic>
        </p:grpSp>
        <p:grpSp>
          <p:nvGrpSpPr>
            <p:cNvPr id="28" name="Group 27">
              <a:extLst>
                <a:ext uri="{FF2B5EF4-FFF2-40B4-BE49-F238E27FC236}">
                  <a16:creationId xmlns:a16="http://schemas.microsoft.com/office/drawing/2014/main" id="{00C90213-6104-F99E-7680-DAE3D5843C7C}"/>
                </a:ext>
              </a:extLst>
            </p:cNvPr>
            <p:cNvGrpSpPr/>
            <p:nvPr/>
          </p:nvGrpSpPr>
          <p:grpSpPr>
            <a:xfrm>
              <a:off x="4446558" y="4632321"/>
              <a:ext cx="4590286" cy="1603434"/>
              <a:chOff x="7430264" y="4649334"/>
              <a:chExt cx="4590286" cy="1603434"/>
            </a:xfrm>
          </p:grpSpPr>
          <p:grpSp>
            <p:nvGrpSpPr>
              <p:cNvPr id="20" name="Group 19">
                <a:extLst>
                  <a:ext uri="{FF2B5EF4-FFF2-40B4-BE49-F238E27FC236}">
                    <a16:creationId xmlns:a16="http://schemas.microsoft.com/office/drawing/2014/main" id="{9EF204C4-5DE8-DE13-3719-59F669AC4F94}"/>
                  </a:ext>
                </a:extLst>
              </p:cNvPr>
              <p:cNvGrpSpPr/>
              <p:nvPr/>
            </p:nvGrpSpPr>
            <p:grpSpPr>
              <a:xfrm>
                <a:off x="7643812" y="4855367"/>
                <a:ext cx="4376738" cy="1182687"/>
                <a:chOff x="7643812" y="3160712"/>
                <a:chExt cx="4376738" cy="1182687"/>
              </a:xfrm>
            </p:grpSpPr>
            <p:sp>
              <p:nvSpPr>
                <p:cNvPr id="21" name="Rectangle: Rounded Corners 20">
                  <a:extLst>
                    <a:ext uri="{FF2B5EF4-FFF2-40B4-BE49-F238E27FC236}">
                      <a16:creationId xmlns:a16="http://schemas.microsoft.com/office/drawing/2014/main" id="{C9E3FACD-DB30-7A4A-2CCE-76ED81DB2BC6}"/>
                    </a:ext>
                  </a:extLst>
                </p:cNvPr>
                <p:cNvSpPr/>
                <p:nvPr/>
              </p:nvSpPr>
              <p:spPr>
                <a:xfrm>
                  <a:off x="8410575" y="3375817"/>
                  <a:ext cx="3609975" cy="752475"/>
                </a:xfrm>
                <a:prstGeom prst="round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defRPr/>
                  </a:pPr>
                  <a:r>
                    <a:rPr lang="en-US" sz="1200" b="1" dirty="0">
                      <a:solidFill>
                        <a:srgbClr val="004A3A"/>
                      </a:solidFill>
                      <a:latin typeface="Open Sans" panose="020B0606030504020204" pitchFamily="34" charset="0"/>
                    </a:rPr>
                    <a:t> Centering Health Equity</a:t>
                  </a:r>
                </a:p>
              </p:txBody>
            </p:sp>
            <p:sp>
              <p:nvSpPr>
                <p:cNvPr id="22" name="Oval 21">
                  <a:extLst>
                    <a:ext uri="{FF2B5EF4-FFF2-40B4-BE49-F238E27FC236}">
                      <a16:creationId xmlns:a16="http://schemas.microsoft.com/office/drawing/2014/main" id="{9F50AB9C-F855-0C86-72D1-5AC1198EACA8}"/>
                    </a:ext>
                  </a:extLst>
                </p:cNvPr>
                <p:cNvSpPr/>
                <p:nvPr/>
              </p:nvSpPr>
              <p:spPr>
                <a:xfrm>
                  <a:off x="7643812" y="3160712"/>
                  <a:ext cx="1176338" cy="1182687"/>
                </a:xfrm>
                <a:prstGeom prst="ellipse">
                  <a:avLst/>
                </a:prstGeom>
                <a:solidFill>
                  <a:schemeClr val="accent3"/>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dirty="0">
                    <a:solidFill>
                      <a:srgbClr val="FFFFFF"/>
                    </a:solidFill>
                    <a:latin typeface="Open Sans" panose="020B0606030504020204" pitchFamily="34" charset="0"/>
                  </a:endParaRPr>
                </a:p>
              </p:txBody>
            </p:sp>
          </p:grpSp>
          <p:pic>
            <p:nvPicPr>
              <p:cNvPr id="25" name="Picture 24" descr="A white tree with leaves and roots in a green circle&#10;&#10;Description automatically generated with medium confidence">
                <a:extLst>
                  <a:ext uri="{FF2B5EF4-FFF2-40B4-BE49-F238E27FC236}">
                    <a16:creationId xmlns:a16="http://schemas.microsoft.com/office/drawing/2014/main" id="{6419A38C-625B-0461-B9F1-18CA56AE6C7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30264" y="4649334"/>
                <a:ext cx="1603434" cy="1603434"/>
              </a:xfrm>
              <a:prstGeom prst="rect">
                <a:avLst/>
              </a:prstGeom>
            </p:spPr>
          </p:pic>
        </p:grpSp>
      </p:grpSp>
      <p:sp>
        <p:nvSpPr>
          <p:cNvPr id="35" name="Content Placeholder 2">
            <a:extLst>
              <a:ext uri="{FF2B5EF4-FFF2-40B4-BE49-F238E27FC236}">
                <a16:creationId xmlns:a16="http://schemas.microsoft.com/office/drawing/2014/main" id="{3DE27953-E9F5-A630-2290-6805CA07C11D}"/>
              </a:ext>
            </a:extLst>
          </p:cNvPr>
          <p:cNvSpPr>
            <a:spLocks noGrp="1"/>
          </p:cNvSpPr>
          <p:nvPr>
            <p:ph idx="1"/>
          </p:nvPr>
        </p:nvSpPr>
        <p:spPr>
          <a:xfrm>
            <a:off x="4984993" y="1354031"/>
            <a:ext cx="3984532" cy="763920"/>
          </a:xfrm>
        </p:spPr>
        <p:txBody>
          <a:bodyPr vert="horz" lIns="68580" tIns="34290" rIns="68580" bIns="34290" rtlCol="0" anchor="t">
            <a:normAutofit/>
          </a:bodyPr>
          <a:lstStyle/>
          <a:p>
            <a:pPr marL="0" indent="0">
              <a:buNone/>
            </a:pPr>
            <a:r>
              <a:rPr lang="en-US" sz="1500" dirty="0">
                <a:solidFill>
                  <a:schemeClr val="tx2"/>
                </a:solidFill>
                <a:latin typeface="Open Sans" panose="020B0606030504020204" pitchFamily="34" charset="0"/>
                <a:ea typeface="+mn-lt"/>
                <a:cs typeface="Arial"/>
              </a:rPr>
              <a:t>MSHIELD is a </a:t>
            </a:r>
            <a:r>
              <a:rPr lang="en-US" sz="1500" b="1" dirty="0">
                <a:solidFill>
                  <a:schemeClr val="tx2"/>
                </a:solidFill>
                <a:latin typeface="Open Sans" panose="020B0606030504020204" pitchFamily="34" charset="0"/>
                <a:ea typeface="+mn-lt"/>
                <a:cs typeface="Arial"/>
              </a:rPr>
              <a:t>consulting CQI </a:t>
            </a:r>
            <a:r>
              <a:rPr lang="en-US" sz="1500" dirty="0">
                <a:solidFill>
                  <a:schemeClr val="tx2"/>
                </a:solidFill>
                <a:latin typeface="Open Sans" panose="020B0606030504020204" pitchFamily="34" charset="0"/>
                <a:ea typeface="+mn-lt"/>
                <a:cs typeface="Arial"/>
              </a:rPr>
              <a:t>focused on health equity and the social drivers of health</a:t>
            </a:r>
          </a:p>
        </p:txBody>
      </p:sp>
      <p:sp>
        <p:nvSpPr>
          <p:cNvPr id="36" name="Content Placeholder 2">
            <a:extLst>
              <a:ext uri="{FF2B5EF4-FFF2-40B4-BE49-F238E27FC236}">
                <a16:creationId xmlns:a16="http://schemas.microsoft.com/office/drawing/2014/main" id="{1243DC9D-5D6C-1675-41A0-8DE01F07032E}"/>
              </a:ext>
            </a:extLst>
          </p:cNvPr>
          <p:cNvSpPr txBox="1">
            <a:spLocks/>
          </p:cNvSpPr>
          <p:nvPr/>
        </p:nvSpPr>
        <p:spPr>
          <a:xfrm>
            <a:off x="218503" y="2109180"/>
            <a:ext cx="1783867" cy="863813"/>
          </a:xfrm>
          <a:prstGeom prst="rect">
            <a:avLst/>
          </a:prstGeom>
        </p:spPr>
        <p:txBody>
          <a:bodyPr vert="horz" lIns="68580" tIns="34290" rIns="68580" bIns="3429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74C"/>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74C"/>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74C"/>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74C"/>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7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defRPr/>
            </a:pPr>
            <a:r>
              <a:rPr lang="en-US" sz="1800" b="1" dirty="0">
                <a:latin typeface="Open Sans" panose="020B0606030504020204" pitchFamily="34" charset="0"/>
              </a:rPr>
              <a:t>Anti-</a:t>
            </a:r>
          </a:p>
          <a:p>
            <a:pPr marL="0" indent="0" defTabSz="685800">
              <a:spcBef>
                <a:spcPts val="750"/>
              </a:spcBef>
              <a:buNone/>
              <a:defRPr/>
            </a:pPr>
            <a:r>
              <a:rPr lang="en-US" sz="1800" b="1" dirty="0">
                <a:latin typeface="Open Sans" panose="020B0606030504020204" pitchFamily="34" charset="0"/>
              </a:rPr>
              <a:t>Racism</a:t>
            </a:r>
            <a:endParaRPr lang="en-US" sz="2100" b="1" dirty="0">
              <a:latin typeface="Open Sans" panose="020B0606030504020204" pitchFamily="34" charset="0"/>
            </a:endParaRPr>
          </a:p>
        </p:txBody>
      </p:sp>
      <p:sp>
        <p:nvSpPr>
          <p:cNvPr id="39" name="TextBox 38">
            <a:extLst>
              <a:ext uri="{FF2B5EF4-FFF2-40B4-BE49-F238E27FC236}">
                <a16:creationId xmlns:a16="http://schemas.microsoft.com/office/drawing/2014/main" id="{684B0AC8-D03F-BA67-1DBE-D12360478267}"/>
              </a:ext>
            </a:extLst>
          </p:cNvPr>
          <p:cNvSpPr txBox="1"/>
          <p:nvPr/>
        </p:nvSpPr>
        <p:spPr>
          <a:xfrm>
            <a:off x="4984994" y="2303264"/>
            <a:ext cx="3851694" cy="1015663"/>
          </a:xfrm>
          <a:prstGeom prst="rect">
            <a:avLst/>
          </a:prstGeom>
          <a:noFill/>
        </p:spPr>
        <p:txBody>
          <a:bodyPr wrap="square">
            <a:spAutoFit/>
          </a:bodyPr>
          <a:lstStyle/>
          <a:p>
            <a:pPr defTabSz="685800">
              <a:defRPr/>
            </a:pPr>
            <a:r>
              <a:rPr lang="en-US" sz="1500" dirty="0">
                <a:solidFill>
                  <a:srgbClr val="00274C"/>
                </a:solidFill>
                <a:latin typeface="Open Sans" panose="020B0606030504020204" pitchFamily="34" charset="0"/>
                <a:ea typeface="+mn-lt"/>
                <a:cs typeface="Arial"/>
              </a:rPr>
              <a:t>We work with other CQIs, healthcare organizations, and community partners to achieve health equity via 3 main initiatives</a:t>
            </a:r>
          </a:p>
        </p:txBody>
      </p:sp>
    </p:spTree>
    <p:extLst>
      <p:ext uri="{BB962C8B-B14F-4D97-AF65-F5344CB8AC3E}">
        <p14:creationId xmlns:p14="http://schemas.microsoft.com/office/powerpoint/2010/main" val="19977462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Title 44">
            <a:extLst>
              <a:ext uri="{FF2B5EF4-FFF2-40B4-BE49-F238E27FC236}">
                <a16:creationId xmlns:a16="http://schemas.microsoft.com/office/drawing/2014/main" id="{4EF74C48-56FE-5F51-F33B-7A9871FAC6DC}"/>
              </a:ext>
            </a:extLst>
          </p:cNvPr>
          <p:cNvSpPr>
            <a:spLocks noGrp="1"/>
          </p:cNvSpPr>
          <p:nvPr>
            <p:ph type="title"/>
          </p:nvPr>
        </p:nvSpPr>
        <p:spPr>
          <a:xfrm>
            <a:off x="348110" y="467438"/>
            <a:ext cx="5800405" cy="930844"/>
          </a:xfrm>
        </p:spPr>
        <p:txBody>
          <a:bodyPr>
            <a:normAutofit/>
          </a:bodyPr>
          <a:lstStyle/>
          <a:p>
            <a:r>
              <a:rPr lang="en-US" b="1" dirty="0">
                <a:latin typeface="+mj-lt"/>
              </a:rPr>
              <a:t>Collecting Demographic Data </a:t>
            </a:r>
            <a:br>
              <a:rPr lang="en-US" b="1" dirty="0">
                <a:latin typeface="+mj-lt"/>
              </a:rPr>
            </a:br>
            <a:r>
              <a:rPr lang="en-US" dirty="0">
                <a:latin typeface="+mj-lt"/>
              </a:rPr>
              <a:t>Best Practices Guide</a:t>
            </a:r>
            <a:endParaRPr lang="en-US" b="1" dirty="0">
              <a:latin typeface="+mj-lt"/>
            </a:endParaRPr>
          </a:p>
        </p:txBody>
      </p:sp>
      <p:sp>
        <p:nvSpPr>
          <p:cNvPr id="46" name="Content Placeholder 45">
            <a:extLst>
              <a:ext uri="{FF2B5EF4-FFF2-40B4-BE49-F238E27FC236}">
                <a16:creationId xmlns:a16="http://schemas.microsoft.com/office/drawing/2014/main" id="{3F0173EE-A345-B36C-77B4-A684846FD41F}"/>
              </a:ext>
            </a:extLst>
          </p:cNvPr>
          <p:cNvSpPr>
            <a:spLocks noGrp="1"/>
          </p:cNvSpPr>
          <p:nvPr>
            <p:ph idx="1"/>
          </p:nvPr>
        </p:nvSpPr>
        <p:spPr>
          <a:xfrm>
            <a:off x="468631" y="1546859"/>
            <a:ext cx="5089439" cy="3121280"/>
          </a:xfrm>
        </p:spPr>
        <p:txBody>
          <a:bodyPr>
            <a:normAutofit/>
          </a:bodyPr>
          <a:lstStyle/>
          <a:p>
            <a:pPr marL="0" indent="0">
              <a:buNone/>
            </a:pPr>
            <a:r>
              <a:rPr lang="en-US" sz="1400" b="0" i="0" dirty="0">
                <a:solidFill>
                  <a:srgbClr val="00274C"/>
                </a:solidFill>
                <a:effectLst/>
                <a:latin typeface="+mn-lt"/>
              </a:rPr>
              <a:t>This document is meant to serve as a tool to: </a:t>
            </a:r>
            <a:endParaRPr lang="en-US" sz="1400" dirty="0">
              <a:solidFill>
                <a:srgbClr val="00274C"/>
              </a:solidFill>
              <a:effectLst/>
              <a:latin typeface="+mn-lt"/>
            </a:endParaRPr>
          </a:p>
          <a:p>
            <a:pPr lvl="1"/>
            <a:r>
              <a:rPr lang="en-US" sz="1400" b="1" i="0" dirty="0">
                <a:solidFill>
                  <a:srgbClr val="00274C"/>
                </a:solidFill>
                <a:effectLst/>
                <a:latin typeface="+mn-lt"/>
              </a:rPr>
              <a:t>evaluate </a:t>
            </a:r>
            <a:r>
              <a:rPr lang="en-US" sz="1400" b="0" i="0" dirty="0">
                <a:solidFill>
                  <a:srgbClr val="00274C"/>
                </a:solidFill>
                <a:effectLst/>
                <a:latin typeface="+mn-lt"/>
              </a:rPr>
              <a:t>your current program and practices related to data collection, </a:t>
            </a:r>
            <a:endParaRPr lang="en-US" sz="1400" dirty="0">
              <a:latin typeface="+mn-lt"/>
            </a:endParaRPr>
          </a:p>
          <a:p>
            <a:pPr lvl="1"/>
            <a:r>
              <a:rPr lang="en-US" sz="1400" b="1" i="0" dirty="0">
                <a:solidFill>
                  <a:srgbClr val="00274C"/>
                </a:solidFill>
                <a:effectLst/>
                <a:latin typeface="+mn-lt"/>
              </a:rPr>
              <a:t>identify </a:t>
            </a:r>
            <a:r>
              <a:rPr lang="en-US" sz="1400" b="0" i="0" dirty="0">
                <a:solidFill>
                  <a:srgbClr val="00274C"/>
                </a:solidFill>
                <a:effectLst/>
                <a:latin typeface="+mn-lt"/>
              </a:rPr>
              <a:t>best practices and areas for improvement, and </a:t>
            </a:r>
            <a:endParaRPr lang="en-US" sz="1400" dirty="0">
              <a:latin typeface="+mn-lt"/>
            </a:endParaRPr>
          </a:p>
          <a:p>
            <a:pPr lvl="1"/>
            <a:r>
              <a:rPr lang="en-US" sz="1400" b="1" i="0" dirty="0">
                <a:solidFill>
                  <a:srgbClr val="00274C"/>
                </a:solidFill>
                <a:effectLst/>
                <a:latin typeface="+mn-lt"/>
              </a:rPr>
              <a:t>set goals</a:t>
            </a:r>
            <a:r>
              <a:rPr lang="en-US" sz="1400" b="0" i="0" dirty="0">
                <a:solidFill>
                  <a:srgbClr val="00274C"/>
                </a:solidFill>
                <a:effectLst/>
                <a:latin typeface="+mn-lt"/>
              </a:rPr>
              <a:t> to implement best practices </a:t>
            </a:r>
            <a:endParaRPr lang="en-US" sz="1400" dirty="0">
              <a:latin typeface="+mn-lt"/>
            </a:endParaRPr>
          </a:p>
          <a:p>
            <a:pPr marL="0" indent="0">
              <a:buNone/>
            </a:pPr>
            <a:endParaRPr lang="en-US" sz="1400" dirty="0"/>
          </a:p>
        </p:txBody>
      </p:sp>
      <p:pic>
        <p:nvPicPr>
          <p:cNvPr id="3" name="Picture 2">
            <a:extLst>
              <a:ext uri="{FF2B5EF4-FFF2-40B4-BE49-F238E27FC236}">
                <a16:creationId xmlns:a16="http://schemas.microsoft.com/office/drawing/2014/main" id="{AEF40F1F-A905-1E77-0880-521A43E08A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8090" y="467438"/>
            <a:ext cx="2891789" cy="374341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846721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BA6BFA-188A-E7D6-F060-9B64981C2A88}"/>
              </a:ext>
            </a:extLst>
          </p:cNvPr>
          <p:cNvSpPr>
            <a:spLocks noGrp="1"/>
          </p:cNvSpPr>
          <p:nvPr>
            <p:ph type="title"/>
          </p:nvPr>
        </p:nvSpPr>
        <p:spPr>
          <a:xfrm>
            <a:off x="249050" y="-62825"/>
            <a:ext cx="8894950" cy="930844"/>
          </a:xfrm>
        </p:spPr>
        <p:txBody>
          <a:bodyPr>
            <a:normAutofit/>
          </a:bodyPr>
          <a:lstStyle/>
          <a:p>
            <a:pPr algn="ctr"/>
            <a:r>
              <a:rPr lang="en-US" b="1" dirty="0">
                <a:latin typeface="+mj-lt"/>
              </a:rPr>
              <a:t>Sexual Orientation and Gender Identity (SOGI)</a:t>
            </a:r>
          </a:p>
        </p:txBody>
      </p:sp>
      <p:sp>
        <p:nvSpPr>
          <p:cNvPr id="6" name="Text Placeholder 5">
            <a:extLst>
              <a:ext uri="{FF2B5EF4-FFF2-40B4-BE49-F238E27FC236}">
                <a16:creationId xmlns:a16="http://schemas.microsoft.com/office/drawing/2014/main" id="{F7585065-48FC-44B0-63F4-12E32C776EBD}"/>
              </a:ext>
            </a:extLst>
          </p:cNvPr>
          <p:cNvSpPr>
            <a:spLocks noGrp="1"/>
          </p:cNvSpPr>
          <p:nvPr>
            <p:ph idx="1"/>
          </p:nvPr>
        </p:nvSpPr>
        <p:spPr>
          <a:xfrm>
            <a:off x="575310" y="1098050"/>
            <a:ext cx="7886700" cy="2947400"/>
          </a:xfrm>
          <a:noFill/>
        </p:spPr>
        <p:txBody>
          <a:bodyPr anchor="t">
            <a:noAutofit/>
          </a:bodyPr>
          <a:lstStyle/>
          <a:p>
            <a:pPr marL="0" indent="0">
              <a:buNone/>
            </a:pPr>
            <a:r>
              <a:rPr lang="en-US" sz="1500" b="1" dirty="0">
                <a:solidFill>
                  <a:schemeClr val="tx2"/>
                </a:solidFill>
                <a:latin typeface="+mn-lt"/>
              </a:rPr>
              <a:t>Sex/Biological sex: </a:t>
            </a:r>
            <a:r>
              <a:rPr lang="en-US" sz="1500" dirty="0">
                <a:solidFill>
                  <a:schemeClr val="tx2"/>
                </a:solidFill>
                <a:latin typeface="+mn-lt"/>
              </a:rPr>
              <a:t>refers to label given at birth, based on genitalia, and genetic factors like chromosomes (e.g., male, female, intersex) </a:t>
            </a:r>
          </a:p>
          <a:p>
            <a:pPr marL="0" indent="0">
              <a:buNone/>
            </a:pPr>
            <a:endParaRPr lang="en-US" sz="1500" dirty="0">
              <a:solidFill>
                <a:schemeClr val="tx2"/>
              </a:solidFill>
              <a:latin typeface="+mn-lt"/>
            </a:endParaRPr>
          </a:p>
          <a:p>
            <a:pPr marL="0" indent="0">
              <a:buNone/>
            </a:pPr>
            <a:r>
              <a:rPr lang="en-US" sz="1500" b="1" dirty="0">
                <a:solidFill>
                  <a:schemeClr val="tx2"/>
                </a:solidFill>
                <a:latin typeface="+mn-lt"/>
              </a:rPr>
              <a:t>Gender/gender identity: </a:t>
            </a:r>
            <a:r>
              <a:rPr lang="en-US" sz="1500" dirty="0">
                <a:solidFill>
                  <a:schemeClr val="tx2"/>
                </a:solidFill>
                <a:latin typeface="+mn-lt"/>
              </a:rPr>
              <a:t>refers to an individual’s sense of their own gender (female/woman/girl, male/man/boy, nonbinary, transgender, gender fluid, etc.) </a:t>
            </a:r>
          </a:p>
          <a:p>
            <a:pPr marL="0" indent="0">
              <a:buNone/>
            </a:pPr>
            <a:endParaRPr lang="en-US" sz="1500" dirty="0">
              <a:solidFill>
                <a:schemeClr val="tx2"/>
              </a:solidFill>
              <a:latin typeface="+mn-lt"/>
            </a:endParaRPr>
          </a:p>
          <a:p>
            <a:pPr marL="0" indent="0">
              <a:buNone/>
            </a:pPr>
            <a:r>
              <a:rPr lang="en-US" sz="1500" b="1" dirty="0">
                <a:solidFill>
                  <a:schemeClr val="tx2"/>
                </a:solidFill>
                <a:latin typeface="+mn-lt"/>
              </a:rPr>
              <a:t>Sexual orientation: </a:t>
            </a:r>
            <a:r>
              <a:rPr lang="en-US" sz="1500" dirty="0">
                <a:solidFill>
                  <a:schemeClr val="tx2"/>
                </a:solidFill>
                <a:latin typeface="+mn-lt"/>
              </a:rPr>
              <a:t>refers to those who you are attracted to physically, emotionally, or romantically (heterosexual/straight, gay, lesbian, bisexual, queer, asexual)</a:t>
            </a:r>
          </a:p>
          <a:p>
            <a:pPr marL="0" indent="0">
              <a:buNone/>
            </a:pPr>
            <a:r>
              <a:rPr lang="en-US" sz="1500" dirty="0">
                <a:solidFill>
                  <a:schemeClr val="tx2"/>
                </a:solidFill>
                <a:latin typeface="+mn-lt"/>
              </a:rPr>
              <a:t> </a:t>
            </a:r>
          </a:p>
          <a:p>
            <a:pPr marL="0" indent="0">
              <a:buNone/>
            </a:pPr>
            <a:r>
              <a:rPr lang="en-US" sz="1500" b="1" dirty="0">
                <a:solidFill>
                  <a:schemeClr val="tx2"/>
                </a:solidFill>
                <a:latin typeface="+mn-lt"/>
              </a:rPr>
              <a:t>Gender expression: </a:t>
            </a:r>
            <a:r>
              <a:rPr lang="en-US" sz="1500" dirty="0">
                <a:solidFill>
                  <a:schemeClr val="tx2"/>
                </a:solidFill>
                <a:latin typeface="+mn-lt"/>
              </a:rPr>
              <a:t>refers to the way a person displays their gender (e.g., masculine, feminine, androgynous)</a:t>
            </a:r>
          </a:p>
        </p:txBody>
      </p:sp>
    </p:spTree>
    <p:extLst>
      <p:ext uri="{BB962C8B-B14F-4D97-AF65-F5344CB8AC3E}">
        <p14:creationId xmlns:p14="http://schemas.microsoft.com/office/powerpoint/2010/main" val="13164608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DFA8D6-8E7E-5089-8569-D8260F059769}"/>
              </a:ext>
            </a:extLst>
          </p:cNvPr>
          <p:cNvSpPr>
            <a:spLocks noGrp="1"/>
          </p:cNvSpPr>
          <p:nvPr>
            <p:ph type="title"/>
          </p:nvPr>
        </p:nvSpPr>
        <p:spPr>
          <a:xfrm>
            <a:off x="908953" y="370141"/>
            <a:ext cx="7590591" cy="930844"/>
          </a:xfrm>
        </p:spPr>
        <p:txBody>
          <a:bodyPr anchor="ctr"/>
          <a:lstStyle/>
          <a:p>
            <a:r>
              <a:rPr lang="en-US" b="1" dirty="0">
                <a:latin typeface="+mj-lt"/>
              </a:rPr>
              <a:t>Sexual Orientation and Gender Identity (SOGI)</a:t>
            </a:r>
            <a:endParaRPr lang="en-US" dirty="0">
              <a:latin typeface="+mj-lt"/>
            </a:endParaRPr>
          </a:p>
        </p:txBody>
      </p:sp>
      <p:sp>
        <p:nvSpPr>
          <p:cNvPr id="10" name="TextBox 9">
            <a:extLst>
              <a:ext uri="{FF2B5EF4-FFF2-40B4-BE49-F238E27FC236}">
                <a16:creationId xmlns:a16="http://schemas.microsoft.com/office/drawing/2014/main" id="{FABA4FF8-A750-09CD-8648-3FC32C717C84}"/>
              </a:ext>
            </a:extLst>
          </p:cNvPr>
          <p:cNvSpPr txBox="1"/>
          <p:nvPr/>
        </p:nvSpPr>
        <p:spPr>
          <a:xfrm>
            <a:off x="5347780" y="1673366"/>
            <a:ext cx="3167570" cy="2377574"/>
          </a:xfrm>
          <a:prstGeom prst="rect">
            <a:avLst/>
          </a:prstGeom>
          <a:noFill/>
        </p:spPr>
        <p:txBody>
          <a:bodyPr wrap="square" rtlCol="0">
            <a:spAutoFit/>
          </a:bodyPr>
          <a:lstStyle/>
          <a:p>
            <a:pPr defTabSz="685800">
              <a:defRPr/>
            </a:pPr>
            <a:r>
              <a:rPr lang="en-US" sz="1350" b="1" dirty="0">
                <a:solidFill>
                  <a:schemeClr val="tx2"/>
                </a:solidFill>
                <a:latin typeface="Open Sans" panose="020B0606030504020204" pitchFamily="34" charset="0"/>
              </a:rPr>
              <a:t>Pronouns</a:t>
            </a:r>
            <a:r>
              <a:rPr lang="en-US" sz="1350" dirty="0">
                <a:solidFill>
                  <a:schemeClr val="tx2"/>
                </a:solidFill>
                <a:latin typeface="Open Sans" panose="020B0606030504020204" pitchFamily="34" charset="0"/>
              </a:rPr>
              <a:t> are the words you use to refer to another person (e.g., he, she, them). Asking about pronouns helps other people talk about a person using the correct terms. We do not include pronouns in our list of recommended data to collect, but we encourage health care and social service organizations providing direct care to ask about pronouns and preferred name.</a:t>
            </a:r>
          </a:p>
        </p:txBody>
      </p:sp>
      <p:pic>
        <p:nvPicPr>
          <p:cNvPr id="1026" name="Picture 2">
            <a:extLst>
              <a:ext uri="{FF2B5EF4-FFF2-40B4-BE49-F238E27FC236}">
                <a16:creationId xmlns:a16="http://schemas.microsoft.com/office/drawing/2014/main" id="{2B174BF4-588B-B1E9-A800-B7D0A7EECC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7599" y="1393287"/>
            <a:ext cx="4371975" cy="2914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58247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BA6BFA-188A-E7D6-F060-9B64981C2A88}"/>
              </a:ext>
            </a:extLst>
          </p:cNvPr>
          <p:cNvSpPr>
            <a:spLocks noGrp="1"/>
          </p:cNvSpPr>
          <p:nvPr>
            <p:ph type="title"/>
          </p:nvPr>
        </p:nvSpPr>
        <p:spPr>
          <a:xfrm>
            <a:off x="523161" y="0"/>
            <a:ext cx="7886700" cy="994172"/>
          </a:xfrm>
        </p:spPr>
        <p:txBody>
          <a:bodyPr anchor="ctr"/>
          <a:lstStyle/>
          <a:p>
            <a:pPr algn="ctr"/>
            <a:r>
              <a:rPr lang="en-US" b="1" dirty="0"/>
              <a:t>Sexual Orientation and Gender Identity (SOGI)</a:t>
            </a:r>
          </a:p>
        </p:txBody>
      </p:sp>
      <p:sp>
        <p:nvSpPr>
          <p:cNvPr id="6" name="Text Placeholder 5">
            <a:extLst>
              <a:ext uri="{FF2B5EF4-FFF2-40B4-BE49-F238E27FC236}">
                <a16:creationId xmlns:a16="http://schemas.microsoft.com/office/drawing/2014/main" id="{F7585065-48FC-44B0-63F4-12E32C776EBD}"/>
              </a:ext>
            </a:extLst>
          </p:cNvPr>
          <p:cNvSpPr>
            <a:spLocks noGrp="1"/>
          </p:cNvSpPr>
          <p:nvPr>
            <p:ph type="body" idx="1"/>
          </p:nvPr>
        </p:nvSpPr>
        <p:spPr>
          <a:xfrm>
            <a:off x="523161" y="796889"/>
            <a:ext cx="7884318" cy="286811"/>
          </a:xfrm>
          <a:solidFill>
            <a:schemeClr val="bg2"/>
          </a:solidFill>
        </p:spPr>
        <p:txBody>
          <a:bodyPr anchor="ctr">
            <a:normAutofit fontScale="77500" lnSpcReduction="20000"/>
          </a:bodyPr>
          <a:lstStyle/>
          <a:p>
            <a:r>
              <a:rPr lang="en-US" dirty="0">
                <a:solidFill>
                  <a:schemeClr val="tx2"/>
                </a:solidFill>
              </a:rPr>
              <a:t>Considerations</a:t>
            </a:r>
          </a:p>
        </p:txBody>
      </p:sp>
      <p:sp>
        <p:nvSpPr>
          <p:cNvPr id="7" name="Content Placeholder 6">
            <a:extLst>
              <a:ext uri="{FF2B5EF4-FFF2-40B4-BE49-F238E27FC236}">
                <a16:creationId xmlns:a16="http://schemas.microsoft.com/office/drawing/2014/main" id="{3826BEA8-C12F-5F8D-3C7A-5DFA1FAA99F6}"/>
              </a:ext>
            </a:extLst>
          </p:cNvPr>
          <p:cNvSpPr>
            <a:spLocks noGrp="1"/>
          </p:cNvSpPr>
          <p:nvPr>
            <p:ph sz="half" idx="2"/>
          </p:nvPr>
        </p:nvSpPr>
        <p:spPr>
          <a:xfrm>
            <a:off x="523161" y="1081093"/>
            <a:ext cx="7884318" cy="845956"/>
          </a:xfrm>
          <a:solidFill>
            <a:schemeClr val="bg2"/>
          </a:solidFill>
        </p:spPr>
        <p:txBody>
          <a:bodyPr>
            <a:noAutofit/>
          </a:bodyPr>
          <a:lstStyle/>
          <a:p>
            <a:r>
              <a:rPr lang="en-US" dirty="0">
                <a:solidFill>
                  <a:schemeClr val="tx2"/>
                </a:solidFill>
              </a:rPr>
              <a:t>Consider how you will use the information you collect. For example, if you want to know how to refer to a patient, ask about their pronouns.</a:t>
            </a:r>
          </a:p>
          <a:p>
            <a:r>
              <a:rPr lang="en-US" dirty="0">
                <a:solidFill>
                  <a:schemeClr val="tx2"/>
                </a:solidFill>
              </a:rPr>
              <a:t>Offering more categories for gender may cause questions for cisgender people, but it may also signal to transgender and gender fluid people that they are seen and accepted. </a:t>
            </a:r>
          </a:p>
        </p:txBody>
      </p:sp>
      <p:sp>
        <p:nvSpPr>
          <p:cNvPr id="8" name="Text Placeholder 7">
            <a:extLst>
              <a:ext uri="{FF2B5EF4-FFF2-40B4-BE49-F238E27FC236}">
                <a16:creationId xmlns:a16="http://schemas.microsoft.com/office/drawing/2014/main" id="{A88A39F5-189C-B620-F103-B64B1BBDBBBE}"/>
              </a:ext>
            </a:extLst>
          </p:cNvPr>
          <p:cNvSpPr>
            <a:spLocks noGrp="1"/>
          </p:cNvSpPr>
          <p:nvPr>
            <p:ph type="body" sz="quarter" idx="3"/>
          </p:nvPr>
        </p:nvSpPr>
        <p:spPr>
          <a:xfrm>
            <a:off x="523161" y="2034162"/>
            <a:ext cx="3887391" cy="257271"/>
          </a:xfrm>
        </p:spPr>
        <p:txBody>
          <a:bodyPr anchor="ctr">
            <a:normAutofit fontScale="77500" lnSpcReduction="20000"/>
          </a:bodyPr>
          <a:lstStyle/>
          <a:p>
            <a:r>
              <a:rPr lang="en-US" dirty="0">
                <a:solidFill>
                  <a:schemeClr val="tx2"/>
                </a:solidFill>
              </a:rPr>
              <a:t>What to Ask</a:t>
            </a:r>
          </a:p>
        </p:txBody>
      </p:sp>
      <p:sp>
        <p:nvSpPr>
          <p:cNvPr id="9" name="Content Placeholder 8">
            <a:extLst>
              <a:ext uri="{FF2B5EF4-FFF2-40B4-BE49-F238E27FC236}">
                <a16:creationId xmlns:a16="http://schemas.microsoft.com/office/drawing/2014/main" id="{3FC7D8E0-B79C-D38E-AA38-9585EED83481}"/>
              </a:ext>
            </a:extLst>
          </p:cNvPr>
          <p:cNvSpPr>
            <a:spLocks noGrp="1"/>
          </p:cNvSpPr>
          <p:nvPr>
            <p:ph sz="quarter" idx="4"/>
          </p:nvPr>
        </p:nvSpPr>
        <p:spPr>
          <a:xfrm>
            <a:off x="523161" y="2272504"/>
            <a:ext cx="8052095" cy="2385712"/>
          </a:xfrm>
        </p:spPr>
        <p:txBody>
          <a:bodyPr numCol="3">
            <a:noAutofit/>
          </a:bodyPr>
          <a:lstStyle/>
          <a:p>
            <a:pPr marL="0" indent="0">
              <a:buNone/>
            </a:pPr>
            <a:r>
              <a:rPr lang="en-US" sz="1100" b="1" dirty="0">
                <a:solidFill>
                  <a:schemeClr val="tx2"/>
                </a:solidFill>
              </a:rPr>
              <a:t>Do you think of yourself as:</a:t>
            </a:r>
            <a:r>
              <a:rPr lang="en-US" b="1" dirty="0">
                <a:solidFill>
                  <a:schemeClr val="tx2"/>
                </a:solidFill>
              </a:rPr>
              <a:t> </a:t>
            </a:r>
          </a:p>
          <a:p>
            <a:pPr>
              <a:buClr>
                <a:schemeClr val="accent1"/>
              </a:buClr>
              <a:buSzPct val="85000"/>
              <a:buFont typeface="Wingdings" panose="05000000000000000000" pitchFamily="2" charset="2"/>
              <a:buChar char="q"/>
            </a:pPr>
            <a:r>
              <a:rPr lang="en-US" sz="1000" dirty="0">
                <a:solidFill>
                  <a:schemeClr val="tx2"/>
                </a:solidFill>
              </a:rPr>
              <a:t>Asexual</a:t>
            </a:r>
          </a:p>
          <a:p>
            <a:pPr>
              <a:buClr>
                <a:schemeClr val="accent1"/>
              </a:buClr>
              <a:buSzPct val="85000"/>
              <a:buFont typeface="Wingdings" panose="05000000000000000000" pitchFamily="2" charset="2"/>
              <a:buChar char="q"/>
            </a:pPr>
            <a:r>
              <a:rPr lang="en-US" sz="1000" dirty="0">
                <a:solidFill>
                  <a:schemeClr val="tx2"/>
                </a:solidFill>
              </a:rPr>
              <a:t>Bisexual</a:t>
            </a:r>
          </a:p>
          <a:p>
            <a:pPr>
              <a:buClr>
                <a:schemeClr val="accent1"/>
              </a:buClr>
              <a:buSzPct val="85000"/>
              <a:buFont typeface="Wingdings" panose="05000000000000000000" pitchFamily="2" charset="2"/>
              <a:buChar char="q"/>
            </a:pPr>
            <a:r>
              <a:rPr lang="en-US" sz="1000" dirty="0">
                <a:solidFill>
                  <a:schemeClr val="tx2"/>
                </a:solidFill>
              </a:rPr>
              <a:t>Gay</a:t>
            </a:r>
          </a:p>
          <a:p>
            <a:pPr>
              <a:buClr>
                <a:schemeClr val="accent1"/>
              </a:buClr>
              <a:buSzPct val="85000"/>
              <a:buFont typeface="Wingdings" panose="05000000000000000000" pitchFamily="2" charset="2"/>
              <a:buChar char="q"/>
            </a:pPr>
            <a:r>
              <a:rPr lang="en-US" sz="1000" dirty="0">
                <a:solidFill>
                  <a:schemeClr val="tx2"/>
                </a:solidFill>
              </a:rPr>
              <a:t>Heterosexual</a:t>
            </a:r>
          </a:p>
          <a:p>
            <a:pPr>
              <a:buClr>
                <a:schemeClr val="accent1"/>
              </a:buClr>
              <a:buSzPct val="85000"/>
              <a:buFont typeface="Wingdings" panose="05000000000000000000" pitchFamily="2" charset="2"/>
              <a:buChar char="q"/>
            </a:pPr>
            <a:r>
              <a:rPr lang="en-US" sz="1000" dirty="0">
                <a:solidFill>
                  <a:schemeClr val="tx2"/>
                </a:solidFill>
              </a:rPr>
              <a:t>Lesbian</a:t>
            </a:r>
          </a:p>
          <a:p>
            <a:pPr>
              <a:buClr>
                <a:schemeClr val="accent1"/>
              </a:buClr>
              <a:buSzPct val="85000"/>
              <a:buFont typeface="Wingdings" panose="05000000000000000000" pitchFamily="2" charset="2"/>
              <a:buChar char="q"/>
            </a:pPr>
            <a:r>
              <a:rPr lang="en-US" sz="1000" dirty="0">
                <a:solidFill>
                  <a:schemeClr val="tx2"/>
                </a:solidFill>
              </a:rPr>
              <a:t>Queer</a:t>
            </a:r>
          </a:p>
          <a:p>
            <a:pPr>
              <a:buClr>
                <a:schemeClr val="accent1"/>
              </a:buClr>
              <a:buSzPct val="85000"/>
              <a:buFont typeface="Wingdings" panose="05000000000000000000" pitchFamily="2" charset="2"/>
              <a:buChar char="q"/>
            </a:pPr>
            <a:r>
              <a:rPr lang="en-US" sz="1000" dirty="0">
                <a:solidFill>
                  <a:schemeClr val="tx2"/>
                </a:solidFill>
              </a:rPr>
              <a:t>Prefer to self-describe ______​</a:t>
            </a:r>
          </a:p>
          <a:p>
            <a:pPr>
              <a:buClr>
                <a:schemeClr val="accent1"/>
              </a:buClr>
              <a:buSzPct val="85000"/>
              <a:buFont typeface="Wingdings" panose="05000000000000000000" pitchFamily="2" charset="2"/>
              <a:buChar char="q"/>
            </a:pPr>
            <a:r>
              <a:rPr lang="en-US" sz="1000" dirty="0">
                <a:solidFill>
                  <a:schemeClr val="tx2"/>
                </a:solidFill>
              </a:rPr>
              <a:t>Prefer not to answer</a:t>
            </a:r>
            <a:endParaRPr lang="en-US" sz="1100" b="1" dirty="0">
              <a:solidFill>
                <a:schemeClr val="tx2"/>
              </a:solidFill>
            </a:endParaRPr>
          </a:p>
          <a:p>
            <a:pPr marL="0" indent="0">
              <a:buSzPct val="85000"/>
              <a:buNone/>
            </a:pPr>
            <a:r>
              <a:rPr lang="en-US" sz="1100" b="1" dirty="0">
                <a:solidFill>
                  <a:schemeClr val="tx2"/>
                </a:solidFill>
              </a:rPr>
              <a:t>Which most closely describes </a:t>
            </a:r>
            <a:br>
              <a:rPr lang="en-US" sz="1100" b="1" dirty="0">
                <a:solidFill>
                  <a:schemeClr val="tx2"/>
                </a:solidFill>
              </a:rPr>
            </a:br>
            <a:r>
              <a:rPr lang="en-US" sz="1100" b="1" dirty="0">
                <a:solidFill>
                  <a:schemeClr val="tx2"/>
                </a:solidFill>
              </a:rPr>
              <a:t>your gender? Select all that apply.</a:t>
            </a:r>
          </a:p>
          <a:p>
            <a:pPr>
              <a:buClr>
                <a:schemeClr val="accent1"/>
              </a:buClr>
              <a:buSzPct val="85000"/>
              <a:buFont typeface="Wingdings" panose="05000000000000000000" pitchFamily="2" charset="2"/>
              <a:buChar char="q"/>
            </a:pPr>
            <a:r>
              <a:rPr lang="en-US" sz="1000" dirty="0">
                <a:solidFill>
                  <a:schemeClr val="tx2"/>
                </a:solidFill>
              </a:rPr>
              <a:t>Man</a:t>
            </a:r>
          </a:p>
          <a:p>
            <a:pPr>
              <a:buClr>
                <a:schemeClr val="accent1"/>
              </a:buClr>
              <a:buSzPct val="85000"/>
              <a:buFont typeface="Wingdings" panose="05000000000000000000" pitchFamily="2" charset="2"/>
              <a:buChar char="q"/>
            </a:pPr>
            <a:r>
              <a:rPr lang="en-US" sz="1000" dirty="0">
                <a:solidFill>
                  <a:schemeClr val="tx2"/>
                </a:solidFill>
              </a:rPr>
              <a:t>Non-binary/Genderqueer</a:t>
            </a:r>
          </a:p>
          <a:p>
            <a:pPr>
              <a:buClr>
                <a:schemeClr val="accent1"/>
              </a:buClr>
              <a:buSzPct val="85000"/>
              <a:buFont typeface="Wingdings" panose="05000000000000000000" pitchFamily="2" charset="2"/>
              <a:buChar char="q"/>
            </a:pPr>
            <a:r>
              <a:rPr lang="en-US" sz="1000" dirty="0">
                <a:solidFill>
                  <a:schemeClr val="tx2"/>
                </a:solidFill>
              </a:rPr>
              <a:t>Transgender Man/Trans Male</a:t>
            </a:r>
          </a:p>
          <a:p>
            <a:pPr>
              <a:buClr>
                <a:schemeClr val="accent1"/>
              </a:buClr>
              <a:buSzPct val="85000"/>
              <a:buFont typeface="Wingdings" panose="05000000000000000000" pitchFamily="2" charset="2"/>
              <a:buChar char="q"/>
            </a:pPr>
            <a:r>
              <a:rPr lang="en-US" sz="1000" dirty="0">
                <a:solidFill>
                  <a:schemeClr val="tx2"/>
                </a:solidFill>
              </a:rPr>
              <a:t>Transgender Woman/Trans Female</a:t>
            </a:r>
          </a:p>
          <a:p>
            <a:pPr>
              <a:buClr>
                <a:schemeClr val="accent1"/>
              </a:buClr>
              <a:buSzPct val="85000"/>
              <a:buFont typeface="Wingdings" panose="05000000000000000000" pitchFamily="2" charset="2"/>
              <a:buChar char="q"/>
            </a:pPr>
            <a:r>
              <a:rPr lang="en-US" sz="1000" dirty="0">
                <a:solidFill>
                  <a:schemeClr val="tx2"/>
                </a:solidFill>
              </a:rPr>
              <a:t>Woman</a:t>
            </a:r>
          </a:p>
          <a:p>
            <a:pPr>
              <a:buClr>
                <a:schemeClr val="accent1"/>
              </a:buClr>
              <a:buSzPct val="85000"/>
              <a:buFont typeface="Wingdings" panose="05000000000000000000" pitchFamily="2" charset="2"/>
              <a:buChar char="q"/>
            </a:pPr>
            <a:r>
              <a:rPr lang="en-US" sz="1000" dirty="0">
                <a:solidFill>
                  <a:schemeClr val="tx2"/>
                </a:solidFill>
              </a:rPr>
              <a:t>Prefer to self-describe: _____​_______</a:t>
            </a:r>
          </a:p>
          <a:p>
            <a:pPr>
              <a:buClr>
                <a:schemeClr val="accent1"/>
              </a:buClr>
              <a:buSzPct val="85000"/>
              <a:buFont typeface="Wingdings" panose="05000000000000000000" pitchFamily="2" charset="2"/>
              <a:buChar char="q"/>
            </a:pPr>
            <a:r>
              <a:rPr lang="en-US" sz="1000" dirty="0">
                <a:solidFill>
                  <a:schemeClr val="tx2"/>
                </a:solidFill>
              </a:rPr>
              <a:t>Prefer not to answer​</a:t>
            </a:r>
            <a:endParaRPr lang="en-US" b="1" dirty="0">
              <a:solidFill>
                <a:schemeClr val="tx2"/>
              </a:solidFill>
            </a:endParaRPr>
          </a:p>
          <a:p>
            <a:pPr marL="0" indent="0">
              <a:buSzPct val="85000"/>
              <a:buNone/>
            </a:pPr>
            <a:endParaRPr lang="en-US" sz="1100" b="1" dirty="0">
              <a:solidFill>
                <a:schemeClr val="tx2"/>
              </a:solidFill>
            </a:endParaRPr>
          </a:p>
          <a:p>
            <a:pPr marL="0" indent="0">
              <a:buSzPct val="85000"/>
              <a:buNone/>
            </a:pPr>
            <a:r>
              <a:rPr lang="en-US" sz="1100" b="1" dirty="0">
                <a:solidFill>
                  <a:schemeClr val="tx2"/>
                </a:solidFill>
              </a:rPr>
              <a:t>What sex were you assigned at birth,</a:t>
            </a:r>
            <a:r>
              <a:rPr lang="en-US" sz="1100" b="1" kern="100" dirty="0">
                <a:solidFill>
                  <a:schemeClr val="tx2"/>
                </a:solidFill>
                <a:latin typeface="Open Sans" panose="020B0606030504020204" pitchFamily="34" charset="0"/>
                <a:ea typeface="Calibri" panose="020F0502020204030204" pitchFamily="34" charset="0"/>
                <a:cs typeface="Times New Roman" panose="02020603050405020304" pitchFamily="18" charset="0"/>
              </a:rPr>
              <a:t> on your original birth certificate</a:t>
            </a:r>
            <a:r>
              <a:rPr lang="en-US" sz="1100" b="1" dirty="0">
                <a:solidFill>
                  <a:schemeClr val="tx2"/>
                </a:solidFill>
              </a:rPr>
              <a:t>?</a:t>
            </a:r>
          </a:p>
          <a:p>
            <a:pPr>
              <a:buClr>
                <a:schemeClr val="accent1"/>
              </a:buClr>
              <a:buSzPct val="85000"/>
              <a:buFont typeface="Wingdings" panose="05000000000000000000" pitchFamily="2" charset="2"/>
              <a:buChar char="q"/>
            </a:pPr>
            <a:r>
              <a:rPr lang="en-US" sz="1000" dirty="0">
                <a:solidFill>
                  <a:schemeClr val="tx2"/>
                </a:solidFill>
              </a:rPr>
              <a:t>Female</a:t>
            </a:r>
          </a:p>
          <a:p>
            <a:pPr>
              <a:buClr>
                <a:schemeClr val="accent1"/>
              </a:buClr>
              <a:buSzPct val="85000"/>
              <a:buFont typeface="Wingdings" panose="05000000000000000000" pitchFamily="2" charset="2"/>
              <a:buChar char="q"/>
            </a:pPr>
            <a:r>
              <a:rPr lang="en-US" sz="1000" dirty="0">
                <a:solidFill>
                  <a:schemeClr val="tx2"/>
                </a:solidFill>
              </a:rPr>
              <a:t>Male</a:t>
            </a:r>
          </a:p>
          <a:p>
            <a:pPr>
              <a:buClr>
                <a:schemeClr val="accent1"/>
              </a:buClr>
              <a:buSzPct val="85000"/>
              <a:buFont typeface="Wingdings" panose="05000000000000000000" pitchFamily="2" charset="2"/>
              <a:buChar char="q"/>
            </a:pPr>
            <a:r>
              <a:rPr lang="en-US" sz="1000" dirty="0">
                <a:solidFill>
                  <a:schemeClr val="tx2"/>
                </a:solidFill>
              </a:rPr>
              <a:t>Something else: ___________________</a:t>
            </a:r>
          </a:p>
          <a:p>
            <a:pPr>
              <a:buClr>
                <a:schemeClr val="accent1"/>
              </a:buClr>
              <a:buSzPct val="85000"/>
              <a:buFont typeface="Wingdings" panose="05000000000000000000" pitchFamily="2" charset="2"/>
              <a:buChar char="q"/>
            </a:pPr>
            <a:r>
              <a:rPr lang="en-US" sz="1000" dirty="0">
                <a:solidFill>
                  <a:schemeClr val="tx2"/>
                </a:solidFill>
              </a:rPr>
              <a:t>Prefer not to answer</a:t>
            </a:r>
          </a:p>
        </p:txBody>
      </p:sp>
    </p:spTree>
    <p:extLst>
      <p:ext uri="{BB962C8B-B14F-4D97-AF65-F5344CB8AC3E}">
        <p14:creationId xmlns:p14="http://schemas.microsoft.com/office/powerpoint/2010/main" val="11442129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4F5C832-DA24-E22F-EA70-6D4DC6109C75}"/>
              </a:ext>
            </a:extLst>
          </p:cNvPr>
          <p:cNvSpPr>
            <a:spLocks noGrp="1"/>
          </p:cNvSpPr>
          <p:nvPr>
            <p:ph type="title"/>
          </p:nvPr>
        </p:nvSpPr>
        <p:spPr>
          <a:xfrm>
            <a:off x="597854" y="223278"/>
            <a:ext cx="5800405" cy="930844"/>
          </a:xfrm>
        </p:spPr>
        <p:txBody>
          <a:bodyPr anchor="ctr"/>
          <a:lstStyle/>
          <a:p>
            <a:r>
              <a:rPr lang="en-US" b="1" dirty="0">
                <a:latin typeface="+mj-lt"/>
              </a:rPr>
              <a:t>Best Practices </a:t>
            </a:r>
            <a:r>
              <a:rPr lang="en-US" dirty="0">
                <a:latin typeface="+mj-lt"/>
              </a:rPr>
              <a:t>Data Collection</a:t>
            </a:r>
            <a:endParaRPr lang="en-US" b="1" dirty="0">
              <a:latin typeface="+mj-lt"/>
            </a:endParaRPr>
          </a:p>
        </p:txBody>
      </p:sp>
      <p:sp>
        <p:nvSpPr>
          <p:cNvPr id="8" name="Content Placeholder 7">
            <a:extLst>
              <a:ext uri="{FF2B5EF4-FFF2-40B4-BE49-F238E27FC236}">
                <a16:creationId xmlns:a16="http://schemas.microsoft.com/office/drawing/2014/main" id="{B2A62B9E-591E-58EA-2C41-AABD74B399DD}"/>
              </a:ext>
            </a:extLst>
          </p:cNvPr>
          <p:cNvSpPr>
            <a:spLocks noGrp="1"/>
          </p:cNvSpPr>
          <p:nvPr>
            <p:ph idx="1"/>
          </p:nvPr>
        </p:nvSpPr>
        <p:spPr>
          <a:xfrm>
            <a:off x="528870" y="982044"/>
            <a:ext cx="5186059" cy="3603852"/>
          </a:xfrm>
        </p:spPr>
        <p:txBody>
          <a:bodyPr vert="horz" lIns="68580" tIns="34290" rIns="68580" bIns="34290" rtlCol="0" anchor="t">
            <a:noAutofit/>
          </a:bodyPr>
          <a:lstStyle/>
          <a:p>
            <a:r>
              <a:rPr lang="en-US" sz="1350" b="1" dirty="0">
                <a:solidFill>
                  <a:schemeClr val="tx2"/>
                </a:solidFill>
                <a:latin typeface="+mn-lt"/>
              </a:rPr>
              <a:t>Allow patients to self-identify and self-report</a:t>
            </a:r>
          </a:p>
          <a:p>
            <a:pPr lvl="1"/>
            <a:r>
              <a:rPr lang="en-US" sz="1350" dirty="0">
                <a:solidFill>
                  <a:schemeClr val="tx2"/>
                </a:solidFill>
                <a:latin typeface="+mn-lt"/>
              </a:rPr>
              <a:t>Consider allowing people to check multiple boxes</a:t>
            </a:r>
          </a:p>
          <a:p>
            <a:pPr lvl="1"/>
            <a:r>
              <a:rPr lang="en-US" sz="1350" dirty="0">
                <a:solidFill>
                  <a:schemeClr val="tx2"/>
                </a:solidFill>
                <a:latin typeface="+mn-lt"/>
              </a:rPr>
              <a:t>Consider allowing people to write in answers for each category</a:t>
            </a:r>
          </a:p>
          <a:p>
            <a:r>
              <a:rPr lang="en-US" sz="1350" b="1" dirty="0">
                <a:solidFill>
                  <a:schemeClr val="tx2"/>
                </a:solidFill>
                <a:latin typeface="+mn-lt"/>
              </a:rPr>
              <a:t>Include communities </a:t>
            </a:r>
            <a:r>
              <a:rPr lang="en-US" sz="1350" dirty="0">
                <a:solidFill>
                  <a:schemeClr val="tx2"/>
                </a:solidFill>
                <a:latin typeface="+mn-lt"/>
              </a:rPr>
              <a:t>in the design and validation of how questions are asked (i.e., focus groups, surveys, feedback forms). </a:t>
            </a:r>
          </a:p>
          <a:p>
            <a:r>
              <a:rPr lang="en-US" sz="1350" b="1" dirty="0">
                <a:solidFill>
                  <a:schemeClr val="tx2"/>
                </a:solidFill>
                <a:latin typeface="+mn-lt"/>
              </a:rPr>
              <a:t>Validate the data collected</a:t>
            </a:r>
          </a:p>
          <a:p>
            <a:pPr lvl="1"/>
            <a:r>
              <a:rPr lang="en-US" sz="1350" dirty="0">
                <a:solidFill>
                  <a:schemeClr val="tx2"/>
                </a:solidFill>
                <a:latin typeface="+mn-lt"/>
              </a:rPr>
              <a:t>Process in place to confirm with the patient and update at subsequent visits and interactions</a:t>
            </a:r>
          </a:p>
          <a:p>
            <a:pPr lvl="1"/>
            <a:r>
              <a:rPr lang="en-US" sz="1350" dirty="0">
                <a:solidFill>
                  <a:schemeClr val="tx2"/>
                </a:solidFill>
                <a:latin typeface="+mn-lt"/>
              </a:rPr>
              <a:t>Workflow to check that data is available for all patients</a:t>
            </a:r>
          </a:p>
          <a:p>
            <a:r>
              <a:rPr lang="en-US" sz="1350" b="1" dirty="0">
                <a:solidFill>
                  <a:schemeClr val="tx2"/>
                </a:solidFill>
                <a:latin typeface="+mn-lt"/>
              </a:rPr>
              <a:t>Consider</a:t>
            </a:r>
          </a:p>
          <a:p>
            <a:pPr lvl="1"/>
            <a:r>
              <a:rPr lang="en-US" sz="1350" dirty="0">
                <a:solidFill>
                  <a:schemeClr val="tx2"/>
                </a:solidFill>
                <a:latin typeface="+mn-lt"/>
              </a:rPr>
              <a:t>What data do you need to collect? </a:t>
            </a:r>
          </a:p>
          <a:p>
            <a:pPr lvl="1"/>
            <a:r>
              <a:rPr lang="en-US" sz="1350" dirty="0">
                <a:solidFill>
                  <a:schemeClr val="tx2"/>
                </a:solidFill>
                <a:latin typeface="+mn-lt"/>
              </a:rPr>
              <a:t>What will you do with the data?</a:t>
            </a:r>
          </a:p>
        </p:txBody>
      </p:sp>
      <p:graphicFrame>
        <p:nvGraphicFramePr>
          <p:cNvPr id="2" name="Object 1">
            <a:extLst>
              <a:ext uri="{FF2B5EF4-FFF2-40B4-BE49-F238E27FC236}">
                <a16:creationId xmlns:a16="http://schemas.microsoft.com/office/drawing/2014/main" id="{B8B4D671-4544-5865-C508-DD0749E56BC6}"/>
              </a:ext>
            </a:extLst>
          </p:cNvPr>
          <p:cNvGraphicFramePr>
            <a:graphicFrameLocks noChangeAspect="1"/>
          </p:cNvGraphicFramePr>
          <p:nvPr>
            <p:extLst>
              <p:ext uri="{D42A27DB-BD31-4B8C-83A1-F6EECF244321}">
                <p14:modId xmlns:p14="http://schemas.microsoft.com/office/powerpoint/2010/main" val="2908557045"/>
              </p:ext>
            </p:extLst>
          </p:nvPr>
        </p:nvGraphicFramePr>
        <p:xfrm>
          <a:off x="5645944" y="472439"/>
          <a:ext cx="3229214" cy="4178853"/>
        </p:xfrm>
        <a:graphic>
          <a:graphicData uri="http://schemas.openxmlformats.org/presentationml/2006/ole">
            <mc:AlternateContent xmlns:mc="http://schemas.openxmlformats.org/markup-compatibility/2006">
              <mc:Choice xmlns:v="urn:schemas-microsoft-com:vml" Requires="v">
                <p:oleObj name="Acrobat Document" r:id="rId3" imgW="4663369" imgH="6035040" progId="AcroExch.Document.DC">
                  <p:embed/>
                </p:oleObj>
              </mc:Choice>
              <mc:Fallback>
                <p:oleObj name="Acrobat Document" r:id="rId3" imgW="4663369" imgH="6035040" progId="AcroExch.Document.DC">
                  <p:embed/>
                  <p:pic>
                    <p:nvPicPr>
                      <p:cNvPr id="2" name="Object 1">
                        <a:extLst>
                          <a:ext uri="{FF2B5EF4-FFF2-40B4-BE49-F238E27FC236}">
                            <a16:creationId xmlns:a16="http://schemas.microsoft.com/office/drawing/2014/main" id="{B8B4D671-4544-5865-C508-DD0749E56BC6}"/>
                          </a:ext>
                        </a:extLst>
                      </p:cNvPr>
                      <p:cNvPicPr/>
                      <p:nvPr/>
                    </p:nvPicPr>
                    <p:blipFill>
                      <a:blip r:embed="rId4"/>
                      <a:stretch>
                        <a:fillRect/>
                      </a:stretch>
                    </p:blipFill>
                    <p:spPr>
                      <a:xfrm>
                        <a:off x="5645944" y="472439"/>
                        <a:ext cx="3229214" cy="4178853"/>
                      </a:xfrm>
                      <a:prstGeom prst="rect">
                        <a:avLst/>
                      </a:prstGeom>
                    </p:spPr>
                  </p:pic>
                </p:oleObj>
              </mc:Fallback>
            </mc:AlternateContent>
          </a:graphicData>
        </a:graphic>
      </p:graphicFrame>
    </p:spTree>
    <p:extLst>
      <p:ext uri="{BB962C8B-B14F-4D97-AF65-F5344CB8AC3E}">
        <p14:creationId xmlns:p14="http://schemas.microsoft.com/office/powerpoint/2010/main" val="16850342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4F5C832-DA24-E22F-EA70-6D4DC6109C75}"/>
              </a:ext>
            </a:extLst>
          </p:cNvPr>
          <p:cNvSpPr>
            <a:spLocks noGrp="1"/>
          </p:cNvSpPr>
          <p:nvPr>
            <p:ph type="title"/>
          </p:nvPr>
        </p:nvSpPr>
        <p:spPr>
          <a:xfrm>
            <a:off x="995962" y="90362"/>
            <a:ext cx="7622410" cy="930844"/>
          </a:xfrm>
        </p:spPr>
        <p:txBody>
          <a:bodyPr anchor="ctr"/>
          <a:lstStyle/>
          <a:p>
            <a:pPr algn="ctr"/>
            <a:r>
              <a:rPr lang="en-US" b="1" dirty="0">
                <a:latin typeface="+mj-lt"/>
              </a:rPr>
              <a:t>Best Practices </a:t>
            </a:r>
            <a:r>
              <a:rPr lang="en-US" dirty="0">
                <a:latin typeface="+mj-lt"/>
              </a:rPr>
              <a:t>Data Coding and Sharing</a:t>
            </a:r>
            <a:endParaRPr lang="en-US" b="1" dirty="0">
              <a:latin typeface="+mj-lt"/>
            </a:endParaRPr>
          </a:p>
        </p:txBody>
      </p:sp>
      <p:sp>
        <p:nvSpPr>
          <p:cNvPr id="8" name="Content Placeholder 7">
            <a:extLst>
              <a:ext uri="{FF2B5EF4-FFF2-40B4-BE49-F238E27FC236}">
                <a16:creationId xmlns:a16="http://schemas.microsoft.com/office/drawing/2014/main" id="{B2A62B9E-591E-58EA-2C41-AABD74B399DD}"/>
              </a:ext>
            </a:extLst>
          </p:cNvPr>
          <p:cNvSpPr>
            <a:spLocks noGrp="1"/>
          </p:cNvSpPr>
          <p:nvPr>
            <p:ph idx="1"/>
          </p:nvPr>
        </p:nvSpPr>
        <p:spPr>
          <a:xfrm>
            <a:off x="811531" y="983864"/>
            <a:ext cx="3588290" cy="3603852"/>
          </a:xfrm>
        </p:spPr>
        <p:txBody>
          <a:bodyPr vert="horz" lIns="68580" tIns="34290" rIns="68580" bIns="34290" rtlCol="0" anchor="t">
            <a:noAutofit/>
          </a:bodyPr>
          <a:lstStyle/>
          <a:p>
            <a:pPr marL="0" indent="0">
              <a:buNone/>
            </a:pPr>
            <a:r>
              <a:rPr lang="en-US" sz="1350" dirty="0">
                <a:solidFill>
                  <a:schemeClr val="tx2"/>
                </a:solidFill>
                <a:latin typeface="Open Sans" panose="020B0606030504020204" pitchFamily="34" charset="0"/>
              </a:rPr>
              <a:t>Include data both for sex assigned at birth and gender using these broad categories</a:t>
            </a:r>
          </a:p>
          <a:p>
            <a:r>
              <a:rPr lang="en-US" sz="1350" b="1" dirty="0">
                <a:solidFill>
                  <a:schemeClr val="tx2"/>
                </a:solidFill>
                <a:latin typeface="Open Sans" panose="020B0606030504020204" pitchFamily="34" charset="0"/>
              </a:rPr>
              <a:t>Sex assigned at birth</a:t>
            </a:r>
          </a:p>
          <a:p>
            <a:pPr lvl="1"/>
            <a:r>
              <a:rPr lang="en-US" sz="1050" dirty="0">
                <a:solidFill>
                  <a:schemeClr val="tx2"/>
                </a:solidFill>
                <a:latin typeface="Open Sans" panose="020B0606030504020204" pitchFamily="34" charset="0"/>
              </a:rPr>
              <a:t>Female</a:t>
            </a:r>
          </a:p>
          <a:p>
            <a:pPr lvl="1"/>
            <a:r>
              <a:rPr lang="en-US" sz="1050" dirty="0">
                <a:solidFill>
                  <a:schemeClr val="tx2"/>
                </a:solidFill>
                <a:latin typeface="Open Sans" panose="020B0606030504020204" pitchFamily="34" charset="0"/>
              </a:rPr>
              <a:t>Male</a:t>
            </a:r>
          </a:p>
          <a:p>
            <a:pPr lvl="1"/>
            <a:r>
              <a:rPr lang="en-US" sz="1050" dirty="0">
                <a:solidFill>
                  <a:schemeClr val="tx2"/>
                </a:solidFill>
                <a:latin typeface="Open Sans" panose="020B0606030504020204" pitchFamily="34" charset="0"/>
              </a:rPr>
              <a:t>Consider including Intersex as an option—some birthing sites already do this</a:t>
            </a:r>
          </a:p>
          <a:p>
            <a:r>
              <a:rPr lang="en-US" sz="1350" b="1" dirty="0">
                <a:solidFill>
                  <a:schemeClr val="tx2"/>
                </a:solidFill>
                <a:latin typeface="Open Sans" panose="020B0606030504020204" pitchFamily="34" charset="0"/>
              </a:rPr>
              <a:t>Gender</a:t>
            </a:r>
          </a:p>
          <a:p>
            <a:pPr lvl="1"/>
            <a:r>
              <a:rPr lang="en-US" sz="1050" dirty="0">
                <a:solidFill>
                  <a:schemeClr val="tx2"/>
                </a:solidFill>
                <a:latin typeface="Open Sans" panose="020B0606030504020204" pitchFamily="34" charset="0"/>
              </a:rPr>
              <a:t>Man</a:t>
            </a:r>
          </a:p>
          <a:p>
            <a:pPr lvl="1"/>
            <a:r>
              <a:rPr lang="en-US" sz="1050" dirty="0">
                <a:solidFill>
                  <a:schemeClr val="tx2"/>
                </a:solidFill>
                <a:latin typeface="Open Sans" panose="020B0606030504020204" pitchFamily="34" charset="0"/>
              </a:rPr>
              <a:t>Non-binary</a:t>
            </a:r>
          </a:p>
          <a:p>
            <a:pPr lvl="1"/>
            <a:r>
              <a:rPr lang="en-US" sz="1050" dirty="0">
                <a:solidFill>
                  <a:schemeClr val="tx2"/>
                </a:solidFill>
                <a:latin typeface="Open Sans" panose="020B0606030504020204" pitchFamily="34" charset="0"/>
              </a:rPr>
              <a:t>Transgender</a:t>
            </a:r>
          </a:p>
          <a:p>
            <a:pPr lvl="1"/>
            <a:r>
              <a:rPr lang="en-US" sz="1050" dirty="0">
                <a:solidFill>
                  <a:schemeClr val="tx2"/>
                </a:solidFill>
                <a:latin typeface="Open Sans" panose="020B0606030504020204" pitchFamily="34" charset="0"/>
              </a:rPr>
              <a:t>Woman</a:t>
            </a:r>
          </a:p>
          <a:p>
            <a:pPr lvl="1"/>
            <a:r>
              <a:rPr lang="en-US" sz="1050" dirty="0">
                <a:solidFill>
                  <a:schemeClr val="tx2"/>
                </a:solidFill>
                <a:latin typeface="Open Sans" panose="020B0606030504020204" pitchFamily="34" charset="0"/>
              </a:rPr>
              <a:t>Unknown/not reported</a:t>
            </a:r>
          </a:p>
          <a:p>
            <a:pPr marL="342900" lvl="1" indent="0">
              <a:buNone/>
            </a:pPr>
            <a:r>
              <a:rPr lang="en-US" sz="1050" dirty="0">
                <a:solidFill>
                  <a:schemeClr val="tx2"/>
                </a:solidFill>
                <a:latin typeface="Open Sans" panose="020B0606030504020204" pitchFamily="34" charset="0"/>
              </a:rPr>
              <a:t>Allow these fields to be multiple selection (e.g. someone can be a woman and transgender, others may identify as only one of those options)</a:t>
            </a:r>
          </a:p>
        </p:txBody>
      </p:sp>
      <p:sp>
        <p:nvSpPr>
          <p:cNvPr id="3" name="Content Placeholder 7">
            <a:extLst>
              <a:ext uri="{FF2B5EF4-FFF2-40B4-BE49-F238E27FC236}">
                <a16:creationId xmlns:a16="http://schemas.microsoft.com/office/drawing/2014/main" id="{4C2495E4-410D-6D81-0C78-76972D796F44}"/>
              </a:ext>
            </a:extLst>
          </p:cNvPr>
          <p:cNvSpPr txBox="1">
            <a:spLocks/>
          </p:cNvSpPr>
          <p:nvPr/>
        </p:nvSpPr>
        <p:spPr>
          <a:xfrm>
            <a:off x="4807167" y="983864"/>
            <a:ext cx="3588290" cy="3603852"/>
          </a:xfrm>
          <a:prstGeom prst="rect">
            <a:avLst/>
          </a:prstGeom>
        </p:spPr>
        <p:txBody>
          <a:bodyPr vert="horz" lIns="68580" tIns="34290" rIns="68580" bIns="3429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74C"/>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74C"/>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74C"/>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74C"/>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7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350" b="1" dirty="0">
                <a:solidFill>
                  <a:schemeClr val="tx2"/>
                </a:solidFill>
              </a:rPr>
              <a:t>Collect metadata </a:t>
            </a:r>
            <a:r>
              <a:rPr lang="en-US" sz="1350" dirty="0">
                <a:solidFill>
                  <a:schemeClr val="tx2"/>
                </a:solidFill>
              </a:rPr>
              <a:t>from sites reporting SOGI data. This includes:</a:t>
            </a:r>
          </a:p>
          <a:p>
            <a:pPr lvl="1"/>
            <a:r>
              <a:rPr lang="en-US" sz="1050" dirty="0">
                <a:solidFill>
                  <a:schemeClr val="tx2"/>
                </a:solidFill>
              </a:rPr>
              <a:t>Exact question wording</a:t>
            </a:r>
          </a:p>
          <a:p>
            <a:pPr lvl="1"/>
            <a:r>
              <a:rPr lang="en-US" sz="1050" dirty="0">
                <a:solidFill>
                  <a:schemeClr val="tx2"/>
                </a:solidFill>
              </a:rPr>
              <a:t>Who collected the data</a:t>
            </a:r>
          </a:p>
          <a:p>
            <a:pPr lvl="1"/>
            <a:r>
              <a:rPr lang="en-US" sz="1050" dirty="0">
                <a:solidFill>
                  <a:schemeClr val="tx2"/>
                </a:solidFill>
              </a:rPr>
              <a:t>Response options, including missing options </a:t>
            </a:r>
          </a:p>
          <a:p>
            <a:r>
              <a:rPr lang="en-US" sz="1350" b="1" dirty="0">
                <a:solidFill>
                  <a:schemeClr val="tx2"/>
                </a:solidFill>
              </a:rPr>
              <a:t>Include multiple fields to allow for multiple selection</a:t>
            </a:r>
          </a:p>
          <a:p>
            <a:pPr lvl="1"/>
            <a:r>
              <a:rPr lang="en-US" sz="1350" dirty="0">
                <a:solidFill>
                  <a:schemeClr val="tx2"/>
                </a:solidFill>
              </a:rPr>
              <a:t>This will take some data infrastructure change</a:t>
            </a:r>
          </a:p>
          <a:p>
            <a:pPr lvl="1"/>
            <a:r>
              <a:rPr lang="en-US" sz="1350" dirty="0">
                <a:solidFill>
                  <a:schemeClr val="tx2"/>
                </a:solidFill>
              </a:rPr>
              <a:t>It will allow for more flexible reporting options</a:t>
            </a:r>
          </a:p>
          <a:p>
            <a:r>
              <a:rPr lang="en-US" sz="1350" b="1" dirty="0">
                <a:solidFill>
                  <a:schemeClr val="tx2"/>
                </a:solidFill>
              </a:rPr>
              <a:t>Consider</a:t>
            </a:r>
          </a:p>
          <a:p>
            <a:pPr lvl="1"/>
            <a:r>
              <a:rPr lang="en-US" sz="1350" dirty="0">
                <a:solidFill>
                  <a:schemeClr val="tx2"/>
                </a:solidFill>
              </a:rPr>
              <a:t>What are your reporting needs? </a:t>
            </a:r>
          </a:p>
          <a:p>
            <a:pPr lvl="1"/>
            <a:r>
              <a:rPr lang="en-US" sz="1350" dirty="0">
                <a:solidFill>
                  <a:schemeClr val="tx2"/>
                </a:solidFill>
              </a:rPr>
              <a:t>Is your system flexible to support changing identities?</a:t>
            </a:r>
          </a:p>
        </p:txBody>
      </p:sp>
    </p:spTree>
    <p:extLst>
      <p:ext uri="{BB962C8B-B14F-4D97-AF65-F5344CB8AC3E}">
        <p14:creationId xmlns:p14="http://schemas.microsoft.com/office/powerpoint/2010/main" val="3993362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9AF1ED-9084-FCCA-F34A-384F5AE30B9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B84B7D6-0C9E-0FFC-19C2-30132BB7362F}"/>
              </a:ext>
            </a:extLst>
          </p:cNvPr>
          <p:cNvSpPr>
            <a:spLocks noGrp="1"/>
          </p:cNvSpPr>
          <p:nvPr>
            <p:ph type="title"/>
          </p:nvPr>
        </p:nvSpPr>
        <p:spPr>
          <a:xfrm>
            <a:off x="1683529" y="268770"/>
            <a:ext cx="5800405" cy="930844"/>
          </a:xfrm>
        </p:spPr>
        <p:txBody>
          <a:bodyPr anchor="ctr">
            <a:normAutofit/>
          </a:bodyPr>
          <a:lstStyle/>
          <a:p>
            <a:pPr algn="ctr"/>
            <a:r>
              <a:rPr lang="en-US" sz="2800" dirty="0">
                <a:latin typeface="+mj-lt"/>
              </a:rPr>
              <a:t>Our Team</a:t>
            </a:r>
          </a:p>
        </p:txBody>
      </p:sp>
      <p:grpSp>
        <p:nvGrpSpPr>
          <p:cNvPr id="75" name="Group 74">
            <a:extLst>
              <a:ext uri="{FF2B5EF4-FFF2-40B4-BE49-F238E27FC236}">
                <a16:creationId xmlns:a16="http://schemas.microsoft.com/office/drawing/2014/main" id="{BD39298A-373C-EE1E-06B1-50F28F73338A}"/>
              </a:ext>
            </a:extLst>
          </p:cNvPr>
          <p:cNvGrpSpPr/>
          <p:nvPr/>
        </p:nvGrpSpPr>
        <p:grpSpPr>
          <a:xfrm>
            <a:off x="3025481" y="1271013"/>
            <a:ext cx="1558251" cy="1380182"/>
            <a:chOff x="3115548" y="1617845"/>
            <a:chExt cx="2077668" cy="1840243"/>
          </a:xfrm>
        </p:grpSpPr>
        <p:pic>
          <p:nvPicPr>
            <p:cNvPr id="40" name="Picture 39" descr="A person wearing glasses and smiling&#10;&#10;Description automatically generated">
              <a:extLst>
                <a:ext uri="{FF2B5EF4-FFF2-40B4-BE49-F238E27FC236}">
                  <a16:creationId xmlns:a16="http://schemas.microsoft.com/office/drawing/2014/main" id="{721AA17C-7E9F-6490-94F0-6C3FD9EA74C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0576" t="8711" r="29136" b="17363"/>
            <a:stretch/>
          </p:blipFill>
          <p:spPr>
            <a:xfrm>
              <a:off x="3585888" y="1617845"/>
              <a:ext cx="1136989" cy="1390843"/>
            </a:xfrm>
            <a:prstGeom prst="rect">
              <a:avLst/>
            </a:prstGeom>
          </p:spPr>
        </p:pic>
        <p:sp>
          <p:nvSpPr>
            <p:cNvPr id="41" name="Google Shape;276;p9">
              <a:extLst>
                <a:ext uri="{FF2B5EF4-FFF2-40B4-BE49-F238E27FC236}">
                  <a16:creationId xmlns:a16="http://schemas.microsoft.com/office/drawing/2014/main" id="{B70882EE-0A20-8802-9A80-17816556E3F7}"/>
                </a:ext>
              </a:extLst>
            </p:cNvPr>
            <p:cNvSpPr txBox="1"/>
            <p:nvPr/>
          </p:nvSpPr>
          <p:spPr>
            <a:xfrm>
              <a:off x="3115548" y="3027241"/>
              <a:ext cx="2077668" cy="430847"/>
            </a:xfrm>
            <a:prstGeom prst="rect">
              <a:avLst/>
            </a:prstGeom>
            <a:noFill/>
            <a:ln>
              <a:noFill/>
            </a:ln>
          </p:spPr>
          <p:txBody>
            <a:bodyPr spcFirstLastPara="1" wrap="square" lIns="68569" tIns="34275" rIns="68569" bIns="34275" anchor="t"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800">
                <a:buClr>
                  <a:srgbClr val="000000"/>
                </a:buClr>
                <a:buSzPts val="1400"/>
                <a:defRPr/>
              </a:pPr>
              <a:r>
                <a:rPr lang="en-US" sz="825" b="1" kern="0" dirty="0">
                  <a:solidFill>
                    <a:srgbClr val="00274C"/>
                  </a:solidFill>
                  <a:latin typeface="Open Sans" panose="020B0606030504020204" pitchFamily="34" charset="0"/>
                  <a:ea typeface="Calibri"/>
                  <a:cs typeface="Calibri"/>
                  <a:sym typeface="Calibri"/>
                </a:rPr>
                <a:t>Bradley Iott</a:t>
              </a:r>
              <a:endParaRPr lang="en-US" sz="825" kern="0" dirty="0">
                <a:solidFill>
                  <a:srgbClr val="00274C"/>
                </a:solidFill>
                <a:latin typeface="Open Sans" panose="020B0606030504020204" pitchFamily="34" charset="0"/>
                <a:ea typeface="Arial"/>
                <a:cs typeface="Arial"/>
              </a:endParaRPr>
            </a:p>
            <a:p>
              <a:pPr algn="ctr" defTabSz="685800">
                <a:buClr>
                  <a:srgbClr val="000000"/>
                </a:buClr>
                <a:buSzPts val="1400"/>
                <a:defRPr/>
              </a:pPr>
              <a:r>
                <a:rPr lang="en-US" sz="825" kern="0" dirty="0">
                  <a:solidFill>
                    <a:srgbClr val="00274C"/>
                  </a:solidFill>
                  <a:latin typeface="Open Sans" panose="020B0606030504020204" pitchFamily="34" charset="0"/>
                  <a:ea typeface="Calibri"/>
                  <a:cs typeface="Calibri"/>
                  <a:sym typeface="Calibri"/>
                </a:rPr>
                <a:t>Content Expert</a:t>
              </a:r>
              <a:endParaRPr sz="825" kern="0" dirty="0">
                <a:solidFill>
                  <a:srgbClr val="00274C"/>
                </a:solidFill>
                <a:latin typeface="Open Sans" panose="020B0606030504020204" pitchFamily="34" charset="0"/>
                <a:ea typeface="Calibri"/>
                <a:cs typeface="Calibri"/>
                <a:sym typeface="Calibri"/>
              </a:endParaRPr>
            </a:p>
          </p:txBody>
        </p:sp>
      </p:grpSp>
      <p:grpSp>
        <p:nvGrpSpPr>
          <p:cNvPr id="74" name="Group 73">
            <a:extLst>
              <a:ext uri="{FF2B5EF4-FFF2-40B4-BE49-F238E27FC236}">
                <a16:creationId xmlns:a16="http://schemas.microsoft.com/office/drawing/2014/main" id="{BAE06FB8-101A-EADD-4925-4F305DDE6422}"/>
              </a:ext>
            </a:extLst>
          </p:cNvPr>
          <p:cNvGrpSpPr/>
          <p:nvPr/>
        </p:nvGrpSpPr>
        <p:grpSpPr>
          <a:xfrm>
            <a:off x="1428218" y="1278560"/>
            <a:ext cx="1558251" cy="1395070"/>
            <a:chOff x="702870" y="1579441"/>
            <a:chExt cx="2077668" cy="1860094"/>
          </a:xfrm>
        </p:grpSpPr>
        <p:sp>
          <p:nvSpPr>
            <p:cNvPr id="39" name="Google Shape;276;p9">
              <a:extLst>
                <a:ext uri="{FF2B5EF4-FFF2-40B4-BE49-F238E27FC236}">
                  <a16:creationId xmlns:a16="http://schemas.microsoft.com/office/drawing/2014/main" id="{C8A6426D-541A-0894-B2AF-C53CE4BED640}"/>
                </a:ext>
              </a:extLst>
            </p:cNvPr>
            <p:cNvSpPr txBox="1"/>
            <p:nvPr/>
          </p:nvSpPr>
          <p:spPr>
            <a:xfrm>
              <a:off x="702870" y="3008688"/>
              <a:ext cx="2077668" cy="430847"/>
            </a:xfrm>
            <a:prstGeom prst="rect">
              <a:avLst/>
            </a:prstGeom>
            <a:noFill/>
            <a:ln>
              <a:noFill/>
            </a:ln>
          </p:spPr>
          <p:txBody>
            <a:bodyPr spcFirstLastPara="1" wrap="square" lIns="68569" tIns="34275" rIns="68569" bIns="34275" anchor="t"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800">
                <a:buClr>
                  <a:srgbClr val="000000"/>
                </a:buClr>
                <a:buSzPts val="1400"/>
                <a:defRPr/>
              </a:pPr>
              <a:r>
                <a:rPr lang="en-US" sz="825" b="1" kern="0" dirty="0">
                  <a:solidFill>
                    <a:srgbClr val="00274C"/>
                  </a:solidFill>
                  <a:latin typeface="Open Sans" panose="020B0606030504020204" pitchFamily="34" charset="0"/>
                  <a:ea typeface="Calibri"/>
                  <a:cs typeface="Calibri"/>
                  <a:sym typeface="Calibri"/>
                </a:rPr>
                <a:t>Alyssa Moore</a:t>
              </a:r>
              <a:endParaRPr lang="en-US" sz="825" kern="0" dirty="0">
                <a:solidFill>
                  <a:srgbClr val="00274C"/>
                </a:solidFill>
                <a:latin typeface="Open Sans" panose="020B0606030504020204" pitchFamily="34" charset="0"/>
                <a:ea typeface="Arial"/>
                <a:cs typeface="Arial"/>
              </a:endParaRPr>
            </a:p>
            <a:p>
              <a:pPr algn="ctr" defTabSz="685800">
                <a:buClr>
                  <a:srgbClr val="000000"/>
                </a:buClr>
                <a:buSzPts val="1400"/>
                <a:defRPr/>
              </a:pPr>
              <a:r>
                <a:rPr lang="en-US" sz="825" kern="0" dirty="0">
                  <a:solidFill>
                    <a:srgbClr val="00274C"/>
                  </a:solidFill>
                  <a:latin typeface="Open Sans" panose="020B0606030504020204" pitchFamily="34" charset="0"/>
                  <a:ea typeface="Calibri"/>
                  <a:cs typeface="Calibri"/>
                  <a:sym typeface="Calibri"/>
                </a:rPr>
                <a:t>Administrative Specialist</a:t>
              </a:r>
              <a:endParaRPr sz="825" kern="0" dirty="0">
                <a:solidFill>
                  <a:srgbClr val="00274C"/>
                </a:solidFill>
                <a:latin typeface="Open Sans" panose="020B0606030504020204" pitchFamily="34" charset="0"/>
                <a:ea typeface="Calibri"/>
                <a:cs typeface="Calibri"/>
                <a:sym typeface="Calibri"/>
              </a:endParaRPr>
            </a:p>
          </p:txBody>
        </p:sp>
        <p:pic>
          <p:nvPicPr>
            <p:cNvPr id="55" name="Picture 54">
              <a:extLst>
                <a:ext uri="{FF2B5EF4-FFF2-40B4-BE49-F238E27FC236}">
                  <a16:creationId xmlns:a16="http://schemas.microsoft.com/office/drawing/2014/main" id="{A74CDD04-C605-2B15-19C6-09D312CB25F5}"/>
                </a:ext>
              </a:extLst>
            </p:cNvPr>
            <p:cNvPicPr>
              <a:picLocks noChangeAspect="1"/>
            </p:cNvPicPr>
            <p:nvPr/>
          </p:nvPicPr>
          <p:blipFill>
            <a:blip r:embed="rId4"/>
            <a:stretch>
              <a:fillRect/>
            </a:stretch>
          </p:blipFill>
          <p:spPr>
            <a:xfrm>
              <a:off x="1179729" y="1579441"/>
              <a:ext cx="1123950" cy="1447800"/>
            </a:xfrm>
            <a:prstGeom prst="rect">
              <a:avLst/>
            </a:prstGeom>
          </p:spPr>
        </p:pic>
      </p:grpSp>
      <p:grpSp>
        <p:nvGrpSpPr>
          <p:cNvPr id="56" name="Group 55">
            <a:extLst>
              <a:ext uri="{FF2B5EF4-FFF2-40B4-BE49-F238E27FC236}">
                <a16:creationId xmlns:a16="http://schemas.microsoft.com/office/drawing/2014/main" id="{4BD94B1E-76C3-CC53-D419-A60D4A6A971A}"/>
              </a:ext>
            </a:extLst>
          </p:cNvPr>
          <p:cNvGrpSpPr/>
          <p:nvPr/>
        </p:nvGrpSpPr>
        <p:grpSpPr>
          <a:xfrm>
            <a:off x="4736114" y="1282986"/>
            <a:ext cx="1427623" cy="1361724"/>
            <a:chOff x="3311806" y="1188103"/>
            <a:chExt cx="1903497" cy="1815632"/>
          </a:xfrm>
        </p:grpSpPr>
        <p:pic>
          <p:nvPicPr>
            <p:cNvPr id="57" name="Picture 2">
              <a:extLst>
                <a:ext uri="{FF2B5EF4-FFF2-40B4-BE49-F238E27FC236}">
                  <a16:creationId xmlns:a16="http://schemas.microsoft.com/office/drawing/2014/main" id="{EC186AF0-1701-0E1C-E655-25D0778374C9}"/>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0485" r="6869"/>
            <a:stretch/>
          </p:blipFill>
          <p:spPr bwMode="auto">
            <a:xfrm>
              <a:off x="3695061" y="1188103"/>
              <a:ext cx="1136989" cy="1347680"/>
            </a:xfrm>
            <a:prstGeom prst="rect">
              <a:avLst/>
            </a:prstGeom>
            <a:noFill/>
            <a:extLst>
              <a:ext uri="{909E8E84-426E-40DD-AFC4-6F175D3DCCD1}">
                <a14:hiddenFill xmlns:a14="http://schemas.microsoft.com/office/drawing/2010/main">
                  <a:solidFill>
                    <a:srgbClr val="FFFFFF"/>
                  </a:solidFill>
                </a14:hiddenFill>
              </a:ext>
            </a:extLst>
          </p:spPr>
        </p:pic>
        <p:sp>
          <p:nvSpPr>
            <p:cNvPr id="58" name="Google Shape;276;p9">
              <a:extLst>
                <a:ext uri="{FF2B5EF4-FFF2-40B4-BE49-F238E27FC236}">
                  <a16:creationId xmlns:a16="http://schemas.microsoft.com/office/drawing/2014/main" id="{E8852CA4-9B8C-80C8-B125-C698437E5436}"/>
                </a:ext>
              </a:extLst>
            </p:cNvPr>
            <p:cNvSpPr txBox="1"/>
            <p:nvPr/>
          </p:nvSpPr>
          <p:spPr>
            <a:xfrm>
              <a:off x="3311806" y="2572888"/>
              <a:ext cx="1903497" cy="430847"/>
            </a:xfrm>
            <a:prstGeom prst="rect">
              <a:avLst/>
            </a:prstGeom>
            <a:noFill/>
            <a:ln>
              <a:noFill/>
            </a:ln>
          </p:spPr>
          <p:txBody>
            <a:bodyPr spcFirstLastPara="1" wrap="square" lIns="68569" tIns="34275" rIns="68569" bIns="34275" anchor="t"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800">
                <a:buClr>
                  <a:srgbClr val="000000"/>
                </a:buClr>
                <a:buSzPts val="1400"/>
                <a:defRPr/>
              </a:pPr>
              <a:r>
                <a:rPr lang="en-US" sz="825" b="1" kern="0" dirty="0">
                  <a:solidFill>
                    <a:srgbClr val="00274C"/>
                  </a:solidFill>
                  <a:latin typeface="Open Sans" panose="020B0606030504020204" pitchFamily="34" charset="0"/>
                  <a:ea typeface="Calibri"/>
                  <a:cs typeface="Calibri"/>
                  <a:sym typeface="Calibri"/>
                </a:rPr>
                <a:t>Carol Gray</a:t>
              </a:r>
              <a:endParaRPr lang="en-US" sz="825" kern="0" dirty="0">
                <a:solidFill>
                  <a:srgbClr val="00274C"/>
                </a:solidFill>
                <a:latin typeface="Open Sans" panose="020B0606030504020204" pitchFamily="34" charset="0"/>
                <a:ea typeface="Arial"/>
                <a:cs typeface="Arial"/>
              </a:endParaRPr>
            </a:p>
            <a:p>
              <a:pPr algn="ctr" defTabSz="685800">
                <a:buClr>
                  <a:srgbClr val="000000"/>
                </a:buClr>
                <a:buSzPts val="1400"/>
                <a:defRPr/>
              </a:pPr>
              <a:r>
                <a:rPr lang="en-US" sz="825" kern="0" dirty="0">
                  <a:solidFill>
                    <a:srgbClr val="00274C"/>
                  </a:solidFill>
                  <a:latin typeface="Open Sans" panose="020B0606030504020204" pitchFamily="34" charset="0"/>
                  <a:ea typeface="Calibri"/>
                  <a:cs typeface="Calibri"/>
                  <a:sym typeface="Calibri"/>
                </a:rPr>
                <a:t>Program Manager</a:t>
              </a:r>
              <a:endParaRPr sz="825" kern="0" dirty="0">
                <a:solidFill>
                  <a:srgbClr val="00274C"/>
                </a:solidFill>
                <a:latin typeface="Open Sans" panose="020B0606030504020204" pitchFamily="34" charset="0"/>
                <a:ea typeface="Calibri"/>
                <a:cs typeface="Calibri"/>
                <a:sym typeface="Calibri"/>
              </a:endParaRPr>
            </a:p>
          </p:txBody>
        </p:sp>
      </p:grpSp>
      <p:grpSp>
        <p:nvGrpSpPr>
          <p:cNvPr id="59" name="Group 58">
            <a:extLst>
              <a:ext uri="{FF2B5EF4-FFF2-40B4-BE49-F238E27FC236}">
                <a16:creationId xmlns:a16="http://schemas.microsoft.com/office/drawing/2014/main" id="{4BF1B73A-270F-3E54-2028-991BB0E86E02}"/>
              </a:ext>
            </a:extLst>
          </p:cNvPr>
          <p:cNvGrpSpPr/>
          <p:nvPr/>
        </p:nvGrpSpPr>
        <p:grpSpPr>
          <a:xfrm>
            <a:off x="6305188" y="1268016"/>
            <a:ext cx="1577276" cy="1356129"/>
            <a:chOff x="9820414" y="1190965"/>
            <a:chExt cx="2103034" cy="1808172"/>
          </a:xfrm>
        </p:grpSpPr>
        <p:pic>
          <p:nvPicPr>
            <p:cNvPr id="60" name="Google Shape;266;p9">
              <a:extLst>
                <a:ext uri="{FF2B5EF4-FFF2-40B4-BE49-F238E27FC236}">
                  <a16:creationId xmlns:a16="http://schemas.microsoft.com/office/drawing/2014/main" id="{21B59579-C0A8-F444-0834-332E1C38C10E}"/>
                </a:ext>
              </a:extLst>
            </p:cNvPr>
            <p:cNvPicPr preferRelativeResize="0"/>
            <p:nvPr/>
          </p:nvPicPr>
          <p:blipFill rotWithShape="1">
            <a:blip r:embed="rId6">
              <a:extLst>
                <a:ext uri="{28A0092B-C50C-407E-A947-70E740481C1C}">
                  <a14:useLocalDpi xmlns:a14="http://schemas.microsoft.com/office/drawing/2010/main" val="0"/>
                </a:ext>
              </a:extLst>
            </a:blip>
            <a:srcRect l="7547" t="6470" r="4876" b="25012"/>
            <a:stretch/>
          </p:blipFill>
          <p:spPr>
            <a:xfrm>
              <a:off x="10300432" y="1190965"/>
              <a:ext cx="1143487" cy="1341956"/>
            </a:xfrm>
            <a:prstGeom prst="rect">
              <a:avLst/>
            </a:prstGeom>
            <a:noFill/>
            <a:ln>
              <a:noFill/>
            </a:ln>
          </p:spPr>
        </p:pic>
        <p:sp>
          <p:nvSpPr>
            <p:cNvPr id="61" name="Google Shape;267;p9">
              <a:extLst>
                <a:ext uri="{FF2B5EF4-FFF2-40B4-BE49-F238E27FC236}">
                  <a16:creationId xmlns:a16="http://schemas.microsoft.com/office/drawing/2014/main" id="{5D7D31F5-118C-C295-DDCC-8C1EDFEE6E45}"/>
                </a:ext>
              </a:extLst>
            </p:cNvPr>
            <p:cNvSpPr txBox="1"/>
            <p:nvPr/>
          </p:nvSpPr>
          <p:spPr>
            <a:xfrm>
              <a:off x="9820414" y="2568290"/>
              <a:ext cx="2103034" cy="430847"/>
            </a:xfrm>
            <a:prstGeom prst="rect">
              <a:avLst/>
            </a:prstGeom>
            <a:noFill/>
            <a:ln>
              <a:noFill/>
            </a:ln>
          </p:spPr>
          <p:txBody>
            <a:bodyPr spcFirstLastPara="1" wrap="square" lIns="68569" tIns="34275" rIns="68569" bIns="34275" anchor="t"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800">
                <a:buClr>
                  <a:srgbClr val="000000"/>
                </a:buClr>
                <a:buSzPts val="1400"/>
                <a:defRPr/>
              </a:pPr>
              <a:r>
                <a:rPr lang="en-US" sz="825" b="1" kern="0" dirty="0">
                  <a:solidFill>
                    <a:srgbClr val="00274C"/>
                  </a:solidFill>
                  <a:latin typeface="Open Sans" panose="020B0606030504020204" pitchFamily="34" charset="0"/>
                  <a:ea typeface="Calibri"/>
                  <a:cs typeface="Calibri"/>
                  <a:sym typeface="Calibri"/>
                </a:rPr>
                <a:t>Lindsey Herrel</a:t>
              </a:r>
              <a:endParaRPr lang="en-US" sz="825" kern="0" dirty="0">
                <a:solidFill>
                  <a:srgbClr val="00274C"/>
                </a:solidFill>
                <a:latin typeface="Open Sans" panose="020B0606030504020204" pitchFamily="34" charset="0"/>
                <a:ea typeface="Arial"/>
                <a:cs typeface="Arial"/>
              </a:endParaRPr>
            </a:p>
            <a:p>
              <a:pPr algn="ctr" defTabSz="685800">
                <a:buClr>
                  <a:srgbClr val="000000"/>
                </a:buClr>
                <a:buSzPts val="1400"/>
                <a:defRPr/>
              </a:pPr>
              <a:r>
                <a:rPr lang="en-US" sz="825" kern="0" dirty="0">
                  <a:solidFill>
                    <a:srgbClr val="00274C"/>
                  </a:solidFill>
                  <a:latin typeface="Open Sans" panose="020B0606030504020204" pitchFamily="34" charset="0"/>
                  <a:ea typeface="Calibri"/>
                  <a:cs typeface="Calibri"/>
                  <a:sym typeface="Calibri"/>
                </a:rPr>
                <a:t>Program Co-Director</a:t>
              </a:r>
              <a:endParaRPr lang="en-US" sz="825" kern="0" dirty="0">
                <a:solidFill>
                  <a:srgbClr val="00274C"/>
                </a:solidFill>
                <a:latin typeface="Open Sans" panose="020B0606030504020204" pitchFamily="34" charset="0"/>
                <a:ea typeface="Arial"/>
                <a:cs typeface="Arial"/>
              </a:endParaRPr>
            </a:p>
          </p:txBody>
        </p:sp>
      </p:grpSp>
      <p:grpSp>
        <p:nvGrpSpPr>
          <p:cNvPr id="62" name="Group 61">
            <a:extLst>
              <a:ext uri="{FF2B5EF4-FFF2-40B4-BE49-F238E27FC236}">
                <a16:creationId xmlns:a16="http://schemas.microsoft.com/office/drawing/2014/main" id="{44A14265-037B-0A19-6A30-2F289732305F}"/>
              </a:ext>
            </a:extLst>
          </p:cNvPr>
          <p:cNvGrpSpPr/>
          <p:nvPr/>
        </p:nvGrpSpPr>
        <p:grpSpPr>
          <a:xfrm>
            <a:off x="1494322" y="2950522"/>
            <a:ext cx="1486431" cy="1485233"/>
            <a:chOff x="9650623" y="1320749"/>
            <a:chExt cx="1981908" cy="1980311"/>
          </a:xfrm>
        </p:grpSpPr>
        <p:pic>
          <p:nvPicPr>
            <p:cNvPr id="63" name="Picture 62">
              <a:extLst>
                <a:ext uri="{FF2B5EF4-FFF2-40B4-BE49-F238E27FC236}">
                  <a16:creationId xmlns:a16="http://schemas.microsoft.com/office/drawing/2014/main" id="{B05865F9-D632-33F1-8C3E-C368098F887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8806" r="8806"/>
            <a:stretch/>
          </p:blipFill>
          <p:spPr bwMode="auto">
            <a:xfrm>
              <a:off x="10088876" y="1320749"/>
              <a:ext cx="1105403" cy="1341703"/>
            </a:xfrm>
            <a:prstGeom prst="rect">
              <a:avLst/>
            </a:prstGeom>
            <a:noFill/>
            <a:extLst>
              <a:ext uri="{909E8E84-426E-40DD-AFC4-6F175D3DCCD1}">
                <a14:hiddenFill xmlns:a14="http://schemas.microsoft.com/office/drawing/2010/main">
                  <a:solidFill>
                    <a:srgbClr val="FFFFFF"/>
                  </a:solidFill>
                </a14:hiddenFill>
              </a:ext>
            </a:extLst>
          </p:spPr>
        </p:pic>
        <p:sp>
          <p:nvSpPr>
            <p:cNvPr id="64" name="Google Shape;272;p9">
              <a:extLst>
                <a:ext uri="{FF2B5EF4-FFF2-40B4-BE49-F238E27FC236}">
                  <a16:creationId xmlns:a16="http://schemas.microsoft.com/office/drawing/2014/main" id="{FBC7DBAC-3B11-CBBB-B382-3ED734EF4F58}"/>
                </a:ext>
              </a:extLst>
            </p:cNvPr>
            <p:cNvSpPr txBox="1"/>
            <p:nvPr/>
          </p:nvSpPr>
          <p:spPr>
            <a:xfrm>
              <a:off x="9650623" y="2700936"/>
              <a:ext cx="1981908" cy="600124"/>
            </a:xfrm>
            <a:prstGeom prst="rect">
              <a:avLst/>
            </a:prstGeom>
            <a:noFill/>
            <a:ln>
              <a:noFill/>
            </a:ln>
          </p:spPr>
          <p:txBody>
            <a:bodyPr spcFirstLastPara="1" wrap="square" lIns="68569" tIns="34275" rIns="68569" bIns="34275" anchor="t"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800">
                <a:buClr>
                  <a:srgbClr val="000000"/>
                </a:buClr>
                <a:buSzPts val="1400"/>
                <a:defRPr/>
              </a:pPr>
              <a:r>
                <a:rPr lang="en-US" sz="825" b="1" kern="0" dirty="0">
                  <a:solidFill>
                    <a:srgbClr val="00274C"/>
                  </a:solidFill>
                  <a:latin typeface="Open Sans" panose="020B0606030504020204" pitchFamily="34" charset="0"/>
                  <a:ea typeface="Calibri"/>
                  <a:cs typeface="Calibri"/>
                  <a:sym typeface="Calibri"/>
                </a:rPr>
                <a:t>Matthias Kirch</a:t>
              </a:r>
              <a:endParaRPr lang="en-US" sz="825" kern="0" dirty="0">
                <a:solidFill>
                  <a:srgbClr val="00274C"/>
                </a:solidFill>
                <a:latin typeface="Open Sans" panose="020B0606030504020204" pitchFamily="34" charset="0"/>
                <a:ea typeface="Arial"/>
                <a:cs typeface="Arial"/>
              </a:endParaRPr>
            </a:p>
            <a:p>
              <a:pPr algn="ctr" defTabSz="685800">
                <a:buClr>
                  <a:srgbClr val="000000"/>
                </a:buClr>
                <a:buSzPts val="1400"/>
                <a:defRPr/>
              </a:pPr>
              <a:r>
                <a:rPr lang="en-US" sz="825" kern="0" dirty="0">
                  <a:solidFill>
                    <a:srgbClr val="00274C"/>
                  </a:solidFill>
                  <a:latin typeface="Open Sans" panose="020B0606030504020204" pitchFamily="34" charset="0"/>
                  <a:ea typeface="Calibri"/>
                  <a:cs typeface="Calibri"/>
                  <a:sym typeface="Calibri"/>
                </a:rPr>
                <a:t>Health Informatics Specialist</a:t>
              </a:r>
              <a:endParaRPr sz="825" kern="0" dirty="0">
                <a:solidFill>
                  <a:srgbClr val="00274C"/>
                </a:solidFill>
                <a:latin typeface="Open Sans" panose="020B0606030504020204" pitchFamily="34" charset="0"/>
                <a:ea typeface="Arial"/>
                <a:cs typeface="Arial"/>
                <a:sym typeface="Arial"/>
              </a:endParaRPr>
            </a:p>
          </p:txBody>
        </p:sp>
      </p:grpSp>
      <p:grpSp>
        <p:nvGrpSpPr>
          <p:cNvPr id="65" name="Group 64">
            <a:extLst>
              <a:ext uri="{FF2B5EF4-FFF2-40B4-BE49-F238E27FC236}">
                <a16:creationId xmlns:a16="http://schemas.microsoft.com/office/drawing/2014/main" id="{9C3EC21F-5117-2764-B92E-139B9D4849F7}"/>
              </a:ext>
            </a:extLst>
          </p:cNvPr>
          <p:cNvGrpSpPr/>
          <p:nvPr/>
        </p:nvGrpSpPr>
        <p:grpSpPr>
          <a:xfrm>
            <a:off x="2912056" y="2950522"/>
            <a:ext cx="1785101" cy="1373864"/>
            <a:chOff x="371625" y="3627668"/>
            <a:chExt cx="2380135" cy="1831819"/>
          </a:xfrm>
        </p:grpSpPr>
        <p:pic>
          <p:nvPicPr>
            <p:cNvPr id="66" name="Google Shape;269;p9">
              <a:extLst>
                <a:ext uri="{FF2B5EF4-FFF2-40B4-BE49-F238E27FC236}">
                  <a16:creationId xmlns:a16="http://schemas.microsoft.com/office/drawing/2014/main" id="{A9E7BA87-D737-69A2-D67B-63D08A6B7888}"/>
                </a:ext>
              </a:extLst>
            </p:cNvPr>
            <p:cNvPicPr preferRelativeResize="0"/>
            <p:nvPr/>
          </p:nvPicPr>
          <p:blipFill rotWithShape="1">
            <a:blip r:embed="rId8" cstate="print">
              <a:extLst>
                <a:ext uri="{28A0092B-C50C-407E-A947-70E740481C1C}">
                  <a14:useLocalDpi xmlns:a14="http://schemas.microsoft.com/office/drawing/2010/main" val="0"/>
                </a:ext>
              </a:extLst>
            </a:blip>
            <a:srcRect l="27" r="-27" b="21846"/>
            <a:stretch/>
          </p:blipFill>
          <p:spPr>
            <a:xfrm>
              <a:off x="982550" y="3627668"/>
              <a:ext cx="1144484" cy="1341702"/>
            </a:xfrm>
            <a:prstGeom prst="rect">
              <a:avLst/>
            </a:prstGeom>
            <a:noFill/>
            <a:ln>
              <a:noFill/>
            </a:ln>
          </p:spPr>
        </p:pic>
        <p:sp>
          <p:nvSpPr>
            <p:cNvPr id="67" name="Google Shape;270;p9">
              <a:extLst>
                <a:ext uri="{FF2B5EF4-FFF2-40B4-BE49-F238E27FC236}">
                  <a16:creationId xmlns:a16="http://schemas.microsoft.com/office/drawing/2014/main" id="{A0B0D7CA-D870-C84A-FE43-E02A5C158D0B}"/>
                </a:ext>
              </a:extLst>
            </p:cNvPr>
            <p:cNvSpPr txBox="1"/>
            <p:nvPr/>
          </p:nvSpPr>
          <p:spPr>
            <a:xfrm>
              <a:off x="371625" y="5028640"/>
              <a:ext cx="2380135" cy="430847"/>
            </a:xfrm>
            <a:prstGeom prst="rect">
              <a:avLst/>
            </a:prstGeom>
            <a:noFill/>
            <a:ln>
              <a:noFill/>
            </a:ln>
          </p:spPr>
          <p:txBody>
            <a:bodyPr spcFirstLastPara="1" wrap="square" lIns="68569" tIns="34275" rIns="68569" bIns="34275" anchor="t"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800">
                <a:buClr>
                  <a:srgbClr val="000000"/>
                </a:buClr>
                <a:buSzPts val="1400"/>
                <a:defRPr/>
              </a:pPr>
              <a:r>
                <a:rPr lang="en-US" sz="825" b="1" kern="0" dirty="0">
                  <a:solidFill>
                    <a:srgbClr val="00274C"/>
                  </a:solidFill>
                  <a:latin typeface="Open Sans" panose="020B0606030504020204" pitchFamily="34" charset="0"/>
                  <a:ea typeface="Calibri"/>
                  <a:cs typeface="Calibri"/>
                  <a:sym typeface="Calibri"/>
                </a:rPr>
                <a:t>Melissa Creary</a:t>
              </a:r>
              <a:endParaRPr lang="en-US" sz="825" kern="0" dirty="0">
                <a:solidFill>
                  <a:srgbClr val="00274C"/>
                </a:solidFill>
                <a:latin typeface="Open Sans" panose="020B0606030504020204" pitchFamily="34" charset="0"/>
                <a:ea typeface="Arial"/>
                <a:cs typeface="Arial"/>
              </a:endParaRPr>
            </a:p>
            <a:p>
              <a:pPr algn="ctr" defTabSz="685800">
                <a:buClr>
                  <a:srgbClr val="000000"/>
                </a:buClr>
                <a:buSzPts val="1400"/>
                <a:defRPr/>
              </a:pPr>
              <a:r>
                <a:rPr lang="en-US" sz="825" kern="0" dirty="0">
                  <a:solidFill>
                    <a:srgbClr val="00274C"/>
                  </a:solidFill>
                  <a:latin typeface="Open Sans" panose="020B0606030504020204" pitchFamily="34" charset="0"/>
                  <a:ea typeface="Calibri"/>
                  <a:cs typeface="Calibri"/>
                  <a:sym typeface="Calibri"/>
                </a:rPr>
                <a:t>Program Co-Director</a:t>
              </a:r>
              <a:endParaRPr lang="en-US" sz="825" kern="0" dirty="0">
                <a:solidFill>
                  <a:srgbClr val="00274C"/>
                </a:solidFill>
                <a:latin typeface="Open Sans" panose="020B0606030504020204" pitchFamily="34" charset="0"/>
                <a:ea typeface="Arial"/>
                <a:cs typeface="Arial"/>
              </a:endParaRPr>
            </a:p>
          </p:txBody>
        </p:sp>
      </p:grpSp>
      <p:grpSp>
        <p:nvGrpSpPr>
          <p:cNvPr id="68" name="Group 67">
            <a:extLst>
              <a:ext uri="{FF2B5EF4-FFF2-40B4-BE49-F238E27FC236}">
                <a16:creationId xmlns:a16="http://schemas.microsoft.com/office/drawing/2014/main" id="{C559AB94-740A-733B-851F-FF6FFA6DD367}"/>
              </a:ext>
            </a:extLst>
          </p:cNvPr>
          <p:cNvGrpSpPr/>
          <p:nvPr/>
        </p:nvGrpSpPr>
        <p:grpSpPr>
          <a:xfrm>
            <a:off x="4514809" y="2950522"/>
            <a:ext cx="1863303" cy="1373864"/>
            <a:chOff x="2594050" y="3627668"/>
            <a:chExt cx="2484404" cy="1831819"/>
          </a:xfrm>
        </p:grpSpPr>
        <p:pic>
          <p:nvPicPr>
            <p:cNvPr id="69" name="Google Shape;269;p9">
              <a:extLst>
                <a:ext uri="{FF2B5EF4-FFF2-40B4-BE49-F238E27FC236}">
                  <a16:creationId xmlns:a16="http://schemas.microsoft.com/office/drawing/2014/main" id="{555D6135-09A9-2F05-CAE9-9F76D2F9752F}"/>
                </a:ext>
              </a:extLst>
            </p:cNvPr>
            <p:cNvPicPr preferRelativeResize="0"/>
            <p:nvPr/>
          </p:nvPicPr>
          <p:blipFill rotWithShape="1">
            <a:blip r:embed="rId9">
              <a:alphaModFix/>
            </a:blip>
            <a:srcRect l="327" r="-326" b="25208"/>
            <a:stretch/>
          </p:blipFill>
          <p:spPr>
            <a:xfrm>
              <a:off x="3264509" y="3627668"/>
              <a:ext cx="1144484" cy="1341702"/>
            </a:xfrm>
            <a:prstGeom prst="rect">
              <a:avLst/>
            </a:prstGeom>
            <a:noFill/>
            <a:ln>
              <a:noFill/>
            </a:ln>
          </p:spPr>
        </p:pic>
        <p:sp>
          <p:nvSpPr>
            <p:cNvPr id="70" name="Google Shape;270;p9">
              <a:extLst>
                <a:ext uri="{FF2B5EF4-FFF2-40B4-BE49-F238E27FC236}">
                  <a16:creationId xmlns:a16="http://schemas.microsoft.com/office/drawing/2014/main" id="{6B074317-F9B6-59F4-FA28-5752AF8B4F62}"/>
                </a:ext>
              </a:extLst>
            </p:cNvPr>
            <p:cNvSpPr txBox="1"/>
            <p:nvPr/>
          </p:nvSpPr>
          <p:spPr>
            <a:xfrm>
              <a:off x="2594050" y="5028640"/>
              <a:ext cx="2484404" cy="430847"/>
            </a:xfrm>
            <a:prstGeom prst="rect">
              <a:avLst/>
            </a:prstGeom>
            <a:noFill/>
            <a:ln>
              <a:noFill/>
            </a:ln>
          </p:spPr>
          <p:txBody>
            <a:bodyPr spcFirstLastPara="1" wrap="square" lIns="68569" tIns="34275" rIns="68569" bIns="34275" anchor="t"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800">
                <a:buClr>
                  <a:srgbClr val="000000"/>
                </a:buClr>
                <a:buSzPts val="1400"/>
                <a:defRPr/>
              </a:pPr>
              <a:r>
                <a:rPr lang="en-US" sz="825" b="1" kern="0" dirty="0">
                  <a:solidFill>
                    <a:srgbClr val="00274C"/>
                  </a:solidFill>
                  <a:latin typeface="Open Sans" panose="020B0606030504020204" pitchFamily="34" charset="0"/>
                  <a:ea typeface="Calibri"/>
                  <a:cs typeface="Calibri"/>
                  <a:sym typeface="Calibri"/>
                </a:rPr>
                <a:t>Renu Tipirneni</a:t>
              </a:r>
              <a:endParaRPr lang="en-US" sz="825" kern="0" dirty="0">
                <a:solidFill>
                  <a:srgbClr val="00274C"/>
                </a:solidFill>
                <a:latin typeface="Open Sans" panose="020B0606030504020204" pitchFamily="34" charset="0"/>
                <a:ea typeface="Arial"/>
                <a:cs typeface="Arial"/>
              </a:endParaRPr>
            </a:p>
            <a:p>
              <a:pPr algn="ctr" defTabSz="685800">
                <a:buClr>
                  <a:srgbClr val="000000"/>
                </a:buClr>
                <a:buSzPts val="1400"/>
                <a:defRPr/>
              </a:pPr>
              <a:r>
                <a:rPr lang="en-US" sz="825" kern="0" dirty="0">
                  <a:solidFill>
                    <a:srgbClr val="00274C"/>
                  </a:solidFill>
                  <a:latin typeface="Open Sans" panose="020B0606030504020204" pitchFamily="34" charset="0"/>
                  <a:ea typeface="Calibri"/>
                  <a:cs typeface="Calibri"/>
                  <a:sym typeface="Calibri"/>
                </a:rPr>
                <a:t>Program Co-Director</a:t>
              </a:r>
              <a:endParaRPr sz="825" kern="0" dirty="0">
                <a:solidFill>
                  <a:srgbClr val="00274C"/>
                </a:solidFill>
                <a:latin typeface="Open Sans" panose="020B0606030504020204" pitchFamily="34" charset="0"/>
                <a:ea typeface="Arial"/>
                <a:cs typeface="Arial"/>
              </a:endParaRPr>
            </a:p>
          </p:txBody>
        </p:sp>
      </p:grpSp>
      <p:grpSp>
        <p:nvGrpSpPr>
          <p:cNvPr id="71" name="Group 70">
            <a:extLst>
              <a:ext uri="{FF2B5EF4-FFF2-40B4-BE49-F238E27FC236}">
                <a16:creationId xmlns:a16="http://schemas.microsoft.com/office/drawing/2014/main" id="{0A2D4657-6202-AFBD-26C3-28054975EF19}"/>
              </a:ext>
            </a:extLst>
          </p:cNvPr>
          <p:cNvGrpSpPr/>
          <p:nvPr/>
        </p:nvGrpSpPr>
        <p:grpSpPr>
          <a:xfrm>
            <a:off x="6430858" y="2950522"/>
            <a:ext cx="1325936" cy="1500822"/>
            <a:chOff x="7788919" y="4840302"/>
            <a:chExt cx="1767914" cy="2001096"/>
          </a:xfrm>
        </p:grpSpPr>
        <p:pic>
          <p:nvPicPr>
            <p:cNvPr id="72" name="Picture 71">
              <a:extLst>
                <a:ext uri="{FF2B5EF4-FFF2-40B4-BE49-F238E27FC236}">
                  <a16:creationId xmlns:a16="http://schemas.microsoft.com/office/drawing/2014/main" id="{FEBF380D-D3AC-531E-18BD-85D4BCEDF156}"/>
                </a:ext>
              </a:extLst>
            </p:cNvPr>
            <p:cNvPicPr>
              <a:picLocks noChangeAspect="1"/>
            </p:cNvPicPr>
            <p:nvPr/>
          </p:nvPicPr>
          <p:blipFill>
            <a:blip r:embed="rId10" cstate="print">
              <a:extLst>
                <a:ext uri="{28A0092B-C50C-407E-A947-70E740481C1C}">
                  <a14:useLocalDpi xmlns:a14="http://schemas.microsoft.com/office/drawing/2010/main" val="0"/>
                </a:ext>
              </a:extLst>
            </a:blip>
            <a:srcRect l="6227" r="6227"/>
            <a:stretch/>
          </p:blipFill>
          <p:spPr>
            <a:xfrm>
              <a:off x="8101376" y="4840302"/>
              <a:ext cx="1143000" cy="1343687"/>
            </a:xfrm>
            <a:prstGeom prst="rect">
              <a:avLst/>
            </a:prstGeom>
          </p:spPr>
        </p:pic>
        <p:sp>
          <p:nvSpPr>
            <p:cNvPr id="73" name="Google Shape;276;p9">
              <a:extLst>
                <a:ext uri="{FF2B5EF4-FFF2-40B4-BE49-F238E27FC236}">
                  <a16:creationId xmlns:a16="http://schemas.microsoft.com/office/drawing/2014/main" id="{B2448443-C493-0C5F-E3A0-8C686643741B}"/>
                </a:ext>
              </a:extLst>
            </p:cNvPr>
            <p:cNvSpPr txBox="1"/>
            <p:nvPr/>
          </p:nvSpPr>
          <p:spPr>
            <a:xfrm>
              <a:off x="7788919" y="6241274"/>
              <a:ext cx="1767914" cy="600124"/>
            </a:xfrm>
            <a:prstGeom prst="rect">
              <a:avLst/>
            </a:prstGeom>
            <a:noFill/>
            <a:ln>
              <a:noFill/>
            </a:ln>
          </p:spPr>
          <p:txBody>
            <a:bodyPr spcFirstLastPara="1" wrap="square" lIns="68569" tIns="34275" rIns="68569" bIns="34275" anchor="t"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800">
                <a:defRPr/>
              </a:pPr>
              <a:r>
                <a:rPr lang="en-US" sz="825" b="1" kern="0" dirty="0">
                  <a:solidFill>
                    <a:srgbClr val="00274C"/>
                  </a:solidFill>
                  <a:latin typeface="Open Sans" panose="020B0606030504020204" pitchFamily="34" charset="0"/>
                  <a:ea typeface="Calibri"/>
                  <a:cs typeface="Calibri"/>
                  <a:sym typeface="Calibri"/>
                </a:rPr>
                <a:t>Sheryl Kelly</a:t>
              </a:r>
              <a:endParaRPr lang="en-US" sz="825" kern="0" dirty="0">
                <a:solidFill>
                  <a:srgbClr val="00274C"/>
                </a:solidFill>
                <a:latin typeface="Open Sans" panose="020B0606030504020204" pitchFamily="34" charset="0"/>
                <a:ea typeface="+mn-lt"/>
                <a:cs typeface="Arial"/>
              </a:endParaRPr>
            </a:p>
            <a:p>
              <a:pPr algn="ctr" defTabSz="685800">
                <a:defRPr/>
              </a:pPr>
              <a:r>
                <a:rPr lang="en-US" sz="825" kern="0" dirty="0">
                  <a:solidFill>
                    <a:srgbClr val="00274C"/>
                  </a:solidFill>
                  <a:latin typeface="Open Sans" panose="020B0606030504020204" pitchFamily="34" charset="0"/>
                  <a:ea typeface="Calibri"/>
                  <a:cs typeface="Calibri"/>
                  <a:sym typeface="Calibri"/>
                </a:rPr>
                <a:t>Equity &amp; Anti-racism Strategist</a:t>
              </a:r>
              <a:endParaRPr sz="825" dirty="0">
                <a:solidFill>
                  <a:srgbClr val="00274C"/>
                </a:solidFill>
                <a:latin typeface="Open Sans" panose="020B0606030504020204" pitchFamily="34" charset="0"/>
              </a:endParaRPr>
            </a:p>
          </p:txBody>
        </p:sp>
      </p:grpSp>
    </p:spTree>
    <p:extLst>
      <p:ext uri="{BB962C8B-B14F-4D97-AF65-F5344CB8AC3E}">
        <p14:creationId xmlns:p14="http://schemas.microsoft.com/office/powerpoint/2010/main" val="23999927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AE8099-382B-88C2-914F-A2988B837755}"/>
              </a:ext>
            </a:extLst>
          </p:cNvPr>
          <p:cNvSpPr>
            <a:spLocks noGrp="1"/>
          </p:cNvSpPr>
          <p:nvPr>
            <p:ph type="title"/>
          </p:nvPr>
        </p:nvSpPr>
        <p:spPr>
          <a:xfrm>
            <a:off x="628650" y="1506360"/>
            <a:ext cx="3789602" cy="994172"/>
          </a:xfrm>
        </p:spPr>
        <p:txBody>
          <a:bodyPr/>
          <a:lstStyle/>
          <a:p>
            <a:r>
              <a:rPr lang="en-US" dirty="0"/>
              <a:t>Thank you!</a:t>
            </a:r>
          </a:p>
        </p:txBody>
      </p:sp>
      <p:sp>
        <p:nvSpPr>
          <p:cNvPr id="3" name="TextBox 2">
            <a:extLst>
              <a:ext uri="{FF2B5EF4-FFF2-40B4-BE49-F238E27FC236}">
                <a16:creationId xmlns:a16="http://schemas.microsoft.com/office/drawing/2014/main" id="{03438CD0-2C85-7152-DEB6-8B17B765220A}"/>
              </a:ext>
            </a:extLst>
          </p:cNvPr>
          <p:cNvSpPr txBox="1"/>
          <p:nvPr/>
        </p:nvSpPr>
        <p:spPr>
          <a:xfrm>
            <a:off x="628650" y="2642968"/>
            <a:ext cx="4570952" cy="1615827"/>
          </a:xfrm>
          <a:prstGeom prst="rect">
            <a:avLst/>
          </a:prstGeom>
          <a:noFill/>
        </p:spPr>
        <p:txBody>
          <a:bodyPr wrap="square">
            <a:spAutoFit/>
          </a:bodyPr>
          <a:lstStyle/>
          <a:p>
            <a:r>
              <a:rPr lang="en-US" b="1" dirty="0">
                <a:solidFill>
                  <a:schemeClr val="accent2"/>
                </a:solidFill>
                <a:ea typeface="Lato" panose="020F0502020204030203" pitchFamily="34" charset="0"/>
                <a:cs typeface="Lato" panose="020F0502020204030203" pitchFamily="34" charset="0"/>
              </a:rPr>
              <a:t>Contact Us:</a:t>
            </a:r>
            <a:endParaRPr lang="en-US" sz="1350" dirty="0">
              <a:solidFill>
                <a:schemeClr val="accent2"/>
              </a:solidFill>
              <a:ea typeface="Lato" panose="020F0502020204030203" pitchFamily="34" charset="0"/>
              <a:cs typeface="Lato" panose="020F0502020204030203" pitchFamily="34" charset="0"/>
            </a:endParaRPr>
          </a:p>
          <a:p>
            <a:endParaRPr lang="en-US" sz="1350" b="1" dirty="0">
              <a:solidFill>
                <a:srgbClr val="00274C"/>
              </a:solidFill>
              <a:ea typeface="Lato" panose="020F0502020204030203" pitchFamily="34" charset="0"/>
              <a:cs typeface="Lato" panose="020F0502020204030203" pitchFamily="34" charset="0"/>
            </a:endParaRPr>
          </a:p>
          <a:p>
            <a:r>
              <a:rPr lang="en-US" sz="1350" b="1" dirty="0">
                <a:solidFill>
                  <a:prstClr val="white"/>
                </a:solidFill>
                <a:ea typeface="Lato" panose="020F0502020204030203" pitchFamily="34" charset="0"/>
                <a:cs typeface="Lato" panose="020F0502020204030203" pitchFamily="34" charset="0"/>
              </a:rPr>
              <a:t>Matthias Kirch </a:t>
            </a:r>
            <a:r>
              <a:rPr lang="en-US" sz="1350" dirty="0">
                <a:solidFill>
                  <a:prstClr val="white"/>
                </a:solidFill>
                <a:ea typeface="Lato" panose="020F0502020204030203" pitchFamily="34" charset="0"/>
                <a:cs typeface="Lato" panose="020F0502020204030203" pitchFamily="34" charset="0"/>
              </a:rPr>
              <a:t>(he/him)</a:t>
            </a:r>
            <a:br>
              <a:rPr lang="en-US" sz="1350" dirty="0">
                <a:solidFill>
                  <a:prstClr val="white"/>
                </a:solidFill>
                <a:ea typeface="Lato" panose="020F0502020204030203" pitchFamily="34" charset="0"/>
                <a:cs typeface="Lato" panose="020F0502020204030203" pitchFamily="34" charset="0"/>
              </a:rPr>
            </a:br>
            <a:endParaRPr lang="en-US" sz="1350" dirty="0">
              <a:solidFill>
                <a:prstClr val="white"/>
              </a:solidFill>
              <a:ea typeface="Lato" panose="020F0502020204030203" pitchFamily="34" charset="0"/>
              <a:cs typeface="Lato" panose="020F0502020204030203" pitchFamily="34" charset="0"/>
            </a:endParaRPr>
          </a:p>
          <a:p>
            <a:r>
              <a:rPr lang="en-US" sz="1350" dirty="0">
                <a:solidFill>
                  <a:prstClr val="white"/>
                </a:solidFill>
                <a:ea typeface="Lato" panose="020F0502020204030203" pitchFamily="34" charset="0"/>
                <a:cs typeface="Lato" panose="020F0502020204030203" pitchFamily="34" charset="0"/>
              </a:rPr>
              <a:t>Email | </a:t>
            </a:r>
            <a:r>
              <a:rPr lang="en-US" sz="1350" dirty="0">
                <a:solidFill>
                  <a:prstClr val="white"/>
                </a:solidFill>
                <a:ea typeface="Lato" panose="020F0502020204030203" pitchFamily="34" charset="0"/>
                <a:cs typeface="Lato" panose="020F0502020204030203" pitchFamily="34" charset="0"/>
                <a:hlinkClick r:id="rId3"/>
              </a:rPr>
              <a:t>kirchm@med.umich.edu</a:t>
            </a:r>
            <a:r>
              <a:rPr lang="en-US" sz="1350" dirty="0">
                <a:solidFill>
                  <a:prstClr val="white"/>
                </a:solidFill>
                <a:ea typeface="Lato" panose="020F0502020204030203" pitchFamily="34" charset="0"/>
                <a:cs typeface="Lato" panose="020F0502020204030203" pitchFamily="34" charset="0"/>
              </a:rPr>
              <a:t> </a:t>
            </a:r>
          </a:p>
          <a:p>
            <a:endParaRPr lang="en-US" sz="1350" dirty="0">
              <a:solidFill>
                <a:prstClr val="white"/>
              </a:solidFill>
              <a:ea typeface="Lato" panose="020F0502020204030203" pitchFamily="34" charset="0"/>
              <a:cs typeface="Lato" panose="020F0502020204030203" pitchFamily="34" charset="0"/>
            </a:endParaRPr>
          </a:p>
          <a:p>
            <a:r>
              <a:rPr lang="en-US" sz="1350" dirty="0">
                <a:solidFill>
                  <a:prstClr val="white"/>
                </a:solidFill>
                <a:ea typeface="Lato" panose="020F0502020204030203" pitchFamily="34" charset="0"/>
                <a:cs typeface="Lato" panose="020F0502020204030203" pitchFamily="34" charset="0"/>
              </a:rPr>
              <a:t>Website | </a:t>
            </a:r>
            <a:r>
              <a:rPr lang="en-US" sz="1350" dirty="0">
                <a:solidFill>
                  <a:srgbClr val="00274C"/>
                </a:solidFill>
                <a:ea typeface="Lato" panose="020F0502020204030203" pitchFamily="34" charset="0"/>
                <a:cs typeface="Lato" panose="020F0502020204030203" pitchFamily="34" charset="0"/>
                <a:hlinkClick r:id="rId4"/>
              </a:rPr>
              <a:t>www.michiganshield.org </a:t>
            </a:r>
            <a:endParaRPr lang="en-US" sz="1350" dirty="0">
              <a:solidFill>
                <a:prstClr val="black"/>
              </a:solidFill>
              <a:latin typeface="Calibri" panose="020F0502020204030204"/>
            </a:endParaRPr>
          </a:p>
        </p:txBody>
      </p:sp>
    </p:spTree>
    <p:extLst>
      <p:ext uri="{BB962C8B-B14F-4D97-AF65-F5344CB8AC3E}">
        <p14:creationId xmlns:p14="http://schemas.microsoft.com/office/powerpoint/2010/main" val="462351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85CC7A-288B-483E-3061-A4058F99AEA2}"/>
              </a:ext>
            </a:extLst>
          </p:cNvPr>
          <p:cNvSpPr>
            <a:spLocks noGrp="1"/>
          </p:cNvSpPr>
          <p:nvPr>
            <p:ph type="ctrTitle"/>
          </p:nvPr>
        </p:nvSpPr>
        <p:spPr>
          <a:xfrm>
            <a:off x="449580" y="1136152"/>
            <a:ext cx="4777740" cy="735013"/>
          </a:xfrm>
        </p:spPr>
        <p:txBody>
          <a:bodyPr vert="horz" lIns="45720" tIns="22860" rIns="45720" bIns="22860" rtlCol="0" anchor="t" anchorCtr="0">
            <a:noAutofit/>
          </a:bodyPr>
          <a:lstStyle/>
          <a:p>
            <a:pPr algn="l"/>
            <a:r>
              <a:rPr lang="en-US" sz="3200" dirty="0">
                <a:cs typeface="Arial"/>
              </a:rPr>
              <a:t>Demographic Element Modernization (</a:t>
            </a:r>
            <a:r>
              <a:rPr lang="en-US" sz="3200" dirty="0" err="1">
                <a:cs typeface="Arial"/>
              </a:rPr>
              <a:t>DEMo</a:t>
            </a:r>
            <a:r>
              <a:rPr lang="en-US" sz="3200" dirty="0">
                <a:cs typeface="Arial"/>
              </a:rPr>
              <a:t>) Initiative</a:t>
            </a:r>
            <a:endParaRPr lang="en-US" sz="5400" dirty="0"/>
          </a:p>
        </p:txBody>
      </p:sp>
      <p:sp>
        <p:nvSpPr>
          <p:cNvPr id="3" name="Subtitle 2">
            <a:extLst>
              <a:ext uri="{FF2B5EF4-FFF2-40B4-BE49-F238E27FC236}">
                <a16:creationId xmlns:a16="http://schemas.microsoft.com/office/drawing/2014/main" id="{049AA714-5BE8-559E-8B39-F4853B21C60B}"/>
              </a:ext>
            </a:extLst>
          </p:cNvPr>
          <p:cNvSpPr>
            <a:spLocks noGrp="1"/>
          </p:cNvSpPr>
          <p:nvPr>
            <p:ph type="subTitle" idx="1"/>
          </p:nvPr>
        </p:nvSpPr>
        <p:spPr>
          <a:xfrm>
            <a:off x="449580" y="2744651"/>
            <a:ext cx="5417820" cy="1055370"/>
          </a:xfrm>
        </p:spPr>
        <p:txBody>
          <a:bodyPr/>
          <a:lstStyle/>
          <a:p>
            <a:pPr algn="l"/>
            <a:r>
              <a:rPr lang="en-US" dirty="0"/>
              <a:t>Madelynn Valu, MPH, RD</a:t>
            </a:r>
          </a:p>
          <a:p>
            <a:pPr algn="l"/>
            <a:r>
              <a:rPr lang="en-US" dirty="0"/>
              <a:t>Program Director, Civitas Networks for Health</a:t>
            </a:r>
          </a:p>
        </p:txBody>
      </p:sp>
    </p:spTree>
    <p:extLst>
      <p:ext uri="{BB962C8B-B14F-4D97-AF65-F5344CB8AC3E}">
        <p14:creationId xmlns:p14="http://schemas.microsoft.com/office/powerpoint/2010/main" val="33751729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331EB4F0-0D97-9890-9FA1-F4DFF34890A0}"/>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a:stretch/>
        </p:blipFill>
        <p:spPr>
          <a:xfrm>
            <a:off x="719440" y="233061"/>
            <a:ext cx="7820722" cy="4399156"/>
          </a:xfrm>
        </p:spPr>
      </p:pic>
      <p:sp>
        <p:nvSpPr>
          <p:cNvPr id="2" name="TextBox 1">
            <a:extLst>
              <a:ext uri="{FF2B5EF4-FFF2-40B4-BE49-F238E27FC236}">
                <a16:creationId xmlns:a16="http://schemas.microsoft.com/office/drawing/2014/main" id="{3E469C6D-56F6-B331-BF53-E8111477B5CC}"/>
              </a:ext>
            </a:extLst>
          </p:cNvPr>
          <p:cNvSpPr txBox="1"/>
          <p:nvPr/>
        </p:nvSpPr>
        <p:spPr>
          <a:xfrm>
            <a:off x="2758842" y="328273"/>
            <a:ext cx="4207133" cy="523220"/>
          </a:xfrm>
          <a:prstGeom prst="rect">
            <a:avLst/>
          </a:prstGeom>
          <a:noFill/>
        </p:spPr>
        <p:txBody>
          <a:bodyPr wrap="square" rtlCol="0">
            <a:spAutoFit/>
          </a:bodyPr>
          <a:lstStyle/>
          <a:p>
            <a:r>
              <a:rPr lang="en-US" sz="2800" b="1" spc="17" dirty="0">
                <a:solidFill>
                  <a:srgbClr val="253E8E"/>
                </a:solidFill>
                <a:latin typeface="Open Sans ExtraBold" panose="020B0906030804020204" pitchFamily="34" charset="0"/>
                <a:ea typeface="Open Sans ExtraBold" panose="020B0906030804020204" pitchFamily="34" charset="0"/>
                <a:cs typeface="Open Sans ExtraBold" panose="020B0906030804020204" pitchFamily="34" charset="0"/>
              </a:rPr>
              <a:t>Today’s Presenters</a:t>
            </a:r>
          </a:p>
        </p:txBody>
      </p:sp>
    </p:spTree>
    <p:extLst>
      <p:ext uri="{BB962C8B-B14F-4D97-AF65-F5344CB8AC3E}">
        <p14:creationId xmlns:p14="http://schemas.microsoft.com/office/powerpoint/2010/main" val="35563207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6989D-84B2-24C6-0CD8-CF8B9A4C1D31}"/>
              </a:ext>
            </a:extLst>
          </p:cNvPr>
          <p:cNvSpPr>
            <a:spLocks noGrp="1"/>
          </p:cNvSpPr>
          <p:nvPr>
            <p:ph type="ctrTitle"/>
          </p:nvPr>
        </p:nvSpPr>
        <p:spPr>
          <a:xfrm>
            <a:off x="4381500" y="368281"/>
            <a:ext cx="3924300" cy="673135"/>
          </a:xfrm>
        </p:spPr>
        <p:txBody>
          <a:bodyPr>
            <a:normAutofit/>
          </a:bodyPr>
          <a:lstStyle/>
          <a:p>
            <a:r>
              <a:rPr lang="en-US" dirty="0">
                <a:solidFill>
                  <a:schemeClr val="tx2"/>
                </a:solidFill>
                <a:latin typeface="+mj-lt"/>
              </a:rPr>
              <a:t>ABOUT CIVITAS</a:t>
            </a:r>
          </a:p>
        </p:txBody>
      </p:sp>
      <p:sp>
        <p:nvSpPr>
          <p:cNvPr id="3" name="Subtitle 2">
            <a:extLst>
              <a:ext uri="{FF2B5EF4-FFF2-40B4-BE49-F238E27FC236}">
                <a16:creationId xmlns:a16="http://schemas.microsoft.com/office/drawing/2014/main" id="{1EC495DC-9EA6-284A-8167-42233EA425B7}"/>
              </a:ext>
            </a:extLst>
          </p:cNvPr>
          <p:cNvSpPr>
            <a:spLocks noGrp="1"/>
          </p:cNvSpPr>
          <p:nvPr>
            <p:ph type="subTitle" idx="1"/>
          </p:nvPr>
        </p:nvSpPr>
        <p:spPr>
          <a:xfrm>
            <a:off x="4381500" y="1122887"/>
            <a:ext cx="3919634" cy="2826294"/>
          </a:xfrm>
        </p:spPr>
        <p:txBody>
          <a:bodyPr>
            <a:normAutofit fontScale="92500"/>
          </a:bodyPr>
          <a:lstStyle/>
          <a:p>
            <a:pPr>
              <a:lnSpc>
                <a:spcPct val="90000"/>
              </a:lnSpc>
            </a:pPr>
            <a:r>
              <a:rPr lang="en-US" sz="1400" dirty="0">
                <a:solidFill>
                  <a:schemeClr val="tx2"/>
                </a:solidFill>
                <a:latin typeface="+mn-lt"/>
                <a:hlinkClick r:id="rId3">
                  <a:extLst>
                    <a:ext uri="{A12FA001-AC4F-418D-AE19-62706E023703}">
                      <ahyp:hlinkClr xmlns:ahyp="http://schemas.microsoft.com/office/drawing/2018/hyperlinkcolor" val="tx"/>
                    </a:ext>
                  </a:extLst>
                </a:hlinkClick>
              </a:rPr>
              <a:t>Civitas Networks for Health </a:t>
            </a:r>
            <a:r>
              <a:rPr lang="en-US" sz="1400" dirty="0">
                <a:solidFill>
                  <a:schemeClr val="tx2"/>
                </a:solidFill>
                <a:latin typeface="+mn-lt"/>
              </a:rPr>
              <a:t>is a national collaborative comprised of over 170 member organizations working to use health information exchange, health data, and multi-stakeholder, cross-sector approaches to improve health. </a:t>
            </a:r>
          </a:p>
          <a:p>
            <a:pPr>
              <a:lnSpc>
                <a:spcPct val="90000"/>
              </a:lnSpc>
            </a:pPr>
            <a:endParaRPr lang="en-US" sz="1400" dirty="0">
              <a:solidFill>
                <a:schemeClr val="tx2"/>
              </a:solidFill>
              <a:latin typeface="+mn-lt"/>
            </a:endParaRPr>
          </a:p>
          <a:p>
            <a:pPr>
              <a:lnSpc>
                <a:spcPct val="90000"/>
              </a:lnSpc>
            </a:pPr>
            <a:r>
              <a:rPr lang="en-US" sz="1400" dirty="0">
                <a:solidFill>
                  <a:schemeClr val="tx2"/>
                </a:solidFill>
                <a:latin typeface="+mn-lt"/>
              </a:rPr>
              <a:t>Civitas educates, promotes, and influences both the private sector and policymakers on matters of interoperability, quality, coordination, health equity, and cost-effectiveness of health care. The network supports local health innovators by amplifying their voices at the national level and increasing the exchange of valuable resources, tools, and ideas.</a:t>
            </a:r>
          </a:p>
        </p:txBody>
      </p:sp>
      <p:pic>
        <p:nvPicPr>
          <p:cNvPr id="6" name="Picture Placeholder 5" descr="A group of people walking on a sidewalk&#10;&#10;Description automatically generated">
            <a:extLst>
              <a:ext uri="{FF2B5EF4-FFF2-40B4-BE49-F238E27FC236}">
                <a16:creationId xmlns:a16="http://schemas.microsoft.com/office/drawing/2014/main" id="{D31395CA-8DFC-E26F-5BDD-1CFC1B49C01C}"/>
              </a:ext>
            </a:extLst>
          </p:cNvPr>
          <p:cNvPicPr>
            <a:picLocks noGrp="1" noChangeAspect="1"/>
          </p:cNvPicPr>
          <p:nvPr>
            <p:ph type="pic" sz="quarter" idx="10"/>
          </p:nvPr>
        </p:nvPicPr>
        <p:blipFill rotWithShape="1">
          <a:blip r:embed="rId4">
            <a:extLst>
              <a:ext uri="{28A0092B-C50C-407E-A947-70E740481C1C}">
                <a14:useLocalDpi xmlns:a14="http://schemas.microsoft.com/office/drawing/2010/main" val="0"/>
              </a:ext>
            </a:extLst>
          </a:blip>
          <a:srcRect r="-2" b="3650"/>
          <a:stretch/>
        </p:blipFill>
        <p:spPr>
          <a:xfrm>
            <a:off x="640080" y="532314"/>
            <a:ext cx="3200400" cy="3771900"/>
          </a:xfrm>
          <a:noFill/>
        </p:spPr>
      </p:pic>
      <p:pic>
        <p:nvPicPr>
          <p:cNvPr id="8" name="Picture 7" descr="A blue square with white letters on it&#10;&#10;Description automatically generated">
            <a:extLst>
              <a:ext uri="{FF2B5EF4-FFF2-40B4-BE49-F238E27FC236}">
                <a16:creationId xmlns:a16="http://schemas.microsoft.com/office/drawing/2014/main" id="{A3A852E4-75A1-CB73-C09F-9058D734F12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34840" y="3985186"/>
            <a:ext cx="453754" cy="453754"/>
          </a:xfrm>
          <a:prstGeom prst="rect">
            <a:avLst/>
          </a:prstGeom>
        </p:spPr>
      </p:pic>
      <p:pic>
        <p:nvPicPr>
          <p:cNvPr id="10" name="Picture 9" descr="A white x in a black circle&#10;&#10;Description automatically generated">
            <a:extLst>
              <a:ext uri="{FF2B5EF4-FFF2-40B4-BE49-F238E27FC236}">
                <a16:creationId xmlns:a16="http://schemas.microsoft.com/office/drawing/2014/main" id="{2E24D9AE-B859-4577-CD97-B126EF2D584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56387" y="4074893"/>
            <a:ext cx="278301" cy="278301"/>
          </a:xfrm>
          <a:prstGeom prst="rect">
            <a:avLst/>
          </a:prstGeom>
        </p:spPr>
      </p:pic>
      <p:sp>
        <p:nvSpPr>
          <p:cNvPr id="11" name="Subtitle 2">
            <a:extLst>
              <a:ext uri="{FF2B5EF4-FFF2-40B4-BE49-F238E27FC236}">
                <a16:creationId xmlns:a16="http://schemas.microsoft.com/office/drawing/2014/main" id="{C140570E-1A10-EFAD-D37E-8862A425D8F9}"/>
              </a:ext>
            </a:extLst>
          </p:cNvPr>
          <p:cNvSpPr txBox="1">
            <a:spLocks/>
          </p:cNvSpPr>
          <p:nvPr/>
        </p:nvSpPr>
        <p:spPr>
          <a:xfrm>
            <a:off x="4837579" y="4131243"/>
            <a:ext cx="3919634" cy="197441"/>
          </a:xfrm>
          <a:prstGeom prst="rect">
            <a:avLst/>
          </a:prstGeom>
        </p:spPr>
        <p:txBody>
          <a:bodyPr>
            <a:normAutofit fontScale="62500" lnSpcReduction="20000"/>
          </a:bodyPr>
          <a:lstStyle>
            <a:lvl1pPr marL="0" indent="0" algn="l" defTabSz="914400" rtl="0" eaLnBrk="1" latinLnBrk="0" hangingPunct="1">
              <a:spcBef>
                <a:spcPct val="20000"/>
              </a:spcBef>
              <a:buFont typeface="Arial" pitchFamily="34" charset="0"/>
              <a:buNone/>
              <a:defRPr sz="3000"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nSpc>
                <a:spcPct val="90000"/>
              </a:lnSpc>
            </a:pPr>
            <a:r>
              <a:rPr lang="en-US" sz="1400" dirty="0">
                <a:latin typeface="+mn-lt"/>
                <a:hlinkClick r:id="rId7"/>
              </a:rPr>
              <a:t>Civitas Networks for Health</a:t>
            </a:r>
            <a:endParaRPr lang="en-US" sz="1400" dirty="0">
              <a:latin typeface="+mn-lt"/>
            </a:endParaRPr>
          </a:p>
        </p:txBody>
      </p:sp>
      <p:sp>
        <p:nvSpPr>
          <p:cNvPr id="12" name="Subtitle 2">
            <a:extLst>
              <a:ext uri="{FF2B5EF4-FFF2-40B4-BE49-F238E27FC236}">
                <a16:creationId xmlns:a16="http://schemas.microsoft.com/office/drawing/2014/main" id="{F593E299-C91E-8D89-40A0-A58ECC08E3EE}"/>
              </a:ext>
            </a:extLst>
          </p:cNvPr>
          <p:cNvSpPr txBox="1">
            <a:spLocks/>
          </p:cNvSpPr>
          <p:nvPr/>
        </p:nvSpPr>
        <p:spPr>
          <a:xfrm>
            <a:off x="6905781" y="4131243"/>
            <a:ext cx="3919634" cy="197441"/>
          </a:xfrm>
          <a:prstGeom prst="rect">
            <a:avLst/>
          </a:prstGeom>
        </p:spPr>
        <p:txBody>
          <a:bodyPr>
            <a:normAutofit fontScale="62500" lnSpcReduction="20000"/>
          </a:bodyPr>
          <a:lstStyle>
            <a:lvl1pPr marL="0" indent="0" algn="l" defTabSz="914400" rtl="0" eaLnBrk="1" latinLnBrk="0" hangingPunct="1">
              <a:spcBef>
                <a:spcPct val="20000"/>
              </a:spcBef>
              <a:buFont typeface="Arial" pitchFamily="34" charset="0"/>
              <a:buNone/>
              <a:defRPr sz="3000"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nSpc>
                <a:spcPct val="90000"/>
              </a:lnSpc>
            </a:pPr>
            <a:r>
              <a:rPr lang="en-US" sz="1400" dirty="0">
                <a:latin typeface="+mn-lt"/>
                <a:hlinkClick r:id="rId8"/>
              </a:rPr>
              <a:t>@civitas4health</a:t>
            </a:r>
            <a:endParaRPr lang="en-US" sz="1400" dirty="0">
              <a:latin typeface="+mn-lt"/>
            </a:endParaRPr>
          </a:p>
        </p:txBody>
      </p:sp>
    </p:spTree>
    <p:extLst>
      <p:ext uri="{BB962C8B-B14F-4D97-AF65-F5344CB8AC3E}">
        <p14:creationId xmlns:p14="http://schemas.microsoft.com/office/powerpoint/2010/main" val="18647250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35B7462-4CD9-6A31-800A-BE7C623ECE62}"/>
              </a:ext>
            </a:extLst>
          </p:cNvPr>
          <p:cNvSpPr>
            <a:spLocks noGrp="1"/>
          </p:cNvSpPr>
          <p:nvPr>
            <p:ph type="subTitle" idx="1"/>
          </p:nvPr>
        </p:nvSpPr>
        <p:spPr>
          <a:xfrm>
            <a:off x="4381500" y="539695"/>
            <a:ext cx="4602480" cy="3339179"/>
          </a:xfrm>
        </p:spPr>
        <p:txBody>
          <a:bodyPr vert="horz" lIns="45720" tIns="22860" rIns="45720" bIns="22860" rtlCol="0" anchor="t">
            <a:normAutofit/>
          </a:bodyPr>
          <a:lstStyle/>
          <a:p>
            <a:r>
              <a:rPr lang="en-US" sz="1600" b="1" dirty="0">
                <a:latin typeface="+mj-lt"/>
                <a:cs typeface="Arial"/>
              </a:rPr>
              <a:t>Health Level Seven</a:t>
            </a:r>
            <a:r>
              <a:rPr lang="en-US" sz="1200" b="1" dirty="0">
                <a:latin typeface="+mj-lt"/>
                <a:cs typeface="Arial"/>
              </a:rPr>
              <a:t>®</a:t>
            </a:r>
            <a:r>
              <a:rPr lang="en-US" sz="700" b="1" dirty="0">
                <a:latin typeface="+mj-lt"/>
                <a:cs typeface="Arial"/>
              </a:rPr>
              <a:t>  </a:t>
            </a:r>
            <a:r>
              <a:rPr lang="en-US" sz="1600" b="1" dirty="0">
                <a:latin typeface="+mj-lt"/>
                <a:cs typeface="Arial"/>
              </a:rPr>
              <a:t> International (HL7</a:t>
            </a:r>
            <a:r>
              <a:rPr lang="en-US" sz="1200" b="1" dirty="0">
                <a:latin typeface="+mj-lt"/>
                <a:cs typeface="Arial"/>
              </a:rPr>
              <a:t>®</a:t>
            </a:r>
            <a:r>
              <a:rPr lang="en-US" sz="1600" b="1" dirty="0">
                <a:latin typeface="+mj-lt"/>
                <a:cs typeface="Arial"/>
              </a:rPr>
              <a:t>) </a:t>
            </a:r>
            <a:endParaRPr lang="en-US" sz="1600" b="1" dirty="0">
              <a:latin typeface="+mj-lt"/>
            </a:endParaRPr>
          </a:p>
          <a:p>
            <a:pPr marL="228600" indent="-228600">
              <a:buChar char="•"/>
            </a:pPr>
            <a:r>
              <a:rPr lang="en-US" sz="1200" dirty="0">
                <a:latin typeface="+mn-lt"/>
                <a:cs typeface="Arial"/>
              </a:rPr>
              <a:t>Not-for-profit</a:t>
            </a:r>
          </a:p>
          <a:p>
            <a:pPr marL="228600" indent="-228600">
              <a:buChar char="•"/>
            </a:pPr>
            <a:r>
              <a:rPr lang="en-US" sz="1200" dirty="0">
                <a:latin typeface="+mn-lt"/>
                <a:cs typeface="Arial"/>
              </a:rPr>
              <a:t>ANSI-accredited standards development organization (SDO) </a:t>
            </a:r>
            <a:endParaRPr lang="en-US" sz="1200" dirty="0">
              <a:latin typeface="+mn-lt"/>
            </a:endParaRPr>
          </a:p>
          <a:p>
            <a:pPr marL="228600" indent="-228600">
              <a:buChar char="•"/>
            </a:pPr>
            <a:r>
              <a:rPr lang="en-US" sz="1200" dirty="0">
                <a:latin typeface="+mn-lt"/>
                <a:cs typeface="Arial"/>
              </a:rPr>
              <a:t>Dedicated to providing a comprehensive framework and related standards for the exchange, integration, sharing, and retrieval of electronic health information that supports clinical practice and the management, delivery and evaluation of health services</a:t>
            </a:r>
            <a:endParaRPr lang="en-US" sz="1200" dirty="0">
              <a:latin typeface="+mn-lt"/>
            </a:endParaRPr>
          </a:p>
          <a:p>
            <a:r>
              <a:rPr lang="en-US" sz="1200" b="1" dirty="0">
                <a:latin typeface="+mn-lt"/>
                <a:cs typeface="Arial"/>
              </a:rPr>
              <a:t>Vision</a:t>
            </a:r>
          </a:p>
          <a:p>
            <a:pPr marL="171450" indent="-171450">
              <a:buChar char="•"/>
            </a:pPr>
            <a:r>
              <a:rPr lang="en-US" sz="1200" dirty="0">
                <a:latin typeface="+mn-lt"/>
                <a:cs typeface="Arial"/>
              </a:rPr>
              <a:t>A world in which everyone can securely access and use the right health data when and where they need it.</a:t>
            </a:r>
          </a:p>
          <a:p>
            <a:r>
              <a:rPr lang="en-US" sz="1200" b="1" dirty="0">
                <a:latin typeface="+mn-lt"/>
                <a:cs typeface="Arial"/>
              </a:rPr>
              <a:t>Mission</a:t>
            </a:r>
          </a:p>
          <a:p>
            <a:pPr marL="85725" indent="-85725">
              <a:buChar char="•"/>
            </a:pPr>
            <a:r>
              <a:rPr lang="en-US" sz="1200" dirty="0">
                <a:latin typeface="+mn-lt"/>
                <a:cs typeface="Arial"/>
              </a:rPr>
              <a:t>To provide standards that empower global health data interoperability.</a:t>
            </a:r>
          </a:p>
        </p:txBody>
      </p:sp>
      <p:pic>
        <p:nvPicPr>
          <p:cNvPr id="8" name="Picture 7" descr="A close-up of a logo&#10;&#10;Description automatically generated">
            <a:extLst>
              <a:ext uri="{FF2B5EF4-FFF2-40B4-BE49-F238E27FC236}">
                <a16:creationId xmlns:a16="http://schemas.microsoft.com/office/drawing/2014/main" id="{27C32610-37EC-428A-8FA7-AF9815586CC7}"/>
              </a:ext>
            </a:extLst>
          </p:cNvPr>
          <p:cNvPicPr>
            <a:picLocks noChangeAspect="1"/>
          </p:cNvPicPr>
          <p:nvPr/>
        </p:nvPicPr>
        <p:blipFill>
          <a:blip r:embed="rId3"/>
          <a:stretch>
            <a:fillRect/>
          </a:stretch>
        </p:blipFill>
        <p:spPr>
          <a:xfrm>
            <a:off x="741957" y="1261909"/>
            <a:ext cx="3058625" cy="2378686"/>
          </a:xfrm>
          <a:prstGeom prst="rect">
            <a:avLst/>
          </a:prstGeom>
        </p:spPr>
      </p:pic>
      <p:sp>
        <p:nvSpPr>
          <p:cNvPr id="2" name="TextBox 1">
            <a:extLst>
              <a:ext uri="{FF2B5EF4-FFF2-40B4-BE49-F238E27FC236}">
                <a16:creationId xmlns:a16="http://schemas.microsoft.com/office/drawing/2014/main" id="{C87DF777-8CC5-106E-9A14-66D38C45E619}"/>
              </a:ext>
            </a:extLst>
          </p:cNvPr>
          <p:cNvSpPr txBox="1"/>
          <p:nvPr/>
        </p:nvSpPr>
        <p:spPr>
          <a:xfrm>
            <a:off x="4381500" y="3968261"/>
            <a:ext cx="4182340" cy="415498"/>
          </a:xfrm>
          <a:prstGeom prst="rect">
            <a:avLst/>
          </a:prstGeom>
          <a:noFill/>
        </p:spPr>
        <p:txBody>
          <a:bodyPr rot="0" spcFirstLastPara="0" vertOverflow="overflow" horzOverflow="overflow" vert="horz" wrap="square" lIns="45720" tIns="22860" rIns="45720" bIns="22860" numCol="1" spcCol="0" rtlCol="0" fromWordArt="0" anchor="t" anchorCtr="0" forceAA="0" compatLnSpc="1">
            <a:prstTxWarp prst="textNoShape">
              <a:avLst/>
            </a:prstTxWarp>
            <a:spAutoFit/>
          </a:bodyPr>
          <a:lstStyle/>
          <a:p>
            <a:r>
              <a:rPr lang="en-US" sz="1200" dirty="0">
                <a:cs typeface="Arial"/>
                <a:hlinkClick r:id="rId4"/>
              </a:rPr>
              <a:t>Education on Demand</a:t>
            </a:r>
            <a:r>
              <a:rPr lang="en-US" sz="1200" dirty="0">
                <a:cs typeface="Arial"/>
              </a:rPr>
              <a:t>: HL7</a:t>
            </a:r>
            <a:r>
              <a:rPr lang="en-US" sz="1200" b="1" dirty="0">
                <a:cs typeface="Arial"/>
              </a:rPr>
              <a:t>®</a:t>
            </a:r>
            <a:r>
              <a:rPr lang="en-US" sz="1200" dirty="0">
                <a:cs typeface="Arial"/>
              </a:rPr>
              <a:t> training Straight from the Source</a:t>
            </a:r>
          </a:p>
        </p:txBody>
      </p:sp>
    </p:spTree>
    <p:extLst>
      <p:ext uri="{BB962C8B-B14F-4D97-AF65-F5344CB8AC3E}">
        <p14:creationId xmlns:p14="http://schemas.microsoft.com/office/powerpoint/2010/main" val="8434569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hild on a swing with a person in a wheelchair&#10;&#10;Description automatically generated">
            <a:extLst>
              <a:ext uri="{FF2B5EF4-FFF2-40B4-BE49-F238E27FC236}">
                <a16:creationId xmlns:a16="http://schemas.microsoft.com/office/drawing/2014/main" id="{21C544C1-BD0C-E09A-F772-0235CD5AF026}"/>
              </a:ext>
            </a:extLst>
          </p:cNvPr>
          <p:cNvPicPr>
            <a:picLocks noChangeAspect="1"/>
          </p:cNvPicPr>
          <p:nvPr/>
        </p:nvPicPr>
        <p:blipFill>
          <a:blip r:embed="rId3"/>
          <a:stretch>
            <a:fillRect/>
          </a:stretch>
        </p:blipFill>
        <p:spPr>
          <a:xfrm>
            <a:off x="-33130" y="-2071"/>
            <a:ext cx="9177130" cy="5147641"/>
          </a:xfrm>
          <a:prstGeom prst="rect">
            <a:avLst/>
          </a:prstGeom>
        </p:spPr>
      </p:pic>
      <p:pic>
        <p:nvPicPr>
          <p:cNvPr id="5" name="Picture 4" descr="A blue letter with a white background&#10;&#10;Description automatically generated">
            <a:extLst>
              <a:ext uri="{FF2B5EF4-FFF2-40B4-BE49-F238E27FC236}">
                <a16:creationId xmlns:a16="http://schemas.microsoft.com/office/drawing/2014/main" id="{6A151A39-3910-882A-9706-70B131B3214A}"/>
              </a:ext>
            </a:extLst>
          </p:cNvPr>
          <p:cNvPicPr>
            <a:picLocks noChangeAspect="1"/>
          </p:cNvPicPr>
          <p:nvPr/>
        </p:nvPicPr>
        <p:blipFill>
          <a:blip r:embed="rId4"/>
          <a:stretch>
            <a:fillRect/>
          </a:stretch>
        </p:blipFill>
        <p:spPr>
          <a:xfrm>
            <a:off x="6997419" y="4459467"/>
            <a:ext cx="1887333" cy="575341"/>
          </a:xfrm>
          <a:prstGeom prst="rect">
            <a:avLst/>
          </a:prstGeom>
        </p:spPr>
      </p:pic>
    </p:spTree>
    <p:extLst>
      <p:ext uri="{BB962C8B-B14F-4D97-AF65-F5344CB8AC3E}">
        <p14:creationId xmlns:p14="http://schemas.microsoft.com/office/powerpoint/2010/main" val="6432387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6828B1-534E-9FB5-DE50-CA01F609B832}"/>
              </a:ext>
            </a:extLst>
          </p:cNvPr>
          <p:cNvSpPr>
            <a:spLocks noGrp="1"/>
          </p:cNvSpPr>
          <p:nvPr>
            <p:ph type="ctrTitle"/>
          </p:nvPr>
        </p:nvSpPr>
        <p:spPr>
          <a:xfrm>
            <a:off x="400437" y="422672"/>
            <a:ext cx="8473440" cy="1790700"/>
          </a:xfrm>
        </p:spPr>
        <p:txBody>
          <a:bodyPr vert="horz" lIns="45720" tIns="22860" rIns="45720" bIns="22860" rtlCol="0" anchor="t" anchorCtr="0">
            <a:normAutofit/>
          </a:bodyPr>
          <a:lstStyle/>
          <a:p>
            <a:pPr algn="l"/>
            <a:r>
              <a:rPr lang="en-US" sz="2400" dirty="0">
                <a:cs typeface="Arial"/>
              </a:rPr>
              <a:t>Challenges with Demographic Data Collection</a:t>
            </a:r>
            <a:endParaRPr lang="en-US" sz="2400" dirty="0"/>
          </a:p>
        </p:txBody>
      </p:sp>
      <p:sp>
        <p:nvSpPr>
          <p:cNvPr id="3" name="Subtitle 2">
            <a:extLst>
              <a:ext uri="{FF2B5EF4-FFF2-40B4-BE49-F238E27FC236}">
                <a16:creationId xmlns:a16="http://schemas.microsoft.com/office/drawing/2014/main" id="{5074B8A5-8AF6-ABE6-7FD0-A203D3B8882C}"/>
              </a:ext>
            </a:extLst>
          </p:cNvPr>
          <p:cNvSpPr>
            <a:spLocks noGrp="1"/>
          </p:cNvSpPr>
          <p:nvPr>
            <p:ph type="subTitle" idx="1"/>
          </p:nvPr>
        </p:nvSpPr>
        <p:spPr>
          <a:xfrm>
            <a:off x="400437" y="1011472"/>
            <a:ext cx="8343123" cy="4063448"/>
          </a:xfrm>
        </p:spPr>
        <p:txBody>
          <a:bodyPr vert="horz" lIns="45720" tIns="22860" rIns="45720" bIns="22860" rtlCol="0" anchor="t">
            <a:normAutofit/>
          </a:bodyPr>
          <a:lstStyle/>
          <a:p>
            <a:pPr algn="l">
              <a:spcBef>
                <a:spcPts val="300"/>
              </a:spcBef>
              <a:spcAft>
                <a:spcPts val="300"/>
              </a:spcAft>
            </a:pPr>
            <a:r>
              <a:rPr lang="en-US" sz="1400" dirty="0">
                <a:solidFill>
                  <a:schemeClr val="tx2"/>
                </a:solidFill>
                <a:cs typeface="Arial"/>
              </a:rPr>
              <a:t>Collection Instruments Lead to Inadequate Data </a:t>
            </a:r>
          </a:p>
          <a:p>
            <a:pPr marL="514985" lvl="1" indent="-231775" algn="l">
              <a:spcBef>
                <a:spcPts val="300"/>
              </a:spcBef>
              <a:spcAft>
                <a:spcPts val="300"/>
              </a:spcAft>
              <a:buFont typeface="Courier New" panose="02070309020205020404" pitchFamily="49" charset="0"/>
              <a:buChar char="o"/>
            </a:pPr>
            <a:r>
              <a:rPr lang="en-US" sz="1400" dirty="0">
                <a:solidFill>
                  <a:schemeClr val="tx2"/>
                </a:solidFill>
                <a:cs typeface="Arial"/>
              </a:rPr>
              <a:t>There are multiple disparate standards for collecting and sharing the data.</a:t>
            </a:r>
          </a:p>
          <a:p>
            <a:pPr marL="514985" lvl="1" indent="-231775" algn="l">
              <a:spcBef>
                <a:spcPts val="300"/>
              </a:spcBef>
              <a:spcAft>
                <a:spcPts val="300"/>
              </a:spcAft>
              <a:buFont typeface="Courier New" panose="02070309020205020404" pitchFamily="49" charset="0"/>
              <a:buChar char="o"/>
            </a:pPr>
            <a:r>
              <a:rPr lang="en-US" sz="1400" dirty="0">
                <a:solidFill>
                  <a:schemeClr val="tx2"/>
                </a:solidFill>
                <a:cs typeface="Arial"/>
              </a:rPr>
              <a:t>Large numbers of “Other” or “Unknown” because no response options for how people identify. </a:t>
            </a:r>
          </a:p>
          <a:p>
            <a:pPr marL="514985" lvl="1" indent="-231775" algn="l">
              <a:spcBef>
                <a:spcPts val="300"/>
              </a:spcBef>
              <a:spcAft>
                <a:spcPts val="300"/>
              </a:spcAft>
              <a:buFont typeface="Courier New" panose="02070309020205020404" pitchFamily="49" charset="0"/>
              <a:buChar char="o"/>
            </a:pPr>
            <a:r>
              <a:rPr lang="en-US" sz="1400" dirty="0">
                <a:solidFill>
                  <a:schemeClr val="tx2"/>
                </a:solidFill>
                <a:cs typeface="Arial"/>
              </a:rPr>
              <a:t>Granular options are often insufficient, inequitably applied, or not applicable or actionable across all regions, states, or local communities.</a:t>
            </a:r>
          </a:p>
          <a:p>
            <a:pPr marL="514985" lvl="1" indent="-231775" algn="l">
              <a:spcBef>
                <a:spcPts val="300"/>
              </a:spcBef>
              <a:spcAft>
                <a:spcPts val="300"/>
              </a:spcAft>
              <a:buFont typeface="Courier New" panose="02070309020205020404" pitchFamily="49" charset="0"/>
              <a:buChar char="o"/>
            </a:pPr>
            <a:r>
              <a:rPr lang="en-US" sz="1400" dirty="0">
                <a:solidFill>
                  <a:schemeClr val="tx2"/>
                </a:solidFill>
                <a:cs typeface="Arial"/>
              </a:rPr>
              <a:t>Language and terminology used may not be culturally appropriate or person-centered. </a:t>
            </a:r>
          </a:p>
          <a:p>
            <a:pPr marL="514985" lvl="1" indent="-231775" algn="l">
              <a:buFont typeface="Courier New" panose="02070309020205020404" pitchFamily="49" charset="0"/>
              <a:buChar char="o"/>
            </a:pPr>
            <a:r>
              <a:rPr lang="en-US" sz="1400" dirty="0">
                <a:solidFill>
                  <a:schemeClr val="tx2"/>
                </a:solidFill>
                <a:cs typeface="Arial"/>
              </a:rPr>
              <a:t>Response options are not actionable.</a:t>
            </a:r>
          </a:p>
          <a:p>
            <a:pPr marL="514985" lvl="1" indent="-231775" algn="l">
              <a:buFont typeface="Courier New" panose="02070309020205020404" pitchFamily="49" charset="0"/>
              <a:buChar char="o"/>
            </a:pPr>
            <a:r>
              <a:rPr lang="en-US" sz="1400" dirty="0">
                <a:solidFill>
                  <a:schemeClr val="tx2"/>
                </a:solidFill>
                <a:cs typeface="Arial"/>
              </a:rPr>
              <a:t>Open-ended free text responses hard to aggregate and analyze due to misspellings. </a:t>
            </a:r>
          </a:p>
          <a:p>
            <a:pPr marL="514985" lvl="1" indent="-231775" algn="l">
              <a:spcBef>
                <a:spcPts val="300"/>
              </a:spcBef>
              <a:buFont typeface="Courier New" panose="02070309020205020404" pitchFamily="49" charset="0"/>
              <a:buChar char="o"/>
            </a:pPr>
            <a:r>
              <a:rPr lang="en-US" sz="1400" dirty="0">
                <a:solidFill>
                  <a:schemeClr val="tx2"/>
                </a:solidFill>
                <a:cs typeface="Arial"/>
              </a:rPr>
              <a:t>Data are not interoperable.</a:t>
            </a:r>
          </a:p>
          <a:p>
            <a:pPr lvl="1" algn="l">
              <a:spcBef>
                <a:spcPts val="0"/>
              </a:spcBef>
              <a:buFont typeface="Courier New" panose="02070309020205020404" pitchFamily="49" charset="0"/>
              <a:buChar char="o"/>
            </a:pPr>
            <a:endParaRPr lang="en-US" sz="1400" dirty="0">
              <a:solidFill>
                <a:schemeClr val="tx2"/>
              </a:solidFill>
              <a:cs typeface="Arial"/>
            </a:endParaRPr>
          </a:p>
          <a:p>
            <a:pPr marL="228600" indent="-228600" algn="l">
              <a:spcBef>
                <a:spcPts val="300"/>
              </a:spcBef>
              <a:buFontTx/>
              <a:buChar char="•"/>
            </a:pPr>
            <a:r>
              <a:rPr lang="en-US" sz="1400" dirty="0">
                <a:solidFill>
                  <a:schemeClr val="tx2"/>
                </a:solidFill>
                <a:cs typeface="Arial"/>
              </a:rPr>
              <a:t>Patient Burden and Lack of Trust</a:t>
            </a:r>
          </a:p>
          <a:p>
            <a:pPr marL="228600" indent="-228600" algn="l">
              <a:spcBef>
                <a:spcPts val="0"/>
              </a:spcBef>
              <a:buFontTx/>
              <a:buChar char="•"/>
            </a:pPr>
            <a:endParaRPr lang="en-US" sz="1400" dirty="0">
              <a:solidFill>
                <a:schemeClr val="tx2"/>
              </a:solidFill>
              <a:cs typeface="Arial"/>
            </a:endParaRPr>
          </a:p>
          <a:p>
            <a:pPr marL="228600" indent="-228600" algn="l">
              <a:spcBef>
                <a:spcPts val="300"/>
              </a:spcBef>
              <a:spcAft>
                <a:spcPts val="300"/>
              </a:spcAft>
              <a:buChar char="•"/>
            </a:pPr>
            <a:r>
              <a:rPr lang="en-US" sz="1400" dirty="0">
                <a:solidFill>
                  <a:schemeClr val="tx2"/>
                </a:solidFill>
                <a:cs typeface="Arial"/>
              </a:rPr>
              <a:t>Stakeholders Must Invest Significant Resources</a:t>
            </a:r>
          </a:p>
          <a:p>
            <a:pPr algn="l"/>
            <a:endParaRPr lang="en-US" dirty="0">
              <a:solidFill>
                <a:schemeClr val="tx2"/>
              </a:solidFill>
              <a:cs typeface="Arial"/>
            </a:endParaRPr>
          </a:p>
          <a:p>
            <a:pPr algn="l"/>
            <a:endParaRPr lang="en-US" b="1" dirty="0">
              <a:solidFill>
                <a:schemeClr val="tx2"/>
              </a:solidFill>
            </a:endParaRPr>
          </a:p>
          <a:p>
            <a:pPr algn="l"/>
            <a:endParaRPr lang="en-US" dirty="0">
              <a:solidFill>
                <a:schemeClr val="tx2"/>
              </a:solidFill>
            </a:endParaRPr>
          </a:p>
        </p:txBody>
      </p:sp>
    </p:spTree>
    <p:extLst>
      <p:ext uri="{BB962C8B-B14F-4D97-AF65-F5344CB8AC3E}">
        <p14:creationId xmlns:p14="http://schemas.microsoft.com/office/powerpoint/2010/main" val="3099357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9A3AB8-4534-4675-E4CC-58F5CEFAB212}"/>
              </a:ext>
            </a:extLst>
          </p:cNvPr>
          <p:cNvSpPr>
            <a:spLocks noGrp="1"/>
          </p:cNvSpPr>
          <p:nvPr>
            <p:ph type="ctrTitle"/>
          </p:nvPr>
        </p:nvSpPr>
        <p:spPr>
          <a:xfrm>
            <a:off x="4381500" y="583657"/>
            <a:ext cx="3924300" cy="673135"/>
          </a:xfrm>
        </p:spPr>
        <p:txBody>
          <a:bodyPr vert="horz" lIns="45720" tIns="22860" rIns="45720" bIns="22860" rtlCol="0" anchor="b" anchorCtr="0">
            <a:normAutofit/>
          </a:bodyPr>
          <a:lstStyle/>
          <a:p>
            <a:r>
              <a:rPr lang="en-US" dirty="0">
                <a:solidFill>
                  <a:schemeClr val="tx2"/>
                </a:solidFill>
                <a:latin typeface="+mj-lt"/>
              </a:rPr>
              <a:t>Goal of </a:t>
            </a:r>
            <a:r>
              <a:rPr lang="en-US" dirty="0" err="1">
                <a:solidFill>
                  <a:schemeClr val="tx2"/>
                </a:solidFill>
                <a:latin typeface="+mj-lt"/>
              </a:rPr>
              <a:t>DEMo</a:t>
            </a:r>
            <a:r>
              <a:rPr lang="en-US" dirty="0">
                <a:solidFill>
                  <a:schemeClr val="tx2"/>
                </a:solidFill>
                <a:latin typeface="+mj-lt"/>
              </a:rPr>
              <a:t> Initiative</a:t>
            </a:r>
            <a:endParaRPr lang="en-US" b="0" dirty="0">
              <a:solidFill>
                <a:schemeClr val="tx2"/>
              </a:solidFill>
              <a:latin typeface="+mj-lt"/>
            </a:endParaRPr>
          </a:p>
        </p:txBody>
      </p:sp>
      <p:sp>
        <p:nvSpPr>
          <p:cNvPr id="3" name="Subtitle 2">
            <a:extLst>
              <a:ext uri="{FF2B5EF4-FFF2-40B4-BE49-F238E27FC236}">
                <a16:creationId xmlns:a16="http://schemas.microsoft.com/office/drawing/2014/main" id="{A33FA832-2C69-C45B-1B7F-616BD9ED32BA}"/>
              </a:ext>
            </a:extLst>
          </p:cNvPr>
          <p:cNvSpPr>
            <a:spLocks noGrp="1"/>
          </p:cNvSpPr>
          <p:nvPr>
            <p:ph type="subTitle" idx="1"/>
          </p:nvPr>
        </p:nvSpPr>
        <p:spPr>
          <a:xfrm>
            <a:off x="4381500" y="1441433"/>
            <a:ext cx="4007808" cy="2852419"/>
          </a:xfrm>
        </p:spPr>
        <p:txBody>
          <a:bodyPr vert="horz" lIns="45720" tIns="22860" rIns="45720" bIns="22860" rtlCol="0">
            <a:normAutofit/>
          </a:bodyPr>
          <a:lstStyle/>
          <a:p>
            <a:r>
              <a:rPr lang="en-US" dirty="0">
                <a:solidFill>
                  <a:schemeClr val="tx2"/>
                </a:solidFill>
                <a:latin typeface="+mn-lt"/>
              </a:rPr>
              <a:t>Modernize and enhance national demographic data content and exchange standards so that they are culturally sensitive, sufficiently granular, and aligned across stakeholders to permit the collection of accurate, complete, comparable, actionable, and interoperable data that supports better outcomes, fewer disparities, improved patient trust, and enhanced operational efficiency. </a:t>
            </a:r>
          </a:p>
        </p:txBody>
      </p:sp>
      <p:pic>
        <p:nvPicPr>
          <p:cNvPr id="7" name="Picture Placeholder 6" descr="A dart board with a arrow in the center&#10;&#10;Description automatically generated">
            <a:extLst>
              <a:ext uri="{FF2B5EF4-FFF2-40B4-BE49-F238E27FC236}">
                <a16:creationId xmlns:a16="http://schemas.microsoft.com/office/drawing/2014/main" id="{8D233793-DAED-061B-904A-573764531F4B}"/>
              </a:ext>
            </a:extLst>
          </p:cNvPr>
          <p:cNvPicPr>
            <a:picLocks noGrp="1" noChangeAspect="1"/>
          </p:cNvPicPr>
          <p:nvPr>
            <p:ph type="pic" sz="quarter" idx="10"/>
          </p:nvPr>
        </p:nvPicPr>
        <p:blipFill>
          <a:blip r:embed="rId3"/>
          <a:srcRect l="28788" r="28788"/>
          <a:stretch/>
        </p:blipFill>
        <p:spPr>
          <a:xfrm>
            <a:off x="662940" y="521952"/>
            <a:ext cx="3200400" cy="3771900"/>
          </a:xfrm>
        </p:spPr>
      </p:pic>
    </p:spTree>
    <p:extLst>
      <p:ext uri="{BB962C8B-B14F-4D97-AF65-F5344CB8AC3E}">
        <p14:creationId xmlns:p14="http://schemas.microsoft.com/office/powerpoint/2010/main" val="2784785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descr="Connections outline">
            <a:extLst>
              <a:ext uri="{FF2B5EF4-FFF2-40B4-BE49-F238E27FC236}">
                <a16:creationId xmlns:a16="http://schemas.microsoft.com/office/drawing/2014/main" id="{E4BD8A7B-E26E-0BCB-6237-C05C127E566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60609" y="434975"/>
            <a:ext cx="3510574" cy="3485174"/>
          </a:xfrm>
          <a:prstGeom prst="rect">
            <a:avLst/>
          </a:prstGeom>
        </p:spPr>
      </p:pic>
      <p:sp>
        <p:nvSpPr>
          <p:cNvPr id="2" name="Title 1">
            <a:extLst>
              <a:ext uri="{FF2B5EF4-FFF2-40B4-BE49-F238E27FC236}">
                <a16:creationId xmlns:a16="http://schemas.microsoft.com/office/drawing/2014/main" id="{EF678A87-FDB9-4450-D133-2081B392DEBE}"/>
              </a:ext>
            </a:extLst>
          </p:cNvPr>
          <p:cNvSpPr>
            <a:spLocks noGrp="1"/>
          </p:cNvSpPr>
          <p:nvPr>
            <p:ph type="ctrTitle"/>
          </p:nvPr>
        </p:nvSpPr>
        <p:spPr>
          <a:xfrm>
            <a:off x="429402" y="492125"/>
            <a:ext cx="1961373" cy="735013"/>
          </a:xfrm>
        </p:spPr>
        <p:txBody>
          <a:bodyPr vert="horz" lIns="45720" tIns="22860" rIns="45720" bIns="22860" rtlCol="0" anchor="t" anchorCtr="0">
            <a:normAutofit/>
          </a:bodyPr>
          <a:lstStyle/>
          <a:p>
            <a:r>
              <a:rPr lang="en-US" sz="2000" dirty="0"/>
              <a:t>Stakeholder Involvement</a:t>
            </a:r>
          </a:p>
        </p:txBody>
      </p:sp>
      <p:sp>
        <p:nvSpPr>
          <p:cNvPr id="3" name="Subtitle 2">
            <a:extLst>
              <a:ext uri="{FF2B5EF4-FFF2-40B4-BE49-F238E27FC236}">
                <a16:creationId xmlns:a16="http://schemas.microsoft.com/office/drawing/2014/main" id="{C02D7C31-80D7-5629-2E09-2AC6C2CA2C76}"/>
              </a:ext>
            </a:extLst>
          </p:cNvPr>
          <p:cNvSpPr>
            <a:spLocks noGrp="1"/>
          </p:cNvSpPr>
          <p:nvPr>
            <p:ph type="subTitle" idx="1"/>
          </p:nvPr>
        </p:nvSpPr>
        <p:spPr>
          <a:xfrm>
            <a:off x="236682" y="861952"/>
            <a:ext cx="8343122" cy="4281548"/>
          </a:xfrm>
        </p:spPr>
        <p:txBody>
          <a:bodyPr vert="horz" lIns="45720" tIns="22860" rIns="45720" bIns="22860" rtlCol="0" anchor="t">
            <a:normAutofit/>
          </a:bodyPr>
          <a:lstStyle/>
          <a:p>
            <a:endParaRPr lang="en-US" dirty="0">
              <a:solidFill>
                <a:srgbClr val="000000"/>
              </a:solidFill>
              <a:latin typeface="Arial"/>
              <a:cs typeface="Arial"/>
            </a:endParaRPr>
          </a:p>
          <a:p>
            <a:endParaRPr lang="en-US" dirty="0">
              <a:solidFill>
                <a:srgbClr val="000000"/>
              </a:solidFill>
              <a:cs typeface="Arial"/>
            </a:endParaRPr>
          </a:p>
        </p:txBody>
      </p:sp>
      <p:sp>
        <p:nvSpPr>
          <p:cNvPr id="6" name="TextBox 5">
            <a:extLst>
              <a:ext uri="{FF2B5EF4-FFF2-40B4-BE49-F238E27FC236}">
                <a16:creationId xmlns:a16="http://schemas.microsoft.com/office/drawing/2014/main" id="{55CAE9DA-9DA7-7145-164B-71C5265AD3FE}"/>
              </a:ext>
            </a:extLst>
          </p:cNvPr>
          <p:cNvSpPr txBox="1"/>
          <p:nvPr/>
        </p:nvSpPr>
        <p:spPr>
          <a:xfrm>
            <a:off x="3000985" y="3221638"/>
            <a:ext cx="1110151" cy="323165"/>
          </a:xfrm>
          <a:prstGeom prst="rect">
            <a:avLst/>
          </a:prstGeom>
          <a:noFill/>
        </p:spPr>
        <p:txBody>
          <a:bodyPr wrap="square" lIns="45720" tIns="22860" rIns="45720" bIns="22860" rtlCol="0" anchor="t">
            <a:spAutoFit/>
          </a:bodyPr>
          <a:lstStyle/>
          <a:p>
            <a:r>
              <a:rPr lang="en-US" b="1" dirty="0">
                <a:solidFill>
                  <a:srgbClr val="0070C0"/>
                </a:solidFill>
              </a:rPr>
              <a:t>Patients</a:t>
            </a:r>
            <a:endParaRPr lang="en-US" b="1" dirty="0">
              <a:solidFill>
                <a:srgbClr val="0070C0"/>
              </a:solidFill>
              <a:cs typeface="Arial"/>
            </a:endParaRPr>
          </a:p>
        </p:txBody>
      </p:sp>
      <p:sp>
        <p:nvSpPr>
          <p:cNvPr id="7" name="TextBox 6">
            <a:extLst>
              <a:ext uri="{FF2B5EF4-FFF2-40B4-BE49-F238E27FC236}">
                <a16:creationId xmlns:a16="http://schemas.microsoft.com/office/drawing/2014/main" id="{418F9AA9-8CBE-E85C-637D-984A9AC2AD8F}"/>
              </a:ext>
            </a:extLst>
          </p:cNvPr>
          <p:cNvSpPr txBox="1"/>
          <p:nvPr/>
        </p:nvSpPr>
        <p:spPr>
          <a:xfrm>
            <a:off x="1912816" y="3614023"/>
            <a:ext cx="861646" cy="184666"/>
          </a:xfrm>
          <a:prstGeom prst="rect">
            <a:avLst/>
          </a:prstGeom>
          <a:noFill/>
        </p:spPr>
        <p:txBody>
          <a:bodyPr wrap="square" lIns="45720" tIns="22860" rIns="45720" bIns="22860" rtlCol="0" anchor="t">
            <a:spAutoFit/>
          </a:bodyPr>
          <a:lstStyle/>
          <a:p>
            <a:r>
              <a:rPr lang="en-US" sz="900" b="1" dirty="0">
                <a:solidFill>
                  <a:srgbClr val="B34120"/>
                </a:solidFill>
                <a:cs typeface="Arial"/>
              </a:rPr>
              <a:t>Providers</a:t>
            </a:r>
          </a:p>
        </p:txBody>
      </p:sp>
      <p:sp>
        <p:nvSpPr>
          <p:cNvPr id="4" name="TextBox 3">
            <a:extLst>
              <a:ext uri="{FF2B5EF4-FFF2-40B4-BE49-F238E27FC236}">
                <a16:creationId xmlns:a16="http://schemas.microsoft.com/office/drawing/2014/main" id="{EBD0F1A3-F8BE-AB91-7FFE-46DA477B8B19}"/>
              </a:ext>
            </a:extLst>
          </p:cNvPr>
          <p:cNvSpPr txBox="1"/>
          <p:nvPr/>
        </p:nvSpPr>
        <p:spPr>
          <a:xfrm>
            <a:off x="3742959" y="534038"/>
            <a:ext cx="518746" cy="184666"/>
          </a:xfrm>
          <a:prstGeom prst="rect">
            <a:avLst/>
          </a:prstGeom>
          <a:noFill/>
        </p:spPr>
        <p:txBody>
          <a:bodyPr wrap="square" lIns="45720" tIns="22860" rIns="45720" bIns="22860" rtlCol="0" anchor="t">
            <a:spAutoFit/>
          </a:bodyPr>
          <a:lstStyle/>
          <a:p>
            <a:r>
              <a:rPr lang="en-US" sz="900" b="1"/>
              <a:t>Payers</a:t>
            </a:r>
            <a:endParaRPr lang="en-US" sz="900"/>
          </a:p>
        </p:txBody>
      </p:sp>
      <p:sp>
        <p:nvSpPr>
          <p:cNvPr id="9" name="TextBox 8">
            <a:extLst>
              <a:ext uri="{FF2B5EF4-FFF2-40B4-BE49-F238E27FC236}">
                <a16:creationId xmlns:a16="http://schemas.microsoft.com/office/drawing/2014/main" id="{7C6E39DD-ED6F-7DD8-E33E-C21B41D0A31B}"/>
              </a:ext>
            </a:extLst>
          </p:cNvPr>
          <p:cNvSpPr txBox="1"/>
          <p:nvPr/>
        </p:nvSpPr>
        <p:spPr>
          <a:xfrm>
            <a:off x="7473042" y="1807960"/>
            <a:ext cx="1211263" cy="323165"/>
          </a:xfrm>
          <a:prstGeom prst="rect">
            <a:avLst/>
          </a:prstGeom>
          <a:noFill/>
        </p:spPr>
        <p:txBody>
          <a:bodyPr rot="0" spcFirstLastPara="0" vertOverflow="overflow" horzOverflow="overflow" vert="horz" wrap="square" lIns="45720" tIns="22860" rIns="45720" bIns="22860" numCol="1" spcCol="0" rtlCol="0" fromWordArt="0" anchor="t" anchorCtr="0" forceAA="0" compatLnSpc="1">
            <a:prstTxWarp prst="textNoShape">
              <a:avLst/>
            </a:prstTxWarp>
            <a:spAutoFit/>
          </a:bodyPr>
          <a:lstStyle/>
          <a:p>
            <a:r>
              <a:rPr lang="en-US" sz="900" b="1" dirty="0">
                <a:solidFill>
                  <a:srgbClr val="002060"/>
                </a:solidFill>
                <a:cs typeface="Arial"/>
              </a:rPr>
              <a:t>Community Based Organizations</a:t>
            </a:r>
          </a:p>
        </p:txBody>
      </p:sp>
      <p:sp>
        <p:nvSpPr>
          <p:cNvPr id="11" name="TextBox 10">
            <a:extLst>
              <a:ext uri="{FF2B5EF4-FFF2-40B4-BE49-F238E27FC236}">
                <a16:creationId xmlns:a16="http://schemas.microsoft.com/office/drawing/2014/main" id="{5F0040D9-DD7A-E3FF-5BE4-25F5E040C3BF}"/>
              </a:ext>
            </a:extLst>
          </p:cNvPr>
          <p:cNvSpPr txBox="1"/>
          <p:nvPr/>
        </p:nvSpPr>
        <p:spPr>
          <a:xfrm>
            <a:off x="938212" y="1389063"/>
            <a:ext cx="1452563" cy="261610"/>
          </a:xfrm>
          <a:prstGeom prst="rect">
            <a:avLst/>
          </a:prstGeom>
          <a:noFill/>
        </p:spPr>
        <p:txBody>
          <a:bodyPr rot="0" spcFirstLastPara="0" vertOverflow="overflow" horzOverflow="overflow" vert="horz" wrap="square" lIns="45720" tIns="22860" rIns="45720" bIns="22860" numCol="1" spcCol="0" rtlCol="0" fromWordArt="0" anchor="t" anchorCtr="0" forceAA="0" compatLnSpc="1">
            <a:prstTxWarp prst="textNoShape">
              <a:avLst/>
            </a:prstTxWarp>
            <a:spAutoFit/>
          </a:bodyPr>
          <a:lstStyle/>
          <a:p>
            <a:r>
              <a:rPr lang="en-US" sz="700" b="1">
                <a:solidFill>
                  <a:schemeClr val="accent4">
                    <a:lumMod val="60000"/>
                    <a:lumOff val="40000"/>
                  </a:schemeClr>
                </a:solidFill>
                <a:cs typeface="Arial"/>
              </a:rPr>
              <a:t>Standards Development Organizations</a:t>
            </a:r>
          </a:p>
        </p:txBody>
      </p:sp>
      <p:sp>
        <p:nvSpPr>
          <p:cNvPr id="12" name="TextBox 11">
            <a:extLst>
              <a:ext uri="{FF2B5EF4-FFF2-40B4-BE49-F238E27FC236}">
                <a16:creationId xmlns:a16="http://schemas.microsoft.com/office/drawing/2014/main" id="{8314A42D-336F-9982-47E3-DF91FD457E05}"/>
              </a:ext>
            </a:extLst>
          </p:cNvPr>
          <p:cNvSpPr txBox="1"/>
          <p:nvPr/>
        </p:nvSpPr>
        <p:spPr>
          <a:xfrm>
            <a:off x="6145739" y="4146254"/>
            <a:ext cx="1047750" cy="184666"/>
          </a:xfrm>
          <a:prstGeom prst="rect">
            <a:avLst/>
          </a:prstGeom>
          <a:noFill/>
        </p:spPr>
        <p:txBody>
          <a:bodyPr rot="0" spcFirstLastPara="0" vertOverflow="overflow" horzOverflow="overflow" vert="horz" wrap="square" lIns="45720" tIns="22860" rIns="45720" bIns="22860" numCol="1" spcCol="0" rtlCol="0" fromWordArt="0" anchor="t" anchorCtr="0" forceAA="0" compatLnSpc="1">
            <a:prstTxWarp prst="textNoShape">
              <a:avLst/>
            </a:prstTxWarp>
            <a:spAutoFit/>
          </a:bodyPr>
          <a:lstStyle/>
          <a:p>
            <a:r>
              <a:rPr lang="en-US" sz="900" b="1">
                <a:solidFill>
                  <a:srgbClr val="CC3399"/>
                </a:solidFill>
                <a:cs typeface="Arial"/>
              </a:rPr>
              <a:t>Public Health</a:t>
            </a:r>
            <a:endParaRPr lang="en-US" sz="900" b="1">
              <a:solidFill>
                <a:srgbClr val="CC3399"/>
              </a:solidFill>
            </a:endParaRPr>
          </a:p>
        </p:txBody>
      </p:sp>
      <p:pic>
        <p:nvPicPr>
          <p:cNvPr id="13" name="Graphic 12" descr="Connections outline">
            <a:extLst>
              <a:ext uri="{FF2B5EF4-FFF2-40B4-BE49-F238E27FC236}">
                <a16:creationId xmlns:a16="http://schemas.microsoft.com/office/drawing/2014/main" id="{3F5B4623-680A-EF46-1DC3-8E8ADA2AA55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672134" y="1603375"/>
            <a:ext cx="3174024" cy="3151799"/>
          </a:xfrm>
          <a:prstGeom prst="rect">
            <a:avLst/>
          </a:prstGeom>
        </p:spPr>
      </p:pic>
      <p:cxnSp>
        <p:nvCxnSpPr>
          <p:cNvPr id="14" name="Straight Arrow Connector 13">
            <a:extLst>
              <a:ext uri="{FF2B5EF4-FFF2-40B4-BE49-F238E27FC236}">
                <a16:creationId xmlns:a16="http://schemas.microsoft.com/office/drawing/2014/main" id="{46F5A1D5-B588-8E4F-DCF6-8E8CA8A33C29}"/>
              </a:ext>
            </a:extLst>
          </p:cNvPr>
          <p:cNvCxnSpPr/>
          <p:nvPr/>
        </p:nvCxnSpPr>
        <p:spPr>
          <a:xfrm>
            <a:off x="4581525" y="2343150"/>
            <a:ext cx="390525" cy="409575"/>
          </a:xfrm>
          <a:prstGeom prst="straightConnector1">
            <a:avLst/>
          </a:prstGeom>
        </p:spPr>
        <p:style>
          <a:lnRef idx="3">
            <a:schemeClr val="dk1"/>
          </a:lnRef>
          <a:fillRef idx="0">
            <a:schemeClr val="dk1"/>
          </a:fillRef>
          <a:effectRef idx="2">
            <a:schemeClr val="dk1"/>
          </a:effectRef>
          <a:fontRef idx="minor">
            <a:schemeClr val="tx1"/>
          </a:fontRef>
        </p:style>
      </p:cxnSp>
      <p:sp>
        <p:nvSpPr>
          <p:cNvPr id="16" name="TextBox 15">
            <a:extLst>
              <a:ext uri="{FF2B5EF4-FFF2-40B4-BE49-F238E27FC236}">
                <a16:creationId xmlns:a16="http://schemas.microsoft.com/office/drawing/2014/main" id="{2F3C9846-9448-8D62-EC28-009FA30FAA7F}"/>
              </a:ext>
            </a:extLst>
          </p:cNvPr>
          <p:cNvSpPr txBox="1"/>
          <p:nvPr/>
        </p:nvSpPr>
        <p:spPr>
          <a:xfrm>
            <a:off x="5736492" y="1730490"/>
            <a:ext cx="809625" cy="184666"/>
          </a:xfrm>
          <a:prstGeom prst="rect">
            <a:avLst/>
          </a:prstGeom>
          <a:noFill/>
        </p:spPr>
        <p:txBody>
          <a:bodyPr rot="0" spcFirstLastPara="0" vertOverflow="overflow" horzOverflow="overflow" vert="horz" wrap="square" lIns="45720" tIns="22860" rIns="45720" bIns="22860" numCol="1" spcCol="0" rtlCol="0" fromWordArt="0" anchor="t" anchorCtr="0" forceAA="0" compatLnSpc="1">
            <a:prstTxWarp prst="textNoShape">
              <a:avLst/>
            </a:prstTxWarp>
            <a:spAutoFit/>
          </a:bodyPr>
          <a:lstStyle/>
          <a:p>
            <a:pPr algn="l"/>
            <a:r>
              <a:rPr lang="en-US" sz="900" b="1">
                <a:solidFill>
                  <a:srgbClr val="CCCC00"/>
                </a:solidFill>
                <a:cs typeface="Arial"/>
              </a:rPr>
              <a:t>Academia</a:t>
            </a:r>
            <a:endParaRPr lang="en-US" sz="900" b="1">
              <a:solidFill>
                <a:srgbClr val="CCCC00"/>
              </a:solidFill>
            </a:endParaRPr>
          </a:p>
        </p:txBody>
      </p:sp>
      <p:sp>
        <p:nvSpPr>
          <p:cNvPr id="17" name="TextBox 16">
            <a:extLst>
              <a:ext uri="{FF2B5EF4-FFF2-40B4-BE49-F238E27FC236}">
                <a16:creationId xmlns:a16="http://schemas.microsoft.com/office/drawing/2014/main" id="{641163C9-2E23-6C81-365D-042E3368E89D}"/>
              </a:ext>
            </a:extLst>
          </p:cNvPr>
          <p:cNvSpPr txBox="1"/>
          <p:nvPr/>
        </p:nvSpPr>
        <p:spPr>
          <a:xfrm>
            <a:off x="4100513" y="2487011"/>
            <a:ext cx="1352550" cy="184666"/>
          </a:xfrm>
          <a:prstGeom prst="rect">
            <a:avLst/>
          </a:prstGeom>
          <a:noFill/>
        </p:spPr>
        <p:txBody>
          <a:bodyPr rot="0" spcFirstLastPara="0" vertOverflow="overflow" horzOverflow="overflow" vert="horz" wrap="square" lIns="45720" tIns="22860" rIns="45720" bIns="22860" numCol="1" spcCol="0" rtlCol="0" fromWordArt="0" anchor="t" anchorCtr="0" forceAA="0" compatLnSpc="1">
            <a:prstTxWarp prst="textNoShape">
              <a:avLst/>
            </a:prstTxWarp>
            <a:spAutoFit/>
          </a:bodyPr>
          <a:lstStyle/>
          <a:p>
            <a:r>
              <a:rPr lang="en-US" sz="900" b="1">
                <a:solidFill>
                  <a:schemeClr val="bg2">
                    <a:lumMod val="50000"/>
                  </a:schemeClr>
                </a:solidFill>
                <a:cs typeface="Arial"/>
              </a:rPr>
              <a:t>Hospitals</a:t>
            </a:r>
          </a:p>
        </p:txBody>
      </p:sp>
      <p:sp>
        <p:nvSpPr>
          <p:cNvPr id="18" name="TextBox 17">
            <a:extLst>
              <a:ext uri="{FF2B5EF4-FFF2-40B4-BE49-F238E27FC236}">
                <a16:creationId xmlns:a16="http://schemas.microsoft.com/office/drawing/2014/main" id="{19E816B6-E1AC-0846-0385-941440CF2FAF}"/>
              </a:ext>
            </a:extLst>
          </p:cNvPr>
          <p:cNvSpPr txBox="1"/>
          <p:nvPr/>
        </p:nvSpPr>
        <p:spPr>
          <a:xfrm>
            <a:off x="4901665" y="2385181"/>
            <a:ext cx="904875" cy="184666"/>
          </a:xfrm>
          <a:prstGeom prst="rect">
            <a:avLst/>
          </a:prstGeom>
          <a:noFill/>
        </p:spPr>
        <p:txBody>
          <a:bodyPr rot="0" spcFirstLastPara="0" vertOverflow="overflow" horzOverflow="overflow" vert="horz" wrap="square" lIns="45720" tIns="22860" rIns="45720" bIns="22860" numCol="1" spcCol="0" rtlCol="0" fromWordArt="0" anchor="t" anchorCtr="0" forceAA="0" compatLnSpc="1">
            <a:prstTxWarp prst="textNoShape">
              <a:avLst/>
            </a:prstTxWarp>
            <a:spAutoFit/>
          </a:bodyPr>
          <a:lstStyle/>
          <a:p>
            <a:pPr algn="l"/>
            <a:r>
              <a:rPr lang="en-US" sz="900" b="1">
                <a:solidFill>
                  <a:srgbClr val="CC3399"/>
                </a:solidFill>
                <a:cs typeface="Arial"/>
              </a:rPr>
              <a:t>Vendors</a:t>
            </a:r>
          </a:p>
        </p:txBody>
      </p:sp>
      <p:sp>
        <p:nvSpPr>
          <p:cNvPr id="19" name="TextBox 18">
            <a:extLst>
              <a:ext uri="{FF2B5EF4-FFF2-40B4-BE49-F238E27FC236}">
                <a16:creationId xmlns:a16="http://schemas.microsoft.com/office/drawing/2014/main" id="{F64F8CEA-4F5F-7F59-41A7-76B9E061FF50}"/>
              </a:ext>
            </a:extLst>
          </p:cNvPr>
          <p:cNvSpPr txBox="1"/>
          <p:nvPr/>
        </p:nvSpPr>
        <p:spPr>
          <a:xfrm>
            <a:off x="7581900" y="3290888"/>
            <a:ext cx="1047750" cy="184666"/>
          </a:xfrm>
          <a:prstGeom prst="rect">
            <a:avLst/>
          </a:prstGeom>
          <a:noFill/>
        </p:spPr>
        <p:txBody>
          <a:bodyPr rot="0" spcFirstLastPara="0" vertOverflow="overflow" horzOverflow="overflow" vert="horz" wrap="square" lIns="45720" tIns="22860" rIns="45720" bIns="22860" numCol="1" spcCol="0" rtlCol="0" fromWordArt="0" anchor="t" anchorCtr="0" forceAA="0" compatLnSpc="1">
            <a:prstTxWarp prst="textNoShape">
              <a:avLst/>
            </a:prstTxWarp>
            <a:spAutoFit/>
          </a:bodyPr>
          <a:lstStyle/>
          <a:p>
            <a:pPr algn="l"/>
            <a:r>
              <a:rPr lang="en-US" sz="900" b="1">
                <a:solidFill>
                  <a:srgbClr val="9900FF"/>
                </a:solidFill>
                <a:cs typeface="Arial"/>
              </a:rPr>
              <a:t>Government</a:t>
            </a:r>
            <a:endParaRPr lang="en-US" sz="900" b="1">
              <a:solidFill>
                <a:srgbClr val="9900FF"/>
              </a:solidFill>
            </a:endParaRPr>
          </a:p>
        </p:txBody>
      </p:sp>
      <p:sp>
        <p:nvSpPr>
          <p:cNvPr id="20" name="TextBox 19">
            <a:extLst>
              <a:ext uri="{FF2B5EF4-FFF2-40B4-BE49-F238E27FC236}">
                <a16:creationId xmlns:a16="http://schemas.microsoft.com/office/drawing/2014/main" id="{D377611B-F83B-48DE-76AA-460D308F177D}"/>
              </a:ext>
            </a:extLst>
          </p:cNvPr>
          <p:cNvSpPr txBox="1"/>
          <p:nvPr/>
        </p:nvSpPr>
        <p:spPr>
          <a:xfrm>
            <a:off x="2450145" y="502691"/>
            <a:ext cx="898979" cy="261610"/>
          </a:xfrm>
          <a:prstGeom prst="rect">
            <a:avLst/>
          </a:prstGeom>
          <a:noFill/>
        </p:spPr>
        <p:txBody>
          <a:bodyPr rot="0" spcFirstLastPara="0" vertOverflow="overflow" horzOverflow="overflow" vert="horz" wrap="square" lIns="45720" tIns="22860" rIns="45720" bIns="22860" numCol="1" spcCol="0" rtlCol="0" fromWordArt="0" anchor="t" anchorCtr="0" forceAA="0" compatLnSpc="1">
            <a:prstTxWarp prst="textNoShape">
              <a:avLst/>
            </a:prstTxWarp>
            <a:spAutoFit/>
          </a:bodyPr>
          <a:lstStyle/>
          <a:p>
            <a:r>
              <a:rPr lang="en-US" sz="700" b="1">
                <a:solidFill>
                  <a:srgbClr val="00B050"/>
                </a:solidFill>
                <a:cs typeface="Arial"/>
              </a:rPr>
              <a:t>Accrediting Organizations</a:t>
            </a:r>
          </a:p>
        </p:txBody>
      </p:sp>
      <p:sp>
        <p:nvSpPr>
          <p:cNvPr id="10" name="Rectangle 9">
            <a:extLst>
              <a:ext uri="{FF2B5EF4-FFF2-40B4-BE49-F238E27FC236}">
                <a16:creationId xmlns:a16="http://schemas.microsoft.com/office/drawing/2014/main" id="{BF16A40E-FDEA-47E6-8401-3094E9051F6A}"/>
              </a:ext>
            </a:extLst>
          </p:cNvPr>
          <p:cNvSpPr/>
          <p:nvPr/>
        </p:nvSpPr>
        <p:spPr>
          <a:xfrm>
            <a:off x="4715329" y="997247"/>
            <a:ext cx="3908570" cy="461665"/>
          </a:xfrm>
          <a:prstGeom prst="rect">
            <a:avLst/>
          </a:prstGeom>
          <a:solidFill>
            <a:schemeClr val="bg2"/>
          </a:solidFill>
        </p:spPr>
        <p:style>
          <a:lnRef idx="2">
            <a:schemeClr val="accent5">
              <a:shade val="15000"/>
            </a:schemeClr>
          </a:lnRef>
          <a:fillRef idx="1">
            <a:schemeClr val="accent5"/>
          </a:fillRef>
          <a:effectRef idx="0">
            <a:schemeClr val="accent5"/>
          </a:effectRef>
          <a:fontRef idx="minor">
            <a:schemeClr val="lt1"/>
          </a:fontRef>
        </p:style>
        <p:txBody>
          <a:bodyPr wrap="none" lIns="45720" tIns="22860" rIns="45720" bIns="22860">
            <a:spAutoFit/>
          </a:bodyPr>
          <a:lstStyle/>
          <a:p>
            <a:pPr algn="ctr"/>
            <a:r>
              <a:rPr lang="en-US" sz="2700" b="1" dirty="0">
                <a:ln w="12700">
                  <a:solidFill>
                    <a:schemeClr val="accent1"/>
                  </a:solidFill>
                  <a:prstDash val="solid"/>
                </a:ln>
                <a:solidFill>
                  <a:schemeClr val="tx2"/>
                </a:solidFill>
              </a:rPr>
              <a:t>Healthcare</a:t>
            </a:r>
            <a:r>
              <a:rPr lang="en-US" sz="2700" b="1" dirty="0">
                <a:ln w="22225">
                  <a:solidFill>
                    <a:schemeClr val="accent2"/>
                  </a:solidFill>
                  <a:prstDash val="solid"/>
                </a:ln>
                <a:solidFill>
                  <a:schemeClr val="tx2"/>
                </a:solidFill>
              </a:rPr>
              <a:t> </a:t>
            </a:r>
            <a:r>
              <a:rPr lang="en-US" sz="2700" b="1" dirty="0">
                <a:ln w="12700">
                  <a:solidFill>
                    <a:schemeClr val="accent1"/>
                  </a:solidFill>
                  <a:prstDash val="solid"/>
                </a:ln>
                <a:solidFill>
                  <a:schemeClr val="tx2"/>
                </a:solidFill>
              </a:rPr>
              <a:t>Ecosystem</a:t>
            </a:r>
          </a:p>
        </p:txBody>
      </p:sp>
      <p:sp>
        <p:nvSpPr>
          <p:cNvPr id="21" name="TextBox 20">
            <a:extLst>
              <a:ext uri="{FF2B5EF4-FFF2-40B4-BE49-F238E27FC236}">
                <a16:creationId xmlns:a16="http://schemas.microsoft.com/office/drawing/2014/main" id="{3C0A7CA2-6B1F-D1AF-6FC1-CB1B30634CBC}"/>
              </a:ext>
            </a:extLst>
          </p:cNvPr>
          <p:cNvSpPr txBox="1"/>
          <p:nvPr/>
        </p:nvSpPr>
        <p:spPr>
          <a:xfrm>
            <a:off x="4345964" y="3475524"/>
            <a:ext cx="861646" cy="230832"/>
          </a:xfrm>
          <a:prstGeom prst="rect">
            <a:avLst/>
          </a:prstGeom>
          <a:noFill/>
        </p:spPr>
        <p:txBody>
          <a:bodyPr wrap="square" rtlCol="0">
            <a:spAutoFit/>
          </a:bodyPr>
          <a:lstStyle/>
          <a:p>
            <a:r>
              <a:rPr lang="en-US" sz="900" b="1" dirty="0">
                <a:solidFill>
                  <a:srgbClr val="0099CC"/>
                </a:solidFill>
              </a:rPr>
              <a:t>Pharmacies</a:t>
            </a:r>
          </a:p>
        </p:txBody>
      </p:sp>
      <p:sp>
        <p:nvSpPr>
          <p:cNvPr id="22" name="TextBox 21">
            <a:extLst>
              <a:ext uri="{FF2B5EF4-FFF2-40B4-BE49-F238E27FC236}">
                <a16:creationId xmlns:a16="http://schemas.microsoft.com/office/drawing/2014/main" id="{47861B3E-1291-79CA-D27E-826E99FABE51}"/>
              </a:ext>
            </a:extLst>
          </p:cNvPr>
          <p:cNvSpPr txBox="1"/>
          <p:nvPr/>
        </p:nvSpPr>
        <p:spPr>
          <a:xfrm>
            <a:off x="4929188" y="4450451"/>
            <a:ext cx="1047750" cy="230832"/>
          </a:xfrm>
          <a:prstGeom prst="rect">
            <a:avLst/>
          </a:prstGeom>
          <a:noFill/>
        </p:spPr>
        <p:txBody>
          <a:bodyPr wrap="square" rtlCol="0">
            <a:spAutoFit/>
          </a:bodyPr>
          <a:lstStyle/>
          <a:p>
            <a:r>
              <a:rPr lang="en-US" sz="900" b="1" dirty="0">
                <a:solidFill>
                  <a:srgbClr val="FF0066"/>
                </a:solidFill>
              </a:rPr>
              <a:t>Manufacturers</a:t>
            </a:r>
          </a:p>
        </p:txBody>
      </p:sp>
    </p:spTree>
    <p:extLst>
      <p:ext uri="{BB962C8B-B14F-4D97-AF65-F5344CB8AC3E}">
        <p14:creationId xmlns:p14="http://schemas.microsoft.com/office/powerpoint/2010/main" val="27449115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9174A5-8382-7882-B2DC-2887B9CDCB78}"/>
              </a:ext>
            </a:extLst>
          </p:cNvPr>
          <p:cNvSpPr>
            <a:spLocks noGrp="1"/>
          </p:cNvSpPr>
          <p:nvPr>
            <p:ph type="ctrTitle"/>
          </p:nvPr>
        </p:nvSpPr>
        <p:spPr>
          <a:xfrm>
            <a:off x="579120" y="392192"/>
            <a:ext cx="6858000" cy="1790700"/>
          </a:xfrm>
        </p:spPr>
        <p:txBody>
          <a:bodyPr vert="horz" lIns="45720" tIns="22860" rIns="45720" bIns="22860" rtlCol="0" anchor="t" anchorCtr="0">
            <a:normAutofit/>
          </a:bodyPr>
          <a:lstStyle/>
          <a:p>
            <a:pPr algn="l"/>
            <a:r>
              <a:rPr lang="en-US" sz="3200" dirty="0">
                <a:cs typeface="Arial"/>
              </a:rPr>
              <a:t>Phases of Work</a:t>
            </a:r>
          </a:p>
        </p:txBody>
      </p:sp>
      <p:sp>
        <p:nvSpPr>
          <p:cNvPr id="5" name="TextBox 1">
            <a:extLst>
              <a:ext uri="{FF2B5EF4-FFF2-40B4-BE49-F238E27FC236}">
                <a16:creationId xmlns:a16="http://schemas.microsoft.com/office/drawing/2014/main" id="{B8BF6EB9-3434-280E-7FA3-B9C9980DEBBA}"/>
              </a:ext>
            </a:extLst>
          </p:cNvPr>
          <p:cNvSpPr txBox="1"/>
          <p:nvPr/>
        </p:nvSpPr>
        <p:spPr>
          <a:xfrm>
            <a:off x="397819" y="2421150"/>
            <a:ext cx="2701589" cy="1738938"/>
          </a:xfrm>
          <a:prstGeom prst="rect">
            <a:avLst/>
          </a:prstGeom>
          <a:noFill/>
        </p:spPr>
        <p:txBody>
          <a:bodyPr wrap="square" lIns="45720" tIns="22860" rIns="45720" bIns="2286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endParaRPr lang="en-US" sz="800" dirty="0">
              <a:solidFill>
                <a:srgbClr val="000000"/>
              </a:solidFill>
            </a:endParaRPr>
          </a:p>
          <a:p>
            <a:pPr>
              <a:spcBef>
                <a:spcPct val="0"/>
              </a:spcBef>
            </a:pPr>
            <a:r>
              <a:rPr lang="en-US" sz="1400" b="1" dirty="0">
                <a:solidFill>
                  <a:srgbClr val="000000"/>
                </a:solidFill>
                <a:cs typeface="Arial"/>
              </a:rPr>
              <a:t>1. Align Data Elements</a:t>
            </a:r>
          </a:p>
          <a:p>
            <a:pPr marL="228600" indent="-228600">
              <a:buFont typeface="Arial"/>
              <a:buChar char="•"/>
            </a:pPr>
            <a:r>
              <a:rPr lang="en-US" sz="1100" dirty="0">
                <a:solidFill>
                  <a:srgbClr val="000000"/>
                </a:solidFill>
                <a:cs typeface="Arial"/>
              </a:rPr>
              <a:t>Race and Ethnicity </a:t>
            </a:r>
          </a:p>
          <a:p>
            <a:pPr marL="228600" indent="-228600">
              <a:buFont typeface="Arial"/>
              <a:buChar char="•"/>
            </a:pPr>
            <a:r>
              <a:rPr lang="en-US" sz="1100" dirty="0">
                <a:solidFill>
                  <a:srgbClr val="000000"/>
                </a:solidFill>
                <a:cs typeface="Arial"/>
              </a:rPr>
              <a:t>Sexual Orientation &amp; Gender </a:t>
            </a:r>
            <a:endParaRPr lang="en-US" sz="1100" dirty="0">
              <a:solidFill>
                <a:srgbClr val="000000"/>
              </a:solidFill>
              <a:cs typeface="Arial" panose="020B0604020202020204" pitchFamily="34" charset="0"/>
            </a:endParaRPr>
          </a:p>
          <a:p>
            <a:pPr marL="228600" indent="-228600">
              <a:buFont typeface="Arial"/>
              <a:buChar char="•"/>
            </a:pPr>
            <a:r>
              <a:rPr lang="en-US" sz="1100" dirty="0">
                <a:solidFill>
                  <a:srgbClr val="000000"/>
                </a:solidFill>
                <a:cs typeface="Arial"/>
              </a:rPr>
              <a:t>Disability Status </a:t>
            </a:r>
            <a:endParaRPr lang="en-US" sz="1100" dirty="0">
              <a:solidFill>
                <a:srgbClr val="000000"/>
              </a:solidFill>
              <a:cs typeface="Arial" panose="020B0604020202020204" pitchFamily="34" charset="0"/>
            </a:endParaRPr>
          </a:p>
          <a:p>
            <a:pPr marL="228600" indent="-228600">
              <a:buFont typeface="Arial"/>
              <a:buChar char="•"/>
            </a:pPr>
            <a:r>
              <a:rPr lang="en-US" sz="1100" dirty="0">
                <a:solidFill>
                  <a:srgbClr val="000000"/>
                </a:solidFill>
                <a:cs typeface="Arial"/>
              </a:rPr>
              <a:t>Language Preference </a:t>
            </a:r>
            <a:endParaRPr lang="en-US" sz="1100" dirty="0">
              <a:solidFill>
                <a:srgbClr val="000000"/>
              </a:solidFill>
              <a:cs typeface="Arial" panose="020B0604020202020204" pitchFamily="34" charset="0"/>
            </a:endParaRPr>
          </a:p>
          <a:p>
            <a:pPr marL="228600" indent="-228600">
              <a:buFont typeface="Arial"/>
              <a:buChar char="•"/>
            </a:pPr>
            <a:r>
              <a:rPr lang="en-US" sz="1100" dirty="0">
                <a:solidFill>
                  <a:srgbClr val="000000"/>
                </a:solidFill>
                <a:cs typeface="Arial"/>
              </a:rPr>
              <a:t>Military Experience </a:t>
            </a:r>
            <a:endParaRPr lang="en-US" sz="1100" dirty="0">
              <a:solidFill>
                <a:srgbClr val="000000"/>
              </a:solidFill>
              <a:cs typeface="Arial" panose="020B0604020202020204" pitchFamily="34" charset="0"/>
            </a:endParaRPr>
          </a:p>
          <a:p>
            <a:pPr marL="228600" indent="-228600">
              <a:buFont typeface="Arial"/>
              <a:buChar char="•"/>
            </a:pPr>
            <a:r>
              <a:rPr lang="en-US" sz="1100" dirty="0">
                <a:solidFill>
                  <a:srgbClr val="000000"/>
                </a:solidFill>
                <a:cs typeface="Arial"/>
              </a:rPr>
              <a:t>Spirituality </a:t>
            </a:r>
          </a:p>
          <a:p>
            <a:pPr marL="228600" indent="-228600">
              <a:buFont typeface="Arial"/>
              <a:buChar char="•"/>
            </a:pPr>
            <a:endParaRPr lang="en-US" sz="1100" dirty="0">
              <a:solidFill>
                <a:srgbClr val="000000"/>
              </a:solidFill>
              <a:cs typeface="Arial"/>
            </a:endParaRPr>
          </a:p>
          <a:p>
            <a:r>
              <a:rPr lang="en-US" sz="1100" dirty="0">
                <a:solidFill>
                  <a:srgbClr val="000000"/>
                </a:solidFill>
                <a:cs typeface="Arial"/>
              </a:rPr>
              <a:t>*Conduct cognitive testing.</a:t>
            </a:r>
          </a:p>
        </p:txBody>
      </p:sp>
      <p:sp>
        <p:nvSpPr>
          <p:cNvPr id="11" name="TextBox 1">
            <a:extLst>
              <a:ext uri="{FF2B5EF4-FFF2-40B4-BE49-F238E27FC236}">
                <a16:creationId xmlns:a16="http://schemas.microsoft.com/office/drawing/2014/main" id="{C3AA7D26-F301-3EC4-B811-0F165982FFC1}"/>
              </a:ext>
            </a:extLst>
          </p:cNvPr>
          <p:cNvSpPr txBox="1"/>
          <p:nvPr/>
        </p:nvSpPr>
        <p:spPr>
          <a:xfrm>
            <a:off x="2970446" y="2521313"/>
            <a:ext cx="2575145" cy="2000548"/>
          </a:xfrm>
          <a:prstGeom prst="rect">
            <a:avLst/>
          </a:prstGeom>
          <a:noFill/>
        </p:spPr>
        <p:txBody>
          <a:bodyPr wrap="square" lIns="45720" tIns="22860" rIns="45720" bIns="2286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dirty="0">
                <a:solidFill>
                  <a:srgbClr val="000000"/>
                </a:solidFill>
                <a:cs typeface="Arial"/>
              </a:rPr>
              <a:t>2. Build Consensus on  Tech Standards </a:t>
            </a:r>
          </a:p>
          <a:p>
            <a:pPr marL="228600" indent="-228600">
              <a:buFont typeface="Arial"/>
              <a:buChar char="•"/>
            </a:pPr>
            <a:r>
              <a:rPr lang="en-US" sz="1100" dirty="0">
                <a:solidFill>
                  <a:srgbClr val="000000"/>
                </a:solidFill>
                <a:cs typeface="Arial"/>
              </a:rPr>
              <a:t>Utilize HL7 standards development process.</a:t>
            </a:r>
          </a:p>
          <a:p>
            <a:pPr marL="228600" indent="-228600">
              <a:buFont typeface="Arial"/>
              <a:buChar char="•"/>
            </a:pPr>
            <a:r>
              <a:rPr lang="en-US" sz="1100" dirty="0">
                <a:solidFill>
                  <a:srgbClr val="000000"/>
                </a:solidFill>
                <a:cs typeface="Arial"/>
              </a:rPr>
              <a:t>Explore the development and publication of new FHIR Questionnaire representing the recommended data elements developed in Phase 1.</a:t>
            </a:r>
            <a:endParaRPr lang="en-US" sz="800" dirty="0"/>
          </a:p>
          <a:p>
            <a:pPr marL="228600" indent="-228600">
              <a:buFont typeface="Arial"/>
              <a:buChar char="•"/>
            </a:pPr>
            <a:r>
              <a:rPr lang="en-US" sz="1100" dirty="0">
                <a:solidFill>
                  <a:srgbClr val="000000"/>
                </a:solidFill>
                <a:cs typeface="Arial"/>
              </a:rPr>
              <a:t>Explore creation of corresponding HL7 Implementation Guides (IGs).</a:t>
            </a:r>
          </a:p>
        </p:txBody>
      </p:sp>
      <p:sp>
        <p:nvSpPr>
          <p:cNvPr id="12" name="TextBox 1">
            <a:extLst>
              <a:ext uri="{FF2B5EF4-FFF2-40B4-BE49-F238E27FC236}">
                <a16:creationId xmlns:a16="http://schemas.microsoft.com/office/drawing/2014/main" id="{5C319FC5-D9BD-8C71-7C35-B5271D3ACE24}"/>
              </a:ext>
            </a:extLst>
          </p:cNvPr>
          <p:cNvSpPr txBox="1"/>
          <p:nvPr/>
        </p:nvSpPr>
        <p:spPr>
          <a:xfrm>
            <a:off x="5593658" y="2521313"/>
            <a:ext cx="2593346" cy="938719"/>
          </a:xfrm>
          <a:prstGeom prst="rect">
            <a:avLst/>
          </a:prstGeom>
          <a:noFill/>
        </p:spPr>
        <p:txBody>
          <a:bodyPr wrap="square" lIns="45720" tIns="22860" rIns="45720" bIns="2286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dirty="0">
                <a:solidFill>
                  <a:srgbClr val="000000"/>
                </a:solidFill>
                <a:cs typeface="Arial"/>
              </a:rPr>
              <a:t>3. Pilot</a:t>
            </a:r>
          </a:p>
          <a:p>
            <a:pPr marL="228600" indent="-228600">
              <a:buFont typeface="Arial"/>
              <a:buChar char="•"/>
            </a:pPr>
            <a:r>
              <a:rPr lang="en-US" sz="1100" dirty="0">
                <a:solidFill>
                  <a:srgbClr val="000000"/>
                </a:solidFill>
                <a:cs typeface="Arial"/>
              </a:rPr>
              <a:t>Curate existing materials and prioritize development of future materials for putting standards into practice. </a:t>
            </a:r>
          </a:p>
        </p:txBody>
      </p:sp>
      <p:grpSp>
        <p:nvGrpSpPr>
          <p:cNvPr id="4" name="Group 3">
            <a:extLst>
              <a:ext uri="{FF2B5EF4-FFF2-40B4-BE49-F238E27FC236}">
                <a16:creationId xmlns:a16="http://schemas.microsoft.com/office/drawing/2014/main" id="{3B98C48F-8529-4DE9-BD8D-F1395FF62D46}"/>
              </a:ext>
            </a:extLst>
          </p:cNvPr>
          <p:cNvGrpSpPr/>
          <p:nvPr/>
        </p:nvGrpSpPr>
        <p:grpSpPr>
          <a:xfrm>
            <a:off x="491597" y="1159026"/>
            <a:ext cx="7862100" cy="1262124"/>
            <a:chOff x="0" y="0"/>
            <a:chExt cx="8021092" cy="1145956"/>
          </a:xfrm>
        </p:grpSpPr>
        <p:sp>
          <p:nvSpPr>
            <p:cNvPr id="10" name="Freeform: Shape 9">
              <a:extLst>
                <a:ext uri="{FF2B5EF4-FFF2-40B4-BE49-F238E27FC236}">
                  <a16:creationId xmlns:a16="http://schemas.microsoft.com/office/drawing/2014/main" id="{BB44CCC3-EAAF-E30F-31AD-E14157E4FAFE}"/>
                </a:ext>
              </a:extLst>
            </p:cNvPr>
            <p:cNvSpPr/>
            <p:nvPr/>
          </p:nvSpPr>
          <p:spPr>
            <a:xfrm>
              <a:off x="0" y="0"/>
              <a:ext cx="2864892" cy="1145956"/>
            </a:xfrm>
            <a:custGeom>
              <a:avLst/>
              <a:gdLst>
                <a:gd name="connsiteX0" fmla="*/ 0 w 2864892"/>
                <a:gd name="connsiteY0" fmla="*/ 0 h 1145956"/>
                <a:gd name="connsiteX1" fmla="*/ 2291914 w 2864892"/>
                <a:gd name="connsiteY1" fmla="*/ 0 h 1145956"/>
                <a:gd name="connsiteX2" fmla="*/ 2864892 w 2864892"/>
                <a:gd name="connsiteY2" fmla="*/ 572978 h 1145956"/>
                <a:gd name="connsiteX3" fmla="*/ 2291914 w 2864892"/>
                <a:gd name="connsiteY3" fmla="*/ 1145956 h 1145956"/>
                <a:gd name="connsiteX4" fmla="*/ 0 w 2864892"/>
                <a:gd name="connsiteY4" fmla="*/ 1145956 h 1145956"/>
                <a:gd name="connsiteX5" fmla="*/ 572978 w 2864892"/>
                <a:gd name="connsiteY5" fmla="*/ 572978 h 1145956"/>
                <a:gd name="connsiteX6" fmla="*/ 0 w 2864892"/>
                <a:gd name="connsiteY6" fmla="*/ 0 h 1145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64892" h="1145956">
                  <a:moveTo>
                    <a:pt x="0" y="0"/>
                  </a:moveTo>
                  <a:lnTo>
                    <a:pt x="2291914" y="0"/>
                  </a:lnTo>
                  <a:lnTo>
                    <a:pt x="2864892" y="572978"/>
                  </a:lnTo>
                  <a:lnTo>
                    <a:pt x="2291914" y="1145956"/>
                  </a:lnTo>
                  <a:lnTo>
                    <a:pt x="0" y="1145956"/>
                  </a:lnTo>
                  <a:lnTo>
                    <a:pt x="572978" y="572978"/>
                  </a:lnTo>
                  <a:lnTo>
                    <a:pt x="0" y="0"/>
                  </a:lnTo>
                  <a:close/>
                </a:path>
              </a:pathLst>
            </a:custGeom>
            <a:solidFill>
              <a:schemeClr val="accent2">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28495" tIns="14002" rIns="300491" bIns="14002" numCol="1" spcCol="1270" anchor="ctr" anchorCtr="0">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90000"/>
                </a:lnSpc>
                <a:spcAft>
                  <a:spcPts val="440"/>
                </a:spcAft>
              </a:pPr>
              <a:r>
                <a:rPr lang="en-US" b="1" dirty="0">
                  <a:ea typeface="Calibri"/>
                  <a:cs typeface="Arial"/>
                </a:rPr>
                <a:t>Phase 1:</a:t>
              </a:r>
              <a:r>
                <a:rPr lang="en-US" dirty="0">
                  <a:ea typeface="Calibri"/>
                  <a:cs typeface="Arial"/>
                </a:rPr>
                <a:t> </a:t>
              </a:r>
              <a:endParaRPr lang="en-US" dirty="0">
                <a:ea typeface="Calibri" panose="020F0502020204030204" pitchFamily="34" charset="0"/>
                <a:cs typeface="Arial" panose="020B0604020202020204" pitchFamily="34" charset="0"/>
              </a:endParaRPr>
            </a:p>
            <a:p>
              <a:pPr algn="ctr">
                <a:lnSpc>
                  <a:spcPct val="90000"/>
                </a:lnSpc>
                <a:spcAft>
                  <a:spcPts val="440"/>
                </a:spcAft>
              </a:pPr>
              <a:r>
                <a:rPr lang="en-US" dirty="0">
                  <a:ea typeface="Calibri"/>
                  <a:cs typeface="Arial"/>
                </a:rPr>
                <a:t>Align &amp; </a:t>
              </a:r>
              <a:br>
                <a:rPr lang="en-US" dirty="0">
                  <a:ea typeface="Calibri"/>
                  <a:cs typeface="Arial" panose="020B0604020202020204" pitchFamily="34" charset="0"/>
                </a:rPr>
              </a:br>
              <a:r>
                <a:rPr lang="en-US" dirty="0">
                  <a:ea typeface="Calibri"/>
                  <a:cs typeface="Arial"/>
                </a:rPr>
                <a:t>Inform</a:t>
              </a:r>
              <a:endParaRPr lang="en-US" dirty="0">
                <a:ea typeface="Calibri" panose="020F0502020204030204" pitchFamily="34" charset="0"/>
                <a:cs typeface="Arial" panose="020B0604020202020204" pitchFamily="34" charset="0"/>
              </a:endParaRPr>
            </a:p>
          </p:txBody>
        </p:sp>
        <p:sp>
          <p:nvSpPr>
            <p:cNvPr id="14" name="Freeform: Shape 13">
              <a:extLst>
                <a:ext uri="{FF2B5EF4-FFF2-40B4-BE49-F238E27FC236}">
                  <a16:creationId xmlns:a16="http://schemas.microsoft.com/office/drawing/2014/main" id="{8F4920BE-C00F-2898-3FD9-21A0F5D70672}"/>
                </a:ext>
              </a:extLst>
            </p:cNvPr>
            <p:cNvSpPr/>
            <p:nvPr/>
          </p:nvSpPr>
          <p:spPr>
            <a:xfrm>
              <a:off x="2578100" y="0"/>
              <a:ext cx="2864892" cy="1145956"/>
            </a:xfrm>
            <a:custGeom>
              <a:avLst/>
              <a:gdLst>
                <a:gd name="connsiteX0" fmla="*/ 0 w 2864892"/>
                <a:gd name="connsiteY0" fmla="*/ 0 h 1145956"/>
                <a:gd name="connsiteX1" fmla="*/ 2291914 w 2864892"/>
                <a:gd name="connsiteY1" fmla="*/ 0 h 1145956"/>
                <a:gd name="connsiteX2" fmla="*/ 2864892 w 2864892"/>
                <a:gd name="connsiteY2" fmla="*/ 572978 h 1145956"/>
                <a:gd name="connsiteX3" fmla="*/ 2291914 w 2864892"/>
                <a:gd name="connsiteY3" fmla="*/ 1145956 h 1145956"/>
                <a:gd name="connsiteX4" fmla="*/ 0 w 2864892"/>
                <a:gd name="connsiteY4" fmla="*/ 1145956 h 1145956"/>
                <a:gd name="connsiteX5" fmla="*/ 572978 w 2864892"/>
                <a:gd name="connsiteY5" fmla="*/ 572978 h 1145956"/>
                <a:gd name="connsiteX6" fmla="*/ 0 w 2864892"/>
                <a:gd name="connsiteY6" fmla="*/ 0 h 1145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64892" h="1145956">
                  <a:moveTo>
                    <a:pt x="0" y="0"/>
                  </a:moveTo>
                  <a:lnTo>
                    <a:pt x="2291914" y="0"/>
                  </a:lnTo>
                  <a:lnTo>
                    <a:pt x="2864892" y="572978"/>
                  </a:lnTo>
                  <a:lnTo>
                    <a:pt x="2291914" y="1145956"/>
                  </a:lnTo>
                  <a:lnTo>
                    <a:pt x="0" y="1145956"/>
                  </a:lnTo>
                  <a:lnTo>
                    <a:pt x="572978" y="572978"/>
                  </a:lnTo>
                  <a:lnTo>
                    <a:pt x="0" y="0"/>
                  </a:lnTo>
                  <a:close/>
                </a:path>
              </a:pathLst>
            </a:custGeom>
            <a:solidFill>
              <a:schemeClr val="tx2">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28495" tIns="14002" rIns="300491" bIns="14002" numCol="1" spcCol="1270" anchor="ctr" anchorCtr="0">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90000"/>
                </a:lnSpc>
                <a:spcAft>
                  <a:spcPts val="440"/>
                </a:spcAft>
              </a:pPr>
              <a:r>
                <a:rPr lang="en-US" b="1" dirty="0">
                  <a:ea typeface="Calibri"/>
                  <a:cs typeface="Arial"/>
                </a:rPr>
                <a:t>Phase 2:</a:t>
              </a:r>
              <a:r>
                <a:rPr lang="en-US" dirty="0">
                  <a:ea typeface="Calibri"/>
                  <a:cs typeface="Arial"/>
                </a:rPr>
                <a:t> </a:t>
              </a:r>
              <a:endParaRPr lang="en-US" dirty="0">
                <a:ea typeface="Calibri" panose="020F0502020204030204" pitchFamily="34" charset="0"/>
                <a:cs typeface="Arial" panose="020B0604020202020204" pitchFamily="34" charset="0"/>
              </a:endParaRPr>
            </a:p>
            <a:p>
              <a:pPr algn="ctr">
                <a:lnSpc>
                  <a:spcPct val="90000"/>
                </a:lnSpc>
                <a:spcAft>
                  <a:spcPts val="440"/>
                </a:spcAft>
              </a:pPr>
              <a:r>
                <a:rPr lang="en-US" dirty="0">
                  <a:ea typeface="Calibri"/>
                  <a:cs typeface="Arial"/>
                </a:rPr>
                <a:t>Scope &amp; Build Consensus</a:t>
              </a:r>
              <a:endParaRPr lang="en-US" dirty="0">
                <a:ea typeface="Calibri" panose="020F0502020204030204" pitchFamily="34" charset="0"/>
                <a:cs typeface="Arial" panose="020B0604020202020204" pitchFamily="34" charset="0"/>
              </a:endParaRPr>
            </a:p>
          </p:txBody>
        </p:sp>
        <p:sp>
          <p:nvSpPr>
            <p:cNvPr id="16" name="Freeform: Shape 15">
              <a:extLst>
                <a:ext uri="{FF2B5EF4-FFF2-40B4-BE49-F238E27FC236}">
                  <a16:creationId xmlns:a16="http://schemas.microsoft.com/office/drawing/2014/main" id="{60A052AE-15C1-698D-9D9C-9B40553CA943}"/>
                </a:ext>
              </a:extLst>
            </p:cNvPr>
            <p:cNvSpPr/>
            <p:nvPr/>
          </p:nvSpPr>
          <p:spPr>
            <a:xfrm>
              <a:off x="5156200" y="0"/>
              <a:ext cx="2864892" cy="1145956"/>
            </a:xfrm>
            <a:custGeom>
              <a:avLst/>
              <a:gdLst>
                <a:gd name="connsiteX0" fmla="*/ 0 w 2864892"/>
                <a:gd name="connsiteY0" fmla="*/ 0 h 1145956"/>
                <a:gd name="connsiteX1" fmla="*/ 2291914 w 2864892"/>
                <a:gd name="connsiteY1" fmla="*/ 0 h 1145956"/>
                <a:gd name="connsiteX2" fmla="*/ 2864892 w 2864892"/>
                <a:gd name="connsiteY2" fmla="*/ 572978 h 1145956"/>
                <a:gd name="connsiteX3" fmla="*/ 2291914 w 2864892"/>
                <a:gd name="connsiteY3" fmla="*/ 1145956 h 1145956"/>
                <a:gd name="connsiteX4" fmla="*/ 0 w 2864892"/>
                <a:gd name="connsiteY4" fmla="*/ 1145956 h 1145956"/>
                <a:gd name="connsiteX5" fmla="*/ 572978 w 2864892"/>
                <a:gd name="connsiteY5" fmla="*/ 572978 h 1145956"/>
                <a:gd name="connsiteX6" fmla="*/ 0 w 2864892"/>
                <a:gd name="connsiteY6" fmla="*/ 0 h 1145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64892" h="1145956">
                  <a:moveTo>
                    <a:pt x="0" y="0"/>
                  </a:moveTo>
                  <a:lnTo>
                    <a:pt x="2291914" y="0"/>
                  </a:lnTo>
                  <a:lnTo>
                    <a:pt x="2864892" y="572978"/>
                  </a:lnTo>
                  <a:lnTo>
                    <a:pt x="2291914" y="1145956"/>
                  </a:lnTo>
                  <a:lnTo>
                    <a:pt x="0" y="1145956"/>
                  </a:lnTo>
                  <a:lnTo>
                    <a:pt x="572978" y="572978"/>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28495" tIns="14002" rIns="300491" bIns="14002" numCol="1" spcCol="1270" anchor="ctr" anchorCtr="0">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90000"/>
                </a:lnSpc>
                <a:spcAft>
                  <a:spcPts val="440"/>
                </a:spcAft>
              </a:pPr>
              <a:r>
                <a:rPr lang="en-US" b="1" dirty="0">
                  <a:ea typeface="Calibri" panose="020F0502020204030204" pitchFamily="34" charset="0"/>
                  <a:cs typeface="Arial"/>
                </a:rPr>
                <a:t>Phase 3:</a:t>
              </a:r>
              <a:r>
                <a:rPr lang="en-US" dirty="0">
                  <a:ea typeface="Calibri" panose="020F0502020204030204" pitchFamily="34" charset="0"/>
                  <a:cs typeface="Arial"/>
                </a:rPr>
                <a:t> Implement </a:t>
              </a:r>
              <a:br>
                <a:rPr lang="en-US" dirty="0">
                  <a:ea typeface="Calibri" panose="020F0502020204030204" pitchFamily="34" charset="0"/>
                  <a:cs typeface="Arial" panose="020B0604020202020204" pitchFamily="34" charset="0"/>
                </a:rPr>
              </a:br>
              <a:r>
                <a:rPr lang="en-US" dirty="0">
                  <a:ea typeface="Calibri" panose="020F0502020204030204" pitchFamily="34" charset="0"/>
                  <a:cs typeface="Arial"/>
                </a:rPr>
                <a:t>&amp; Integrate</a:t>
              </a:r>
              <a:r>
                <a:rPr lang="en-US" sz="2000" dirty="0">
                  <a:ea typeface="Calibri" panose="020F0502020204030204" pitchFamily="34" charset="0"/>
                  <a:cs typeface="Arial"/>
                </a:rPr>
                <a:t> </a:t>
              </a:r>
              <a:endParaRPr lang="en-US" sz="1400" dirty="0">
                <a:ea typeface="Calibri" panose="020F0502020204030204" pitchFamily="34" charset="0"/>
                <a:cs typeface="Arial" panose="020B0604020202020204" pitchFamily="34" charset="0"/>
              </a:endParaRPr>
            </a:p>
          </p:txBody>
        </p:sp>
      </p:grpSp>
    </p:spTree>
    <p:extLst>
      <p:ext uri="{BB962C8B-B14F-4D97-AF65-F5344CB8AC3E}">
        <p14:creationId xmlns:p14="http://schemas.microsoft.com/office/powerpoint/2010/main" val="33353145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48BAE50-8356-3CF8-9544-C8ADC15C8BCA}"/>
              </a:ext>
            </a:extLst>
          </p:cNvPr>
          <p:cNvSpPr>
            <a:spLocks noGrp="1"/>
          </p:cNvSpPr>
          <p:nvPr>
            <p:ph type="ctrTitle"/>
          </p:nvPr>
        </p:nvSpPr>
        <p:spPr>
          <a:xfrm>
            <a:off x="636659" y="1777524"/>
            <a:ext cx="8343123" cy="735013"/>
          </a:xfrm>
        </p:spPr>
        <p:txBody>
          <a:bodyPr>
            <a:normAutofit fontScale="90000"/>
          </a:bodyPr>
          <a:lstStyle/>
          <a:p>
            <a:r>
              <a:rPr lang="en-US" dirty="0">
                <a:solidFill>
                  <a:schemeClr val="tx2"/>
                </a:solidFill>
                <a:latin typeface="+mj-lt"/>
              </a:rPr>
              <a:t>Pronouns, Sexual Orientation, Sex, Gender</a:t>
            </a:r>
          </a:p>
        </p:txBody>
      </p:sp>
    </p:spTree>
    <p:extLst>
      <p:ext uri="{BB962C8B-B14F-4D97-AF65-F5344CB8AC3E}">
        <p14:creationId xmlns:p14="http://schemas.microsoft.com/office/powerpoint/2010/main" val="21994580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A37A1E-E00C-8C0B-82AE-69829E95132E}"/>
              </a:ext>
            </a:extLst>
          </p:cNvPr>
          <p:cNvSpPr>
            <a:spLocks noGrp="1"/>
          </p:cNvSpPr>
          <p:nvPr>
            <p:ph type="ctrTitle"/>
          </p:nvPr>
        </p:nvSpPr>
        <p:spPr>
          <a:xfrm>
            <a:off x="487680" y="567452"/>
            <a:ext cx="8153400" cy="1790700"/>
          </a:xfrm>
        </p:spPr>
        <p:txBody>
          <a:bodyPr vert="horz" lIns="45720" tIns="22860" rIns="45720" bIns="22860" rtlCol="0" anchor="t" anchorCtr="0">
            <a:normAutofit/>
          </a:bodyPr>
          <a:lstStyle/>
          <a:p>
            <a:pPr algn="l"/>
            <a:r>
              <a:rPr lang="en-US" sz="2800" dirty="0">
                <a:cs typeface="Arial"/>
              </a:rPr>
              <a:t>Introduction and Definitions for Pronouns</a:t>
            </a:r>
            <a:endParaRPr lang="en-US" sz="2800" dirty="0"/>
          </a:p>
          <a:p>
            <a:endParaRPr lang="en-US" dirty="0"/>
          </a:p>
        </p:txBody>
      </p:sp>
      <p:sp>
        <p:nvSpPr>
          <p:cNvPr id="3" name="Subtitle 2">
            <a:extLst>
              <a:ext uri="{FF2B5EF4-FFF2-40B4-BE49-F238E27FC236}">
                <a16:creationId xmlns:a16="http://schemas.microsoft.com/office/drawing/2014/main" id="{BCCAF28B-2F2E-C3E1-71FD-09C2E5586A83}"/>
              </a:ext>
            </a:extLst>
          </p:cNvPr>
          <p:cNvSpPr>
            <a:spLocks noGrp="1"/>
          </p:cNvSpPr>
          <p:nvPr>
            <p:ph type="subTitle" idx="1"/>
          </p:nvPr>
        </p:nvSpPr>
        <p:spPr>
          <a:xfrm>
            <a:off x="487680" y="1329928"/>
            <a:ext cx="7719060" cy="2045732"/>
          </a:xfrm>
        </p:spPr>
        <p:txBody>
          <a:bodyPr vert="horz" lIns="45720" tIns="22860" rIns="45720" bIns="22860" rtlCol="0" anchor="t">
            <a:normAutofit/>
          </a:bodyPr>
          <a:lstStyle/>
          <a:p>
            <a:pPr algn="l"/>
            <a:r>
              <a:rPr lang="en-US" dirty="0">
                <a:solidFill>
                  <a:schemeClr val="tx2"/>
                </a:solidFill>
                <a:cs typeface="Arial"/>
              </a:rPr>
              <a:t>Thank you for taking the time to answer these questions. To make sure we are communicating with you respectfully, the following question will ask you to choose or write-in your pronouns. Pronouns are how you identify yourself apart from your name and how someone refers to you in conversation. We recognize that this is a personal question, and responses may change overtime. This is an optional question, and your care will NOT be affected in any way should you choose not to respond. </a:t>
            </a:r>
            <a:endParaRPr lang="en-US" dirty="0">
              <a:solidFill>
                <a:schemeClr val="tx2"/>
              </a:solidFill>
            </a:endParaRPr>
          </a:p>
          <a:p>
            <a:pPr marL="228600" indent="-228600">
              <a:buChar char="•"/>
            </a:pPr>
            <a:endParaRPr lang="en-US" dirty="0">
              <a:solidFill>
                <a:schemeClr val="tx1"/>
              </a:solidFill>
            </a:endParaRPr>
          </a:p>
        </p:txBody>
      </p:sp>
    </p:spTree>
    <p:extLst>
      <p:ext uri="{BB962C8B-B14F-4D97-AF65-F5344CB8AC3E}">
        <p14:creationId xmlns:p14="http://schemas.microsoft.com/office/powerpoint/2010/main" val="23863578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429DBC-1E4F-CBA0-8B2E-4FC2143CAF74}"/>
              </a:ext>
            </a:extLst>
          </p:cNvPr>
          <p:cNvSpPr>
            <a:spLocks noGrp="1"/>
          </p:cNvSpPr>
          <p:nvPr>
            <p:ph type="ctrTitle"/>
          </p:nvPr>
        </p:nvSpPr>
        <p:spPr>
          <a:xfrm>
            <a:off x="764772" y="338852"/>
            <a:ext cx="6858000" cy="1790700"/>
          </a:xfrm>
        </p:spPr>
        <p:txBody>
          <a:bodyPr vert="horz" lIns="45720" tIns="22860" rIns="45720" bIns="22860" rtlCol="0" anchor="t" anchorCtr="0">
            <a:normAutofit/>
          </a:bodyPr>
          <a:lstStyle/>
          <a:p>
            <a:pPr algn="l"/>
            <a:r>
              <a:rPr lang="en-US" sz="2400" dirty="0">
                <a:cs typeface="Arial"/>
              </a:rPr>
              <a:t>Proposed Optional: Pronouns</a:t>
            </a:r>
            <a:endParaRPr lang="en-US" sz="2400" dirty="0"/>
          </a:p>
        </p:txBody>
      </p:sp>
      <p:graphicFrame>
        <p:nvGraphicFramePr>
          <p:cNvPr id="5" name="Table 4">
            <a:extLst>
              <a:ext uri="{FF2B5EF4-FFF2-40B4-BE49-F238E27FC236}">
                <a16:creationId xmlns:a16="http://schemas.microsoft.com/office/drawing/2014/main" id="{B3595A9C-0EBD-64EF-F4C1-2264DAD29D0B}"/>
              </a:ext>
            </a:extLst>
          </p:cNvPr>
          <p:cNvGraphicFramePr>
            <a:graphicFrameLocks noGrp="1"/>
          </p:cNvGraphicFramePr>
          <p:nvPr>
            <p:extLst>
              <p:ext uri="{D42A27DB-BD31-4B8C-83A1-F6EECF244321}">
                <p14:modId xmlns:p14="http://schemas.microsoft.com/office/powerpoint/2010/main" val="391432732"/>
              </p:ext>
            </p:extLst>
          </p:nvPr>
        </p:nvGraphicFramePr>
        <p:xfrm>
          <a:off x="764772" y="900768"/>
          <a:ext cx="6943649" cy="3124031"/>
        </p:xfrm>
        <a:graphic>
          <a:graphicData uri="http://schemas.openxmlformats.org/drawingml/2006/table">
            <a:tbl>
              <a:tblPr firstRow="1" bandRow="1">
                <a:tableStyleId>{5C22544A-7EE6-4342-B048-85BDC9FD1C3A}</a:tableStyleId>
              </a:tblPr>
              <a:tblGrid>
                <a:gridCol w="6943649">
                  <a:extLst>
                    <a:ext uri="{9D8B030D-6E8A-4147-A177-3AD203B41FA5}">
                      <a16:colId xmlns:a16="http://schemas.microsoft.com/office/drawing/2014/main" val="1585188653"/>
                    </a:ext>
                  </a:extLst>
                </a:gridCol>
              </a:tblGrid>
              <a:tr h="365760">
                <a:tc>
                  <a:txBody>
                    <a:bodyPr/>
                    <a:lstStyle/>
                    <a:p>
                      <a:pPr marL="0" algn="ctr" rtl="0" eaLnBrk="1" fontAlgn="t" latinLnBrk="0" hangingPunct="1">
                        <a:spcBef>
                          <a:spcPts val="0"/>
                        </a:spcBef>
                        <a:spcAft>
                          <a:spcPts val="0"/>
                        </a:spcAft>
                      </a:pPr>
                      <a:r>
                        <a:rPr lang="en-US" sz="2000" b="1" i="0" u="none" strike="noStrike" kern="1200" dirty="0">
                          <a:solidFill>
                            <a:srgbClr val="FFFFFF"/>
                          </a:solidFill>
                          <a:effectLst/>
                          <a:latin typeface="+mn-lt"/>
                        </a:rPr>
                        <a:t>Pronouns</a:t>
                      </a:r>
                      <a:endParaRPr lang="en-US" sz="2000" b="0" i="0" u="none" strike="noStrike" dirty="0">
                        <a:effectLst/>
                        <a:latin typeface="+mn-lt"/>
                      </a:endParaRPr>
                    </a:p>
                  </a:txBody>
                  <a:tcPr marL="60960" marR="60960" marT="30480" marB="3048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004B66"/>
                    </a:solidFill>
                  </a:tcPr>
                </a:tc>
                <a:extLst>
                  <a:ext uri="{0D108BD9-81ED-4DB2-BD59-A6C34878D82A}">
                    <a16:rowId xmlns:a16="http://schemas.microsoft.com/office/drawing/2014/main" val="648320948"/>
                  </a:ext>
                </a:extLst>
              </a:tr>
              <a:tr h="2758271">
                <a:tc>
                  <a:txBody>
                    <a:bodyPr/>
                    <a:lstStyle/>
                    <a:p>
                      <a:pPr marL="0" indent="0" algn="l" rtl="0" eaLnBrk="1" fontAlgn="t" latinLnBrk="0" hangingPunct="1">
                        <a:spcBef>
                          <a:spcPts val="0"/>
                        </a:spcBef>
                        <a:spcAft>
                          <a:spcPts val="0"/>
                        </a:spcAft>
                      </a:pPr>
                      <a:r>
                        <a:rPr lang="en-US" sz="1500" b="0" i="0" u="none" strike="noStrike" kern="1200" dirty="0">
                          <a:solidFill>
                            <a:schemeClr val="tx1"/>
                          </a:solidFill>
                          <a:effectLst/>
                          <a:latin typeface="+mn-lt"/>
                        </a:rPr>
                        <a:t>We would like to be respectful. What pronouns do you use to identify yourself? (Select all that apply)</a:t>
                      </a:r>
                      <a:endParaRPr lang="en-US" sz="1500" b="0" i="0" u="none" strike="noStrike" dirty="0">
                        <a:solidFill>
                          <a:schemeClr val="tx1"/>
                        </a:solidFill>
                        <a:effectLst/>
                        <a:latin typeface="+mn-lt"/>
                      </a:endParaRPr>
                    </a:p>
                    <a:p>
                      <a:pPr marL="0" lvl="0" indent="0" algn="l">
                        <a:spcBef>
                          <a:spcPts val="0"/>
                        </a:spcBef>
                        <a:spcAft>
                          <a:spcPts val="0"/>
                        </a:spcAft>
                        <a:buNone/>
                      </a:pPr>
                      <a:endParaRPr lang="en-US" sz="1500" b="0" i="0" u="none" strike="noStrike" kern="1200" dirty="0">
                        <a:solidFill>
                          <a:schemeClr val="tx1"/>
                        </a:solidFill>
                        <a:effectLst/>
                        <a:latin typeface="+mn-lt"/>
                      </a:endParaRPr>
                    </a:p>
                    <a:p>
                      <a:pPr marL="457200" indent="-457200" algn="l" rtl="0" eaLnBrk="1" fontAlgn="t" latinLnBrk="0" hangingPunct="1">
                        <a:spcBef>
                          <a:spcPts val="0"/>
                        </a:spcBef>
                        <a:spcAft>
                          <a:spcPts val="0"/>
                        </a:spcAft>
                        <a:buFont typeface="Arial"/>
                        <a:buChar char="•"/>
                      </a:pPr>
                      <a:r>
                        <a:rPr lang="en-US" sz="1500" b="0" i="0" u="none" strike="noStrike" kern="1200" dirty="0">
                          <a:solidFill>
                            <a:schemeClr val="tx1"/>
                          </a:solidFill>
                          <a:effectLst/>
                          <a:latin typeface="+mn-lt"/>
                        </a:rPr>
                        <a:t>He, him, his</a:t>
                      </a:r>
                      <a:endParaRPr lang="en-US" sz="1500" b="0" i="0" u="none" strike="noStrike" dirty="0">
                        <a:solidFill>
                          <a:schemeClr val="tx1"/>
                        </a:solidFill>
                        <a:effectLst/>
                        <a:latin typeface="+mn-lt"/>
                      </a:endParaRPr>
                    </a:p>
                    <a:p>
                      <a:pPr marL="457200" indent="-457200" algn="l" rtl="0" eaLnBrk="1" fontAlgn="t" latinLnBrk="0" hangingPunct="1">
                        <a:spcBef>
                          <a:spcPts val="0"/>
                        </a:spcBef>
                        <a:spcAft>
                          <a:spcPts val="0"/>
                        </a:spcAft>
                        <a:buFont typeface="Arial"/>
                        <a:buChar char="•"/>
                      </a:pPr>
                      <a:r>
                        <a:rPr lang="en-US" sz="1500" b="0" i="0" u="none" strike="noStrike" kern="1200" dirty="0">
                          <a:solidFill>
                            <a:schemeClr val="tx1"/>
                          </a:solidFill>
                          <a:effectLst/>
                          <a:latin typeface="+mn-lt"/>
                        </a:rPr>
                        <a:t>She, her, hers</a:t>
                      </a:r>
                      <a:endParaRPr lang="en-US" sz="1500" b="0" i="0" u="none" strike="noStrike" dirty="0">
                        <a:solidFill>
                          <a:schemeClr val="tx1"/>
                        </a:solidFill>
                        <a:effectLst/>
                        <a:latin typeface="+mn-lt"/>
                      </a:endParaRPr>
                    </a:p>
                    <a:p>
                      <a:pPr marL="457200" indent="-457200" algn="l" rtl="0" eaLnBrk="1" fontAlgn="t" latinLnBrk="0" hangingPunct="1">
                        <a:spcBef>
                          <a:spcPts val="0"/>
                        </a:spcBef>
                        <a:spcAft>
                          <a:spcPts val="0"/>
                        </a:spcAft>
                        <a:buFont typeface="Arial"/>
                        <a:buChar char="•"/>
                      </a:pPr>
                      <a:r>
                        <a:rPr lang="en-US" sz="1500" b="0" i="0" u="none" strike="noStrike" kern="1200" dirty="0">
                          <a:solidFill>
                            <a:schemeClr val="tx1"/>
                          </a:solidFill>
                          <a:effectLst/>
                          <a:latin typeface="+mn-lt"/>
                        </a:rPr>
                        <a:t>They, them, theirs</a:t>
                      </a:r>
                      <a:endParaRPr lang="en-US" sz="1500" b="0" i="0" u="none" strike="noStrike" dirty="0">
                        <a:solidFill>
                          <a:schemeClr val="tx1"/>
                        </a:solidFill>
                        <a:effectLst/>
                        <a:latin typeface="+mn-lt"/>
                      </a:endParaRPr>
                    </a:p>
                    <a:p>
                      <a:pPr marL="457200" indent="-457200" algn="l" rtl="0" eaLnBrk="1" fontAlgn="t" latinLnBrk="0" hangingPunct="1">
                        <a:spcBef>
                          <a:spcPts val="0"/>
                        </a:spcBef>
                        <a:spcAft>
                          <a:spcPts val="0"/>
                        </a:spcAft>
                        <a:buFont typeface="Arial"/>
                        <a:buChar char="•"/>
                      </a:pPr>
                      <a:r>
                        <a:rPr lang="en-US" sz="1500" b="0" i="0" u="none" strike="noStrike" kern="1200" dirty="0">
                          <a:solidFill>
                            <a:schemeClr val="tx1"/>
                          </a:solidFill>
                          <a:effectLst/>
                          <a:latin typeface="+mn-lt"/>
                        </a:rPr>
                        <a:t>Ze, hir, hirs</a:t>
                      </a:r>
                      <a:endParaRPr lang="en-US" sz="1500" b="0" i="0" u="none" strike="noStrike" dirty="0">
                        <a:solidFill>
                          <a:schemeClr val="tx1"/>
                        </a:solidFill>
                        <a:effectLst/>
                        <a:latin typeface="+mn-lt"/>
                      </a:endParaRPr>
                    </a:p>
                    <a:p>
                      <a:pPr marL="457200" indent="-457200" algn="l" rtl="0" eaLnBrk="1" fontAlgn="t" latinLnBrk="0" hangingPunct="1">
                        <a:spcBef>
                          <a:spcPts val="0"/>
                        </a:spcBef>
                        <a:spcAft>
                          <a:spcPts val="0"/>
                        </a:spcAft>
                        <a:buFont typeface="Arial"/>
                        <a:buChar char="•"/>
                      </a:pPr>
                      <a:r>
                        <a:rPr lang="en-US" sz="1500" b="0" i="0" u="none" strike="noStrike" kern="1200" dirty="0">
                          <a:solidFill>
                            <a:schemeClr val="tx1"/>
                          </a:solidFill>
                          <a:effectLst/>
                          <a:latin typeface="+mn-lt"/>
                        </a:rPr>
                        <a:t>Ze, </a:t>
                      </a:r>
                      <a:r>
                        <a:rPr lang="en-US" sz="1500" b="0" i="0" u="none" strike="noStrike" kern="1200" dirty="0" err="1">
                          <a:solidFill>
                            <a:schemeClr val="tx1"/>
                          </a:solidFill>
                          <a:effectLst/>
                          <a:latin typeface="+mn-lt"/>
                        </a:rPr>
                        <a:t>zir</a:t>
                      </a:r>
                      <a:r>
                        <a:rPr lang="en-US" sz="1500" b="0" i="0" u="none" strike="noStrike" kern="1200" dirty="0">
                          <a:solidFill>
                            <a:schemeClr val="tx1"/>
                          </a:solidFill>
                          <a:effectLst/>
                          <a:latin typeface="+mn-lt"/>
                        </a:rPr>
                        <a:t>, </a:t>
                      </a:r>
                      <a:r>
                        <a:rPr lang="en-US" sz="1500" b="0" i="0" u="none" strike="noStrike" kern="1200" dirty="0" err="1">
                          <a:solidFill>
                            <a:schemeClr val="tx1"/>
                          </a:solidFill>
                          <a:effectLst/>
                          <a:latin typeface="+mn-lt"/>
                        </a:rPr>
                        <a:t>zirs</a:t>
                      </a:r>
                      <a:endParaRPr lang="en-US" sz="1500" b="0" i="0" u="none" strike="noStrike" dirty="0">
                        <a:solidFill>
                          <a:schemeClr val="tx1"/>
                        </a:solidFill>
                        <a:effectLst/>
                        <a:latin typeface="+mn-lt"/>
                      </a:endParaRPr>
                    </a:p>
                    <a:p>
                      <a:pPr marL="457200" indent="-457200" algn="l" rtl="0" eaLnBrk="1" fontAlgn="t" latinLnBrk="0" hangingPunct="1">
                        <a:spcBef>
                          <a:spcPts val="0"/>
                        </a:spcBef>
                        <a:spcAft>
                          <a:spcPts val="0"/>
                        </a:spcAft>
                        <a:buFont typeface="Arial"/>
                        <a:buChar char="•"/>
                      </a:pPr>
                      <a:r>
                        <a:rPr lang="en-US" sz="1500" b="0" i="0" u="none" strike="noStrike" kern="1200" dirty="0">
                          <a:solidFill>
                            <a:schemeClr val="tx1"/>
                          </a:solidFill>
                          <a:effectLst/>
                          <a:latin typeface="+mn-lt"/>
                        </a:rPr>
                        <a:t>Additional pronouns, please specify: ____</a:t>
                      </a:r>
                      <a:endParaRPr lang="en-US" sz="1500" b="0" i="0" u="none" strike="noStrike" dirty="0">
                        <a:solidFill>
                          <a:schemeClr val="tx1"/>
                        </a:solidFill>
                        <a:effectLst/>
                        <a:latin typeface="+mn-lt"/>
                      </a:endParaRPr>
                    </a:p>
                    <a:p>
                      <a:pPr marL="457200" indent="-457200" algn="l" rtl="0" eaLnBrk="1" fontAlgn="t" latinLnBrk="0" hangingPunct="1">
                        <a:spcBef>
                          <a:spcPts val="0"/>
                        </a:spcBef>
                        <a:spcAft>
                          <a:spcPts val="0"/>
                        </a:spcAft>
                        <a:buFont typeface="Arial"/>
                        <a:buChar char="•"/>
                      </a:pPr>
                      <a:r>
                        <a:rPr lang="en-US" sz="1500" b="0" i="0" u="none" strike="noStrike" kern="1200" dirty="0">
                          <a:solidFill>
                            <a:schemeClr val="tx1"/>
                          </a:solidFill>
                          <a:effectLst/>
                          <a:latin typeface="+mn-lt"/>
                        </a:rPr>
                        <a:t>I don’t know</a:t>
                      </a:r>
                      <a:endParaRPr lang="en-US" sz="1500" b="0" i="0" u="none" strike="noStrike" dirty="0">
                        <a:solidFill>
                          <a:schemeClr val="tx1"/>
                        </a:solidFill>
                        <a:effectLst/>
                        <a:latin typeface="+mn-lt"/>
                      </a:endParaRPr>
                    </a:p>
                    <a:p>
                      <a:pPr marL="457200" indent="-457200" algn="l" rtl="0" eaLnBrk="1" fontAlgn="t" latinLnBrk="0" hangingPunct="1">
                        <a:spcBef>
                          <a:spcPts val="0"/>
                        </a:spcBef>
                        <a:spcAft>
                          <a:spcPts val="0"/>
                        </a:spcAft>
                        <a:buFont typeface="Arial"/>
                        <a:buChar char="•"/>
                      </a:pPr>
                      <a:r>
                        <a:rPr lang="en-US" sz="1500" b="0" i="0" u="none" strike="noStrike" kern="1200" dirty="0">
                          <a:solidFill>
                            <a:schemeClr val="tx1"/>
                          </a:solidFill>
                          <a:effectLst/>
                          <a:latin typeface="+mn-lt"/>
                        </a:rPr>
                        <a:t>I choose not to respond</a:t>
                      </a:r>
                      <a:endParaRPr lang="en-US" sz="1500" b="0" i="0" u="none" strike="noStrike" dirty="0">
                        <a:solidFill>
                          <a:schemeClr val="tx1"/>
                        </a:solidFill>
                        <a:effectLst/>
                        <a:latin typeface="+mn-lt"/>
                      </a:endParaRPr>
                    </a:p>
                  </a:txBody>
                  <a:tcPr marL="60960" marR="60960" marT="30480" marB="3048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D0D3"/>
                    </a:solidFill>
                  </a:tcPr>
                </a:tc>
                <a:extLst>
                  <a:ext uri="{0D108BD9-81ED-4DB2-BD59-A6C34878D82A}">
                    <a16:rowId xmlns:a16="http://schemas.microsoft.com/office/drawing/2014/main" val="4007265722"/>
                  </a:ext>
                </a:extLst>
              </a:tr>
            </a:tbl>
          </a:graphicData>
        </a:graphic>
      </p:graphicFrame>
      <p:sp>
        <p:nvSpPr>
          <p:cNvPr id="6" name="TextBox 5">
            <a:extLst>
              <a:ext uri="{FF2B5EF4-FFF2-40B4-BE49-F238E27FC236}">
                <a16:creationId xmlns:a16="http://schemas.microsoft.com/office/drawing/2014/main" id="{E4A969A8-63C2-B9E3-5CDF-DEB06511FB11}"/>
              </a:ext>
            </a:extLst>
          </p:cNvPr>
          <p:cNvSpPr txBox="1"/>
          <p:nvPr/>
        </p:nvSpPr>
        <p:spPr>
          <a:xfrm>
            <a:off x="746637" y="4175637"/>
            <a:ext cx="5184980" cy="323165"/>
          </a:xfrm>
          <a:prstGeom prst="rect">
            <a:avLst/>
          </a:prstGeom>
          <a:noFill/>
        </p:spPr>
        <p:txBody>
          <a:bodyPr rot="0" spcFirstLastPara="0" vertOverflow="overflow" horzOverflow="overflow" vert="horz" wrap="square" lIns="45720" tIns="22860" rIns="45720" bIns="22860" numCol="1" spcCol="0" rtlCol="0" fromWordArt="0" anchor="t" anchorCtr="0" forceAA="0" compatLnSpc="1">
            <a:prstTxWarp prst="textNoShape">
              <a:avLst/>
            </a:prstTxWarp>
            <a:spAutoFit/>
          </a:bodyPr>
          <a:lstStyle/>
          <a:p>
            <a:r>
              <a:rPr lang="en-US" sz="900">
                <a:solidFill>
                  <a:srgbClr val="58595B"/>
                </a:solidFill>
                <a:cs typeface="Arial"/>
              </a:rPr>
              <a:t>Adapted from Fenway Health’s National LGBTQIA+ Education Center </a:t>
            </a:r>
            <a:endParaRPr lang="en-US" sz="900">
              <a:cs typeface="Arial"/>
            </a:endParaRPr>
          </a:p>
          <a:p>
            <a:pPr algn="l"/>
            <a:endParaRPr lang="en-US" sz="900">
              <a:cs typeface="Arial"/>
            </a:endParaRPr>
          </a:p>
        </p:txBody>
      </p:sp>
    </p:spTree>
    <p:extLst>
      <p:ext uri="{BB962C8B-B14F-4D97-AF65-F5344CB8AC3E}">
        <p14:creationId xmlns:p14="http://schemas.microsoft.com/office/powerpoint/2010/main" val="35547574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background pattern&#10;&#10;Description automatically generated">
            <a:extLst>
              <a:ext uri="{FF2B5EF4-FFF2-40B4-BE49-F238E27FC236}">
                <a16:creationId xmlns:a16="http://schemas.microsoft.com/office/drawing/2014/main" id="{D4ECB5FC-1C2D-0075-0336-AB34AC1E03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01906"/>
            <a:ext cx="9195621" cy="5196851"/>
          </a:xfrm>
          <a:prstGeom prst="rect">
            <a:avLst/>
          </a:prstGeom>
        </p:spPr>
      </p:pic>
      <p:sp>
        <p:nvSpPr>
          <p:cNvPr id="6" name="TextBox 5">
            <a:extLst>
              <a:ext uri="{FF2B5EF4-FFF2-40B4-BE49-F238E27FC236}">
                <a16:creationId xmlns:a16="http://schemas.microsoft.com/office/drawing/2014/main" id="{98C8747C-62A6-185E-9E85-0894F541A953}"/>
              </a:ext>
            </a:extLst>
          </p:cNvPr>
          <p:cNvSpPr txBox="1"/>
          <p:nvPr/>
        </p:nvSpPr>
        <p:spPr>
          <a:xfrm>
            <a:off x="328062" y="671173"/>
            <a:ext cx="4207133" cy="1200329"/>
          </a:xfrm>
          <a:prstGeom prst="rect">
            <a:avLst/>
          </a:prstGeom>
          <a:noFill/>
        </p:spPr>
        <p:txBody>
          <a:bodyPr wrap="square" rtlCol="0">
            <a:spAutoFit/>
          </a:bodyPr>
          <a:lstStyle/>
          <a:p>
            <a:r>
              <a:rPr lang="en-US" sz="2400" b="1" spc="17" dirty="0">
                <a:solidFill>
                  <a:srgbClr val="253E8E"/>
                </a:solidFill>
                <a:latin typeface="Open Sans ExtraBold" panose="020B0906030804020204" pitchFamily="34" charset="0"/>
                <a:ea typeface="Open Sans ExtraBold" panose="020B0906030804020204" pitchFamily="34" charset="0"/>
                <a:cs typeface="Open Sans ExtraBold" panose="020B0906030804020204" pitchFamily="34" charset="0"/>
              </a:rPr>
              <a:t>Michigan Health Information Network Shared Services (MiHIN)</a:t>
            </a:r>
          </a:p>
        </p:txBody>
      </p:sp>
      <p:sp>
        <p:nvSpPr>
          <p:cNvPr id="7" name="TextBox 6">
            <a:extLst>
              <a:ext uri="{FF2B5EF4-FFF2-40B4-BE49-F238E27FC236}">
                <a16:creationId xmlns:a16="http://schemas.microsoft.com/office/drawing/2014/main" id="{A7BD4B75-9C90-30DB-EE65-3357C7ABA68D}"/>
              </a:ext>
            </a:extLst>
          </p:cNvPr>
          <p:cNvSpPr txBox="1"/>
          <p:nvPr/>
        </p:nvSpPr>
        <p:spPr>
          <a:xfrm>
            <a:off x="390679" y="2096519"/>
            <a:ext cx="4081901" cy="2031325"/>
          </a:xfrm>
          <a:prstGeom prst="rect">
            <a:avLst/>
          </a:prstGeom>
          <a:noFill/>
        </p:spPr>
        <p:txBody>
          <a:bodyPr wrap="square" lIns="91440" tIns="45720" rIns="91440" bIns="45720" rtlCol="0" anchor="t">
            <a:spAutoFit/>
          </a:bodyPr>
          <a:lstStyle/>
          <a:p>
            <a:pPr lvl="0"/>
            <a:r>
              <a:rPr lang="en-GB"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sym typeface="Lato"/>
              </a:rPr>
              <a:t>MiHIN is Michigan’s statewide entity to continuously improve healthcare quality, efficiency, and patient safety by promoting secure, electronic exchange of health information. MiHIN represents a growing network of public and private organizations working to overcome data sharing barriers, reduce costs, and ultimately advance the health of Michigan’s population.</a:t>
            </a:r>
          </a:p>
        </p:txBody>
      </p:sp>
      <p:pic>
        <p:nvPicPr>
          <p:cNvPr id="14" name="Picture 13" descr="A picture containing dark&#10;&#10;Description automatically generated">
            <a:extLst>
              <a:ext uri="{FF2B5EF4-FFF2-40B4-BE49-F238E27FC236}">
                <a16:creationId xmlns:a16="http://schemas.microsoft.com/office/drawing/2014/main" id="{DE1B0014-4FA1-A3C3-9FF6-497F1FDB58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43562" y="-294983"/>
            <a:ext cx="4767310" cy="4767310"/>
          </a:xfrm>
          <a:prstGeom prst="rect">
            <a:avLst/>
          </a:prstGeom>
        </p:spPr>
      </p:pic>
    </p:spTree>
    <p:extLst>
      <p:ext uri="{BB962C8B-B14F-4D97-AF65-F5344CB8AC3E}">
        <p14:creationId xmlns:p14="http://schemas.microsoft.com/office/powerpoint/2010/main" val="36598107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429DBC-1E4F-CBA0-8B2E-4FC2143CAF74}"/>
              </a:ext>
            </a:extLst>
          </p:cNvPr>
          <p:cNvSpPr>
            <a:spLocks noGrp="1"/>
          </p:cNvSpPr>
          <p:nvPr>
            <p:ph type="ctrTitle"/>
          </p:nvPr>
        </p:nvSpPr>
        <p:spPr>
          <a:xfrm>
            <a:off x="725376" y="536252"/>
            <a:ext cx="6858000" cy="1790700"/>
          </a:xfrm>
        </p:spPr>
        <p:txBody>
          <a:bodyPr vert="horz" lIns="45720" tIns="22860" rIns="45720" bIns="22860" rtlCol="0" anchor="t" anchorCtr="0">
            <a:normAutofit/>
          </a:bodyPr>
          <a:lstStyle/>
          <a:p>
            <a:pPr algn="l"/>
            <a:r>
              <a:rPr lang="en-US" sz="2400" dirty="0">
                <a:solidFill>
                  <a:srgbClr val="FF0000"/>
                </a:solidFill>
                <a:cs typeface="Arial"/>
              </a:rPr>
              <a:t>Revised Optional: Pronouns</a:t>
            </a:r>
            <a:endParaRPr lang="en-US" sz="2400" dirty="0">
              <a:solidFill>
                <a:srgbClr val="FF0000"/>
              </a:solidFill>
            </a:endParaRPr>
          </a:p>
        </p:txBody>
      </p:sp>
      <p:graphicFrame>
        <p:nvGraphicFramePr>
          <p:cNvPr id="5" name="Table 4">
            <a:extLst>
              <a:ext uri="{FF2B5EF4-FFF2-40B4-BE49-F238E27FC236}">
                <a16:creationId xmlns:a16="http://schemas.microsoft.com/office/drawing/2014/main" id="{B3595A9C-0EBD-64EF-F4C1-2264DAD29D0B}"/>
              </a:ext>
            </a:extLst>
          </p:cNvPr>
          <p:cNvGraphicFramePr>
            <a:graphicFrameLocks noGrp="1"/>
          </p:cNvGraphicFramePr>
          <p:nvPr>
            <p:extLst>
              <p:ext uri="{D42A27DB-BD31-4B8C-83A1-F6EECF244321}">
                <p14:modId xmlns:p14="http://schemas.microsoft.com/office/powerpoint/2010/main" val="2394253395"/>
              </p:ext>
            </p:extLst>
          </p:nvPr>
        </p:nvGraphicFramePr>
        <p:xfrm>
          <a:off x="725377" y="1093470"/>
          <a:ext cx="7693247" cy="3227070"/>
        </p:xfrm>
        <a:graphic>
          <a:graphicData uri="http://schemas.openxmlformats.org/drawingml/2006/table">
            <a:tbl>
              <a:tblPr firstRow="1" bandRow="1">
                <a:tableStyleId>{5C22544A-7EE6-4342-B048-85BDC9FD1C3A}</a:tableStyleId>
              </a:tblPr>
              <a:tblGrid>
                <a:gridCol w="7693247">
                  <a:extLst>
                    <a:ext uri="{9D8B030D-6E8A-4147-A177-3AD203B41FA5}">
                      <a16:colId xmlns:a16="http://schemas.microsoft.com/office/drawing/2014/main" val="1585188653"/>
                    </a:ext>
                  </a:extLst>
                </a:gridCol>
              </a:tblGrid>
              <a:tr h="316029">
                <a:tc>
                  <a:txBody>
                    <a:bodyPr/>
                    <a:lstStyle/>
                    <a:p>
                      <a:pPr marL="0" algn="ctr" rtl="0" eaLnBrk="1" fontAlgn="t" latinLnBrk="0" hangingPunct="1">
                        <a:spcBef>
                          <a:spcPts val="0"/>
                        </a:spcBef>
                        <a:spcAft>
                          <a:spcPts val="0"/>
                        </a:spcAft>
                      </a:pPr>
                      <a:r>
                        <a:rPr lang="en-US" sz="1200" b="1" i="0" u="none" strike="noStrike" kern="1200" dirty="0">
                          <a:solidFill>
                            <a:srgbClr val="FFFFFF"/>
                          </a:solidFill>
                          <a:effectLst/>
                          <a:latin typeface="+mn-lt"/>
                        </a:rPr>
                        <a:t>Pronouns</a:t>
                      </a:r>
                      <a:endParaRPr lang="en-US" sz="1200" b="0" i="0" u="none" strike="noStrike" dirty="0">
                        <a:effectLst/>
                        <a:latin typeface="+mn-lt"/>
                      </a:endParaRPr>
                    </a:p>
                  </a:txBody>
                  <a:tcPr marL="60960" marR="60960" marT="30480" marB="3048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004B66"/>
                    </a:solidFill>
                  </a:tcPr>
                </a:tc>
                <a:extLst>
                  <a:ext uri="{0D108BD9-81ED-4DB2-BD59-A6C34878D82A}">
                    <a16:rowId xmlns:a16="http://schemas.microsoft.com/office/drawing/2014/main" val="648320948"/>
                  </a:ext>
                </a:extLst>
              </a:tr>
              <a:tr h="2911041">
                <a:tc>
                  <a:txBody>
                    <a:bodyPr/>
                    <a:lstStyle/>
                    <a:p>
                      <a:pPr marL="0" indent="0" algn="l" rtl="0" eaLnBrk="1" fontAlgn="t" latinLnBrk="0" hangingPunct="1">
                        <a:spcBef>
                          <a:spcPts val="0"/>
                        </a:spcBef>
                        <a:spcAft>
                          <a:spcPts val="0"/>
                        </a:spcAft>
                      </a:pPr>
                      <a:r>
                        <a:rPr lang="en-US" sz="1200" b="0" i="0" u="none" strike="noStrike" kern="1200" dirty="0">
                          <a:solidFill>
                            <a:schemeClr val="tx1"/>
                          </a:solidFill>
                          <a:effectLst/>
                          <a:latin typeface="+mn-lt"/>
                        </a:rPr>
                        <a:t>We would like to be respectful. What pronouns do you use to identify yourself? (Select all that apply)</a:t>
                      </a:r>
                      <a:endParaRPr lang="en-US" sz="1200" b="0" i="0" u="none" strike="noStrike" dirty="0">
                        <a:solidFill>
                          <a:schemeClr val="tx1"/>
                        </a:solidFill>
                        <a:effectLst/>
                        <a:latin typeface="+mn-lt"/>
                      </a:endParaRPr>
                    </a:p>
                    <a:p>
                      <a:pPr marL="0" lvl="0" indent="0" algn="l">
                        <a:spcBef>
                          <a:spcPts val="0"/>
                        </a:spcBef>
                        <a:spcAft>
                          <a:spcPts val="0"/>
                        </a:spcAft>
                        <a:buNone/>
                      </a:pPr>
                      <a:endParaRPr lang="en-US" sz="1200" b="0" i="0" u="none" strike="noStrike" kern="1200" dirty="0">
                        <a:solidFill>
                          <a:schemeClr val="tx1"/>
                        </a:solidFill>
                        <a:effectLst/>
                        <a:latin typeface="+mn-lt"/>
                      </a:endParaRPr>
                    </a:p>
                    <a:p>
                      <a:pPr marL="457200" indent="-457200" algn="l" rtl="0" eaLnBrk="1" fontAlgn="t" latinLnBrk="0" hangingPunct="1">
                        <a:spcBef>
                          <a:spcPts val="0"/>
                        </a:spcBef>
                        <a:spcAft>
                          <a:spcPts val="0"/>
                        </a:spcAft>
                        <a:buFont typeface="Arial"/>
                        <a:buChar char="•"/>
                      </a:pPr>
                      <a:r>
                        <a:rPr lang="en-US" sz="1200" b="0" i="0" u="none" strike="noStrike" kern="1200" dirty="0">
                          <a:solidFill>
                            <a:schemeClr val="tx1"/>
                          </a:solidFill>
                          <a:effectLst/>
                          <a:latin typeface="+mn-lt"/>
                        </a:rPr>
                        <a:t>He, him, his </a:t>
                      </a:r>
                      <a:r>
                        <a:rPr lang="en-US" sz="1200" b="0" i="0" u="none" strike="noStrike" kern="1200" dirty="0">
                          <a:solidFill>
                            <a:srgbClr val="FF0000"/>
                          </a:solidFill>
                          <a:effectLst/>
                          <a:latin typeface="+mn-lt"/>
                        </a:rPr>
                        <a:t>(for someone who might identify as a male)</a:t>
                      </a:r>
                      <a:endParaRPr lang="en-US" sz="1200" b="0" i="0" u="none" strike="noStrike" dirty="0">
                        <a:solidFill>
                          <a:srgbClr val="FF0000"/>
                        </a:solidFill>
                        <a:effectLst/>
                        <a:latin typeface="+mn-lt"/>
                      </a:endParaRPr>
                    </a:p>
                    <a:p>
                      <a:pPr marL="457200" indent="-457200" algn="l" rtl="0" eaLnBrk="1" fontAlgn="t" latinLnBrk="0" hangingPunct="1">
                        <a:spcBef>
                          <a:spcPts val="0"/>
                        </a:spcBef>
                        <a:spcAft>
                          <a:spcPts val="0"/>
                        </a:spcAft>
                        <a:buFont typeface="Arial"/>
                        <a:buChar char="•"/>
                      </a:pPr>
                      <a:r>
                        <a:rPr lang="en-US" sz="1200" b="0" i="0" u="none" strike="noStrike" kern="1200" dirty="0">
                          <a:solidFill>
                            <a:schemeClr val="tx1"/>
                          </a:solidFill>
                          <a:effectLst/>
                          <a:latin typeface="+mn-lt"/>
                        </a:rPr>
                        <a:t>She, her, hers </a:t>
                      </a:r>
                      <a:r>
                        <a:rPr lang="en-US" sz="1200" b="0" i="0" u="none" strike="noStrike" kern="1200" dirty="0">
                          <a:solidFill>
                            <a:srgbClr val="FF0000"/>
                          </a:solidFill>
                          <a:effectLst/>
                          <a:latin typeface="+mn-lt"/>
                        </a:rPr>
                        <a:t>(for someone who might identify as a female)</a:t>
                      </a:r>
                      <a:endParaRPr lang="en-US" sz="1200" b="0" i="0" u="none" strike="noStrike" dirty="0">
                        <a:solidFill>
                          <a:srgbClr val="FF0000"/>
                        </a:solidFill>
                        <a:effectLst/>
                        <a:latin typeface="+mn-lt"/>
                      </a:endParaRPr>
                    </a:p>
                    <a:p>
                      <a:pPr marL="457200" indent="-457200" algn="l" rtl="0" eaLnBrk="1" fontAlgn="t" latinLnBrk="0" hangingPunct="1">
                        <a:spcBef>
                          <a:spcPts val="0"/>
                        </a:spcBef>
                        <a:spcAft>
                          <a:spcPts val="0"/>
                        </a:spcAft>
                        <a:buFont typeface="Arial"/>
                        <a:buChar char="•"/>
                      </a:pPr>
                      <a:r>
                        <a:rPr lang="en-US" sz="1200" b="0" i="0" u="none" strike="noStrike" kern="1200" dirty="0">
                          <a:solidFill>
                            <a:schemeClr val="tx1"/>
                          </a:solidFill>
                          <a:effectLst/>
                          <a:latin typeface="+mn-lt"/>
                        </a:rPr>
                        <a:t>They, them, theirs </a:t>
                      </a:r>
                      <a:r>
                        <a:rPr lang="en-US" sz="1200" b="0" i="0" u="none" strike="noStrike" kern="1200" dirty="0">
                          <a:solidFill>
                            <a:srgbClr val="FF0000"/>
                          </a:solidFill>
                          <a:effectLst/>
                          <a:latin typeface="+mn-lt"/>
                        </a:rPr>
                        <a:t>(non-binary, for someone who might identify as neither male or female, can be used in singular form)</a:t>
                      </a:r>
                      <a:endParaRPr lang="en-US" sz="1200" b="0" i="0" u="none" strike="noStrike" dirty="0">
                        <a:solidFill>
                          <a:srgbClr val="FF0000"/>
                        </a:solidFill>
                        <a:effectLst/>
                        <a:latin typeface="+mn-lt"/>
                      </a:endParaRPr>
                    </a:p>
                    <a:p>
                      <a:pPr marL="457200" indent="-457200" algn="l" rtl="0" eaLnBrk="1" fontAlgn="t" latinLnBrk="0" hangingPunct="1">
                        <a:spcBef>
                          <a:spcPts val="0"/>
                        </a:spcBef>
                        <a:spcAft>
                          <a:spcPts val="0"/>
                        </a:spcAft>
                        <a:buFont typeface="Arial"/>
                        <a:buChar char="•"/>
                      </a:pPr>
                      <a:r>
                        <a:rPr lang="en-US" sz="1200" b="0" i="0" u="none" strike="noStrike" kern="1200" dirty="0">
                          <a:solidFill>
                            <a:schemeClr val="tx1"/>
                          </a:solidFill>
                          <a:effectLst/>
                          <a:latin typeface="+mn-lt"/>
                        </a:rPr>
                        <a:t>Ze, hir, hirs </a:t>
                      </a:r>
                      <a:r>
                        <a:rPr lang="en-US" sz="1200" b="0" i="0" u="none" strike="noStrike" kern="1200" dirty="0">
                          <a:solidFill>
                            <a:srgbClr val="FF0000"/>
                          </a:solidFill>
                          <a:effectLst/>
                          <a:latin typeface="+mn-lt"/>
                        </a:rPr>
                        <a:t>(</a:t>
                      </a:r>
                      <a:r>
                        <a:rPr lang="en-US" sz="1200" b="0" i="0" u="none" strike="noStrike" kern="1200" noProof="0" dirty="0">
                          <a:solidFill>
                            <a:srgbClr val="FF0000"/>
                          </a:solidFill>
                          <a:effectLst/>
                          <a:latin typeface="+mn-lt"/>
                        </a:rPr>
                        <a:t>non-binary, noun-self pronoun, often used by people who do not identify as either male nor female)</a:t>
                      </a:r>
                      <a:endParaRPr lang="en-US" sz="1200" b="0" i="0" u="none" strike="noStrike" kern="1200" dirty="0">
                        <a:solidFill>
                          <a:srgbClr val="FF0000"/>
                        </a:solidFill>
                        <a:effectLst/>
                        <a:latin typeface="+mn-lt"/>
                      </a:endParaRPr>
                    </a:p>
                    <a:p>
                      <a:pPr marL="457200" indent="-457200" algn="l" rtl="0" eaLnBrk="1" fontAlgn="t" latinLnBrk="0" hangingPunct="1">
                        <a:spcBef>
                          <a:spcPts val="0"/>
                        </a:spcBef>
                        <a:spcAft>
                          <a:spcPts val="0"/>
                        </a:spcAft>
                        <a:buFont typeface="Arial"/>
                        <a:buChar char="•"/>
                      </a:pPr>
                      <a:r>
                        <a:rPr lang="en-US" sz="1200" b="0" i="0" u="none" strike="noStrike" kern="1200" dirty="0">
                          <a:solidFill>
                            <a:schemeClr val="tx1"/>
                          </a:solidFill>
                          <a:effectLst/>
                          <a:latin typeface="+mn-lt"/>
                        </a:rPr>
                        <a:t>Ze, zir, </a:t>
                      </a:r>
                      <a:r>
                        <a:rPr lang="en-US" sz="1200" b="0" i="0" u="none" strike="noStrike" kern="1200" dirty="0" err="1">
                          <a:solidFill>
                            <a:schemeClr val="tx1"/>
                          </a:solidFill>
                          <a:effectLst/>
                          <a:latin typeface="+mn-lt"/>
                        </a:rPr>
                        <a:t>zirs</a:t>
                      </a:r>
                      <a:r>
                        <a:rPr lang="en-US" sz="1200" b="0" i="0" u="none" strike="noStrike" kern="1200" dirty="0">
                          <a:solidFill>
                            <a:schemeClr val="tx1"/>
                          </a:solidFill>
                          <a:effectLst/>
                          <a:latin typeface="+mn-lt"/>
                        </a:rPr>
                        <a:t> </a:t>
                      </a:r>
                      <a:r>
                        <a:rPr lang="en-US" sz="1200" b="0" i="0" u="none" strike="noStrike" kern="1200" noProof="0" dirty="0">
                          <a:solidFill>
                            <a:srgbClr val="FF0000"/>
                          </a:solidFill>
                          <a:effectLst/>
                          <a:latin typeface="+mn-lt"/>
                        </a:rPr>
                        <a:t>(non-binary, noun-self pronoun, often used by people who do not identify as either male nor female)</a:t>
                      </a:r>
                    </a:p>
                    <a:p>
                      <a:pPr marL="457200" indent="-457200" algn="l" rtl="0" eaLnBrk="1" fontAlgn="t" latinLnBrk="0" hangingPunct="1">
                        <a:spcBef>
                          <a:spcPts val="0"/>
                        </a:spcBef>
                        <a:spcAft>
                          <a:spcPts val="0"/>
                        </a:spcAft>
                        <a:buFont typeface="Arial"/>
                        <a:buChar char="•"/>
                      </a:pPr>
                      <a:r>
                        <a:rPr lang="en-US" sz="1200" b="0" i="0" u="none" strike="sngStrike" kern="1200" dirty="0">
                          <a:solidFill>
                            <a:srgbClr val="FF0000"/>
                          </a:solidFill>
                          <a:effectLst/>
                          <a:latin typeface="+mn-lt"/>
                        </a:rPr>
                        <a:t>Additional pronouns,</a:t>
                      </a:r>
                      <a:r>
                        <a:rPr lang="en-US" sz="1200" b="0" i="0" u="none" strike="noStrike" kern="1200" dirty="0">
                          <a:solidFill>
                            <a:schemeClr val="tx1"/>
                          </a:solidFill>
                          <a:effectLst/>
                          <a:latin typeface="+mn-lt"/>
                        </a:rPr>
                        <a:t> </a:t>
                      </a:r>
                      <a:r>
                        <a:rPr lang="en-US" sz="1200" b="0" i="0" u="none" strike="noStrike" kern="1200" dirty="0">
                          <a:solidFill>
                            <a:srgbClr val="FF0000"/>
                          </a:solidFill>
                          <a:effectLst/>
                          <a:latin typeface="+mn-lt"/>
                        </a:rPr>
                        <a:t>Something else,</a:t>
                      </a:r>
                      <a:r>
                        <a:rPr lang="en-US" sz="1200" b="0" i="0" u="none" strike="noStrike" kern="1200" dirty="0">
                          <a:solidFill>
                            <a:schemeClr val="tx1"/>
                          </a:solidFill>
                          <a:effectLst/>
                          <a:latin typeface="+mn-lt"/>
                        </a:rPr>
                        <a:t> please specify: ____</a:t>
                      </a:r>
                      <a:endParaRPr lang="en-US" sz="1200" b="0" i="0" u="none" strike="noStrike" dirty="0">
                        <a:solidFill>
                          <a:schemeClr val="tx1"/>
                        </a:solidFill>
                        <a:effectLst/>
                        <a:latin typeface="+mn-lt"/>
                      </a:endParaRPr>
                    </a:p>
                    <a:p>
                      <a:pPr marL="457200" lvl="0" indent="-457200" algn="l">
                        <a:spcBef>
                          <a:spcPts val="0"/>
                        </a:spcBef>
                        <a:spcAft>
                          <a:spcPts val="0"/>
                        </a:spcAft>
                        <a:buFont typeface="Arial"/>
                        <a:buChar char="•"/>
                      </a:pPr>
                      <a:r>
                        <a:rPr lang="en-US" sz="1200" b="0" i="0" u="none" strike="noStrike" kern="1200" noProof="0" dirty="0">
                          <a:solidFill>
                            <a:srgbClr val="FF0000"/>
                          </a:solidFill>
                          <a:effectLst/>
                          <a:latin typeface="+mn-lt"/>
                        </a:rPr>
                        <a:t>Use my name</a:t>
                      </a:r>
                      <a:endParaRPr lang="en-US" sz="1200" b="0" i="0" u="none" strike="noStrike" kern="1200" dirty="0">
                        <a:solidFill>
                          <a:schemeClr val="tx1"/>
                        </a:solidFill>
                        <a:effectLst/>
                        <a:latin typeface="+mn-lt"/>
                      </a:endParaRPr>
                    </a:p>
                    <a:p>
                      <a:pPr marL="457200" indent="-457200" algn="l" rtl="0" eaLnBrk="1" fontAlgn="t" latinLnBrk="0" hangingPunct="1">
                        <a:spcBef>
                          <a:spcPts val="0"/>
                        </a:spcBef>
                        <a:spcAft>
                          <a:spcPts val="0"/>
                        </a:spcAft>
                        <a:buFont typeface="Arial"/>
                        <a:buChar char="•"/>
                      </a:pPr>
                      <a:r>
                        <a:rPr lang="en-US" sz="1200" b="0" i="0" u="none" strike="noStrike" kern="1200" dirty="0">
                          <a:solidFill>
                            <a:schemeClr val="tx1"/>
                          </a:solidFill>
                          <a:effectLst/>
                          <a:latin typeface="+mn-lt"/>
                        </a:rPr>
                        <a:t>I don’t know</a:t>
                      </a:r>
                      <a:endParaRPr lang="en-US" sz="1200" b="0" i="0" u="none" strike="noStrike" dirty="0">
                        <a:solidFill>
                          <a:schemeClr val="tx1"/>
                        </a:solidFill>
                        <a:effectLst/>
                        <a:latin typeface="+mn-lt"/>
                      </a:endParaRPr>
                    </a:p>
                    <a:p>
                      <a:pPr marL="457200" indent="-457200" algn="l" rtl="0" eaLnBrk="1" fontAlgn="t" latinLnBrk="0" hangingPunct="1">
                        <a:spcBef>
                          <a:spcPts val="0"/>
                        </a:spcBef>
                        <a:spcAft>
                          <a:spcPts val="0"/>
                        </a:spcAft>
                        <a:buFont typeface="Arial"/>
                        <a:buChar char="•"/>
                      </a:pPr>
                      <a:r>
                        <a:rPr lang="en-US" sz="1200" b="0" i="0" u="none" strike="noStrike" kern="1200" dirty="0">
                          <a:solidFill>
                            <a:schemeClr val="tx1"/>
                          </a:solidFill>
                          <a:effectLst/>
                          <a:latin typeface="+mn-lt"/>
                        </a:rPr>
                        <a:t>I choose not to respond </a:t>
                      </a:r>
                      <a:r>
                        <a:rPr lang="en-US" sz="1200" b="0" i="0" u="none" strike="noStrike" kern="1200" dirty="0">
                          <a:solidFill>
                            <a:srgbClr val="FF0000"/>
                          </a:solidFill>
                          <a:effectLst/>
                          <a:latin typeface="+mn-lt"/>
                        </a:rPr>
                        <a:t>at this time</a:t>
                      </a:r>
                    </a:p>
                  </a:txBody>
                  <a:tcPr marL="60960" marR="60960" marT="30480" marB="3048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D0D3"/>
                    </a:solidFill>
                  </a:tcPr>
                </a:tc>
                <a:extLst>
                  <a:ext uri="{0D108BD9-81ED-4DB2-BD59-A6C34878D82A}">
                    <a16:rowId xmlns:a16="http://schemas.microsoft.com/office/drawing/2014/main" val="4007265722"/>
                  </a:ext>
                </a:extLst>
              </a:tr>
            </a:tbl>
          </a:graphicData>
        </a:graphic>
      </p:graphicFrame>
    </p:spTree>
    <p:extLst>
      <p:ext uri="{BB962C8B-B14F-4D97-AF65-F5344CB8AC3E}">
        <p14:creationId xmlns:p14="http://schemas.microsoft.com/office/powerpoint/2010/main" val="21940986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A37A1E-E00C-8C0B-82AE-69829E95132E}"/>
              </a:ext>
            </a:extLst>
          </p:cNvPr>
          <p:cNvSpPr>
            <a:spLocks noGrp="1"/>
          </p:cNvSpPr>
          <p:nvPr>
            <p:ph type="ctrTitle"/>
          </p:nvPr>
        </p:nvSpPr>
        <p:spPr>
          <a:xfrm>
            <a:off x="754407" y="575072"/>
            <a:ext cx="7978113" cy="1790700"/>
          </a:xfrm>
        </p:spPr>
        <p:txBody>
          <a:bodyPr vert="horz" lIns="45720" tIns="22860" rIns="45720" bIns="22860" rtlCol="0" anchor="t" anchorCtr="0">
            <a:normAutofit/>
          </a:bodyPr>
          <a:lstStyle/>
          <a:p>
            <a:pPr algn="l"/>
            <a:r>
              <a:rPr lang="en-US" sz="2400" dirty="0">
                <a:cs typeface="Arial"/>
              </a:rPr>
              <a:t>Introduction and Definitions for Sexual Orientation, Sex, and Gender</a:t>
            </a:r>
            <a:endParaRPr lang="en-US" sz="2400" b="0" dirty="0"/>
          </a:p>
          <a:p>
            <a:endParaRPr lang="en-US" dirty="0"/>
          </a:p>
        </p:txBody>
      </p:sp>
      <p:sp>
        <p:nvSpPr>
          <p:cNvPr id="3" name="Subtitle 2">
            <a:extLst>
              <a:ext uri="{FF2B5EF4-FFF2-40B4-BE49-F238E27FC236}">
                <a16:creationId xmlns:a16="http://schemas.microsoft.com/office/drawing/2014/main" id="{BCCAF28B-2F2E-C3E1-71FD-09C2E5586A83}"/>
              </a:ext>
            </a:extLst>
          </p:cNvPr>
          <p:cNvSpPr>
            <a:spLocks noGrp="1"/>
          </p:cNvSpPr>
          <p:nvPr>
            <p:ph type="subTitle" idx="1"/>
          </p:nvPr>
        </p:nvSpPr>
        <p:spPr>
          <a:xfrm>
            <a:off x="754407" y="1604248"/>
            <a:ext cx="7840953" cy="3086100"/>
          </a:xfrm>
        </p:spPr>
        <p:txBody>
          <a:bodyPr vert="horz" lIns="45720" tIns="22860" rIns="45720" bIns="22860" rtlCol="0" anchor="t">
            <a:normAutofit/>
          </a:bodyPr>
          <a:lstStyle/>
          <a:p>
            <a:pPr algn="l"/>
            <a:r>
              <a:rPr lang="en-US" sz="1600" dirty="0">
                <a:solidFill>
                  <a:schemeClr val="tx1"/>
                </a:solidFill>
                <a:cs typeface="Arial"/>
              </a:rPr>
              <a:t>Thank you for taking the time to answer these questions. The following questions will ask you how you think of yourself regarding your sexual orientation, sex, and gender. Sexual orientation means which gender you have an emotional, romantic or sexual attraction to. Sex means the sex you were assigned at birth by a doctor or midwife, based on external body parts. Gender is one's own sense of self and their gender, whether that is man, woman, neither or both. Your gender may differ from your sex assigned at birth. We recognize that these are personal questions and responses may change overtime. Your care will NOT be affected in any way should you choose not to respond. </a:t>
            </a:r>
            <a:endParaRPr lang="en-US" sz="1600" dirty="0">
              <a:solidFill>
                <a:schemeClr val="tx1"/>
              </a:solidFill>
            </a:endParaRPr>
          </a:p>
        </p:txBody>
      </p:sp>
    </p:spTree>
    <p:extLst>
      <p:ext uri="{BB962C8B-B14F-4D97-AF65-F5344CB8AC3E}">
        <p14:creationId xmlns:p14="http://schemas.microsoft.com/office/powerpoint/2010/main" val="32840967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234B0A-F429-659D-A171-6A6E25C889FA}"/>
              </a:ext>
            </a:extLst>
          </p:cNvPr>
          <p:cNvSpPr>
            <a:spLocks noGrp="1"/>
          </p:cNvSpPr>
          <p:nvPr>
            <p:ph type="ctrTitle"/>
          </p:nvPr>
        </p:nvSpPr>
        <p:spPr>
          <a:xfrm>
            <a:off x="593771" y="358475"/>
            <a:ext cx="6858000" cy="1790700"/>
          </a:xfrm>
        </p:spPr>
        <p:txBody>
          <a:bodyPr vert="horz" lIns="45720" tIns="22860" rIns="45720" bIns="22860" rtlCol="0" anchor="t" anchorCtr="0">
            <a:normAutofit/>
          </a:bodyPr>
          <a:lstStyle/>
          <a:p>
            <a:pPr algn="l"/>
            <a:r>
              <a:rPr lang="en-US" sz="2800" dirty="0">
                <a:cs typeface="Arial"/>
              </a:rPr>
              <a:t>Proposed: Sexual Orientation</a:t>
            </a:r>
            <a:endParaRPr lang="en-US" sz="2800" dirty="0"/>
          </a:p>
        </p:txBody>
      </p:sp>
      <p:graphicFrame>
        <p:nvGraphicFramePr>
          <p:cNvPr id="5" name="Table 4">
            <a:extLst>
              <a:ext uri="{FF2B5EF4-FFF2-40B4-BE49-F238E27FC236}">
                <a16:creationId xmlns:a16="http://schemas.microsoft.com/office/drawing/2014/main" id="{53E732C3-6BCF-7B61-CA68-9C8C44E10997}"/>
              </a:ext>
            </a:extLst>
          </p:cNvPr>
          <p:cNvGraphicFramePr>
            <a:graphicFrameLocks noGrp="1"/>
          </p:cNvGraphicFramePr>
          <p:nvPr>
            <p:extLst>
              <p:ext uri="{D42A27DB-BD31-4B8C-83A1-F6EECF244321}">
                <p14:modId xmlns:p14="http://schemas.microsoft.com/office/powerpoint/2010/main" val="744691935"/>
              </p:ext>
            </p:extLst>
          </p:nvPr>
        </p:nvGraphicFramePr>
        <p:xfrm>
          <a:off x="593771" y="950601"/>
          <a:ext cx="7842391" cy="3125133"/>
        </p:xfrm>
        <a:graphic>
          <a:graphicData uri="http://schemas.openxmlformats.org/drawingml/2006/table">
            <a:tbl>
              <a:tblPr firstRow="1" bandRow="1">
                <a:tableStyleId>{5C22544A-7EE6-4342-B048-85BDC9FD1C3A}</a:tableStyleId>
              </a:tblPr>
              <a:tblGrid>
                <a:gridCol w="7842391">
                  <a:extLst>
                    <a:ext uri="{9D8B030D-6E8A-4147-A177-3AD203B41FA5}">
                      <a16:colId xmlns:a16="http://schemas.microsoft.com/office/drawing/2014/main" val="3702323160"/>
                    </a:ext>
                  </a:extLst>
                </a:gridCol>
              </a:tblGrid>
              <a:tr h="442452">
                <a:tc>
                  <a:txBody>
                    <a:bodyPr/>
                    <a:lstStyle/>
                    <a:p>
                      <a:pPr marL="0" algn="ctr" rtl="0" eaLnBrk="1" fontAlgn="t" latinLnBrk="0" hangingPunct="1">
                        <a:spcBef>
                          <a:spcPts val="0"/>
                        </a:spcBef>
                        <a:spcAft>
                          <a:spcPts val="0"/>
                        </a:spcAft>
                      </a:pPr>
                      <a:r>
                        <a:rPr lang="en-US" sz="2000" b="1" i="0" u="none" strike="noStrike" kern="1200">
                          <a:solidFill>
                            <a:srgbClr val="FFFFFF"/>
                          </a:solidFill>
                          <a:effectLst/>
                          <a:latin typeface="+mn-lt"/>
                        </a:rPr>
                        <a:t>Sexual Orientation</a:t>
                      </a:r>
                      <a:r>
                        <a:rPr lang="en-US" sz="2100" b="1" i="0" u="none" strike="noStrike" kern="1200">
                          <a:solidFill>
                            <a:srgbClr val="FFFFFF"/>
                          </a:solidFill>
                          <a:effectLst/>
                          <a:latin typeface="+mn-lt"/>
                        </a:rPr>
                        <a:t> </a:t>
                      </a:r>
                      <a:endParaRPr lang="en-US" sz="2100" b="0" i="0" u="none" strike="noStrike">
                        <a:effectLst/>
                        <a:latin typeface="+mn-lt"/>
                      </a:endParaRPr>
                    </a:p>
                  </a:txBody>
                  <a:tcPr marL="60960" marR="60960" marT="30480" marB="3048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004B66"/>
                    </a:solidFill>
                  </a:tcPr>
                </a:tc>
                <a:extLst>
                  <a:ext uri="{0D108BD9-81ED-4DB2-BD59-A6C34878D82A}">
                    <a16:rowId xmlns:a16="http://schemas.microsoft.com/office/drawing/2014/main" val="3077763481"/>
                  </a:ext>
                </a:extLst>
              </a:tr>
              <a:tr h="2682681">
                <a:tc>
                  <a:txBody>
                    <a:bodyPr/>
                    <a:lstStyle/>
                    <a:p>
                      <a:pPr marL="0" indent="0" algn="l" rtl="0" eaLnBrk="1" fontAlgn="t" latinLnBrk="0" hangingPunct="1">
                        <a:spcBef>
                          <a:spcPts val="0"/>
                        </a:spcBef>
                        <a:spcAft>
                          <a:spcPts val="0"/>
                        </a:spcAft>
                      </a:pPr>
                      <a:r>
                        <a:rPr lang="en-US" sz="1500" b="0" i="0" u="none" strike="noStrike" kern="1200" dirty="0">
                          <a:solidFill>
                            <a:schemeClr val="tx1"/>
                          </a:solidFill>
                          <a:effectLst/>
                          <a:latin typeface="+mn-lt"/>
                        </a:rPr>
                        <a:t>Do you think of yourself as (check all that apply):</a:t>
                      </a:r>
                      <a:endParaRPr lang="en-US" sz="1500" b="0" i="0" u="none" strike="noStrike" dirty="0">
                        <a:solidFill>
                          <a:schemeClr val="tx1"/>
                        </a:solidFill>
                        <a:effectLst/>
                        <a:latin typeface="+mn-lt"/>
                      </a:endParaRPr>
                    </a:p>
                    <a:p>
                      <a:pPr marL="285750" indent="-285750" algn="l" rtl="0" eaLnBrk="1" fontAlgn="t" latinLnBrk="0" hangingPunct="1">
                        <a:spcBef>
                          <a:spcPts val="0"/>
                        </a:spcBef>
                        <a:spcAft>
                          <a:spcPts val="0"/>
                        </a:spcAft>
                        <a:buFont typeface="Arial"/>
                        <a:buChar char="•"/>
                      </a:pPr>
                      <a:r>
                        <a:rPr lang="en-US" sz="1500" b="0" i="0" u="none" strike="noStrike" kern="1200" dirty="0">
                          <a:solidFill>
                            <a:schemeClr val="tx1"/>
                          </a:solidFill>
                          <a:effectLst/>
                          <a:latin typeface="+mn-lt"/>
                        </a:rPr>
                        <a:t>Gay or lesbian (predominantly attracted to the same gender as your own)</a:t>
                      </a:r>
                      <a:endParaRPr lang="en-US" sz="1500" b="0" i="0" u="none" strike="noStrike" dirty="0">
                        <a:solidFill>
                          <a:schemeClr val="tx1"/>
                        </a:solidFill>
                        <a:effectLst/>
                        <a:latin typeface="+mn-lt"/>
                      </a:endParaRPr>
                    </a:p>
                    <a:p>
                      <a:pPr marL="285750" indent="-285750" algn="l" rtl="0" eaLnBrk="1" fontAlgn="t" latinLnBrk="0" hangingPunct="1">
                        <a:spcBef>
                          <a:spcPts val="0"/>
                        </a:spcBef>
                        <a:spcAft>
                          <a:spcPts val="0"/>
                        </a:spcAft>
                        <a:buFont typeface="Arial"/>
                        <a:buChar char="•"/>
                      </a:pPr>
                      <a:r>
                        <a:rPr lang="en-US" sz="1500" b="0" i="0" u="none" strike="noStrike" kern="1200" dirty="0">
                          <a:solidFill>
                            <a:schemeClr val="tx1"/>
                          </a:solidFill>
                          <a:effectLst/>
                          <a:latin typeface="+mn-lt"/>
                        </a:rPr>
                        <a:t>Straight or heterosexual (predominantly attracted to gender different from your own)</a:t>
                      </a:r>
                      <a:endParaRPr lang="en-US" sz="1500" b="0" i="0" u="none" strike="noStrike" dirty="0">
                        <a:solidFill>
                          <a:schemeClr val="tx1"/>
                        </a:solidFill>
                        <a:effectLst/>
                        <a:latin typeface="+mn-lt"/>
                      </a:endParaRPr>
                    </a:p>
                    <a:p>
                      <a:pPr marL="285750" indent="-285750" algn="l" rtl="0" eaLnBrk="1" fontAlgn="t" latinLnBrk="0" hangingPunct="1">
                        <a:spcBef>
                          <a:spcPts val="0"/>
                        </a:spcBef>
                        <a:spcAft>
                          <a:spcPts val="0"/>
                        </a:spcAft>
                        <a:buFont typeface="Arial"/>
                        <a:buChar char="•"/>
                      </a:pPr>
                      <a:r>
                        <a:rPr lang="en-US" sz="1500" b="0" i="0" u="none" strike="noStrike" kern="1200" dirty="0">
                          <a:solidFill>
                            <a:schemeClr val="tx1"/>
                          </a:solidFill>
                          <a:effectLst/>
                          <a:latin typeface="+mn-lt"/>
                        </a:rPr>
                        <a:t>Bisexual (attracted to same gender as your own and gender different from your own)</a:t>
                      </a:r>
                      <a:endParaRPr lang="en-US" sz="1500" b="0" i="0" u="none" strike="noStrike" dirty="0">
                        <a:solidFill>
                          <a:schemeClr val="tx1"/>
                        </a:solidFill>
                        <a:effectLst/>
                        <a:latin typeface="+mn-lt"/>
                      </a:endParaRPr>
                    </a:p>
                    <a:p>
                      <a:pPr marL="285750" indent="-285750" algn="l" rtl="0" eaLnBrk="1" fontAlgn="t" latinLnBrk="0" hangingPunct="1">
                        <a:spcBef>
                          <a:spcPts val="0"/>
                        </a:spcBef>
                        <a:spcAft>
                          <a:spcPts val="0"/>
                        </a:spcAft>
                        <a:buFont typeface="Arial"/>
                        <a:buChar char="•"/>
                      </a:pPr>
                      <a:r>
                        <a:rPr lang="en-US" sz="1500" b="0" i="0" u="none" strike="noStrike" kern="1200" noProof="0" dirty="0">
                          <a:solidFill>
                            <a:schemeClr val="tx1"/>
                          </a:solidFill>
                          <a:effectLst/>
                          <a:latin typeface="+mn-lt"/>
                        </a:rPr>
                        <a:t>Pansexual (attracted to any gender)</a:t>
                      </a:r>
                      <a:endParaRPr lang="en-US" sz="1500" b="0" i="0" u="none" strike="noStrike" dirty="0">
                        <a:solidFill>
                          <a:schemeClr val="tx1"/>
                        </a:solidFill>
                        <a:effectLst/>
                        <a:latin typeface="+mn-lt"/>
                      </a:endParaRPr>
                    </a:p>
                    <a:p>
                      <a:pPr marL="285750" lvl="0" indent="-285750" algn="l">
                        <a:spcBef>
                          <a:spcPts val="0"/>
                        </a:spcBef>
                        <a:spcAft>
                          <a:spcPts val="0"/>
                        </a:spcAft>
                        <a:buFont typeface="Arial"/>
                        <a:buChar char="•"/>
                      </a:pPr>
                      <a:r>
                        <a:rPr lang="en-US" sz="1500" b="0" i="0" u="none" strike="noStrike" kern="1200" dirty="0">
                          <a:solidFill>
                            <a:schemeClr val="tx1"/>
                          </a:solidFill>
                          <a:effectLst/>
                          <a:latin typeface="+mn-lt"/>
                        </a:rPr>
                        <a:t>Asexual (little or no attraction to any gender)</a:t>
                      </a:r>
                      <a:endParaRPr lang="en-US" sz="1500" b="0" i="0" u="none" strike="noStrike" dirty="0">
                        <a:solidFill>
                          <a:schemeClr val="tx1"/>
                        </a:solidFill>
                        <a:effectLst/>
                        <a:latin typeface="+mn-lt"/>
                      </a:endParaRPr>
                    </a:p>
                    <a:p>
                      <a:pPr marL="285750" indent="-285750" algn="l" rtl="0" eaLnBrk="1" fontAlgn="t" latinLnBrk="0" hangingPunct="1">
                        <a:spcBef>
                          <a:spcPts val="0"/>
                        </a:spcBef>
                        <a:spcAft>
                          <a:spcPts val="0"/>
                        </a:spcAft>
                        <a:buFont typeface="Arial"/>
                        <a:buChar char="•"/>
                      </a:pPr>
                      <a:r>
                        <a:rPr lang="en-US" sz="1500" b="0" i="0" u="none" strike="noStrike" kern="1200" dirty="0">
                          <a:solidFill>
                            <a:schemeClr val="tx1"/>
                          </a:solidFill>
                          <a:effectLst/>
                          <a:latin typeface="+mn-lt"/>
                        </a:rPr>
                        <a:t>Something else, please specify: _________</a:t>
                      </a:r>
                      <a:endParaRPr lang="en-US" sz="1500" b="0" i="0" u="none" strike="noStrike" dirty="0">
                        <a:solidFill>
                          <a:schemeClr val="tx1"/>
                        </a:solidFill>
                        <a:effectLst/>
                        <a:latin typeface="+mn-lt"/>
                      </a:endParaRPr>
                    </a:p>
                    <a:p>
                      <a:pPr marL="285750" indent="-285750" algn="l" rtl="0" eaLnBrk="1" fontAlgn="t" latinLnBrk="0" hangingPunct="1">
                        <a:spcBef>
                          <a:spcPts val="0"/>
                        </a:spcBef>
                        <a:spcAft>
                          <a:spcPts val="0"/>
                        </a:spcAft>
                        <a:buFont typeface="Arial"/>
                        <a:buChar char="•"/>
                      </a:pPr>
                      <a:r>
                        <a:rPr lang="en-US" sz="1500" b="0" i="0" u="none" strike="noStrike" kern="1200" dirty="0">
                          <a:solidFill>
                            <a:schemeClr val="tx1"/>
                          </a:solidFill>
                          <a:effectLst/>
                          <a:latin typeface="+mn-lt"/>
                        </a:rPr>
                        <a:t>I don’t know</a:t>
                      </a:r>
                      <a:endParaRPr lang="en-US" sz="1500" b="0" i="0" u="none" strike="noStrike" dirty="0">
                        <a:solidFill>
                          <a:schemeClr val="tx1"/>
                        </a:solidFill>
                        <a:effectLst/>
                        <a:latin typeface="+mn-lt"/>
                      </a:endParaRPr>
                    </a:p>
                    <a:p>
                      <a:pPr marL="285750" indent="-285750" algn="l" rtl="0" eaLnBrk="1" fontAlgn="t" latinLnBrk="0" hangingPunct="1">
                        <a:spcBef>
                          <a:spcPts val="0"/>
                        </a:spcBef>
                        <a:spcAft>
                          <a:spcPts val="0"/>
                        </a:spcAft>
                        <a:buFont typeface="Arial"/>
                        <a:buChar char="•"/>
                      </a:pPr>
                      <a:r>
                        <a:rPr lang="en-US" sz="1500" b="0" i="0" u="none" strike="noStrike" kern="1200" dirty="0">
                          <a:solidFill>
                            <a:schemeClr val="tx1"/>
                          </a:solidFill>
                          <a:effectLst/>
                          <a:latin typeface="+mn-lt"/>
                        </a:rPr>
                        <a:t>I choose not to respond</a:t>
                      </a:r>
                      <a:endParaRPr lang="en-US" sz="1500" b="0" i="0" u="none" strike="noStrike" dirty="0">
                        <a:solidFill>
                          <a:schemeClr val="tx1"/>
                        </a:solidFill>
                        <a:effectLst/>
                        <a:latin typeface="+mn-lt"/>
                      </a:endParaRPr>
                    </a:p>
                  </a:txBody>
                  <a:tcPr marL="60960" marR="60960" marT="30480" marB="3048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D0D3"/>
                    </a:solidFill>
                  </a:tcPr>
                </a:tc>
                <a:extLst>
                  <a:ext uri="{0D108BD9-81ED-4DB2-BD59-A6C34878D82A}">
                    <a16:rowId xmlns:a16="http://schemas.microsoft.com/office/drawing/2014/main" val="3223971628"/>
                  </a:ext>
                </a:extLst>
              </a:tr>
            </a:tbl>
          </a:graphicData>
        </a:graphic>
      </p:graphicFrame>
      <p:sp>
        <p:nvSpPr>
          <p:cNvPr id="6" name="TextBox 5">
            <a:extLst>
              <a:ext uri="{FF2B5EF4-FFF2-40B4-BE49-F238E27FC236}">
                <a16:creationId xmlns:a16="http://schemas.microsoft.com/office/drawing/2014/main" id="{86041E4D-A718-5B07-D572-BA05BF65273D}"/>
              </a:ext>
            </a:extLst>
          </p:cNvPr>
          <p:cNvSpPr txBox="1"/>
          <p:nvPr/>
        </p:nvSpPr>
        <p:spPr>
          <a:xfrm>
            <a:off x="593771" y="4206195"/>
            <a:ext cx="7842391" cy="461665"/>
          </a:xfrm>
          <a:prstGeom prst="rect">
            <a:avLst/>
          </a:prstGeom>
          <a:noFill/>
        </p:spPr>
        <p:txBody>
          <a:bodyPr rot="0" spcFirstLastPara="0" vertOverflow="overflow" horzOverflow="overflow" vert="horz" wrap="square" lIns="45720" tIns="22860" rIns="45720" bIns="22860" numCol="1" spcCol="0" rtlCol="0" fromWordArt="0" anchor="t" anchorCtr="0" forceAA="0" compatLnSpc="1">
            <a:prstTxWarp prst="textNoShape">
              <a:avLst/>
            </a:prstTxWarp>
            <a:spAutoFit/>
          </a:bodyPr>
          <a:lstStyle/>
          <a:p>
            <a:r>
              <a:rPr lang="en-US" sz="900" dirty="0">
                <a:solidFill>
                  <a:srgbClr val="58595B"/>
                </a:solidFill>
                <a:cs typeface="Arial"/>
              </a:rPr>
              <a:t>Adapted from Fenway Health’s National LBTQIA+ Education Center. Largely aligns with USCDI. Some state BRFSS have similar questions as of 2018 and 2016 (CA and GA) but others do not (ND). </a:t>
            </a:r>
            <a:endParaRPr lang="en-US" sz="900" dirty="0"/>
          </a:p>
          <a:p>
            <a:pPr algn="l"/>
            <a:endParaRPr lang="en-US" sz="900" dirty="0">
              <a:cs typeface="Arial"/>
            </a:endParaRPr>
          </a:p>
        </p:txBody>
      </p:sp>
    </p:spTree>
    <p:extLst>
      <p:ext uri="{BB962C8B-B14F-4D97-AF65-F5344CB8AC3E}">
        <p14:creationId xmlns:p14="http://schemas.microsoft.com/office/powerpoint/2010/main" val="31802290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53E732C3-6BCF-7B61-CA68-9C8C44E10997}"/>
              </a:ext>
            </a:extLst>
          </p:cNvPr>
          <p:cNvGraphicFramePr>
            <a:graphicFrameLocks noGrp="1"/>
          </p:cNvGraphicFramePr>
          <p:nvPr>
            <p:extLst>
              <p:ext uri="{D42A27DB-BD31-4B8C-83A1-F6EECF244321}">
                <p14:modId xmlns:p14="http://schemas.microsoft.com/office/powerpoint/2010/main" val="2909079460"/>
              </p:ext>
            </p:extLst>
          </p:nvPr>
        </p:nvGraphicFramePr>
        <p:xfrm>
          <a:off x="651387" y="1014715"/>
          <a:ext cx="7842391" cy="3114071"/>
        </p:xfrm>
        <a:graphic>
          <a:graphicData uri="http://schemas.openxmlformats.org/drawingml/2006/table">
            <a:tbl>
              <a:tblPr firstRow="1" bandRow="1">
                <a:tableStyleId>{5C22544A-7EE6-4342-B048-85BDC9FD1C3A}</a:tableStyleId>
              </a:tblPr>
              <a:tblGrid>
                <a:gridCol w="7842391">
                  <a:extLst>
                    <a:ext uri="{9D8B030D-6E8A-4147-A177-3AD203B41FA5}">
                      <a16:colId xmlns:a16="http://schemas.microsoft.com/office/drawing/2014/main" val="3702323160"/>
                    </a:ext>
                  </a:extLst>
                </a:gridCol>
              </a:tblGrid>
              <a:tr h="431390">
                <a:tc>
                  <a:txBody>
                    <a:bodyPr/>
                    <a:lstStyle/>
                    <a:p>
                      <a:pPr marL="0" algn="ctr" rtl="0" eaLnBrk="1" fontAlgn="t" latinLnBrk="0" hangingPunct="1">
                        <a:spcBef>
                          <a:spcPts val="0"/>
                        </a:spcBef>
                        <a:spcAft>
                          <a:spcPts val="0"/>
                        </a:spcAft>
                      </a:pPr>
                      <a:r>
                        <a:rPr lang="en-US" sz="2000" b="1" i="0" u="none" strike="noStrike" kern="1200">
                          <a:solidFill>
                            <a:srgbClr val="FFFFFF"/>
                          </a:solidFill>
                          <a:effectLst/>
                          <a:latin typeface="+mn-lt"/>
                        </a:rPr>
                        <a:t>Sexual Orientation</a:t>
                      </a:r>
                      <a:r>
                        <a:rPr lang="en-US" sz="2100" b="1" i="0" u="none" strike="noStrike" kern="1200">
                          <a:solidFill>
                            <a:srgbClr val="FFFFFF"/>
                          </a:solidFill>
                          <a:effectLst/>
                          <a:latin typeface="+mn-lt"/>
                        </a:rPr>
                        <a:t> </a:t>
                      </a:r>
                      <a:endParaRPr lang="en-US" sz="2100" b="0" i="0" u="none" strike="noStrike">
                        <a:effectLst/>
                        <a:latin typeface="+mn-lt"/>
                      </a:endParaRPr>
                    </a:p>
                  </a:txBody>
                  <a:tcPr marL="60960" marR="60960" marT="30480" marB="3048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004B66"/>
                    </a:solidFill>
                  </a:tcPr>
                </a:tc>
                <a:extLst>
                  <a:ext uri="{0D108BD9-81ED-4DB2-BD59-A6C34878D82A}">
                    <a16:rowId xmlns:a16="http://schemas.microsoft.com/office/drawing/2014/main" val="3077763481"/>
                  </a:ext>
                </a:extLst>
              </a:tr>
              <a:tr h="2682681">
                <a:tc>
                  <a:txBody>
                    <a:bodyPr/>
                    <a:lstStyle/>
                    <a:p>
                      <a:pPr marL="0" indent="0" algn="l" rtl="0" eaLnBrk="1" fontAlgn="t" latinLnBrk="0" hangingPunct="1">
                        <a:spcBef>
                          <a:spcPts val="0"/>
                        </a:spcBef>
                        <a:spcAft>
                          <a:spcPts val="0"/>
                        </a:spcAft>
                      </a:pPr>
                      <a:r>
                        <a:rPr lang="en-US" sz="1500" b="0" i="0" u="none" strike="noStrike" kern="1200" dirty="0">
                          <a:solidFill>
                            <a:srgbClr val="FF0000"/>
                          </a:solidFill>
                          <a:effectLst/>
                          <a:latin typeface="+mn-lt"/>
                        </a:rPr>
                        <a:t>At this time</a:t>
                      </a:r>
                      <a:r>
                        <a:rPr lang="en-US" sz="1500" b="0" i="0" u="none" strike="noStrike" kern="1200" dirty="0">
                          <a:solidFill>
                            <a:schemeClr val="tx1"/>
                          </a:solidFill>
                          <a:effectLst/>
                          <a:latin typeface="+mn-lt"/>
                        </a:rPr>
                        <a:t>, do you think of yourself as (</a:t>
                      </a:r>
                      <a:r>
                        <a:rPr lang="en-US" sz="1500" b="0" i="0" u="none" strike="noStrike" kern="1200" dirty="0">
                          <a:solidFill>
                            <a:srgbClr val="FF0000"/>
                          </a:solidFill>
                          <a:effectLst/>
                          <a:latin typeface="+mn-lt"/>
                        </a:rPr>
                        <a:t>select one</a:t>
                      </a:r>
                      <a:r>
                        <a:rPr lang="en-US" sz="1500" b="0" i="0" u="none" strike="noStrike" kern="1200" dirty="0">
                          <a:solidFill>
                            <a:schemeClr val="tx1"/>
                          </a:solidFill>
                          <a:effectLst/>
                          <a:latin typeface="+mn-lt"/>
                        </a:rPr>
                        <a:t> </a:t>
                      </a:r>
                      <a:r>
                        <a:rPr lang="en-US" sz="1500" b="0" i="0" u="none" strike="sngStrike" kern="1200" dirty="0">
                          <a:solidFill>
                            <a:srgbClr val="FF0000"/>
                          </a:solidFill>
                          <a:effectLst/>
                          <a:latin typeface="+mn-lt"/>
                        </a:rPr>
                        <a:t>check all that apply</a:t>
                      </a:r>
                      <a:r>
                        <a:rPr lang="en-US" sz="1500" b="0" i="0" u="none" strike="noStrike" kern="1200" dirty="0">
                          <a:solidFill>
                            <a:schemeClr val="tx1"/>
                          </a:solidFill>
                          <a:effectLst/>
                          <a:latin typeface="+mn-lt"/>
                        </a:rPr>
                        <a:t>):</a:t>
                      </a:r>
                      <a:endParaRPr lang="en-US" sz="1500" b="0" i="0" u="none" strike="noStrike" dirty="0">
                        <a:solidFill>
                          <a:schemeClr val="tx1"/>
                        </a:solidFill>
                        <a:effectLst/>
                        <a:latin typeface="+mn-lt"/>
                      </a:endParaRPr>
                    </a:p>
                    <a:p>
                      <a:pPr marL="285750" indent="-285750" algn="l" rtl="0" eaLnBrk="1" fontAlgn="t" latinLnBrk="0" hangingPunct="1">
                        <a:spcBef>
                          <a:spcPts val="0"/>
                        </a:spcBef>
                        <a:spcAft>
                          <a:spcPts val="0"/>
                        </a:spcAft>
                        <a:buFont typeface="Arial"/>
                        <a:buChar char="•"/>
                      </a:pPr>
                      <a:r>
                        <a:rPr lang="en-US" sz="1500" b="0" i="0" u="none" strike="noStrike" kern="1200" dirty="0">
                          <a:solidFill>
                            <a:schemeClr val="tx1"/>
                          </a:solidFill>
                          <a:effectLst/>
                          <a:latin typeface="+mn-lt"/>
                        </a:rPr>
                        <a:t>Gay or lesbian (</a:t>
                      </a:r>
                      <a:r>
                        <a:rPr lang="en-US" sz="1500" b="0" i="0" u="none" strike="sngStrike" kern="1200" dirty="0">
                          <a:solidFill>
                            <a:srgbClr val="FF0000"/>
                          </a:solidFill>
                          <a:effectLst/>
                          <a:latin typeface="+mn-lt"/>
                        </a:rPr>
                        <a:t>predominantly</a:t>
                      </a:r>
                      <a:r>
                        <a:rPr lang="en-US" sz="1500" b="0" i="0" u="none" strike="noStrike" kern="1200" dirty="0">
                          <a:solidFill>
                            <a:schemeClr val="tx1"/>
                          </a:solidFill>
                          <a:effectLst/>
                          <a:latin typeface="+mn-lt"/>
                        </a:rPr>
                        <a:t> attracted to the same gender as your own)</a:t>
                      </a:r>
                      <a:endParaRPr lang="en-US" sz="1500" b="0" i="0" u="none" strike="noStrike" dirty="0">
                        <a:solidFill>
                          <a:schemeClr val="tx1"/>
                        </a:solidFill>
                        <a:effectLst/>
                        <a:latin typeface="+mn-lt"/>
                      </a:endParaRPr>
                    </a:p>
                    <a:p>
                      <a:pPr marL="285750" indent="-285750" algn="l" rtl="0" eaLnBrk="1" fontAlgn="t" latinLnBrk="0" hangingPunct="1">
                        <a:spcBef>
                          <a:spcPts val="0"/>
                        </a:spcBef>
                        <a:spcAft>
                          <a:spcPts val="0"/>
                        </a:spcAft>
                        <a:buFont typeface="Arial"/>
                        <a:buChar char="•"/>
                      </a:pPr>
                      <a:r>
                        <a:rPr lang="en-US" sz="1500" b="0" i="0" u="none" strike="noStrike" kern="1200" dirty="0">
                          <a:solidFill>
                            <a:schemeClr val="tx1"/>
                          </a:solidFill>
                          <a:effectLst/>
                          <a:latin typeface="+mn-lt"/>
                        </a:rPr>
                        <a:t>Straight or heterosexual (</a:t>
                      </a:r>
                      <a:r>
                        <a:rPr lang="en-US" sz="1500" b="0" i="0" u="none" strike="sngStrike" kern="1200" dirty="0">
                          <a:solidFill>
                            <a:srgbClr val="FF0000"/>
                          </a:solidFill>
                          <a:effectLst/>
                          <a:latin typeface="+mn-lt"/>
                        </a:rPr>
                        <a:t>predominantly</a:t>
                      </a:r>
                      <a:r>
                        <a:rPr lang="en-US" sz="1500" b="0" i="0" u="none" strike="noStrike" kern="1200" dirty="0">
                          <a:solidFill>
                            <a:schemeClr val="tx1"/>
                          </a:solidFill>
                          <a:effectLst/>
                          <a:latin typeface="+mn-lt"/>
                        </a:rPr>
                        <a:t> attracted to gender different from your own)</a:t>
                      </a:r>
                      <a:endParaRPr lang="en-US" sz="1500" b="0" i="0" u="none" strike="noStrike" dirty="0">
                        <a:solidFill>
                          <a:schemeClr val="tx1"/>
                        </a:solidFill>
                        <a:effectLst/>
                        <a:latin typeface="+mn-lt"/>
                      </a:endParaRPr>
                    </a:p>
                    <a:p>
                      <a:pPr marL="285750" indent="-285750" algn="l" rtl="0" eaLnBrk="1" fontAlgn="t" latinLnBrk="0" hangingPunct="1">
                        <a:spcBef>
                          <a:spcPts val="0"/>
                        </a:spcBef>
                        <a:spcAft>
                          <a:spcPts val="0"/>
                        </a:spcAft>
                        <a:buFont typeface="Arial"/>
                        <a:buChar char="•"/>
                      </a:pPr>
                      <a:r>
                        <a:rPr lang="en-US" sz="1500" b="0" i="0" u="none" strike="noStrike" kern="1200" dirty="0">
                          <a:solidFill>
                            <a:schemeClr val="tx1"/>
                          </a:solidFill>
                          <a:effectLst/>
                          <a:latin typeface="+mn-lt"/>
                        </a:rPr>
                        <a:t>Bisexual (attracted to same gender as your own and gender different from your own)</a:t>
                      </a:r>
                      <a:endParaRPr lang="en-US" sz="1500" b="0" i="0" u="none" strike="noStrike" dirty="0">
                        <a:solidFill>
                          <a:schemeClr val="tx1"/>
                        </a:solidFill>
                        <a:effectLst/>
                        <a:latin typeface="+mn-lt"/>
                      </a:endParaRPr>
                    </a:p>
                    <a:p>
                      <a:pPr marL="285750" indent="-285750" algn="l" rtl="0" eaLnBrk="1" fontAlgn="t" latinLnBrk="0" hangingPunct="1">
                        <a:spcBef>
                          <a:spcPts val="0"/>
                        </a:spcBef>
                        <a:spcAft>
                          <a:spcPts val="0"/>
                        </a:spcAft>
                        <a:buFont typeface="Arial"/>
                        <a:buChar char="•"/>
                      </a:pPr>
                      <a:r>
                        <a:rPr lang="en-US" sz="1500" b="0" i="0" u="none" strike="noStrike" kern="1200" noProof="0" dirty="0">
                          <a:solidFill>
                            <a:schemeClr val="tx1"/>
                          </a:solidFill>
                          <a:effectLst/>
                          <a:latin typeface="+mn-lt"/>
                        </a:rPr>
                        <a:t>Pansexual (attracted to any gender)</a:t>
                      </a:r>
                      <a:endParaRPr lang="en-US" sz="1500" b="0" i="0" u="none" strike="noStrike" dirty="0">
                        <a:solidFill>
                          <a:schemeClr val="tx1"/>
                        </a:solidFill>
                        <a:effectLst/>
                        <a:latin typeface="+mn-lt"/>
                      </a:endParaRPr>
                    </a:p>
                    <a:p>
                      <a:pPr marL="285750" lvl="0" indent="-285750" algn="l">
                        <a:spcBef>
                          <a:spcPts val="0"/>
                        </a:spcBef>
                        <a:spcAft>
                          <a:spcPts val="0"/>
                        </a:spcAft>
                        <a:buFont typeface="Arial"/>
                        <a:buChar char="•"/>
                      </a:pPr>
                      <a:r>
                        <a:rPr lang="en-US" sz="1500" b="0" i="0" u="none" strike="noStrike" kern="1200" dirty="0">
                          <a:solidFill>
                            <a:schemeClr val="tx1"/>
                          </a:solidFill>
                          <a:effectLst/>
                          <a:latin typeface="+mn-lt"/>
                        </a:rPr>
                        <a:t>Asexual (little or no attraction to any gender)</a:t>
                      </a:r>
                      <a:endParaRPr lang="en-US" sz="1500" b="0" i="0" u="none" strike="noStrike" dirty="0">
                        <a:solidFill>
                          <a:schemeClr val="tx1"/>
                        </a:solidFill>
                        <a:effectLst/>
                        <a:latin typeface="+mn-lt"/>
                      </a:endParaRPr>
                    </a:p>
                    <a:p>
                      <a:pPr marL="285750" indent="-285750" algn="l" rtl="0" eaLnBrk="1" fontAlgn="t" latinLnBrk="0" hangingPunct="1">
                        <a:spcBef>
                          <a:spcPts val="0"/>
                        </a:spcBef>
                        <a:spcAft>
                          <a:spcPts val="0"/>
                        </a:spcAft>
                        <a:buFont typeface="Arial"/>
                        <a:buChar char="•"/>
                      </a:pPr>
                      <a:r>
                        <a:rPr lang="en-US" sz="1500" b="0" i="0" u="none" strike="noStrike" kern="1200" dirty="0">
                          <a:solidFill>
                            <a:schemeClr val="tx1"/>
                          </a:solidFill>
                          <a:effectLst/>
                          <a:latin typeface="+mn-lt"/>
                        </a:rPr>
                        <a:t>Something else, please specify: _________</a:t>
                      </a:r>
                      <a:endParaRPr lang="en-US" sz="1500" b="0" i="0" u="none" strike="noStrike" dirty="0">
                        <a:solidFill>
                          <a:schemeClr val="tx1"/>
                        </a:solidFill>
                        <a:effectLst/>
                        <a:latin typeface="+mn-lt"/>
                      </a:endParaRPr>
                    </a:p>
                    <a:p>
                      <a:pPr marL="285750" indent="-285750" algn="l" rtl="0" eaLnBrk="1" fontAlgn="t" latinLnBrk="0" hangingPunct="1">
                        <a:spcBef>
                          <a:spcPts val="0"/>
                        </a:spcBef>
                        <a:spcAft>
                          <a:spcPts val="0"/>
                        </a:spcAft>
                        <a:buFont typeface="Arial"/>
                        <a:buChar char="•"/>
                      </a:pPr>
                      <a:r>
                        <a:rPr lang="en-US" sz="1500" b="0" i="0" u="none" strike="noStrike" kern="1200" dirty="0">
                          <a:solidFill>
                            <a:schemeClr val="tx1"/>
                          </a:solidFill>
                          <a:effectLst/>
                          <a:latin typeface="+mn-lt"/>
                        </a:rPr>
                        <a:t>I don’t know</a:t>
                      </a:r>
                      <a:endParaRPr lang="en-US" sz="1500" b="0" i="0" u="none" strike="noStrike" dirty="0">
                        <a:solidFill>
                          <a:schemeClr val="tx1"/>
                        </a:solidFill>
                        <a:effectLst/>
                        <a:latin typeface="+mn-lt"/>
                      </a:endParaRPr>
                    </a:p>
                    <a:p>
                      <a:pPr marL="285750" indent="-285750" algn="l" rtl="0" eaLnBrk="1" fontAlgn="t" latinLnBrk="0" hangingPunct="1">
                        <a:spcBef>
                          <a:spcPts val="0"/>
                        </a:spcBef>
                        <a:spcAft>
                          <a:spcPts val="0"/>
                        </a:spcAft>
                        <a:buFont typeface="Arial"/>
                        <a:buChar char="•"/>
                      </a:pPr>
                      <a:r>
                        <a:rPr lang="en-US" sz="1500" b="0" i="0" u="none" strike="noStrike" kern="1200" dirty="0">
                          <a:solidFill>
                            <a:schemeClr val="tx1"/>
                          </a:solidFill>
                          <a:effectLst/>
                          <a:latin typeface="+mn-lt"/>
                        </a:rPr>
                        <a:t>I choose not to respond </a:t>
                      </a:r>
                      <a:r>
                        <a:rPr lang="en-US" sz="1500" b="0" i="0" u="none" strike="noStrike" kern="1200" dirty="0">
                          <a:solidFill>
                            <a:srgbClr val="FF0000"/>
                          </a:solidFill>
                          <a:effectLst/>
                          <a:latin typeface="+mn-lt"/>
                        </a:rPr>
                        <a:t>at this time</a:t>
                      </a:r>
                      <a:endParaRPr lang="en-US" sz="1500" b="0" i="0" u="none" strike="noStrike" dirty="0">
                        <a:solidFill>
                          <a:schemeClr val="tx1"/>
                        </a:solidFill>
                        <a:effectLst/>
                        <a:latin typeface="+mn-lt"/>
                      </a:endParaRPr>
                    </a:p>
                  </a:txBody>
                  <a:tcPr marL="60960" marR="60960" marT="30480" marB="3048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D0D3"/>
                    </a:solidFill>
                  </a:tcPr>
                </a:tc>
                <a:extLst>
                  <a:ext uri="{0D108BD9-81ED-4DB2-BD59-A6C34878D82A}">
                    <a16:rowId xmlns:a16="http://schemas.microsoft.com/office/drawing/2014/main" val="3223971628"/>
                  </a:ext>
                </a:extLst>
              </a:tr>
            </a:tbl>
          </a:graphicData>
        </a:graphic>
      </p:graphicFrame>
      <p:sp>
        <p:nvSpPr>
          <p:cNvPr id="2" name="Title 1">
            <a:extLst>
              <a:ext uri="{FF2B5EF4-FFF2-40B4-BE49-F238E27FC236}">
                <a16:creationId xmlns:a16="http://schemas.microsoft.com/office/drawing/2014/main" id="{D7581D8F-70A2-E133-B393-432D84CB374B}"/>
              </a:ext>
            </a:extLst>
          </p:cNvPr>
          <p:cNvSpPr>
            <a:spLocks noGrp="1"/>
          </p:cNvSpPr>
          <p:nvPr>
            <p:ph type="ctrTitle"/>
          </p:nvPr>
        </p:nvSpPr>
        <p:spPr>
          <a:xfrm>
            <a:off x="650222" y="422910"/>
            <a:ext cx="8343123" cy="735013"/>
          </a:xfrm>
        </p:spPr>
        <p:txBody>
          <a:bodyPr vert="horz" lIns="45720" tIns="22860" rIns="45720" bIns="22860" rtlCol="0" anchor="t" anchorCtr="0">
            <a:normAutofit/>
          </a:bodyPr>
          <a:lstStyle/>
          <a:p>
            <a:pPr algn="l"/>
            <a:r>
              <a:rPr lang="en-US" sz="2800" dirty="0">
                <a:solidFill>
                  <a:srgbClr val="FF0000"/>
                </a:solidFill>
                <a:cs typeface="Arial"/>
              </a:rPr>
              <a:t>Revised: Sexual Orientation</a:t>
            </a:r>
            <a:endParaRPr lang="en-US" sz="2800" dirty="0">
              <a:solidFill>
                <a:srgbClr val="FF0000"/>
              </a:solidFill>
            </a:endParaRPr>
          </a:p>
        </p:txBody>
      </p:sp>
    </p:spTree>
    <p:extLst>
      <p:ext uri="{BB962C8B-B14F-4D97-AF65-F5344CB8AC3E}">
        <p14:creationId xmlns:p14="http://schemas.microsoft.com/office/powerpoint/2010/main" val="141227403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38A534-FB77-E9C2-75F8-9940A4747A8F}"/>
              </a:ext>
            </a:extLst>
          </p:cNvPr>
          <p:cNvSpPr>
            <a:spLocks noGrp="1"/>
          </p:cNvSpPr>
          <p:nvPr>
            <p:ph type="ctrTitle"/>
          </p:nvPr>
        </p:nvSpPr>
        <p:spPr>
          <a:xfrm>
            <a:off x="464820" y="308372"/>
            <a:ext cx="6858000" cy="1790700"/>
          </a:xfrm>
        </p:spPr>
        <p:txBody>
          <a:bodyPr vert="horz" lIns="45720" tIns="22860" rIns="45720" bIns="22860" rtlCol="0" anchor="t" anchorCtr="0">
            <a:normAutofit/>
          </a:bodyPr>
          <a:lstStyle/>
          <a:p>
            <a:pPr algn="l"/>
            <a:r>
              <a:rPr lang="en-US" sz="2800" dirty="0">
                <a:cs typeface="Arial"/>
              </a:rPr>
              <a:t>Proposed: Sex and Gender</a:t>
            </a:r>
            <a:endParaRPr lang="en-US" sz="2800" dirty="0"/>
          </a:p>
        </p:txBody>
      </p:sp>
      <p:graphicFrame>
        <p:nvGraphicFramePr>
          <p:cNvPr id="4" name="Table 3">
            <a:extLst>
              <a:ext uri="{FF2B5EF4-FFF2-40B4-BE49-F238E27FC236}">
                <a16:creationId xmlns:a16="http://schemas.microsoft.com/office/drawing/2014/main" id="{EE92D90C-4606-29A1-7E96-C11C1648AFA9}"/>
              </a:ext>
            </a:extLst>
          </p:cNvPr>
          <p:cNvGraphicFramePr>
            <a:graphicFrameLocks noGrp="1"/>
          </p:cNvGraphicFramePr>
          <p:nvPr>
            <p:extLst>
              <p:ext uri="{D42A27DB-BD31-4B8C-83A1-F6EECF244321}">
                <p14:modId xmlns:p14="http://schemas.microsoft.com/office/powerpoint/2010/main" val="3049877797"/>
              </p:ext>
            </p:extLst>
          </p:nvPr>
        </p:nvGraphicFramePr>
        <p:xfrm>
          <a:off x="464820" y="891786"/>
          <a:ext cx="4244340" cy="3542159"/>
        </p:xfrm>
        <a:graphic>
          <a:graphicData uri="http://schemas.openxmlformats.org/drawingml/2006/table">
            <a:tbl>
              <a:tblPr firstRow="1" bandRow="1">
                <a:tableStyleId>{5C22544A-7EE6-4342-B048-85BDC9FD1C3A}</a:tableStyleId>
              </a:tblPr>
              <a:tblGrid>
                <a:gridCol w="4244340">
                  <a:extLst>
                    <a:ext uri="{9D8B030D-6E8A-4147-A177-3AD203B41FA5}">
                      <a16:colId xmlns:a16="http://schemas.microsoft.com/office/drawing/2014/main" val="1974528303"/>
                    </a:ext>
                  </a:extLst>
                </a:gridCol>
              </a:tblGrid>
              <a:tr h="282835">
                <a:tc>
                  <a:txBody>
                    <a:bodyPr/>
                    <a:lstStyle/>
                    <a:p>
                      <a:pPr marL="0" algn="ctr" rtl="0" eaLnBrk="1" fontAlgn="t" latinLnBrk="0" hangingPunct="1">
                        <a:spcBef>
                          <a:spcPts val="0"/>
                        </a:spcBef>
                        <a:spcAft>
                          <a:spcPts val="0"/>
                        </a:spcAft>
                      </a:pPr>
                      <a:r>
                        <a:rPr lang="en-US" sz="1600" b="1" i="0" u="none" strike="noStrike" kern="1200">
                          <a:solidFill>
                            <a:srgbClr val="FFFFFF"/>
                          </a:solidFill>
                          <a:effectLst/>
                          <a:latin typeface="+mn-lt"/>
                        </a:rPr>
                        <a:t>Sex</a:t>
                      </a:r>
                      <a:endParaRPr lang="en-US" sz="1600" b="0" i="0" u="none" strike="noStrike">
                        <a:effectLst/>
                        <a:latin typeface="+mn-lt"/>
                      </a:endParaRPr>
                    </a:p>
                  </a:txBody>
                  <a:tcPr marL="45720" marR="45720" marT="22860" marB="2286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004B66"/>
                    </a:solidFill>
                  </a:tcPr>
                </a:tc>
                <a:extLst>
                  <a:ext uri="{0D108BD9-81ED-4DB2-BD59-A6C34878D82A}">
                    <a16:rowId xmlns:a16="http://schemas.microsoft.com/office/drawing/2014/main" val="3860154980"/>
                  </a:ext>
                </a:extLst>
              </a:tr>
              <a:tr h="3252599">
                <a:tc>
                  <a:txBody>
                    <a:bodyPr/>
                    <a:lstStyle/>
                    <a:p>
                      <a:pPr marL="0" indent="0" algn="l" rtl="0" eaLnBrk="1" fontAlgn="t" latinLnBrk="0" hangingPunct="1">
                        <a:spcBef>
                          <a:spcPts val="0"/>
                        </a:spcBef>
                        <a:spcAft>
                          <a:spcPts val="0"/>
                        </a:spcAft>
                      </a:pPr>
                      <a:r>
                        <a:rPr lang="en-US" sz="1200" b="1" i="0" u="none" strike="noStrike" kern="1200" dirty="0">
                          <a:solidFill>
                            <a:schemeClr val="tx1"/>
                          </a:solidFill>
                          <a:effectLst/>
                          <a:latin typeface="+mn-lt"/>
                        </a:rPr>
                        <a:t>What sex were you assigned at birth on your original birth certificate? </a:t>
                      </a:r>
                      <a:r>
                        <a:rPr lang="en-US" sz="1200" b="0" i="0" u="none" strike="noStrike" kern="1200" dirty="0">
                          <a:solidFill>
                            <a:schemeClr val="tx1"/>
                          </a:solidFill>
                          <a:effectLst/>
                          <a:latin typeface="+mn-lt"/>
                        </a:rPr>
                        <a:t>(Select one)</a:t>
                      </a:r>
                      <a:endParaRPr lang="en-US" sz="1200" b="0" i="0" u="none" strike="noStrike" dirty="0">
                        <a:solidFill>
                          <a:schemeClr val="tx1"/>
                        </a:solidFill>
                        <a:effectLst/>
                        <a:latin typeface="+mn-lt"/>
                      </a:endParaRPr>
                    </a:p>
                    <a:p>
                      <a:pPr marL="457200" indent="-457200" algn="l" rtl="0" eaLnBrk="1" fontAlgn="t" latinLnBrk="0" hangingPunct="1">
                        <a:spcBef>
                          <a:spcPts val="0"/>
                        </a:spcBef>
                        <a:spcAft>
                          <a:spcPts val="0"/>
                        </a:spcAft>
                        <a:buFont typeface="Arial"/>
                        <a:buChar char="•"/>
                      </a:pPr>
                      <a:r>
                        <a:rPr lang="en-US" sz="1200" b="0" i="0" u="none" strike="noStrike" kern="1200" dirty="0">
                          <a:solidFill>
                            <a:schemeClr val="tx1"/>
                          </a:solidFill>
                          <a:effectLst/>
                          <a:latin typeface="+mn-lt"/>
                        </a:rPr>
                        <a:t>Male, Man</a:t>
                      </a:r>
                      <a:endParaRPr lang="en-US" sz="1200" b="0" i="0" u="none" strike="noStrike" dirty="0">
                        <a:solidFill>
                          <a:schemeClr val="tx1"/>
                        </a:solidFill>
                        <a:effectLst/>
                        <a:latin typeface="+mn-lt"/>
                      </a:endParaRPr>
                    </a:p>
                    <a:p>
                      <a:pPr marL="457200" indent="-457200" algn="l" rtl="0" eaLnBrk="1" fontAlgn="t" latinLnBrk="0" hangingPunct="1">
                        <a:spcBef>
                          <a:spcPts val="0"/>
                        </a:spcBef>
                        <a:spcAft>
                          <a:spcPts val="0"/>
                        </a:spcAft>
                        <a:buFont typeface="Arial"/>
                        <a:buChar char="•"/>
                      </a:pPr>
                      <a:r>
                        <a:rPr lang="en-US" sz="1200" b="0" i="0" u="none" strike="noStrike" kern="1200" dirty="0">
                          <a:solidFill>
                            <a:schemeClr val="tx1"/>
                          </a:solidFill>
                          <a:effectLst/>
                          <a:latin typeface="+mn-lt"/>
                        </a:rPr>
                        <a:t>Female, Woman</a:t>
                      </a:r>
                      <a:endParaRPr lang="en-US" sz="1200" b="0" i="0" u="none" strike="noStrike" dirty="0">
                        <a:solidFill>
                          <a:schemeClr val="tx1"/>
                        </a:solidFill>
                        <a:effectLst/>
                        <a:latin typeface="+mn-lt"/>
                      </a:endParaRPr>
                    </a:p>
                    <a:p>
                      <a:pPr marL="457200" indent="-457200" algn="l" rtl="0" eaLnBrk="1" fontAlgn="t" latinLnBrk="0" hangingPunct="1">
                        <a:spcBef>
                          <a:spcPts val="0"/>
                        </a:spcBef>
                        <a:spcAft>
                          <a:spcPts val="0"/>
                        </a:spcAft>
                        <a:buFont typeface="Arial"/>
                        <a:buChar char="•"/>
                      </a:pPr>
                      <a:r>
                        <a:rPr lang="en-US" sz="1200" b="0" i="0" u="none" strike="noStrike" kern="1200" dirty="0">
                          <a:solidFill>
                            <a:schemeClr val="tx1"/>
                          </a:solidFill>
                          <a:effectLst/>
                          <a:latin typeface="+mn-lt"/>
                        </a:rPr>
                        <a:t>Intersex</a:t>
                      </a:r>
                      <a:endParaRPr lang="en-US" sz="1200" b="0" i="0" u="none" strike="noStrike" dirty="0">
                        <a:solidFill>
                          <a:schemeClr val="tx1"/>
                        </a:solidFill>
                        <a:effectLst/>
                        <a:latin typeface="+mn-lt"/>
                      </a:endParaRPr>
                    </a:p>
                    <a:p>
                      <a:pPr marL="457200" indent="-457200" algn="l" rtl="0" eaLnBrk="1" fontAlgn="t" latinLnBrk="0" hangingPunct="1">
                        <a:spcBef>
                          <a:spcPts val="0"/>
                        </a:spcBef>
                        <a:spcAft>
                          <a:spcPts val="0"/>
                        </a:spcAft>
                        <a:buFont typeface="Arial"/>
                        <a:buChar char="•"/>
                      </a:pPr>
                      <a:r>
                        <a:rPr lang="en-US" sz="1200" b="0" i="0" u="none" strike="noStrike" kern="1200" dirty="0">
                          <a:solidFill>
                            <a:schemeClr val="tx1"/>
                          </a:solidFill>
                          <a:effectLst/>
                          <a:latin typeface="+mn-lt"/>
                        </a:rPr>
                        <a:t>I choose not to respond</a:t>
                      </a:r>
                      <a:endParaRPr lang="en-US" sz="1200" b="0" i="0" u="none" strike="noStrike" dirty="0">
                        <a:solidFill>
                          <a:schemeClr val="tx1"/>
                        </a:solidFill>
                        <a:effectLst/>
                        <a:latin typeface="+mn-lt"/>
                      </a:endParaRPr>
                    </a:p>
                    <a:p>
                      <a:pPr marL="347345" lvl="0" indent="-347345" algn="l">
                        <a:spcBef>
                          <a:spcPts val="0"/>
                        </a:spcBef>
                        <a:spcAft>
                          <a:spcPts val="0"/>
                        </a:spcAft>
                        <a:buNone/>
                      </a:pPr>
                      <a:endParaRPr lang="en-US" sz="1200" b="0" i="0" u="none" strike="noStrike" kern="1200" dirty="0">
                        <a:solidFill>
                          <a:schemeClr val="tx1"/>
                        </a:solidFill>
                        <a:effectLst/>
                        <a:latin typeface="+mn-lt"/>
                      </a:endParaRPr>
                    </a:p>
                    <a:p>
                      <a:pPr marL="0" indent="0" algn="l" rtl="0" eaLnBrk="1" fontAlgn="t" latinLnBrk="0" hangingPunct="1">
                        <a:spcBef>
                          <a:spcPts val="0"/>
                        </a:spcBef>
                        <a:spcAft>
                          <a:spcPts val="0"/>
                        </a:spcAft>
                      </a:pPr>
                      <a:r>
                        <a:rPr lang="en-US" sz="1200" b="1" i="0" u="none" strike="noStrike" kern="1200" dirty="0">
                          <a:solidFill>
                            <a:schemeClr val="tx1"/>
                          </a:solidFill>
                          <a:effectLst/>
                          <a:latin typeface="+mn-lt"/>
                        </a:rPr>
                        <a:t>Optional: What is your legal sex? </a:t>
                      </a:r>
                      <a:r>
                        <a:rPr lang="en-US" sz="1200" b="0" i="0" u="none" strike="noStrike" kern="1200" dirty="0">
                          <a:solidFill>
                            <a:schemeClr val="tx1"/>
                          </a:solidFill>
                          <a:effectLst/>
                          <a:latin typeface="+mn-lt"/>
                        </a:rPr>
                        <a:t>(Select one) </a:t>
                      </a:r>
                      <a:endParaRPr lang="en-US" sz="1200" b="0" i="0" u="none" strike="noStrike" dirty="0">
                        <a:solidFill>
                          <a:schemeClr val="tx1"/>
                        </a:solidFill>
                        <a:effectLst/>
                        <a:latin typeface="+mn-lt"/>
                      </a:endParaRPr>
                    </a:p>
                    <a:p>
                      <a:pPr marL="457200" indent="-457200" algn="l" rtl="0" eaLnBrk="1" fontAlgn="t" latinLnBrk="0" hangingPunct="1">
                        <a:spcBef>
                          <a:spcPts val="0"/>
                        </a:spcBef>
                        <a:spcAft>
                          <a:spcPts val="0"/>
                        </a:spcAft>
                        <a:buFont typeface="Arial"/>
                        <a:buChar char="•"/>
                      </a:pPr>
                      <a:r>
                        <a:rPr lang="en-US" sz="1200" b="0" i="0" u="none" strike="noStrike" kern="1200" dirty="0">
                          <a:solidFill>
                            <a:schemeClr val="tx1"/>
                          </a:solidFill>
                          <a:effectLst/>
                          <a:latin typeface="+mn-lt"/>
                        </a:rPr>
                        <a:t>Male, Man</a:t>
                      </a:r>
                      <a:endParaRPr lang="en-US" sz="1200" b="0" i="0" u="none" strike="noStrike" dirty="0">
                        <a:solidFill>
                          <a:schemeClr val="tx1"/>
                        </a:solidFill>
                        <a:effectLst/>
                        <a:latin typeface="+mn-lt"/>
                      </a:endParaRPr>
                    </a:p>
                    <a:p>
                      <a:pPr marL="457200" indent="-457200" algn="l" rtl="0" eaLnBrk="1" fontAlgn="t" latinLnBrk="0" hangingPunct="1">
                        <a:spcBef>
                          <a:spcPts val="0"/>
                        </a:spcBef>
                        <a:spcAft>
                          <a:spcPts val="0"/>
                        </a:spcAft>
                        <a:buFont typeface="Arial"/>
                        <a:buChar char="•"/>
                      </a:pPr>
                      <a:r>
                        <a:rPr lang="en-US" sz="1200" b="0" i="0" u="none" strike="noStrike" kern="1200" dirty="0">
                          <a:solidFill>
                            <a:schemeClr val="tx1"/>
                          </a:solidFill>
                          <a:effectLst/>
                          <a:latin typeface="+mn-lt"/>
                        </a:rPr>
                        <a:t>Female, Woman</a:t>
                      </a:r>
                      <a:endParaRPr lang="en-US" sz="1200" b="0" i="0" u="none" strike="noStrike" dirty="0">
                        <a:solidFill>
                          <a:schemeClr val="tx1"/>
                        </a:solidFill>
                        <a:effectLst/>
                        <a:latin typeface="+mn-lt"/>
                      </a:endParaRPr>
                    </a:p>
                    <a:p>
                      <a:pPr marL="457200" indent="-457200" algn="l" rtl="0" eaLnBrk="1" fontAlgn="t" latinLnBrk="0" hangingPunct="1">
                        <a:spcBef>
                          <a:spcPts val="0"/>
                        </a:spcBef>
                        <a:spcAft>
                          <a:spcPts val="0"/>
                        </a:spcAft>
                        <a:buFont typeface="Arial"/>
                        <a:buChar char="•"/>
                      </a:pPr>
                      <a:r>
                        <a:rPr lang="en-US" sz="1200" b="0" i="0" u="none" strike="noStrike" kern="1200" dirty="0">
                          <a:solidFill>
                            <a:schemeClr val="tx1"/>
                          </a:solidFill>
                          <a:effectLst/>
                          <a:latin typeface="+mn-lt"/>
                        </a:rPr>
                        <a:t>Additional sex category, please specify: ____</a:t>
                      </a:r>
                      <a:endParaRPr lang="en-US" sz="1200" b="0" i="0" u="none" strike="noStrike" dirty="0">
                        <a:solidFill>
                          <a:schemeClr val="tx1"/>
                        </a:solidFill>
                        <a:effectLst/>
                        <a:latin typeface="+mn-lt"/>
                      </a:endParaRPr>
                    </a:p>
                    <a:p>
                      <a:pPr marL="457200" indent="-457200" algn="l" rtl="0" eaLnBrk="1" fontAlgn="t" latinLnBrk="0" hangingPunct="1">
                        <a:spcBef>
                          <a:spcPts val="0"/>
                        </a:spcBef>
                        <a:spcAft>
                          <a:spcPts val="0"/>
                        </a:spcAft>
                        <a:buFont typeface="Arial"/>
                        <a:buChar char="•"/>
                      </a:pPr>
                      <a:r>
                        <a:rPr lang="en-US" sz="1200" b="0" i="0" u="none" strike="noStrike" kern="1200" dirty="0">
                          <a:solidFill>
                            <a:schemeClr val="tx1"/>
                          </a:solidFill>
                          <a:effectLst/>
                          <a:latin typeface="+mn-lt"/>
                        </a:rPr>
                        <a:t>I choose not to respond</a:t>
                      </a:r>
                      <a:endParaRPr lang="en-US" sz="1200" b="0" i="0" u="none" strike="noStrike" dirty="0">
                        <a:solidFill>
                          <a:schemeClr val="tx1"/>
                        </a:solidFill>
                        <a:effectLst/>
                        <a:latin typeface="+mn-lt"/>
                      </a:endParaRPr>
                    </a:p>
                    <a:p>
                      <a:pPr marL="0" marR="0" indent="0" algn="l" rtl="0" eaLnBrk="1" fontAlgn="auto" latinLnBrk="0" hangingPunct="1">
                        <a:spcBef>
                          <a:spcPts val="0"/>
                        </a:spcBef>
                        <a:spcAft>
                          <a:spcPts val="0"/>
                        </a:spcAft>
                      </a:pPr>
                      <a:endParaRPr lang="en-US" sz="800" b="0" i="1" u="none" strike="noStrike" kern="1200" dirty="0">
                        <a:solidFill>
                          <a:schemeClr val="tx1"/>
                        </a:solidFill>
                        <a:effectLst/>
                        <a:latin typeface="+mn-lt"/>
                      </a:endParaRPr>
                    </a:p>
                    <a:p>
                      <a:pPr marL="0" marR="0" lvl="0" indent="0" algn="l">
                        <a:spcBef>
                          <a:spcPts val="0"/>
                        </a:spcBef>
                        <a:spcAft>
                          <a:spcPts val="0"/>
                        </a:spcAft>
                        <a:buNone/>
                      </a:pPr>
                      <a:r>
                        <a:rPr lang="en-US" sz="800" b="0" i="1" u="none" strike="noStrike" kern="1200" dirty="0">
                          <a:solidFill>
                            <a:schemeClr val="tx1"/>
                          </a:solidFill>
                          <a:effectLst/>
                          <a:latin typeface="+mn-lt"/>
                        </a:rPr>
                        <a:t>While we recognize a number of genders, many legal entities unfortunately do not yet. Please be aware that the name &amp; sex you have previously listed on your insurance must be used on documents pertaining to insurance, billing, &amp; correspondence. If your preferred name and pronouns are different from these, please let us know so that we can update our system.</a:t>
                      </a:r>
                    </a:p>
                    <a:p>
                      <a:pPr marL="0" marR="0" lvl="0" indent="0" algn="l">
                        <a:spcBef>
                          <a:spcPts val="0"/>
                        </a:spcBef>
                        <a:spcAft>
                          <a:spcPts val="0"/>
                        </a:spcAft>
                        <a:buNone/>
                      </a:pPr>
                      <a:endParaRPr lang="en-US" sz="800" b="0" i="1" u="none" strike="noStrike" kern="1200" dirty="0">
                        <a:solidFill>
                          <a:srgbClr val="58595B"/>
                        </a:solidFill>
                        <a:effectLst/>
                        <a:latin typeface="+mn-lt"/>
                      </a:endParaRPr>
                    </a:p>
                  </a:txBody>
                  <a:tcPr marL="45720" marR="45720" marT="22860" marB="2286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D0D3"/>
                    </a:solidFill>
                  </a:tcPr>
                </a:tc>
                <a:extLst>
                  <a:ext uri="{0D108BD9-81ED-4DB2-BD59-A6C34878D82A}">
                    <a16:rowId xmlns:a16="http://schemas.microsoft.com/office/drawing/2014/main" val="3134216072"/>
                  </a:ext>
                </a:extLst>
              </a:tr>
            </a:tbl>
          </a:graphicData>
        </a:graphic>
      </p:graphicFrame>
      <p:graphicFrame>
        <p:nvGraphicFramePr>
          <p:cNvPr id="6" name="Table 5">
            <a:extLst>
              <a:ext uri="{FF2B5EF4-FFF2-40B4-BE49-F238E27FC236}">
                <a16:creationId xmlns:a16="http://schemas.microsoft.com/office/drawing/2014/main" id="{ABFAC68E-3487-D4BE-45C7-9EDE15B5230F}"/>
              </a:ext>
            </a:extLst>
          </p:cNvPr>
          <p:cNvGraphicFramePr>
            <a:graphicFrameLocks noGrp="1"/>
          </p:cNvGraphicFramePr>
          <p:nvPr>
            <p:extLst>
              <p:ext uri="{D42A27DB-BD31-4B8C-83A1-F6EECF244321}">
                <p14:modId xmlns:p14="http://schemas.microsoft.com/office/powerpoint/2010/main" val="3799923701"/>
              </p:ext>
            </p:extLst>
          </p:nvPr>
        </p:nvGraphicFramePr>
        <p:xfrm>
          <a:off x="4872867" y="891786"/>
          <a:ext cx="4003383" cy="2895600"/>
        </p:xfrm>
        <a:graphic>
          <a:graphicData uri="http://schemas.openxmlformats.org/drawingml/2006/table">
            <a:tbl>
              <a:tblPr firstRow="1" bandRow="1">
                <a:tableStyleId>{5C22544A-7EE6-4342-B048-85BDC9FD1C3A}</a:tableStyleId>
              </a:tblPr>
              <a:tblGrid>
                <a:gridCol w="4003383">
                  <a:extLst>
                    <a:ext uri="{9D8B030D-6E8A-4147-A177-3AD203B41FA5}">
                      <a16:colId xmlns:a16="http://schemas.microsoft.com/office/drawing/2014/main" val="2831891424"/>
                    </a:ext>
                  </a:extLst>
                </a:gridCol>
              </a:tblGrid>
              <a:tr h="335280">
                <a:tc>
                  <a:txBody>
                    <a:bodyPr/>
                    <a:lstStyle/>
                    <a:p>
                      <a:pPr marL="0" algn="ctr" rtl="0" eaLnBrk="1" fontAlgn="t" latinLnBrk="0" hangingPunct="1">
                        <a:spcBef>
                          <a:spcPts val="0"/>
                        </a:spcBef>
                        <a:spcAft>
                          <a:spcPts val="0"/>
                        </a:spcAft>
                      </a:pPr>
                      <a:r>
                        <a:rPr lang="en-US" sz="1200" b="1" i="0" u="none" strike="noStrike" kern="1200" dirty="0">
                          <a:solidFill>
                            <a:srgbClr val="FFFFFF"/>
                          </a:solidFill>
                          <a:effectLst/>
                          <a:latin typeface="+mn-lt"/>
                        </a:rPr>
                        <a:t>Gender</a:t>
                      </a:r>
                    </a:p>
                  </a:txBody>
                  <a:tcPr marL="45720" marR="45720" marT="22860" marB="2286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004B66"/>
                    </a:solidFill>
                  </a:tcPr>
                </a:tc>
                <a:extLst>
                  <a:ext uri="{0D108BD9-81ED-4DB2-BD59-A6C34878D82A}">
                    <a16:rowId xmlns:a16="http://schemas.microsoft.com/office/drawing/2014/main" val="1047430221"/>
                  </a:ext>
                </a:extLst>
              </a:tr>
              <a:tr h="2560320">
                <a:tc>
                  <a:txBody>
                    <a:bodyPr/>
                    <a:lstStyle/>
                    <a:p>
                      <a:pPr marL="0" indent="0" algn="l" rtl="0" eaLnBrk="1" fontAlgn="t" latinLnBrk="0" hangingPunct="1">
                        <a:spcBef>
                          <a:spcPts val="0"/>
                        </a:spcBef>
                        <a:spcAft>
                          <a:spcPts val="0"/>
                        </a:spcAft>
                      </a:pPr>
                      <a:r>
                        <a:rPr lang="en-US" sz="1200" b="1" i="0" u="none" strike="noStrike" kern="1200" dirty="0">
                          <a:solidFill>
                            <a:schemeClr val="tx1"/>
                          </a:solidFill>
                          <a:effectLst/>
                          <a:latin typeface="+mn-lt"/>
                        </a:rPr>
                        <a:t>What is your gender? </a:t>
                      </a:r>
                      <a:r>
                        <a:rPr lang="en-US" sz="1200" b="0" i="0" u="none" strike="noStrike" kern="1200" dirty="0">
                          <a:solidFill>
                            <a:schemeClr val="tx1"/>
                          </a:solidFill>
                          <a:effectLst/>
                          <a:latin typeface="+mn-lt"/>
                        </a:rPr>
                        <a:t>(Select one): </a:t>
                      </a:r>
                      <a:endParaRPr lang="en-US" sz="1200" b="0" i="0" u="none" strike="noStrike" dirty="0">
                        <a:solidFill>
                          <a:schemeClr val="tx1"/>
                        </a:solidFill>
                        <a:effectLst/>
                        <a:latin typeface="+mn-lt"/>
                      </a:endParaRPr>
                    </a:p>
                    <a:p>
                      <a:pPr marL="457200" lvl="0" indent="-457200" algn="l">
                        <a:spcBef>
                          <a:spcPts val="0"/>
                        </a:spcBef>
                        <a:spcAft>
                          <a:spcPts val="0"/>
                        </a:spcAft>
                        <a:buFont typeface="Arial"/>
                        <a:buChar char="•"/>
                      </a:pPr>
                      <a:r>
                        <a:rPr lang="en-US" sz="1200" b="0" i="0" u="none" strike="noStrike" kern="1200" dirty="0">
                          <a:solidFill>
                            <a:schemeClr val="tx1"/>
                          </a:solidFill>
                          <a:effectLst/>
                          <a:latin typeface="+mn-lt"/>
                        </a:rPr>
                        <a:t>Male, Man</a:t>
                      </a:r>
                    </a:p>
                    <a:p>
                      <a:pPr marL="457200" lvl="0" indent="-457200" algn="l">
                        <a:spcBef>
                          <a:spcPts val="0"/>
                        </a:spcBef>
                        <a:spcAft>
                          <a:spcPts val="0"/>
                        </a:spcAft>
                        <a:buFont typeface="Arial"/>
                        <a:buChar char="•"/>
                      </a:pPr>
                      <a:r>
                        <a:rPr lang="en-US" sz="1200" b="0" i="0" u="none" strike="noStrike" kern="1200" dirty="0">
                          <a:solidFill>
                            <a:schemeClr val="tx1"/>
                          </a:solidFill>
                          <a:effectLst/>
                          <a:latin typeface="+mn-lt"/>
                        </a:rPr>
                        <a:t>Female, Woman</a:t>
                      </a:r>
                    </a:p>
                    <a:p>
                      <a:pPr marL="457200" indent="-457200" algn="l" rtl="0" eaLnBrk="1" fontAlgn="t" latinLnBrk="0" hangingPunct="1">
                        <a:spcBef>
                          <a:spcPts val="0"/>
                        </a:spcBef>
                        <a:spcAft>
                          <a:spcPts val="0"/>
                        </a:spcAft>
                        <a:buFont typeface="Arial"/>
                        <a:buChar char="•"/>
                      </a:pPr>
                      <a:r>
                        <a:rPr lang="en-US" sz="1200" b="0" i="0" u="none" strike="noStrike" kern="1200" dirty="0">
                          <a:solidFill>
                            <a:schemeClr val="tx1"/>
                          </a:solidFill>
                          <a:effectLst/>
                          <a:latin typeface="+mn-lt"/>
                        </a:rPr>
                        <a:t>Transgender Male, Trans Man</a:t>
                      </a:r>
                      <a:endParaRPr lang="en-US" sz="1200" b="0" i="0" u="none" strike="noStrike" dirty="0">
                        <a:solidFill>
                          <a:schemeClr val="tx1"/>
                        </a:solidFill>
                        <a:effectLst/>
                        <a:latin typeface="+mn-lt"/>
                      </a:endParaRPr>
                    </a:p>
                    <a:p>
                      <a:pPr marL="457200" indent="-457200" algn="l" rtl="0" eaLnBrk="1" fontAlgn="t" latinLnBrk="0" hangingPunct="1">
                        <a:spcBef>
                          <a:spcPts val="0"/>
                        </a:spcBef>
                        <a:spcAft>
                          <a:spcPts val="0"/>
                        </a:spcAft>
                        <a:buFont typeface="Arial"/>
                        <a:buChar char="•"/>
                      </a:pPr>
                      <a:r>
                        <a:rPr lang="en-US" sz="1200" b="0" i="0" u="none" strike="noStrike" kern="1200" dirty="0">
                          <a:solidFill>
                            <a:schemeClr val="tx1"/>
                          </a:solidFill>
                          <a:effectLst/>
                          <a:latin typeface="+mn-lt"/>
                        </a:rPr>
                        <a:t>Transgender Female, Trans Woman</a:t>
                      </a:r>
                      <a:endParaRPr lang="en-US" sz="1200" b="0" i="0" u="none" strike="noStrike" dirty="0">
                        <a:solidFill>
                          <a:schemeClr val="tx1"/>
                        </a:solidFill>
                        <a:effectLst/>
                        <a:latin typeface="+mn-lt"/>
                      </a:endParaRPr>
                    </a:p>
                    <a:p>
                      <a:pPr marL="457200" indent="-457200" algn="l" rtl="0" eaLnBrk="1" fontAlgn="t" latinLnBrk="0" hangingPunct="1">
                        <a:spcBef>
                          <a:spcPts val="0"/>
                        </a:spcBef>
                        <a:spcAft>
                          <a:spcPts val="0"/>
                        </a:spcAft>
                        <a:buFont typeface="Arial"/>
                        <a:buChar char="•"/>
                      </a:pPr>
                      <a:r>
                        <a:rPr lang="en-US" sz="1200" b="0" i="0" u="none" strike="noStrike" kern="1200" dirty="0">
                          <a:solidFill>
                            <a:schemeClr val="tx1"/>
                          </a:solidFill>
                          <a:effectLst/>
                          <a:latin typeface="+mn-lt"/>
                        </a:rPr>
                        <a:t>Non-Binary, neither exclusively male nor female</a:t>
                      </a:r>
                      <a:endParaRPr lang="en-US" sz="1200" b="0" i="0" u="none" strike="noStrike" dirty="0">
                        <a:solidFill>
                          <a:schemeClr val="tx1"/>
                        </a:solidFill>
                        <a:effectLst/>
                        <a:latin typeface="+mn-lt"/>
                      </a:endParaRPr>
                    </a:p>
                    <a:p>
                      <a:pPr marL="457200" indent="-457200" algn="l" rtl="0" eaLnBrk="1" fontAlgn="t" latinLnBrk="0" hangingPunct="1">
                        <a:spcBef>
                          <a:spcPts val="0"/>
                        </a:spcBef>
                        <a:spcAft>
                          <a:spcPts val="0"/>
                        </a:spcAft>
                        <a:buFont typeface="Arial"/>
                        <a:buChar char="•"/>
                      </a:pPr>
                      <a:r>
                        <a:rPr lang="en-US" sz="1200" b="0" i="0" u="none" strike="noStrike" kern="1200" dirty="0">
                          <a:solidFill>
                            <a:schemeClr val="tx1"/>
                          </a:solidFill>
                          <a:effectLst/>
                          <a:latin typeface="+mn-lt"/>
                        </a:rPr>
                        <a:t>Additional gender category, please specify:</a:t>
                      </a:r>
                    </a:p>
                    <a:p>
                      <a:pPr marL="457200" lvl="0" indent="-457200" algn="l">
                        <a:spcBef>
                          <a:spcPts val="0"/>
                        </a:spcBef>
                        <a:spcAft>
                          <a:spcPts val="0"/>
                        </a:spcAft>
                        <a:buFont typeface="Arial"/>
                        <a:buChar char="•"/>
                      </a:pPr>
                      <a:r>
                        <a:rPr lang="en-US" sz="1200" b="0" i="0" u="none" strike="noStrike" kern="1200" dirty="0">
                          <a:solidFill>
                            <a:schemeClr val="tx1"/>
                          </a:solidFill>
                          <a:effectLst/>
                          <a:latin typeface="+mn-lt"/>
                        </a:rPr>
                        <a:t>I don’t know</a:t>
                      </a:r>
                      <a:endParaRPr lang="en-US" sz="1200" b="0" i="0" u="none" strike="noStrike" dirty="0">
                        <a:solidFill>
                          <a:schemeClr val="tx1"/>
                        </a:solidFill>
                        <a:effectLst/>
                        <a:latin typeface="+mn-lt"/>
                      </a:endParaRPr>
                    </a:p>
                    <a:p>
                      <a:pPr marL="457200" lvl="0" indent="-457200" algn="l">
                        <a:spcBef>
                          <a:spcPts val="0"/>
                        </a:spcBef>
                        <a:spcAft>
                          <a:spcPts val="0"/>
                        </a:spcAft>
                        <a:buFont typeface="Arial"/>
                        <a:buChar char="•"/>
                      </a:pPr>
                      <a:r>
                        <a:rPr lang="en-US" sz="1200" b="0" i="0" u="none" strike="noStrike" kern="1200" dirty="0">
                          <a:solidFill>
                            <a:schemeClr val="tx1"/>
                          </a:solidFill>
                          <a:effectLst/>
                          <a:latin typeface="+mn-lt"/>
                        </a:rPr>
                        <a:t>I choose not to respond</a:t>
                      </a:r>
                    </a:p>
                    <a:p>
                      <a:pPr marL="457200" lvl="0" indent="-457200" algn="l">
                        <a:spcBef>
                          <a:spcPts val="0"/>
                        </a:spcBef>
                        <a:spcAft>
                          <a:spcPts val="0"/>
                        </a:spcAft>
                        <a:buFont typeface="Arial"/>
                        <a:buChar char="•"/>
                      </a:pPr>
                      <a:endParaRPr lang="en-US" sz="1200" b="0" i="0" u="none" strike="noStrike" kern="1200" dirty="0">
                        <a:solidFill>
                          <a:srgbClr val="58595B"/>
                        </a:solidFill>
                        <a:effectLst/>
                        <a:latin typeface="+mn-lt"/>
                      </a:endParaRPr>
                    </a:p>
                  </a:txBody>
                  <a:tcPr marL="45720" marR="45720" marT="22860" marB="2286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D0D3"/>
                    </a:solidFill>
                  </a:tcPr>
                </a:tc>
                <a:extLst>
                  <a:ext uri="{0D108BD9-81ED-4DB2-BD59-A6C34878D82A}">
                    <a16:rowId xmlns:a16="http://schemas.microsoft.com/office/drawing/2014/main" val="3192019897"/>
                  </a:ext>
                </a:extLst>
              </a:tr>
            </a:tbl>
          </a:graphicData>
        </a:graphic>
      </p:graphicFrame>
      <p:sp>
        <p:nvSpPr>
          <p:cNvPr id="3" name="TextBox 2">
            <a:extLst>
              <a:ext uri="{FF2B5EF4-FFF2-40B4-BE49-F238E27FC236}">
                <a16:creationId xmlns:a16="http://schemas.microsoft.com/office/drawing/2014/main" id="{18533A24-5081-A552-765A-7A38AC8186D3}"/>
              </a:ext>
            </a:extLst>
          </p:cNvPr>
          <p:cNvSpPr txBox="1"/>
          <p:nvPr/>
        </p:nvSpPr>
        <p:spPr>
          <a:xfrm>
            <a:off x="4872867" y="3893986"/>
            <a:ext cx="3056283" cy="184666"/>
          </a:xfrm>
          <a:prstGeom prst="rect">
            <a:avLst/>
          </a:prstGeom>
          <a:noFill/>
        </p:spPr>
        <p:txBody>
          <a:bodyPr rot="0" spcFirstLastPara="0" vertOverflow="overflow" horzOverflow="overflow" vert="horz" wrap="square" lIns="45720" tIns="22860" rIns="45720" bIns="22860" numCol="1" spcCol="0" rtlCol="0" fromWordArt="0" anchor="t" anchorCtr="0" forceAA="0" compatLnSpc="1">
            <a:prstTxWarp prst="textNoShape">
              <a:avLst/>
            </a:prstTxWarp>
            <a:spAutoFit/>
          </a:bodyPr>
          <a:lstStyle/>
          <a:p>
            <a:r>
              <a:rPr lang="en-US" sz="900" dirty="0">
                <a:cs typeface="Arial"/>
              </a:rPr>
              <a:t>Adapted from USCDI v3.</a:t>
            </a:r>
            <a:endParaRPr lang="en-US" sz="900" dirty="0"/>
          </a:p>
        </p:txBody>
      </p:sp>
    </p:spTree>
    <p:extLst>
      <p:ext uri="{BB962C8B-B14F-4D97-AF65-F5344CB8AC3E}">
        <p14:creationId xmlns:p14="http://schemas.microsoft.com/office/powerpoint/2010/main" val="21895995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EE92D90C-4606-29A1-7E96-C11C1648AFA9}"/>
              </a:ext>
            </a:extLst>
          </p:cNvPr>
          <p:cNvGraphicFramePr>
            <a:graphicFrameLocks noGrp="1"/>
          </p:cNvGraphicFramePr>
          <p:nvPr>
            <p:extLst>
              <p:ext uri="{D42A27DB-BD31-4B8C-83A1-F6EECF244321}">
                <p14:modId xmlns:p14="http://schemas.microsoft.com/office/powerpoint/2010/main" val="2896220900"/>
              </p:ext>
            </p:extLst>
          </p:nvPr>
        </p:nvGraphicFramePr>
        <p:xfrm>
          <a:off x="319485" y="760511"/>
          <a:ext cx="4526836" cy="3789917"/>
        </p:xfrm>
        <a:graphic>
          <a:graphicData uri="http://schemas.openxmlformats.org/drawingml/2006/table">
            <a:tbl>
              <a:tblPr firstRow="1" bandRow="1">
                <a:tableStyleId>{5C22544A-7EE6-4342-B048-85BDC9FD1C3A}</a:tableStyleId>
              </a:tblPr>
              <a:tblGrid>
                <a:gridCol w="4526836">
                  <a:extLst>
                    <a:ext uri="{9D8B030D-6E8A-4147-A177-3AD203B41FA5}">
                      <a16:colId xmlns:a16="http://schemas.microsoft.com/office/drawing/2014/main" val="1974528303"/>
                    </a:ext>
                  </a:extLst>
                </a:gridCol>
              </a:tblGrid>
              <a:tr h="280652">
                <a:tc>
                  <a:txBody>
                    <a:bodyPr/>
                    <a:lstStyle/>
                    <a:p>
                      <a:pPr marL="0" algn="ctr" rtl="0" eaLnBrk="1" fontAlgn="t" latinLnBrk="0" hangingPunct="1">
                        <a:spcBef>
                          <a:spcPts val="0"/>
                        </a:spcBef>
                        <a:spcAft>
                          <a:spcPts val="0"/>
                        </a:spcAft>
                      </a:pPr>
                      <a:r>
                        <a:rPr lang="en-US" sz="1800" b="1" i="0" u="none" strike="noStrike" kern="1200">
                          <a:solidFill>
                            <a:srgbClr val="FFFFFF"/>
                          </a:solidFill>
                          <a:effectLst/>
                          <a:latin typeface="+mn-lt"/>
                        </a:rPr>
                        <a:t>Sex</a:t>
                      </a:r>
                      <a:endParaRPr lang="en-US" sz="1800" b="0" i="0" u="none" strike="noStrike">
                        <a:effectLst/>
                        <a:latin typeface="+mn-lt"/>
                      </a:endParaRPr>
                    </a:p>
                  </a:txBody>
                  <a:tcPr marL="45720" marR="45720" marT="22860" marB="2286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004B66"/>
                    </a:solidFill>
                  </a:tcPr>
                </a:tc>
                <a:extLst>
                  <a:ext uri="{0D108BD9-81ED-4DB2-BD59-A6C34878D82A}">
                    <a16:rowId xmlns:a16="http://schemas.microsoft.com/office/drawing/2014/main" val="3860154980"/>
                  </a:ext>
                </a:extLst>
              </a:tr>
              <a:tr h="3469877">
                <a:tc>
                  <a:txBody>
                    <a:bodyPr/>
                    <a:lstStyle/>
                    <a:p>
                      <a:pPr marL="0" indent="0" algn="l" rtl="0" eaLnBrk="1" fontAlgn="t" latinLnBrk="0" hangingPunct="1">
                        <a:spcBef>
                          <a:spcPts val="0"/>
                        </a:spcBef>
                        <a:spcAft>
                          <a:spcPts val="0"/>
                        </a:spcAft>
                      </a:pPr>
                      <a:r>
                        <a:rPr lang="en-US" sz="1200" b="1" i="0" u="none" strike="noStrike" kern="1200" dirty="0">
                          <a:solidFill>
                            <a:schemeClr val="tx1"/>
                          </a:solidFill>
                          <a:effectLst/>
                          <a:latin typeface="+mn-lt"/>
                        </a:rPr>
                        <a:t>What sex were you assigned at birth on your original birth certificate? </a:t>
                      </a:r>
                      <a:r>
                        <a:rPr lang="en-US" sz="1200" b="0" i="0" u="none" strike="noStrike" kern="1200" dirty="0">
                          <a:solidFill>
                            <a:srgbClr val="FF0000"/>
                          </a:solidFill>
                          <a:effectLst/>
                          <a:latin typeface="+mn-lt"/>
                        </a:rPr>
                        <a:t>(Sex assigned at birth is the sex (male, female or intersex) that a doctor or midwife uses to describe a child at birth based on their external body parts. Select one)</a:t>
                      </a:r>
                      <a:endParaRPr lang="en-US" sz="1200" b="0" i="0" u="none" strike="noStrike" dirty="0">
                        <a:solidFill>
                          <a:srgbClr val="FF0000"/>
                        </a:solidFill>
                        <a:effectLst/>
                        <a:latin typeface="+mn-lt"/>
                      </a:endParaRPr>
                    </a:p>
                    <a:p>
                      <a:pPr marL="457200" indent="-457200" algn="l" rtl="0" eaLnBrk="1" fontAlgn="t" latinLnBrk="0" hangingPunct="1">
                        <a:spcBef>
                          <a:spcPts val="0"/>
                        </a:spcBef>
                        <a:spcAft>
                          <a:spcPts val="0"/>
                        </a:spcAft>
                        <a:buFont typeface="Arial"/>
                        <a:buChar char="•"/>
                      </a:pPr>
                      <a:r>
                        <a:rPr lang="en-US" sz="1200" b="0" i="0" u="none" strike="noStrike" kern="1200" dirty="0">
                          <a:solidFill>
                            <a:schemeClr val="tx1"/>
                          </a:solidFill>
                          <a:effectLst/>
                          <a:latin typeface="+mn-lt"/>
                        </a:rPr>
                        <a:t>Male, Man</a:t>
                      </a:r>
                      <a:endParaRPr lang="en-US" sz="1200" b="0" i="0" u="none" strike="noStrike" dirty="0">
                        <a:solidFill>
                          <a:schemeClr val="tx1"/>
                        </a:solidFill>
                        <a:effectLst/>
                        <a:latin typeface="+mn-lt"/>
                      </a:endParaRPr>
                    </a:p>
                    <a:p>
                      <a:pPr marL="457200" indent="-457200" algn="l" rtl="0" eaLnBrk="1" fontAlgn="t" latinLnBrk="0" hangingPunct="1">
                        <a:spcBef>
                          <a:spcPts val="0"/>
                        </a:spcBef>
                        <a:spcAft>
                          <a:spcPts val="0"/>
                        </a:spcAft>
                        <a:buFont typeface="Arial"/>
                        <a:buChar char="•"/>
                      </a:pPr>
                      <a:r>
                        <a:rPr lang="en-US" sz="1200" b="0" i="0" u="none" strike="noStrike" kern="1200" dirty="0">
                          <a:solidFill>
                            <a:schemeClr val="tx1"/>
                          </a:solidFill>
                          <a:effectLst/>
                          <a:latin typeface="+mn-lt"/>
                        </a:rPr>
                        <a:t>Female, Woman</a:t>
                      </a:r>
                      <a:endParaRPr lang="en-US" sz="1200" b="0" i="0" u="none" strike="noStrike" dirty="0">
                        <a:solidFill>
                          <a:schemeClr val="tx1"/>
                        </a:solidFill>
                        <a:effectLst/>
                        <a:latin typeface="+mn-lt"/>
                      </a:endParaRPr>
                    </a:p>
                    <a:p>
                      <a:pPr marL="457200" indent="-457200" algn="l" rtl="0" eaLnBrk="1" fontAlgn="t" latinLnBrk="0" hangingPunct="1">
                        <a:spcBef>
                          <a:spcPts val="0"/>
                        </a:spcBef>
                        <a:spcAft>
                          <a:spcPts val="0"/>
                        </a:spcAft>
                        <a:buFont typeface="Arial"/>
                        <a:buChar char="•"/>
                      </a:pPr>
                      <a:r>
                        <a:rPr lang="en-US" sz="1200" b="0" i="0" u="none" strike="noStrike" kern="1200" dirty="0">
                          <a:solidFill>
                            <a:schemeClr val="tx1"/>
                          </a:solidFill>
                          <a:effectLst/>
                          <a:latin typeface="+mn-lt"/>
                        </a:rPr>
                        <a:t>Intersex</a:t>
                      </a:r>
                      <a:endParaRPr lang="en-US" sz="1200" b="0" i="0" u="none" strike="noStrike" dirty="0">
                        <a:solidFill>
                          <a:schemeClr val="tx1"/>
                        </a:solidFill>
                        <a:effectLst/>
                        <a:latin typeface="+mn-lt"/>
                      </a:endParaRPr>
                    </a:p>
                    <a:p>
                      <a:pPr marL="457200" indent="-457200" algn="l" rtl="0" eaLnBrk="1" fontAlgn="t" latinLnBrk="0" hangingPunct="1">
                        <a:spcBef>
                          <a:spcPts val="0"/>
                        </a:spcBef>
                        <a:spcAft>
                          <a:spcPts val="0"/>
                        </a:spcAft>
                        <a:buFont typeface="Arial"/>
                        <a:buChar char="•"/>
                      </a:pPr>
                      <a:r>
                        <a:rPr lang="en-US" sz="1200" b="0" i="0" u="none" strike="noStrike" kern="1200" dirty="0">
                          <a:solidFill>
                            <a:schemeClr val="tx1"/>
                          </a:solidFill>
                          <a:effectLst/>
                          <a:latin typeface="+mn-lt"/>
                        </a:rPr>
                        <a:t>I choose not to respond </a:t>
                      </a:r>
                      <a:r>
                        <a:rPr lang="en-US" sz="1200" b="0" i="0" u="none" strike="noStrike" kern="1200" dirty="0">
                          <a:solidFill>
                            <a:srgbClr val="FF0000"/>
                          </a:solidFill>
                          <a:effectLst/>
                          <a:latin typeface="+mn-lt"/>
                        </a:rPr>
                        <a:t>at this time</a:t>
                      </a:r>
                      <a:endParaRPr lang="en-US" sz="1200" b="0" i="0" u="none" strike="noStrike" dirty="0">
                        <a:solidFill>
                          <a:srgbClr val="FF0000"/>
                        </a:solidFill>
                        <a:effectLst/>
                        <a:latin typeface="+mn-lt"/>
                      </a:endParaRPr>
                    </a:p>
                    <a:p>
                      <a:pPr marL="457200" lvl="0" indent="-457200" algn="l">
                        <a:spcBef>
                          <a:spcPts val="0"/>
                        </a:spcBef>
                        <a:spcAft>
                          <a:spcPts val="0"/>
                        </a:spcAft>
                        <a:buFont typeface="Arial"/>
                        <a:buChar char="•"/>
                      </a:pPr>
                      <a:r>
                        <a:rPr lang="en-US" sz="1200" b="0" i="0" u="none" strike="noStrike" kern="1200" dirty="0">
                          <a:solidFill>
                            <a:srgbClr val="FF0000"/>
                          </a:solidFill>
                          <a:effectLst/>
                          <a:latin typeface="+mn-lt"/>
                        </a:rPr>
                        <a:t>I don't know</a:t>
                      </a:r>
                    </a:p>
                    <a:p>
                      <a:pPr marL="347345" lvl="0" indent="-347345" algn="l">
                        <a:spcBef>
                          <a:spcPts val="0"/>
                        </a:spcBef>
                        <a:spcAft>
                          <a:spcPts val="0"/>
                        </a:spcAft>
                        <a:buNone/>
                      </a:pPr>
                      <a:endParaRPr lang="en-US" sz="1200" b="0" i="0" u="none" strike="noStrike" kern="1200" dirty="0">
                        <a:solidFill>
                          <a:schemeClr val="tx1"/>
                        </a:solidFill>
                        <a:effectLst/>
                        <a:latin typeface="+mn-lt"/>
                      </a:endParaRPr>
                    </a:p>
                    <a:p>
                      <a:pPr marL="0" indent="0" algn="l" rtl="0" eaLnBrk="1" fontAlgn="t" latinLnBrk="0" hangingPunct="1">
                        <a:spcBef>
                          <a:spcPts val="0"/>
                        </a:spcBef>
                        <a:spcAft>
                          <a:spcPts val="0"/>
                        </a:spcAft>
                      </a:pPr>
                      <a:r>
                        <a:rPr lang="en-US" sz="1200" b="1" i="0" u="none" strike="sngStrike" kern="1200" dirty="0">
                          <a:solidFill>
                            <a:srgbClr val="FF0000"/>
                          </a:solidFill>
                          <a:effectLst/>
                          <a:latin typeface="+mn-lt"/>
                        </a:rPr>
                        <a:t>Optional: What is your legal sex? </a:t>
                      </a:r>
                      <a:r>
                        <a:rPr lang="en-US" sz="1200" b="0" i="0" u="none" strike="sngStrike" kern="1200" dirty="0">
                          <a:solidFill>
                            <a:srgbClr val="FF0000"/>
                          </a:solidFill>
                          <a:effectLst/>
                          <a:latin typeface="+mn-lt"/>
                        </a:rPr>
                        <a:t>(Select one) </a:t>
                      </a:r>
                      <a:endParaRPr lang="en-US" sz="1200" b="0" i="0" u="none" strike="sngStrike" dirty="0">
                        <a:solidFill>
                          <a:srgbClr val="FF0000"/>
                        </a:solidFill>
                        <a:effectLst/>
                        <a:latin typeface="+mn-lt"/>
                      </a:endParaRPr>
                    </a:p>
                    <a:p>
                      <a:pPr marL="457200" indent="-457200" algn="l" rtl="0" eaLnBrk="1" fontAlgn="t" latinLnBrk="0" hangingPunct="1">
                        <a:spcBef>
                          <a:spcPts val="0"/>
                        </a:spcBef>
                        <a:spcAft>
                          <a:spcPts val="0"/>
                        </a:spcAft>
                        <a:buFont typeface="Arial"/>
                        <a:buChar char="•"/>
                      </a:pPr>
                      <a:r>
                        <a:rPr lang="en-US" sz="1200" b="0" i="0" u="none" strike="sngStrike" kern="1200" dirty="0">
                          <a:solidFill>
                            <a:srgbClr val="FF0000"/>
                          </a:solidFill>
                          <a:effectLst/>
                          <a:latin typeface="+mn-lt"/>
                        </a:rPr>
                        <a:t>Male, Man</a:t>
                      </a:r>
                      <a:endParaRPr lang="en-US" sz="1200" b="0" i="0" u="none" strike="sngStrike" dirty="0">
                        <a:solidFill>
                          <a:srgbClr val="FF0000"/>
                        </a:solidFill>
                        <a:effectLst/>
                        <a:latin typeface="+mn-lt"/>
                      </a:endParaRPr>
                    </a:p>
                    <a:p>
                      <a:pPr marL="457200" indent="-457200" algn="l" rtl="0" eaLnBrk="1" fontAlgn="t" latinLnBrk="0" hangingPunct="1">
                        <a:spcBef>
                          <a:spcPts val="0"/>
                        </a:spcBef>
                        <a:spcAft>
                          <a:spcPts val="0"/>
                        </a:spcAft>
                        <a:buFont typeface="Arial"/>
                        <a:buChar char="•"/>
                      </a:pPr>
                      <a:r>
                        <a:rPr lang="en-US" sz="1200" b="0" i="0" u="none" strike="sngStrike" kern="1200" dirty="0">
                          <a:solidFill>
                            <a:srgbClr val="FF0000"/>
                          </a:solidFill>
                          <a:effectLst/>
                          <a:latin typeface="+mn-lt"/>
                        </a:rPr>
                        <a:t>Female, Woman</a:t>
                      </a:r>
                      <a:endParaRPr lang="en-US" sz="1200" b="0" i="0" u="none" strike="sngStrike" dirty="0">
                        <a:solidFill>
                          <a:srgbClr val="FF0000"/>
                        </a:solidFill>
                        <a:effectLst/>
                        <a:latin typeface="+mn-lt"/>
                      </a:endParaRPr>
                    </a:p>
                    <a:p>
                      <a:pPr marL="457200" indent="-457200" algn="l" rtl="0" eaLnBrk="1" fontAlgn="t" latinLnBrk="0" hangingPunct="1">
                        <a:spcBef>
                          <a:spcPts val="0"/>
                        </a:spcBef>
                        <a:spcAft>
                          <a:spcPts val="0"/>
                        </a:spcAft>
                        <a:buFont typeface="Arial"/>
                        <a:buChar char="•"/>
                      </a:pPr>
                      <a:r>
                        <a:rPr lang="en-US" sz="1200" b="0" i="0" u="none" strike="sngStrike" kern="1200" dirty="0">
                          <a:solidFill>
                            <a:srgbClr val="FF0000"/>
                          </a:solidFill>
                          <a:effectLst/>
                          <a:latin typeface="+mn-lt"/>
                        </a:rPr>
                        <a:t>Additional sex category, please specify: ____</a:t>
                      </a:r>
                      <a:endParaRPr lang="en-US" sz="1200" b="0" i="0" u="none" strike="sngStrike" dirty="0">
                        <a:solidFill>
                          <a:srgbClr val="FF0000"/>
                        </a:solidFill>
                        <a:effectLst/>
                        <a:latin typeface="+mn-lt"/>
                      </a:endParaRPr>
                    </a:p>
                    <a:p>
                      <a:pPr marL="457200" indent="-457200" algn="l" rtl="0" eaLnBrk="1" fontAlgn="t" latinLnBrk="0" hangingPunct="1">
                        <a:spcBef>
                          <a:spcPts val="0"/>
                        </a:spcBef>
                        <a:spcAft>
                          <a:spcPts val="0"/>
                        </a:spcAft>
                        <a:buFont typeface="Arial"/>
                        <a:buChar char="•"/>
                      </a:pPr>
                      <a:r>
                        <a:rPr lang="en-US" sz="1200" b="0" i="0" u="none" strike="sngStrike" kern="1200" dirty="0">
                          <a:solidFill>
                            <a:srgbClr val="FF0000"/>
                          </a:solidFill>
                          <a:effectLst/>
                          <a:latin typeface="+mn-lt"/>
                        </a:rPr>
                        <a:t>I choose not to respond</a:t>
                      </a:r>
                      <a:endParaRPr lang="en-US" sz="1200" b="0" i="0" u="none" strike="sngStrike" dirty="0">
                        <a:solidFill>
                          <a:srgbClr val="FF0000"/>
                        </a:solidFill>
                        <a:effectLst/>
                        <a:latin typeface="+mn-lt"/>
                      </a:endParaRPr>
                    </a:p>
                    <a:p>
                      <a:pPr marL="0" marR="0" indent="0" algn="l" rtl="0" eaLnBrk="1" fontAlgn="auto" latinLnBrk="0" hangingPunct="1">
                        <a:spcBef>
                          <a:spcPts val="0"/>
                        </a:spcBef>
                        <a:spcAft>
                          <a:spcPts val="0"/>
                        </a:spcAft>
                      </a:pPr>
                      <a:endParaRPr lang="en-US" sz="600" b="0" i="1" u="none" strike="noStrike" kern="1200" dirty="0">
                        <a:solidFill>
                          <a:schemeClr val="tx1"/>
                        </a:solidFill>
                        <a:effectLst/>
                        <a:latin typeface="+mn-lt"/>
                      </a:endParaRPr>
                    </a:p>
                    <a:p>
                      <a:pPr marL="0" marR="0" lvl="0" indent="0" algn="l">
                        <a:spcBef>
                          <a:spcPts val="0"/>
                        </a:spcBef>
                        <a:spcAft>
                          <a:spcPts val="0"/>
                        </a:spcAft>
                        <a:buNone/>
                      </a:pPr>
                      <a:r>
                        <a:rPr lang="en-US" sz="600" b="0" i="1" u="none" strike="noStrike" kern="1200" dirty="0">
                          <a:solidFill>
                            <a:schemeClr val="tx1"/>
                          </a:solidFill>
                          <a:effectLst/>
                          <a:latin typeface="+mn-lt"/>
                        </a:rPr>
                        <a:t>While we recognize a number of genders, many legal entities unfortunately do not yet. Please be aware that the name &amp; sex you have previously listed on your insurance must be used on documents pertaining to insurance, billing, &amp; correspondence. If your preferred name and pronouns are different from these, please let us know so that we can update our system.</a:t>
                      </a:r>
                    </a:p>
                    <a:p>
                      <a:pPr marL="0" marR="0" lvl="0" indent="0" algn="l">
                        <a:spcBef>
                          <a:spcPts val="0"/>
                        </a:spcBef>
                        <a:spcAft>
                          <a:spcPts val="0"/>
                        </a:spcAft>
                        <a:buNone/>
                      </a:pPr>
                      <a:endParaRPr lang="en-US" sz="900" b="0" i="1" u="none" strike="noStrike" kern="1200" dirty="0">
                        <a:solidFill>
                          <a:srgbClr val="58595B"/>
                        </a:solidFill>
                        <a:effectLst/>
                        <a:latin typeface="+mn-lt"/>
                      </a:endParaRPr>
                    </a:p>
                  </a:txBody>
                  <a:tcPr marL="45720" marR="45720" marT="22860" marB="2286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D0D3"/>
                    </a:solidFill>
                  </a:tcPr>
                </a:tc>
                <a:extLst>
                  <a:ext uri="{0D108BD9-81ED-4DB2-BD59-A6C34878D82A}">
                    <a16:rowId xmlns:a16="http://schemas.microsoft.com/office/drawing/2014/main" val="3134216072"/>
                  </a:ext>
                </a:extLst>
              </a:tr>
            </a:tbl>
          </a:graphicData>
        </a:graphic>
      </p:graphicFrame>
      <p:graphicFrame>
        <p:nvGraphicFramePr>
          <p:cNvPr id="6" name="Table 5">
            <a:extLst>
              <a:ext uri="{FF2B5EF4-FFF2-40B4-BE49-F238E27FC236}">
                <a16:creationId xmlns:a16="http://schemas.microsoft.com/office/drawing/2014/main" id="{ABFAC68E-3487-D4BE-45C7-9EDE15B5230F}"/>
              </a:ext>
            </a:extLst>
          </p:cNvPr>
          <p:cNvGraphicFramePr>
            <a:graphicFrameLocks noGrp="1"/>
          </p:cNvGraphicFramePr>
          <p:nvPr>
            <p:extLst>
              <p:ext uri="{D42A27DB-BD31-4B8C-83A1-F6EECF244321}">
                <p14:modId xmlns:p14="http://schemas.microsoft.com/office/powerpoint/2010/main" val="2091561744"/>
              </p:ext>
            </p:extLst>
          </p:nvPr>
        </p:nvGraphicFramePr>
        <p:xfrm>
          <a:off x="4974303" y="760511"/>
          <a:ext cx="3959150" cy="3789917"/>
        </p:xfrm>
        <a:graphic>
          <a:graphicData uri="http://schemas.openxmlformats.org/drawingml/2006/table">
            <a:tbl>
              <a:tblPr firstRow="1" bandRow="1">
                <a:tableStyleId>{5C22544A-7EE6-4342-B048-85BDC9FD1C3A}</a:tableStyleId>
              </a:tblPr>
              <a:tblGrid>
                <a:gridCol w="3959150">
                  <a:extLst>
                    <a:ext uri="{9D8B030D-6E8A-4147-A177-3AD203B41FA5}">
                      <a16:colId xmlns:a16="http://schemas.microsoft.com/office/drawing/2014/main" val="2831891424"/>
                    </a:ext>
                  </a:extLst>
                </a:gridCol>
              </a:tblGrid>
              <a:tr h="327200">
                <a:tc>
                  <a:txBody>
                    <a:bodyPr/>
                    <a:lstStyle/>
                    <a:p>
                      <a:pPr marL="0" algn="ctr" rtl="0" eaLnBrk="1" fontAlgn="t" latinLnBrk="0" hangingPunct="1">
                        <a:spcBef>
                          <a:spcPts val="0"/>
                        </a:spcBef>
                        <a:spcAft>
                          <a:spcPts val="0"/>
                        </a:spcAft>
                      </a:pPr>
                      <a:r>
                        <a:rPr lang="en-US" sz="1800" b="1" i="0" u="none" strike="noStrike" kern="1200">
                          <a:solidFill>
                            <a:srgbClr val="FFFFFF"/>
                          </a:solidFill>
                          <a:effectLst/>
                          <a:latin typeface="+mn-lt"/>
                        </a:rPr>
                        <a:t>Gender</a:t>
                      </a:r>
                    </a:p>
                  </a:txBody>
                  <a:tcPr marL="45720" marR="45720" marT="22860" marB="2286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004B66"/>
                    </a:solidFill>
                  </a:tcPr>
                </a:tc>
                <a:extLst>
                  <a:ext uri="{0D108BD9-81ED-4DB2-BD59-A6C34878D82A}">
                    <a16:rowId xmlns:a16="http://schemas.microsoft.com/office/drawing/2014/main" val="1047430221"/>
                  </a:ext>
                </a:extLst>
              </a:tr>
              <a:tr h="3462717">
                <a:tc>
                  <a:txBody>
                    <a:bodyPr/>
                    <a:lstStyle/>
                    <a:p>
                      <a:pPr marL="0" indent="0" algn="l" rtl="0" eaLnBrk="1" fontAlgn="t" latinLnBrk="0" hangingPunct="1">
                        <a:spcBef>
                          <a:spcPts val="0"/>
                        </a:spcBef>
                        <a:spcAft>
                          <a:spcPts val="0"/>
                        </a:spcAft>
                      </a:pPr>
                      <a:r>
                        <a:rPr lang="en-US" sz="1200" b="1" i="0" u="none" strike="noStrike" kern="1200" dirty="0">
                          <a:solidFill>
                            <a:schemeClr val="tx1"/>
                          </a:solidFill>
                          <a:effectLst/>
                          <a:latin typeface="+mn-lt"/>
                        </a:rPr>
                        <a:t>What is your gender? </a:t>
                      </a:r>
                      <a:r>
                        <a:rPr lang="en-US" sz="1200" b="0" i="0" u="none" strike="noStrike" kern="1200" dirty="0">
                          <a:solidFill>
                            <a:schemeClr val="tx1"/>
                          </a:solidFill>
                          <a:effectLst/>
                          <a:latin typeface="+mn-lt"/>
                        </a:rPr>
                        <a:t>(Select one): </a:t>
                      </a:r>
                      <a:endParaRPr lang="en-US" sz="1200" b="0" i="0" u="none" strike="noStrike" dirty="0">
                        <a:solidFill>
                          <a:schemeClr val="tx1"/>
                        </a:solidFill>
                        <a:effectLst/>
                        <a:latin typeface="+mn-lt"/>
                      </a:endParaRPr>
                    </a:p>
                    <a:p>
                      <a:pPr marL="457200" lvl="0" indent="-457200" algn="l">
                        <a:spcBef>
                          <a:spcPts val="0"/>
                        </a:spcBef>
                        <a:spcAft>
                          <a:spcPts val="0"/>
                        </a:spcAft>
                        <a:buFont typeface="Arial"/>
                        <a:buChar char="•"/>
                      </a:pPr>
                      <a:r>
                        <a:rPr lang="en-US" sz="1200" b="0" i="0" u="none" strike="noStrike" kern="1200" dirty="0">
                          <a:solidFill>
                            <a:schemeClr val="tx1"/>
                          </a:solidFill>
                          <a:effectLst/>
                          <a:latin typeface="+mn-lt"/>
                        </a:rPr>
                        <a:t>Male, Man</a:t>
                      </a:r>
                    </a:p>
                    <a:p>
                      <a:pPr marL="457200" lvl="0" indent="-457200" algn="l">
                        <a:spcBef>
                          <a:spcPts val="0"/>
                        </a:spcBef>
                        <a:spcAft>
                          <a:spcPts val="0"/>
                        </a:spcAft>
                        <a:buFont typeface="Arial"/>
                        <a:buChar char="•"/>
                      </a:pPr>
                      <a:r>
                        <a:rPr lang="en-US" sz="1200" b="0" i="0" u="none" strike="noStrike" kern="1200" dirty="0">
                          <a:solidFill>
                            <a:schemeClr val="tx1"/>
                          </a:solidFill>
                          <a:effectLst/>
                          <a:latin typeface="+mn-lt"/>
                        </a:rPr>
                        <a:t>Female, Woman</a:t>
                      </a:r>
                    </a:p>
                    <a:p>
                      <a:pPr marL="457200" indent="-457200" algn="l" rtl="0" eaLnBrk="1" fontAlgn="t" latinLnBrk="0" hangingPunct="1">
                        <a:spcBef>
                          <a:spcPts val="0"/>
                        </a:spcBef>
                        <a:spcAft>
                          <a:spcPts val="0"/>
                        </a:spcAft>
                        <a:buFont typeface="Arial"/>
                        <a:buChar char="•"/>
                      </a:pPr>
                      <a:r>
                        <a:rPr lang="en-US" sz="1200" b="0" i="0" u="none" strike="noStrike" kern="1200" dirty="0">
                          <a:solidFill>
                            <a:schemeClr val="tx1"/>
                          </a:solidFill>
                          <a:effectLst/>
                          <a:latin typeface="+mn-lt"/>
                        </a:rPr>
                        <a:t>Transgender Male, Trans Man</a:t>
                      </a:r>
                      <a:endParaRPr lang="en-US" sz="1200" b="0" i="0" u="none" strike="noStrike" dirty="0">
                        <a:solidFill>
                          <a:schemeClr val="tx1"/>
                        </a:solidFill>
                        <a:effectLst/>
                        <a:latin typeface="+mn-lt"/>
                      </a:endParaRPr>
                    </a:p>
                    <a:p>
                      <a:pPr marL="457200" indent="-457200" algn="l" rtl="0" eaLnBrk="1" fontAlgn="t" latinLnBrk="0" hangingPunct="1">
                        <a:spcBef>
                          <a:spcPts val="0"/>
                        </a:spcBef>
                        <a:spcAft>
                          <a:spcPts val="0"/>
                        </a:spcAft>
                        <a:buFont typeface="Arial"/>
                        <a:buChar char="•"/>
                      </a:pPr>
                      <a:r>
                        <a:rPr lang="en-US" sz="1200" b="0" i="0" u="none" strike="noStrike" kern="1200" dirty="0">
                          <a:solidFill>
                            <a:schemeClr val="tx1"/>
                          </a:solidFill>
                          <a:effectLst/>
                          <a:latin typeface="+mn-lt"/>
                        </a:rPr>
                        <a:t>Transgender Female, Trans Woman</a:t>
                      </a:r>
                      <a:endParaRPr lang="en-US" sz="1200" b="0" i="0" u="none" strike="noStrike" dirty="0">
                        <a:solidFill>
                          <a:schemeClr val="tx1"/>
                        </a:solidFill>
                        <a:effectLst/>
                        <a:latin typeface="+mn-lt"/>
                      </a:endParaRPr>
                    </a:p>
                    <a:p>
                      <a:pPr marL="457200" indent="-457200" algn="l" rtl="0" eaLnBrk="1" fontAlgn="t" latinLnBrk="0" hangingPunct="1">
                        <a:spcBef>
                          <a:spcPts val="0"/>
                        </a:spcBef>
                        <a:spcAft>
                          <a:spcPts val="0"/>
                        </a:spcAft>
                        <a:buFont typeface="Arial"/>
                        <a:buChar char="•"/>
                      </a:pPr>
                      <a:r>
                        <a:rPr lang="en-US" sz="1200" b="0" i="0" u="none" strike="noStrike" kern="1200" dirty="0">
                          <a:solidFill>
                            <a:schemeClr val="tx1"/>
                          </a:solidFill>
                          <a:effectLst/>
                          <a:latin typeface="+mn-lt"/>
                        </a:rPr>
                        <a:t>Non-Binary, neither exclusively male nor female</a:t>
                      </a:r>
                      <a:endParaRPr lang="en-US" sz="1200" b="0" i="0" u="none" strike="noStrike" dirty="0">
                        <a:solidFill>
                          <a:schemeClr val="tx1"/>
                        </a:solidFill>
                        <a:effectLst/>
                        <a:latin typeface="+mn-lt"/>
                      </a:endParaRPr>
                    </a:p>
                    <a:p>
                      <a:pPr marL="457200" lvl="0" indent="-457200" algn="l">
                        <a:spcBef>
                          <a:spcPts val="0"/>
                        </a:spcBef>
                        <a:spcAft>
                          <a:spcPts val="0"/>
                        </a:spcAft>
                        <a:buFont typeface="Arial"/>
                        <a:buChar char="•"/>
                      </a:pPr>
                      <a:r>
                        <a:rPr lang="en-US" sz="1200" b="0" i="0" u="none" strike="noStrike" kern="1200" noProof="0" dirty="0">
                          <a:solidFill>
                            <a:srgbClr val="FF0000"/>
                          </a:solidFill>
                          <a:effectLst/>
                          <a:latin typeface="+mn-lt"/>
                        </a:rPr>
                        <a:t>Gender Fluid (non-fixed gender identity that may change overtime)</a:t>
                      </a:r>
                      <a:endParaRPr lang="en-US" sz="1200" b="0" i="0" u="none" strike="noStrike" kern="1200" dirty="0">
                        <a:solidFill>
                          <a:srgbClr val="FF0000"/>
                        </a:solidFill>
                        <a:effectLst/>
                        <a:latin typeface="+mn-lt"/>
                      </a:endParaRPr>
                    </a:p>
                    <a:p>
                      <a:pPr marL="457200" lvl="0" indent="-457200" algn="l">
                        <a:spcBef>
                          <a:spcPts val="0"/>
                        </a:spcBef>
                        <a:spcAft>
                          <a:spcPts val="0"/>
                        </a:spcAft>
                        <a:buFont typeface="Arial"/>
                        <a:buChar char="•"/>
                      </a:pPr>
                      <a:r>
                        <a:rPr lang="en-US" sz="1200" b="0" i="0" u="none" strike="noStrike" kern="1200" noProof="0" dirty="0">
                          <a:solidFill>
                            <a:srgbClr val="FF0000"/>
                          </a:solidFill>
                          <a:effectLst/>
                          <a:latin typeface="+mn-lt"/>
                        </a:rPr>
                        <a:t>Two Spirit (a person who has both a masculine and feminine spirit, traditionally used in Native American/Alaskan Native communities)</a:t>
                      </a:r>
                    </a:p>
                    <a:p>
                      <a:pPr marL="457200" indent="-457200" algn="l" rtl="0" eaLnBrk="1" fontAlgn="t" latinLnBrk="0" hangingPunct="1">
                        <a:spcBef>
                          <a:spcPts val="0"/>
                        </a:spcBef>
                        <a:spcAft>
                          <a:spcPts val="0"/>
                        </a:spcAft>
                        <a:buFont typeface="Arial"/>
                        <a:buChar char="•"/>
                      </a:pPr>
                      <a:r>
                        <a:rPr lang="en-US" sz="1200" b="0" i="0" u="none" strike="noStrike" kern="1200" dirty="0">
                          <a:solidFill>
                            <a:schemeClr val="tx1"/>
                          </a:solidFill>
                          <a:effectLst/>
                          <a:latin typeface="+mn-lt"/>
                        </a:rPr>
                        <a:t>Additional gender category, please specify:</a:t>
                      </a:r>
                    </a:p>
                    <a:p>
                      <a:pPr marL="457200" lvl="0" indent="-457200" algn="l">
                        <a:spcBef>
                          <a:spcPts val="0"/>
                        </a:spcBef>
                        <a:spcAft>
                          <a:spcPts val="0"/>
                        </a:spcAft>
                        <a:buFont typeface="Arial"/>
                        <a:buChar char="•"/>
                      </a:pPr>
                      <a:r>
                        <a:rPr lang="en-US" sz="1200" b="0" i="0" u="none" strike="noStrike" kern="1200" dirty="0">
                          <a:solidFill>
                            <a:schemeClr val="tx1"/>
                          </a:solidFill>
                          <a:effectLst/>
                          <a:latin typeface="+mn-lt"/>
                        </a:rPr>
                        <a:t>I don’t know</a:t>
                      </a:r>
                      <a:endParaRPr lang="en-US" sz="1200" b="0" i="0" u="none" strike="noStrike" dirty="0">
                        <a:solidFill>
                          <a:schemeClr val="tx1"/>
                        </a:solidFill>
                        <a:effectLst/>
                        <a:latin typeface="+mn-lt"/>
                      </a:endParaRPr>
                    </a:p>
                    <a:p>
                      <a:pPr marL="457200" lvl="0" indent="-457200" algn="l">
                        <a:spcBef>
                          <a:spcPts val="0"/>
                        </a:spcBef>
                        <a:spcAft>
                          <a:spcPts val="0"/>
                        </a:spcAft>
                        <a:buFont typeface="Arial"/>
                        <a:buChar char="•"/>
                      </a:pPr>
                      <a:r>
                        <a:rPr lang="en-US" sz="1200" b="0" i="0" u="none" strike="noStrike" kern="1200" dirty="0">
                          <a:solidFill>
                            <a:schemeClr val="tx1"/>
                          </a:solidFill>
                          <a:effectLst/>
                          <a:latin typeface="+mn-lt"/>
                        </a:rPr>
                        <a:t>I choose not to respond </a:t>
                      </a:r>
                      <a:r>
                        <a:rPr lang="en-US" sz="1200" b="0" i="0" u="none" strike="noStrike" kern="1200" dirty="0">
                          <a:solidFill>
                            <a:srgbClr val="FF0000"/>
                          </a:solidFill>
                          <a:effectLst/>
                          <a:latin typeface="+mn-lt"/>
                        </a:rPr>
                        <a:t>at this time</a:t>
                      </a:r>
                    </a:p>
                  </a:txBody>
                  <a:tcPr marL="45720" marR="45720" marT="22860" marB="2286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D0D3"/>
                    </a:solidFill>
                  </a:tcPr>
                </a:tc>
                <a:extLst>
                  <a:ext uri="{0D108BD9-81ED-4DB2-BD59-A6C34878D82A}">
                    <a16:rowId xmlns:a16="http://schemas.microsoft.com/office/drawing/2014/main" val="3192019897"/>
                  </a:ext>
                </a:extLst>
              </a:tr>
            </a:tbl>
          </a:graphicData>
        </a:graphic>
      </p:graphicFrame>
      <p:sp>
        <p:nvSpPr>
          <p:cNvPr id="2" name="Title 1">
            <a:extLst>
              <a:ext uri="{FF2B5EF4-FFF2-40B4-BE49-F238E27FC236}">
                <a16:creationId xmlns:a16="http://schemas.microsoft.com/office/drawing/2014/main" id="{FCE37CFB-3788-9E62-4A5A-6D788AE5BA01}"/>
              </a:ext>
            </a:extLst>
          </p:cNvPr>
          <p:cNvSpPr>
            <a:spLocks noGrp="1"/>
          </p:cNvSpPr>
          <p:nvPr>
            <p:ph type="ctrTitle"/>
          </p:nvPr>
        </p:nvSpPr>
        <p:spPr>
          <a:xfrm>
            <a:off x="319485" y="225565"/>
            <a:ext cx="8343123" cy="735013"/>
          </a:xfrm>
        </p:spPr>
        <p:txBody>
          <a:bodyPr vert="horz" lIns="45720" tIns="22860" rIns="45720" bIns="22860" rtlCol="0" anchor="t" anchorCtr="0">
            <a:normAutofit/>
          </a:bodyPr>
          <a:lstStyle/>
          <a:p>
            <a:pPr algn="l"/>
            <a:r>
              <a:rPr lang="en-US" sz="2800" dirty="0">
                <a:solidFill>
                  <a:srgbClr val="FF0000"/>
                </a:solidFill>
                <a:cs typeface="Arial"/>
              </a:rPr>
              <a:t>Revised: Sex and Gender</a:t>
            </a:r>
            <a:endParaRPr lang="en-US" sz="2800" dirty="0">
              <a:solidFill>
                <a:srgbClr val="FF0000"/>
              </a:solidFill>
            </a:endParaRPr>
          </a:p>
        </p:txBody>
      </p:sp>
    </p:spTree>
    <p:extLst>
      <p:ext uri="{BB962C8B-B14F-4D97-AF65-F5344CB8AC3E}">
        <p14:creationId xmlns:p14="http://schemas.microsoft.com/office/powerpoint/2010/main" val="17452070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C67DD8-A667-0E4F-4991-06152004FEF3}"/>
              </a:ext>
            </a:extLst>
          </p:cNvPr>
          <p:cNvSpPr>
            <a:spLocks noGrp="1"/>
          </p:cNvSpPr>
          <p:nvPr>
            <p:ph type="ctrTitle"/>
          </p:nvPr>
        </p:nvSpPr>
        <p:spPr>
          <a:xfrm>
            <a:off x="4381500" y="393157"/>
            <a:ext cx="3924300" cy="673135"/>
          </a:xfrm>
        </p:spPr>
        <p:txBody>
          <a:bodyPr>
            <a:normAutofit/>
          </a:bodyPr>
          <a:lstStyle/>
          <a:p>
            <a:r>
              <a:rPr lang="en-US" dirty="0">
                <a:latin typeface="+mj-lt"/>
              </a:rPr>
              <a:t>Next Steps</a:t>
            </a:r>
          </a:p>
        </p:txBody>
      </p:sp>
      <p:sp>
        <p:nvSpPr>
          <p:cNvPr id="3" name="Subtitle 2">
            <a:extLst>
              <a:ext uri="{FF2B5EF4-FFF2-40B4-BE49-F238E27FC236}">
                <a16:creationId xmlns:a16="http://schemas.microsoft.com/office/drawing/2014/main" id="{A9DF8572-5343-71F2-5202-214BBD4B5D81}"/>
              </a:ext>
            </a:extLst>
          </p:cNvPr>
          <p:cNvSpPr>
            <a:spLocks noGrp="1"/>
          </p:cNvSpPr>
          <p:nvPr>
            <p:ph type="subTitle" idx="1"/>
          </p:nvPr>
        </p:nvSpPr>
        <p:spPr>
          <a:xfrm>
            <a:off x="4381500" y="1188211"/>
            <a:ext cx="4066068" cy="3261981"/>
          </a:xfrm>
        </p:spPr>
        <p:txBody>
          <a:bodyPr>
            <a:normAutofit lnSpcReduction="10000"/>
          </a:bodyPr>
          <a:lstStyle/>
          <a:p>
            <a:pPr marL="228600" indent="-228600">
              <a:buFont typeface="Arial" panose="020B0604020202020204" pitchFamily="34" charset="0"/>
              <a:buChar char="•"/>
            </a:pPr>
            <a:r>
              <a:rPr lang="en-US" sz="1600" dirty="0">
                <a:latin typeface="+mn-lt"/>
              </a:rPr>
              <a:t>Complete Cognitive Testing with Patient Advocate Foundation (PAF)</a:t>
            </a:r>
          </a:p>
          <a:p>
            <a:pPr marL="228600" indent="-228600">
              <a:buFont typeface="Arial" panose="020B0604020202020204" pitchFamily="34" charset="0"/>
              <a:buChar char="•"/>
            </a:pPr>
            <a:r>
              <a:rPr lang="en-US" sz="1600" dirty="0">
                <a:latin typeface="+mn-lt"/>
              </a:rPr>
              <a:t>Publish Whitepaper and Hold Public Launch – Anticipated for July or October 2024</a:t>
            </a:r>
          </a:p>
          <a:p>
            <a:pPr marL="228600" indent="-228600">
              <a:buFont typeface="Arial" panose="020B0604020202020204" pitchFamily="34" charset="0"/>
              <a:buChar char="•"/>
            </a:pPr>
            <a:r>
              <a:rPr lang="en-US" sz="1600" dirty="0">
                <a:latin typeface="+mn-lt"/>
              </a:rPr>
              <a:t>Move to Phase 2 and HL7 Process </a:t>
            </a:r>
          </a:p>
          <a:p>
            <a:pPr>
              <a:lnSpc>
                <a:spcPct val="90000"/>
              </a:lnSpc>
            </a:pPr>
            <a:endParaRPr lang="en-US" sz="1600" dirty="0">
              <a:latin typeface="+mn-lt"/>
            </a:endParaRPr>
          </a:p>
          <a:p>
            <a:pPr>
              <a:lnSpc>
                <a:spcPct val="90000"/>
              </a:lnSpc>
            </a:pPr>
            <a:r>
              <a:rPr lang="en-US" sz="1600" b="1" dirty="0">
                <a:latin typeface="+mn-lt"/>
              </a:rPr>
              <a:t>Please see the Civitas Programs Page for Materials and Up-to-Date Information! </a:t>
            </a:r>
          </a:p>
          <a:p>
            <a:pPr>
              <a:lnSpc>
                <a:spcPct val="90000"/>
              </a:lnSpc>
            </a:pPr>
            <a:endParaRPr lang="en-US" sz="1600" dirty="0">
              <a:latin typeface="+mn-lt"/>
            </a:endParaRPr>
          </a:p>
          <a:p>
            <a:pPr>
              <a:lnSpc>
                <a:spcPct val="90000"/>
              </a:lnSpc>
            </a:pPr>
            <a:r>
              <a:rPr lang="en-US" sz="1600" b="1" dirty="0">
                <a:latin typeface="+mn-lt"/>
                <a:hlinkClick r:id="rId2"/>
              </a:rPr>
              <a:t>https://www.civitasforhealth.org/demographic-data-standards/</a:t>
            </a:r>
            <a:r>
              <a:rPr lang="en-US" sz="1600" b="1" dirty="0">
                <a:latin typeface="+mn-lt"/>
              </a:rPr>
              <a:t> </a:t>
            </a:r>
          </a:p>
        </p:txBody>
      </p:sp>
      <p:pic>
        <p:nvPicPr>
          <p:cNvPr id="5" name="Picture 4" descr="White arrows painted on the asphalt">
            <a:extLst>
              <a:ext uri="{FF2B5EF4-FFF2-40B4-BE49-F238E27FC236}">
                <a16:creationId xmlns:a16="http://schemas.microsoft.com/office/drawing/2014/main" id="{24EC4120-96F4-5703-97FA-5C5D16A57CF4}"/>
              </a:ext>
            </a:extLst>
          </p:cNvPr>
          <p:cNvPicPr>
            <a:picLocks noChangeAspect="1"/>
          </p:cNvPicPr>
          <p:nvPr/>
        </p:nvPicPr>
        <p:blipFill rotWithShape="1">
          <a:blip r:embed="rId3"/>
          <a:srcRect l="21375" r="22412" b="-1"/>
          <a:stretch/>
        </p:blipFill>
        <p:spPr>
          <a:xfrm>
            <a:off x="640080" y="553177"/>
            <a:ext cx="3200400" cy="3771900"/>
          </a:xfrm>
          <a:prstGeom prst="rect">
            <a:avLst/>
          </a:prstGeom>
          <a:noFill/>
        </p:spPr>
      </p:pic>
    </p:spTree>
    <p:extLst>
      <p:ext uri="{BB962C8B-B14F-4D97-AF65-F5344CB8AC3E}">
        <p14:creationId xmlns:p14="http://schemas.microsoft.com/office/powerpoint/2010/main" val="23873609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3207CB8-924D-A84E-20C9-CF97F5CBAFC8}"/>
              </a:ext>
            </a:extLst>
          </p:cNvPr>
          <p:cNvSpPr/>
          <p:nvPr/>
        </p:nvSpPr>
        <p:spPr>
          <a:xfrm>
            <a:off x="0" y="0"/>
            <a:ext cx="9144000" cy="4700588"/>
          </a:xfrm>
          <a:prstGeom prst="rect">
            <a:avLst/>
          </a:prstGeom>
          <a:solidFill>
            <a:srgbClr val="40C2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9B769C1-C32F-8964-1FCA-DB4049DF3DBD}"/>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44D072C7-5704-30E4-E7C7-C4F1DC5EA39D}"/>
              </a:ext>
            </a:extLst>
          </p:cNvPr>
          <p:cNvSpPr>
            <a:spLocks noGrp="1"/>
          </p:cNvSpPr>
          <p:nvPr>
            <p:ph type="subTitle" idx="1"/>
          </p:nvPr>
        </p:nvSpPr>
        <p:spPr/>
        <p:txBody>
          <a:bodyPr/>
          <a:lstStyle/>
          <a:p>
            <a:endParaRPr lang="en-US"/>
          </a:p>
        </p:txBody>
      </p:sp>
      <p:pic>
        <p:nvPicPr>
          <p:cNvPr id="5" name="Picture 4" descr="Graphical user interface&#10;&#10;Description automatically generated">
            <a:extLst>
              <a:ext uri="{FF2B5EF4-FFF2-40B4-BE49-F238E27FC236}">
                <a16:creationId xmlns:a16="http://schemas.microsoft.com/office/drawing/2014/main" id="{31E280B3-77CF-9FDE-D710-DF729AFE93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0063" y="95098"/>
            <a:ext cx="8143874" cy="4580487"/>
          </a:xfrm>
          <a:prstGeom prst="rect">
            <a:avLst/>
          </a:prstGeom>
        </p:spPr>
      </p:pic>
    </p:spTree>
    <p:extLst>
      <p:ext uri="{BB962C8B-B14F-4D97-AF65-F5344CB8AC3E}">
        <p14:creationId xmlns:p14="http://schemas.microsoft.com/office/powerpoint/2010/main" val="393404354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71351B-EE28-43C4-B723-CA800D16C165}"/>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D73BDA0E-78C5-B931-143C-09E7DFCF6DC0}"/>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C6CBECB0-7920-4D0B-2990-88049506F0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7" name="Picture 6" descr="A black and white sign with white text&#10;&#10;Description automatically generated">
            <a:extLst>
              <a:ext uri="{FF2B5EF4-FFF2-40B4-BE49-F238E27FC236}">
                <a16:creationId xmlns:a16="http://schemas.microsoft.com/office/drawing/2014/main" id="{46A2163D-6CDA-FAB4-203B-78DF166054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4003" y="1830935"/>
            <a:ext cx="5180998" cy="1653081"/>
          </a:xfrm>
          <a:prstGeom prst="rect">
            <a:avLst/>
          </a:prstGeom>
        </p:spPr>
      </p:pic>
      <p:sp>
        <p:nvSpPr>
          <p:cNvPr id="8" name="TextBox 7">
            <a:extLst>
              <a:ext uri="{FF2B5EF4-FFF2-40B4-BE49-F238E27FC236}">
                <a16:creationId xmlns:a16="http://schemas.microsoft.com/office/drawing/2014/main" id="{1056E268-0DEF-4ABB-6C91-42AD6BDE258D}"/>
              </a:ext>
            </a:extLst>
          </p:cNvPr>
          <p:cNvSpPr txBox="1"/>
          <p:nvPr/>
        </p:nvSpPr>
        <p:spPr>
          <a:xfrm>
            <a:off x="784860" y="3865164"/>
            <a:ext cx="8496300" cy="461665"/>
          </a:xfrm>
          <a:prstGeom prst="rect">
            <a:avLst/>
          </a:prstGeom>
          <a:noFill/>
        </p:spPr>
        <p:txBody>
          <a:bodyPr wrap="square" rtlCol="0">
            <a:spAutoFit/>
          </a:bodyPr>
          <a:lstStyle/>
          <a:p>
            <a:r>
              <a:rPr lang="en-US" sz="2400" b="1" dirty="0">
                <a:solidFill>
                  <a:schemeClr val="bg1"/>
                </a:solidFill>
                <a:latin typeface="Arial" panose="020B0604020202020204" pitchFamily="34" charset="0"/>
                <a:cs typeface="Arial" panose="020B0604020202020204" pitchFamily="34" charset="0"/>
              </a:rPr>
              <a:t>Bridging Data &amp; Doing: October 15-17, 2024, in Detroit</a:t>
            </a:r>
          </a:p>
        </p:txBody>
      </p:sp>
    </p:spTree>
    <p:extLst>
      <p:ext uri="{BB962C8B-B14F-4D97-AF65-F5344CB8AC3E}">
        <p14:creationId xmlns:p14="http://schemas.microsoft.com/office/powerpoint/2010/main" val="8331830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screenshot of a video game&#10;&#10;Description automatically generated">
            <a:extLst>
              <a:ext uri="{FF2B5EF4-FFF2-40B4-BE49-F238E27FC236}">
                <a16:creationId xmlns:a16="http://schemas.microsoft.com/office/drawing/2014/main" id="{181B9FAE-D9FE-6B82-7652-3082420CCA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63975" y="71627"/>
            <a:ext cx="8055873" cy="4531428"/>
          </a:xfrm>
          <a:prstGeom prst="rect">
            <a:avLst/>
          </a:prstGeom>
        </p:spPr>
      </p:pic>
      <p:pic>
        <p:nvPicPr>
          <p:cNvPr id="7" name="Picture 6" descr="A blue rectangle with white text&#10;&#10;Description automatically generated">
            <a:extLst>
              <a:ext uri="{FF2B5EF4-FFF2-40B4-BE49-F238E27FC236}">
                <a16:creationId xmlns:a16="http://schemas.microsoft.com/office/drawing/2014/main" id="{D40CD6B4-C4D0-CA7F-2C9E-B45DAEC456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5248" y="148218"/>
            <a:ext cx="7783551" cy="4378247"/>
          </a:xfrm>
          <a:prstGeom prst="rect">
            <a:avLst/>
          </a:prstGeom>
        </p:spPr>
      </p:pic>
      <p:sp>
        <p:nvSpPr>
          <p:cNvPr id="9" name="Title 2">
            <a:extLst>
              <a:ext uri="{FF2B5EF4-FFF2-40B4-BE49-F238E27FC236}">
                <a16:creationId xmlns:a16="http://schemas.microsoft.com/office/drawing/2014/main" id="{7CB87222-152C-501F-5DFD-A72770D56BC5}"/>
              </a:ext>
            </a:extLst>
          </p:cNvPr>
          <p:cNvSpPr txBox="1">
            <a:spLocks/>
          </p:cNvSpPr>
          <p:nvPr/>
        </p:nvSpPr>
        <p:spPr>
          <a:xfrm>
            <a:off x="7319939" y="962928"/>
            <a:ext cx="5298781" cy="395431"/>
          </a:xfrm>
          <a:prstGeom prst="rect">
            <a:avLst/>
          </a:prstGeom>
        </p:spPr>
        <p:txBody>
          <a:bodyPr vert="horz" lIns="68580" tIns="34290" rIns="68580" bIns="34290" rtlCol="0" anchor="ctr" anchorCtr="0">
            <a:noAutofit/>
          </a:bodyPr>
          <a:lstStyle>
            <a:lvl1pPr algn="ctr" defTabSz="685800" rtl="0" eaLnBrk="1" latinLnBrk="0" hangingPunct="1">
              <a:lnSpc>
                <a:spcPct val="90000"/>
              </a:lnSpc>
              <a:spcBef>
                <a:spcPct val="0"/>
              </a:spcBef>
              <a:buNone/>
              <a:defRPr sz="4500" b="1" kern="1200">
                <a:solidFill>
                  <a:schemeClr val="tx2"/>
                </a:solidFill>
                <a:latin typeface="+mj-lt"/>
                <a:ea typeface="+mj-ea"/>
                <a:cs typeface="Arial" panose="020B0604020202020204" pitchFamily="34" charset="0"/>
              </a:defRPr>
            </a:lvl1pPr>
          </a:lstStyle>
          <a:p>
            <a:pPr algn="l">
              <a:lnSpc>
                <a:spcPct val="100000"/>
              </a:lnSpc>
            </a:pPr>
            <a:r>
              <a:rPr lang="en-US" sz="800" b="0" dirty="0">
                <a:solidFill>
                  <a:srgbClr val="223C89"/>
                </a:solidFill>
                <a:latin typeface="+mn-lt"/>
                <a:ea typeface="Roboto" pitchFamily="2" charset="0"/>
              </a:rPr>
              <a:t>Federal Government</a:t>
            </a:r>
          </a:p>
          <a:p>
            <a:pPr algn="l">
              <a:lnSpc>
                <a:spcPct val="100000"/>
              </a:lnSpc>
            </a:pPr>
            <a:r>
              <a:rPr lang="en-US" sz="800" b="0" dirty="0">
                <a:solidFill>
                  <a:srgbClr val="223C89"/>
                </a:solidFill>
                <a:latin typeface="+mn-lt"/>
                <a:ea typeface="Roboto" pitchFamily="2" charset="0"/>
              </a:rPr>
              <a:t>State Government</a:t>
            </a:r>
          </a:p>
          <a:p>
            <a:pPr algn="l">
              <a:lnSpc>
                <a:spcPct val="100000"/>
              </a:lnSpc>
            </a:pPr>
            <a:r>
              <a:rPr lang="en-US" sz="800" b="0" dirty="0">
                <a:solidFill>
                  <a:srgbClr val="223C89"/>
                </a:solidFill>
                <a:latin typeface="+mn-lt"/>
                <a:ea typeface="Roboto" pitchFamily="2" charset="0"/>
              </a:rPr>
              <a:t>Health Departments</a:t>
            </a:r>
          </a:p>
          <a:p>
            <a:pPr algn="l">
              <a:lnSpc>
                <a:spcPct val="100000"/>
              </a:lnSpc>
            </a:pPr>
            <a:r>
              <a:rPr lang="en-US" sz="800" b="0" dirty="0">
                <a:solidFill>
                  <a:srgbClr val="223C89"/>
                </a:solidFill>
                <a:latin typeface="+mn-lt"/>
                <a:ea typeface="Roboto" pitchFamily="2" charset="0"/>
              </a:rPr>
              <a:t>Health Payers</a:t>
            </a:r>
          </a:p>
          <a:p>
            <a:pPr algn="l">
              <a:lnSpc>
                <a:spcPct val="100000"/>
              </a:lnSpc>
            </a:pPr>
            <a:r>
              <a:rPr lang="en-US" sz="800" b="0" dirty="0">
                <a:solidFill>
                  <a:srgbClr val="223C89"/>
                </a:solidFill>
                <a:latin typeface="+mn-lt"/>
                <a:ea typeface="Roboto" pitchFamily="2" charset="0"/>
              </a:rPr>
              <a:t>Health Systems</a:t>
            </a:r>
          </a:p>
          <a:p>
            <a:pPr algn="l">
              <a:lnSpc>
                <a:spcPct val="100000"/>
              </a:lnSpc>
            </a:pPr>
            <a:r>
              <a:rPr lang="en-US" sz="800" b="0" dirty="0">
                <a:solidFill>
                  <a:srgbClr val="223C89"/>
                </a:solidFill>
                <a:latin typeface="+mn-lt"/>
                <a:ea typeface="Roboto" pitchFamily="2" charset="0"/>
              </a:rPr>
              <a:t>PIHPs</a:t>
            </a:r>
          </a:p>
        </p:txBody>
      </p:sp>
      <p:sp>
        <p:nvSpPr>
          <p:cNvPr id="10" name="Title 2">
            <a:extLst>
              <a:ext uri="{FF2B5EF4-FFF2-40B4-BE49-F238E27FC236}">
                <a16:creationId xmlns:a16="http://schemas.microsoft.com/office/drawing/2014/main" id="{EE034EC5-9F53-6D92-920A-BA80E38CAA27}"/>
              </a:ext>
            </a:extLst>
          </p:cNvPr>
          <p:cNvSpPr txBox="1">
            <a:spLocks/>
          </p:cNvSpPr>
          <p:nvPr/>
        </p:nvSpPr>
        <p:spPr>
          <a:xfrm>
            <a:off x="7319938" y="2337341"/>
            <a:ext cx="5298781" cy="395431"/>
          </a:xfrm>
          <a:prstGeom prst="rect">
            <a:avLst/>
          </a:prstGeom>
        </p:spPr>
        <p:txBody>
          <a:bodyPr vert="horz" lIns="68580" tIns="34290" rIns="68580" bIns="34290" rtlCol="0" anchor="ctr" anchorCtr="0">
            <a:noAutofit/>
          </a:bodyPr>
          <a:lstStyle>
            <a:lvl1pPr algn="ctr" defTabSz="685800" rtl="0" eaLnBrk="1" latinLnBrk="0" hangingPunct="1">
              <a:lnSpc>
                <a:spcPct val="90000"/>
              </a:lnSpc>
              <a:spcBef>
                <a:spcPct val="0"/>
              </a:spcBef>
              <a:buNone/>
              <a:defRPr sz="4500" b="1" kern="1200">
                <a:solidFill>
                  <a:schemeClr val="tx2"/>
                </a:solidFill>
                <a:latin typeface="+mj-lt"/>
                <a:ea typeface="+mj-ea"/>
                <a:cs typeface="Arial" panose="020B0604020202020204" pitchFamily="34" charset="0"/>
              </a:defRPr>
            </a:lvl1pPr>
          </a:lstStyle>
          <a:p>
            <a:pPr algn="l">
              <a:lnSpc>
                <a:spcPct val="100000"/>
              </a:lnSpc>
            </a:pPr>
            <a:r>
              <a:rPr lang="en-US" sz="800" b="0" dirty="0">
                <a:solidFill>
                  <a:srgbClr val="223C89"/>
                </a:solidFill>
                <a:latin typeface="+mn-lt"/>
                <a:ea typeface="Roboto" pitchFamily="2" charset="0"/>
              </a:rPr>
              <a:t>Hospitals</a:t>
            </a:r>
          </a:p>
          <a:p>
            <a:pPr algn="l">
              <a:lnSpc>
                <a:spcPct val="100000"/>
              </a:lnSpc>
            </a:pPr>
            <a:r>
              <a:rPr lang="en-US" sz="800" b="0" dirty="0">
                <a:solidFill>
                  <a:srgbClr val="223C89"/>
                </a:solidFill>
                <a:latin typeface="+mn-lt"/>
                <a:ea typeface="Roboto" pitchFamily="2" charset="0"/>
              </a:rPr>
              <a:t>Clinics</a:t>
            </a:r>
          </a:p>
          <a:p>
            <a:pPr algn="l">
              <a:lnSpc>
                <a:spcPct val="100000"/>
              </a:lnSpc>
            </a:pPr>
            <a:r>
              <a:rPr lang="en-US" sz="800" b="0" dirty="0">
                <a:solidFill>
                  <a:srgbClr val="223C89"/>
                </a:solidFill>
                <a:latin typeface="+mn-lt"/>
                <a:ea typeface="Roboto" pitchFamily="2" charset="0"/>
              </a:rPr>
              <a:t>Practices</a:t>
            </a:r>
          </a:p>
          <a:p>
            <a:pPr algn="l">
              <a:lnSpc>
                <a:spcPct val="100000"/>
              </a:lnSpc>
            </a:pPr>
            <a:r>
              <a:rPr lang="en-US" sz="800" b="0" dirty="0">
                <a:solidFill>
                  <a:srgbClr val="223C89"/>
                </a:solidFill>
                <a:latin typeface="+mn-lt"/>
                <a:ea typeface="Roboto" pitchFamily="2" charset="0"/>
              </a:rPr>
              <a:t>CMHs</a:t>
            </a:r>
          </a:p>
          <a:p>
            <a:pPr algn="l">
              <a:lnSpc>
                <a:spcPct val="100000"/>
              </a:lnSpc>
            </a:pPr>
            <a:r>
              <a:rPr lang="en-US" sz="800" b="0" dirty="0">
                <a:solidFill>
                  <a:srgbClr val="223C89"/>
                </a:solidFill>
                <a:latin typeface="+mn-lt"/>
                <a:ea typeface="Roboto" pitchFamily="2" charset="0"/>
              </a:rPr>
              <a:t>Hospices</a:t>
            </a:r>
          </a:p>
          <a:p>
            <a:pPr algn="l">
              <a:lnSpc>
                <a:spcPct val="100000"/>
              </a:lnSpc>
            </a:pPr>
            <a:r>
              <a:rPr lang="en-US" sz="800" b="0" dirty="0">
                <a:solidFill>
                  <a:srgbClr val="223C89"/>
                </a:solidFill>
                <a:latin typeface="+mn-lt"/>
                <a:ea typeface="Roboto" pitchFamily="2" charset="0"/>
              </a:rPr>
              <a:t>FQHCs</a:t>
            </a:r>
            <a:br>
              <a:rPr lang="en-US" sz="800" b="0" dirty="0">
                <a:solidFill>
                  <a:srgbClr val="223C89"/>
                </a:solidFill>
                <a:latin typeface="+mn-lt"/>
                <a:ea typeface="Roboto" pitchFamily="2" charset="0"/>
              </a:rPr>
            </a:br>
            <a:r>
              <a:rPr lang="en-US" sz="800" b="0" dirty="0">
                <a:solidFill>
                  <a:srgbClr val="223C89"/>
                </a:solidFill>
                <a:latin typeface="+mn-lt"/>
                <a:ea typeface="Roboto" pitchFamily="2" charset="0"/>
              </a:rPr>
              <a:t>Pharmacies</a:t>
            </a:r>
          </a:p>
          <a:p>
            <a:pPr algn="l">
              <a:lnSpc>
                <a:spcPct val="100000"/>
              </a:lnSpc>
            </a:pPr>
            <a:r>
              <a:rPr lang="en-US" sz="800" b="0" dirty="0">
                <a:solidFill>
                  <a:srgbClr val="223C89"/>
                </a:solidFill>
                <a:latin typeface="+mn-lt"/>
                <a:ea typeface="Roboto" pitchFamily="2" charset="0"/>
              </a:rPr>
              <a:t>Physician Orgs</a:t>
            </a:r>
          </a:p>
          <a:p>
            <a:pPr algn="l">
              <a:lnSpc>
                <a:spcPct val="100000"/>
              </a:lnSpc>
            </a:pPr>
            <a:r>
              <a:rPr lang="en-US" sz="800" b="0" dirty="0">
                <a:solidFill>
                  <a:srgbClr val="223C89"/>
                </a:solidFill>
                <a:latin typeface="+mn-lt"/>
                <a:ea typeface="Roboto" pitchFamily="2" charset="0"/>
              </a:rPr>
              <a:t>Physician Hospital Orgs</a:t>
            </a:r>
          </a:p>
        </p:txBody>
      </p:sp>
      <p:sp>
        <p:nvSpPr>
          <p:cNvPr id="11" name="Title 2">
            <a:extLst>
              <a:ext uri="{FF2B5EF4-FFF2-40B4-BE49-F238E27FC236}">
                <a16:creationId xmlns:a16="http://schemas.microsoft.com/office/drawing/2014/main" id="{677D60CB-FDA4-58EA-2575-8F7E97BD4FE1}"/>
              </a:ext>
            </a:extLst>
          </p:cNvPr>
          <p:cNvSpPr txBox="1">
            <a:spLocks/>
          </p:cNvSpPr>
          <p:nvPr/>
        </p:nvSpPr>
        <p:spPr>
          <a:xfrm>
            <a:off x="7319938" y="3783143"/>
            <a:ext cx="5298781" cy="395431"/>
          </a:xfrm>
          <a:prstGeom prst="rect">
            <a:avLst/>
          </a:prstGeom>
        </p:spPr>
        <p:txBody>
          <a:bodyPr vert="horz" lIns="68580" tIns="34290" rIns="68580" bIns="34290" rtlCol="0" anchor="ctr" anchorCtr="0">
            <a:noAutofit/>
          </a:bodyPr>
          <a:lstStyle>
            <a:lvl1pPr algn="ctr" defTabSz="685800" rtl="0" eaLnBrk="1" latinLnBrk="0" hangingPunct="1">
              <a:lnSpc>
                <a:spcPct val="90000"/>
              </a:lnSpc>
              <a:spcBef>
                <a:spcPct val="0"/>
              </a:spcBef>
              <a:buNone/>
              <a:defRPr sz="4500" b="1" kern="1200">
                <a:solidFill>
                  <a:schemeClr val="tx2"/>
                </a:solidFill>
                <a:latin typeface="+mj-lt"/>
                <a:ea typeface="+mj-ea"/>
                <a:cs typeface="Arial" panose="020B0604020202020204" pitchFamily="34" charset="0"/>
              </a:defRPr>
            </a:lvl1pPr>
          </a:lstStyle>
          <a:p>
            <a:pPr algn="l">
              <a:lnSpc>
                <a:spcPct val="100000"/>
              </a:lnSpc>
            </a:pPr>
            <a:r>
              <a:rPr lang="en-US" sz="800" b="0" dirty="0">
                <a:solidFill>
                  <a:srgbClr val="223C89"/>
                </a:solidFill>
                <a:latin typeface="+mn-lt"/>
                <a:ea typeface="Roboto" pitchFamily="2" charset="0"/>
              </a:rPr>
              <a:t>Doctors</a:t>
            </a:r>
          </a:p>
          <a:p>
            <a:pPr algn="l">
              <a:lnSpc>
                <a:spcPct val="100000"/>
              </a:lnSpc>
            </a:pPr>
            <a:r>
              <a:rPr lang="en-US" sz="800" b="0" dirty="0">
                <a:solidFill>
                  <a:srgbClr val="223C89"/>
                </a:solidFill>
                <a:latin typeface="+mn-lt"/>
                <a:ea typeface="Roboto" pitchFamily="2" charset="0"/>
              </a:rPr>
              <a:t>Nurses</a:t>
            </a:r>
          </a:p>
          <a:p>
            <a:pPr algn="l">
              <a:lnSpc>
                <a:spcPct val="100000"/>
              </a:lnSpc>
            </a:pPr>
            <a:r>
              <a:rPr lang="en-US" sz="800" b="0" dirty="0">
                <a:solidFill>
                  <a:srgbClr val="223C89"/>
                </a:solidFill>
                <a:latin typeface="+mn-lt"/>
                <a:ea typeface="Roboto" pitchFamily="2" charset="0"/>
              </a:rPr>
              <a:t>Clinicians</a:t>
            </a:r>
          </a:p>
          <a:p>
            <a:pPr algn="l">
              <a:lnSpc>
                <a:spcPct val="100000"/>
              </a:lnSpc>
            </a:pPr>
            <a:r>
              <a:rPr lang="en-US" sz="800" b="0" dirty="0">
                <a:solidFill>
                  <a:srgbClr val="223C89"/>
                </a:solidFill>
                <a:latin typeface="+mn-lt"/>
                <a:ea typeface="Roboto" pitchFamily="2" charset="0"/>
              </a:rPr>
              <a:t>Care Managers</a:t>
            </a:r>
          </a:p>
          <a:p>
            <a:pPr algn="l">
              <a:lnSpc>
                <a:spcPct val="100000"/>
              </a:lnSpc>
            </a:pPr>
            <a:r>
              <a:rPr lang="en-US" sz="800" b="0" dirty="0">
                <a:solidFill>
                  <a:srgbClr val="223C89"/>
                </a:solidFill>
                <a:latin typeface="+mn-lt"/>
                <a:ea typeface="Roboto" pitchFamily="2" charset="0"/>
              </a:rPr>
              <a:t>Social Workers</a:t>
            </a:r>
          </a:p>
          <a:p>
            <a:pPr algn="l">
              <a:lnSpc>
                <a:spcPct val="100000"/>
              </a:lnSpc>
            </a:pPr>
            <a:r>
              <a:rPr lang="en-US" sz="800" b="0" dirty="0">
                <a:solidFill>
                  <a:srgbClr val="223C89"/>
                </a:solidFill>
                <a:latin typeface="+mn-lt"/>
                <a:ea typeface="Roboto" pitchFamily="2" charset="0"/>
              </a:rPr>
              <a:t>Dentists</a:t>
            </a:r>
          </a:p>
          <a:p>
            <a:pPr algn="l">
              <a:lnSpc>
                <a:spcPct val="100000"/>
              </a:lnSpc>
            </a:pPr>
            <a:r>
              <a:rPr lang="en-US" sz="800" b="0" dirty="0">
                <a:solidFill>
                  <a:srgbClr val="223C89"/>
                </a:solidFill>
                <a:latin typeface="+mn-lt"/>
                <a:ea typeface="Roboto" pitchFamily="2" charset="0"/>
              </a:rPr>
              <a:t>Pharmacists</a:t>
            </a:r>
          </a:p>
          <a:p>
            <a:pPr algn="l">
              <a:lnSpc>
                <a:spcPct val="100000"/>
              </a:lnSpc>
            </a:pPr>
            <a:r>
              <a:rPr lang="en-US" sz="800" b="0" dirty="0">
                <a:solidFill>
                  <a:srgbClr val="223C89"/>
                </a:solidFill>
                <a:latin typeface="+mn-lt"/>
                <a:ea typeface="Roboto" pitchFamily="2" charset="0"/>
              </a:rPr>
              <a:t>Care Seekers</a:t>
            </a:r>
          </a:p>
        </p:txBody>
      </p:sp>
      <p:pic>
        <p:nvPicPr>
          <p:cNvPr id="13" name="Picture 12" descr="A blue arrow pointing to the right&#10;&#10;Description automatically generated">
            <a:extLst>
              <a:ext uri="{FF2B5EF4-FFF2-40B4-BE49-F238E27FC236}">
                <a16:creationId xmlns:a16="http://schemas.microsoft.com/office/drawing/2014/main" id="{7697893D-5954-988A-33F8-541C78A0E5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84621" y="909588"/>
            <a:ext cx="1012782" cy="569690"/>
          </a:xfrm>
          <a:prstGeom prst="rect">
            <a:avLst/>
          </a:prstGeom>
        </p:spPr>
      </p:pic>
      <p:pic>
        <p:nvPicPr>
          <p:cNvPr id="14" name="Picture 13" descr="A blue arrow pointing to the right&#10;&#10;Description automatically generated">
            <a:extLst>
              <a:ext uri="{FF2B5EF4-FFF2-40B4-BE49-F238E27FC236}">
                <a16:creationId xmlns:a16="http://schemas.microsoft.com/office/drawing/2014/main" id="{48486EAD-7F60-826D-85B3-F094393586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84621" y="2286905"/>
            <a:ext cx="1012782" cy="569690"/>
          </a:xfrm>
          <a:prstGeom prst="rect">
            <a:avLst/>
          </a:prstGeom>
        </p:spPr>
      </p:pic>
      <p:pic>
        <p:nvPicPr>
          <p:cNvPr id="15" name="Picture 14" descr="A blue arrow pointing to the right&#10;&#10;Description automatically generated">
            <a:extLst>
              <a:ext uri="{FF2B5EF4-FFF2-40B4-BE49-F238E27FC236}">
                <a16:creationId xmlns:a16="http://schemas.microsoft.com/office/drawing/2014/main" id="{D4E8B6A4-AD3A-F1EA-8626-540FBF67F1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79129" y="3696013"/>
            <a:ext cx="1012782" cy="569690"/>
          </a:xfrm>
          <a:prstGeom prst="rect">
            <a:avLst/>
          </a:prstGeom>
        </p:spPr>
      </p:pic>
    </p:spTree>
    <p:extLst>
      <p:ext uri="{BB962C8B-B14F-4D97-AF65-F5344CB8AC3E}">
        <p14:creationId xmlns:p14="http://schemas.microsoft.com/office/powerpoint/2010/main" val="32941424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17727D7-44A9-5443-1C4D-96835C38A98B}"/>
              </a:ext>
            </a:extLst>
          </p:cNvPr>
          <p:cNvSpPr>
            <a:spLocks noGrp="1"/>
          </p:cNvSpPr>
          <p:nvPr>
            <p:ph type="sldNum" sz="quarter" idx="11"/>
          </p:nvPr>
        </p:nvSpPr>
        <p:spPr/>
        <p:txBody>
          <a:bodyPr/>
          <a:lstStyle/>
          <a:p>
            <a:fld id="{49F2D9D7-1738-4317-9B95-CAF8FC4254A1}" type="slidenum">
              <a:rPr lang="en-US" smtClean="0"/>
              <a:pPr/>
              <a:t>5</a:t>
            </a:fld>
            <a:endParaRPr lang="en-US"/>
          </a:p>
        </p:txBody>
      </p:sp>
      <p:pic>
        <p:nvPicPr>
          <p:cNvPr id="5" name="Picture 4" descr="A screenshot of a video game&#10;&#10;Description automatically generated">
            <a:extLst>
              <a:ext uri="{FF2B5EF4-FFF2-40B4-BE49-F238E27FC236}">
                <a16:creationId xmlns:a16="http://schemas.microsoft.com/office/drawing/2014/main" id="{217B5961-6AD7-60B9-BAD4-2972783D05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66895" y="0"/>
            <a:ext cx="8055873" cy="4531428"/>
          </a:xfrm>
          <a:prstGeom prst="rect">
            <a:avLst/>
          </a:prstGeom>
        </p:spPr>
      </p:pic>
      <p:grpSp>
        <p:nvGrpSpPr>
          <p:cNvPr id="12" name="Group 11">
            <a:extLst>
              <a:ext uri="{FF2B5EF4-FFF2-40B4-BE49-F238E27FC236}">
                <a16:creationId xmlns:a16="http://schemas.microsoft.com/office/drawing/2014/main" id="{29930376-299C-7598-0B1A-0B3F1756AFDE}"/>
              </a:ext>
            </a:extLst>
          </p:cNvPr>
          <p:cNvGrpSpPr/>
          <p:nvPr/>
        </p:nvGrpSpPr>
        <p:grpSpPr>
          <a:xfrm>
            <a:off x="1249168" y="466376"/>
            <a:ext cx="5319272" cy="3598675"/>
            <a:chOff x="418588" y="554209"/>
            <a:chExt cx="5319272" cy="3598675"/>
          </a:xfrm>
        </p:grpSpPr>
        <p:sp>
          <p:nvSpPr>
            <p:cNvPr id="6" name="Title 2">
              <a:extLst>
                <a:ext uri="{FF2B5EF4-FFF2-40B4-BE49-F238E27FC236}">
                  <a16:creationId xmlns:a16="http://schemas.microsoft.com/office/drawing/2014/main" id="{C8DEB2AC-BECD-90D0-BD89-5F48B1724DF2}"/>
                </a:ext>
              </a:extLst>
            </p:cNvPr>
            <p:cNvSpPr txBox="1">
              <a:spLocks/>
            </p:cNvSpPr>
            <p:nvPr/>
          </p:nvSpPr>
          <p:spPr>
            <a:xfrm>
              <a:off x="439079" y="554209"/>
              <a:ext cx="3341184" cy="395431"/>
            </a:xfrm>
            <a:prstGeom prst="rect">
              <a:avLst/>
            </a:prstGeom>
          </p:spPr>
          <p:txBody>
            <a:bodyPr vert="horz" lIns="68580" tIns="34290" rIns="68580" bIns="34290" rtlCol="0" anchor="ctr" anchorCtr="0">
              <a:noAutofit/>
            </a:bodyPr>
            <a:lstStyle>
              <a:lvl1pPr algn="ctr" defTabSz="685800" rtl="0" eaLnBrk="1" latinLnBrk="0" hangingPunct="1">
                <a:lnSpc>
                  <a:spcPct val="90000"/>
                </a:lnSpc>
                <a:spcBef>
                  <a:spcPct val="0"/>
                </a:spcBef>
                <a:buNone/>
                <a:defRPr sz="4500" b="1" kern="1200">
                  <a:solidFill>
                    <a:schemeClr val="tx2"/>
                  </a:solidFill>
                  <a:latin typeface="+mj-lt"/>
                  <a:ea typeface="+mj-ea"/>
                  <a:cs typeface="Arial" panose="020B0604020202020204" pitchFamily="34" charset="0"/>
                </a:defRPr>
              </a:lvl1pPr>
            </a:lstStyle>
            <a:p>
              <a:pPr algn="l">
                <a:lnSpc>
                  <a:spcPct val="100000"/>
                </a:lnSpc>
              </a:pPr>
              <a:r>
                <a:rPr lang="en-US" sz="2000" dirty="0">
                  <a:solidFill>
                    <a:srgbClr val="223C89"/>
                  </a:solidFill>
                  <a:ea typeface="Roboto" pitchFamily="2" charset="0"/>
                </a:rPr>
                <a:t>Healthcare Operations</a:t>
              </a:r>
            </a:p>
          </p:txBody>
        </p:sp>
        <p:sp>
          <p:nvSpPr>
            <p:cNvPr id="7" name="Title 2">
              <a:extLst>
                <a:ext uri="{FF2B5EF4-FFF2-40B4-BE49-F238E27FC236}">
                  <a16:creationId xmlns:a16="http://schemas.microsoft.com/office/drawing/2014/main" id="{55ACC13E-8938-1E84-400D-E71EF91EC62E}"/>
                </a:ext>
              </a:extLst>
            </p:cNvPr>
            <p:cNvSpPr txBox="1">
              <a:spLocks/>
            </p:cNvSpPr>
            <p:nvPr/>
          </p:nvSpPr>
          <p:spPr>
            <a:xfrm>
              <a:off x="418588" y="2125360"/>
              <a:ext cx="3341184" cy="395431"/>
            </a:xfrm>
            <a:prstGeom prst="rect">
              <a:avLst/>
            </a:prstGeom>
          </p:spPr>
          <p:txBody>
            <a:bodyPr vert="horz" lIns="68580" tIns="34290" rIns="68580" bIns="34290" rtlCol="0" anchor="ctr" anchorCtr="0">
              <a:noAutofit/>
            </a:bodyPr>
            <a:lstStyle>
              <a:lvl1pPr algn="ctr" defTabSz="685800" rtl="0" eaLnBrk="1" latinLnBrk="0" hangingPunct="1">
                <a:lnSpc>
                  <a:spcPct val="90000"/>
                </a:lnSpc>
                <a:spcBef>
                  <a:spcPct val="0"/>
                </a:spcBef>
                <a:buNone/>
                <a:defRPr sz="4500" b="1" kern="1200">
                  <a:solidFill>
                    <a:schemeClr val="tx2"/>
                  </a:solidFill>
                  <a:latin typeface="+mj-lt"/>
                  <a:ea typeface="+mj-ea"/>
                  <a:cs typeface="Arial" panose="020B0604020202020204" pitchFamily="34" charset="0"/>
                </a:defRPr>
              </a:lvl1pPr>
            </a:lstStyle>
            <a:p>
              <a:pPr algn="l">
                <a:lnSpc>
                  <a:spcPct val="100000"/>
                </a:lnSpc>
              </a:pPr>
              <a:r>
                <a:rPr lang="en-US" sz="2000" dirty="0">
                  <a:solidFill>
                    <a:srgbClr val="223C89"/>
                  </a:solidFill>
                  <a:ea typeface="Roboto" pitchFamily="2" charset="0"/>
                </a:rPr>
                <a:t>Payment</a:t>
              </a:r>
            </a:p>
          </p:txBody>
        </p:sp>
        <p:sp>
          <p:nvSpPr>
            <p:cNvPr id="8" name="Title 2">
              <a:extLst>
                <a:ext uri="{FF2B5EF4-FFF2-40B4-BE49-F238E27FC236}">
                  <a16:creationId xmlns:a16="http://schemas.microsoft.com/office/drawing/2014/main" id="{66855D03-D0A4-DB58-BAC0-CD5C54B607C6}"/>
                </a:ext>
              </a:extLst>
            </p:cNvPr>
            <p:cNvSpPr txBox="1">
              <a:spLocks/>
            </p:cNvSpPr>
            <p:nvPr/>
          </p:nvSpPr>
          <p:spPr>
            <a:xfrm>
              <a:off x="418588" y="3091987"/>
              <a:ext cx="3341184" cy="395431"/>
            </a:xfrm>
            <a:prstGeom prst="rect">
              <a:avLst/>
            </a:prstGeom>
          </p:spPr>
          <p:txBody>
            <a:bodyPr vert="horz" lIns="68580" tIns="34290" rIns="68580" bIns="34290" rtlCol="0" anchor="ctr" anchorCtr="0">
              <a:noAutofit/>
            </a:bodyPr>
            <a:lstStyle>
              <a:lvl1pPr algn="ctr" defTabSz="685800" rtl="0" eaLnBrk="1" latinLnBrk="0" hangingPunct="1">
                <a:lnSpc>
                  <a:spcPct val="90000"/>
                </a:lnSpc>
                <a:spcBef>
                  <a:spcPct val="0"/>
                </a:spcBef>
                <a:buNone/>
                <a:defRPr sz="4500" b="1" kern="1200">
                  <a:solidFill>
                    <a:schemeClr val="tx2"/>
                  </a:solidFill>
                  <a:latin typeface="+mj-lt"/>
                  <a:ea typeface="+mj-ea"/>
                  <a:cs typeface="Arial" panose="020B0604020202020204" pitchFamily="34" charset="0"/>
                </a:defRPr>
              </a:lvl1pPr>
            </a:lstStyle>
            <a:p>
              <a:pPr algn="l">
                <a:lnSpc>
                  <a:spcPct val="100000"/>
                </a:lnSpc>
              </a:pPr>
              <a:r>
                <a:rPr lang="en-US" sz="2000" dirty="0">
                  <a:solidFill>
                    <a:srgbClr val="223C89"/>
                  </a:solidFill>
                  <a:ea typeface="Roboto" pitchFamily="2" charset="0"/>
                </a:rPr>
                <a:t>Treatment</a:t>
              </a:r>
            </a:p>
          </p:txBody>
        </p:sp>
        <p:sp>
          <p:nvSpPr>
            <p:cNvPr id="9" name="Title 2">
              <a:extLst>
                <a:ext uri="{FF2B5EF4-FFF2-40B4-BE49-F238E27FC236}">
                  <a16:creationId xmlns:a16="http://schemas.microsoft.com/office/drawing/2014/main" id="{03962F2D-56F7-368B-C188-73320B56068F}"/>
                </a:ext>
              </a:extLst>
            </p:cNvPr>
            <p:cNvSpPr txBox="1">
              <a:spLocks/>
            </p:cNvSpPr>
            <p:nvPr/>
          </p:nvSpPr>
          <p:spPr>
            <a:xfrm>
              <a:off x="439079" y="1226162"/>
              <a:ext cx="5298781" cy="395431"/>
            </a:xfrm>
            <a:prstGeom prst="rect">
              <a:avLst/>
            </a:prstGeom>
          </p:spPr>
          <p:txBody>
            <a:bodyPr vert="horz" lIns="68580" tIns="34290" rIns="68580" bIns="34290" rtlCol="0" anchor="ctr" anchorCtr="0">
              <a:noAutofit/>
            </a:bodyPr>
            <a:lstStyle>
              <a:lvl1pPr algn="ctr" defTabSz="685800" rtl="0" eaLnBrk="1" latinLnBrk="0" hangingPunct="1">
                <a:lnSpc>
                  <a:spcPct val="90000"/>
                </a:lnSpc>
                <a:spcBef>
                  <a:spcPct val="0"/>
                </a:spcBef>
                <a:buNone/>
                <a:defRPr sz="4500" b="1" kern="1200">
                  <a:solidFill>
                    <a:schemeClr val="tx2"/>
                  </a:solidFill>
                  <a:latin typeface="+mj-lt"/>
                  <a:ea typeface="+mj-ea"/>
                  <a:cs typeface="Arial" panose="020B0604020202020204" pitchFamily="34" charset="0"/>
                </a:defRPr>
              </a:lvl1pPr>
            </a:lstStyle>
            <a:p>
              <a:pPr algn="l">
                <a:lnSpc>
                  <a:spcPct val="100000"/>
                </a:lnSpc>
              </a:pPr>
              <a:r>
                <a:rPr lang="en-US" sz="1400" b="0" dirty="0">
                  <a:solidFill>
                    <a:srgbClr val="223C89"/>
                  </a:solidFill>
                  <a:latin typeface="+mn-lt"/>
                  <a:ea typeface="Roboto" pitchFamily="2" charset="0"/>
                </a:rPr>
                <a:t>Business &amp; Administrative Activities</a:t>
              </a:r>
            </a:p>
            <a:p>
              <a:pPr algn="l">
                <a:lnSpc>
                  <a:spcPct val="100000"/>
                </a:lnSpc>
              </a:pPr>
              <a:r>
                <a:rPr lang="en-US" sz="1400" b="0" dirty="0">
                  <a:solidFill>
                    <a:srgbClr val="223C89"/>
                  </a:solidFill>
                  <a:latin typeface="+mn-lt"/>
                  <a:ea typeface="Roboto" pitchFamily="2" charset="0"/>
                </a:rPr>
                <a:t>Quality Improvement</a:t>
              </a:r>
            </a:p>
            <a:p>
              <a:pPr algn="l">
                <a:lnSpc>
                  <a:spcPct val="100000"/>
                </a:lnSpc>
              </a:pPr>
              <a:r>
                <a:rPr lang="en-US" sz="1400" b="0" dirty="0">
                  <a:solidFill>
                    <a:srgbClr val="223C89"/>
                  </a:solidFill>
                  <a:latin typeface="+mn-lt"/>
                  <a:ea typeface="Roboto" pitchFamily="2" charset="0"/>
                </a:rPr>
                <a:t>Compliance</a:t>
              </a:r>
            </a:p>
            <a:p>
              <a:pPr algn="l">
                <a:lnSpc>
                  <a:spcPct val="100000"/>
                </a:lnSpc>
              </a:pPr>
              <a:r>
                <a:rPr lang="en-US" sz="1400" b="0" dirty="0">
                  <a:solidFill>
                    <a:srgbClr val="223C89"/>
                  </a:solidFill>
                  <a:latin typeface="+mn-lt"/>
                  <a:ea typeface="Roboto" pitchFamily="2" charset="0"/>
                </a:rPr>
                <a:t>Competency &amp; Training </a:t>
              </a:r>
            </a:p>
          </p:txBody>
        </p:sp>
        <p:sp>
          <p:nvSpPr>
            <p:cNvPr id="10" name="Title 2">
              <a:extLst>
                <a:ext uri="{FF2B5EF4-FFF2-40B4-BE49-F238E27FC236}">
                  <a16:creationId xmlns:a16="http://schemas.microsoft.com/office/drawing/2014/main" id="{85C4DCA8-EC34-3B06-B0D7-01B2823DBB4A}"/>
                </a:ext>
              </a:extLst>
            </p:cNvPr>
            <p:cNvSpPr txBox="1">
              <a:spLocks/>
            </p:cNvSpPr>
            <p:nvPr/>
          </p:nvSpPr>
          <p:spPr>
            <a:xfrm>
              <a:off x="439079" y="2509816"/>
              <a:ext cx="5298781" cy="395431"/>
            </a:xfrm>
            <a:prstGeom prst="rect">
              <a:avLst/>
            </a:prstGeom>
          </p:spPr>
          <p:txBody>
            <a:bodyPr vert="horz" lIns="68580" tIns="34290" rIns="68580" bIns="34290" rtlCol="0" anchor="ctr" anchorCtr="0">
              <a:noAutofit/>
            </a:bodyPr>
            <a:lstStyle>
              <a:lvl1pPr algn="ctr" defTabSz="685800" rtl="0" eaLnBrk="1" latinLnBrk="0" hangingPunct="1">
                <a:lnSpc>
                  <a:spcPct val="90000"/>
                </a:lnSpc>
                <a:spcBef>
                  <a:spcPct val="0"/>
                </a:spcBef>
                <a:buNone/>
                <a:defRPr sz="4500" b="1" kern="1200">
                  <a:solidFill>
                    <a:schemeClr val="tx2"/>
                  </a:solidFill>
                  <a:latin typeface="+mj-lt"/>
                  <a:ea typeface="+mj-ea"/>
                  <a:cs typeface="Arial" panose="020B0604020202020204" pitchFamily="34" charset="0"/>
                </a:defRPr>
              </a:lvl1pPr>
            </a:lstStyle>
            <a:p>
              <a:pPr algn="l">
                <a:lnSpc>
                  <a:spcPct val="100000"/>
                </a:lnSpc>
              </a:pPr>
              <a:r>
                <a:rPr lang="en-US" sz="1400" b="0" dirty="0">
                  <a:solidFill>
                    <a:srgbClr val="223C89"/>
                  </a:solidFill>
                  <a:latin typeface="+mn-lt"/>
                  <a:ea typeface="Roboto" pitchFamily="2" charset="0"/>
                </a:rPr>
                <a:t>Includes any revenue cycle activities</a:t>
              </a:r>
            </a:p>
          </p:txBody>
        </p:sp>
        <p:sp>
          <p:nvSpPr>
            <p:cNvPr id="11" name="Title 2">
              <a:extLst>
                <a:ext uri="{FF2B5EF4-FFF2-40B4-BE49-F238E27FC236}">
                  <a16:creationId xmlns:a16="http://schemas.microsoft.com/office/drawing/2014/main" id="{991988DD-5D8C-FA88-F9F9-91FFB8FFCE08}"/>
                </a:ext>
              </a:extLst>
            </p:cNvPr>
            <p:cNvSpPr txBox="1">
              <a:spLocks/>
            </p:cNvSpPr>
            <p:nvPr/>
          </p:nvSpPr>
          <p:spPr>
            <a:xfrm>
              <a:off x="439079" y="3757453"/>
              <a:ext cx="5298781" cy="395431"/>
            </a:xfrm>
            <a:prstGeom prst="rect">
              <a:avLst/>
            </a:prstGeom>
          </p:spPr>
          <p:txBody>
            <a:bodyPr vert="horz" lIns="68580" tIns="34290" rIns="68580" bIns="34290" rtlCol="0" anchor="ctr" anchorCtr="0">
              <a:noAutofit/>
            </a:bodyPr>
            <a:lstStyle>
              <a:lvl1pPr algn="ctr" defTabSz="685800" rtl="0" eaLnBrk="1" latinLnBrk="0" hangingPunct="1">
                <a:lnSpc>
                  <a:spcPct val="90000"/>
                </a:lnSpc>
                <a:spcBef>
                  <a:spcPct val="0"/>
                </a:spcBef>
                <a:buNone/>
                <a:defRPr sz="4500" b="1" kern="1200">
                  <a:solidFill>
                    <a:schemeClr val="tx2"/>
                  </a:solidFill>
                  <a:latin typeface="+mj-lt"/>
                  <a:ea typeface="+mj-ea"/>
                  <a:cs typeface="Arial" panose="020B0604020202020204" pitchFamily="34" charset="0"/>
                </a:defRPr>
              </a:lvl1pPr>
            </a:lstStyle>
            <a:p>
              <a:pPr algn="l">
                <a:lnSpc>
                  <a:spcPct val="100000"/>
                </a:lnSpc>
              </a:pPr>
              <a:r>
                <a:rPr lang="en-US" sz="1400" b="0" dirty="0">
                  <a:solidFill>
                    <a:srgbClr val="223C89"/>
                  </a:solidFill>
                  <a:latin typeface="+mn-lt"/>
                  <a:ea typeface="Roboto" pitchFamily="2" charset="0"/>
                </a:rPr>
                <a:t>Direct patient care</a:t>
              </a:r>
            </a:p>
            <a:p>
              <a:pPr algn="l">
                <a:lnSpc>
                  <a:spcPct val="100000"/>
                </a:lnSpc>
              </a:pPr>
              <a:r>
                <a:rPr lang="en-US" sz="1400" b="0" dirty="0">
                  <a:solidFill>
                    <a:srgbClr val="223C89"/>
                  </a:solidFill>
                  <a:latin typeface="+mn-lt"/>
                  <a:ea typeface="Roboto" pitchFamily="2" charset="0"/>
                </a:rPr>
                <a:t>Coordination of care</a:t>
              </a:r>
            </a:p>
            <a:p>
              <a:pPr algn="l">
                <a:lnSpc>
                  <a:spcPct val="100000"/>
                </a:lnSpc>
              </a:pPr>
              <a:r>
                <a:rPr lang="en-US" sz="1400" b="0" dirty="0">
                  <a:solidFill>
                    <a:srgbClr val="223C89"/>
                  </a:solidFill>
                  <a:latin typeface="+mn-lt"/>
                  <a:ea typeface="Roboto" pitchFamily="2" charset="0"/>
                </a:rPr>
                <a:t>Consultations</a:t>
              </a:r>
            </a:p>
            <a:p>
              <a:pPr algn="l">
                <a:lnSpc>
                  <a:spcPct val="100000"/>
                </a:lnSpc>
              </a:pPr>
              <a:r>
                <a:rPr lang="en-US" sz="1400" b="0" dirty="0">
                  <a:solidFill>
                    <a:srgbClr val="223C89"/>
                  </a:solidFill>
                  <a:latin typeface="+mn-lt"/>
                  <a:ea typeface="Roboto" pitchFamily="2" charset="0"/>
                </a:rPr>
                <a:t>Referrals to other providers</a:t>
              </a:r>
            </a:p>
          </p:txBody>
        </p:sp>
      </p:grpSp>
    </p:spTree>
    <p:extLst>
      <p:ext uri="{BB962C8B-B14F-4D97-AF65-F5344CB8AC3E}">
        <p14:creationId xmlns:p14="http://schemas.microsoft.com/office/powerpoint/2010/main" val="40466712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350">
            <a:extLst>
              <a:ext uri="{FF2B5EF4-FFF2-40B4-BE49-F238E27FC236}">
                <a16:creationId xmlns:a16="http://schemas.microsoft.com/office/drawing/2014/main" id="{3F42D151-5D26-0041-0485-91671EEB653B}"/>
              </a:ext>
            </a:extLst>
          </p:cNvPr>
          <p:cNvSpPr txBox="1"/>
          <p:nvPr/>
        </p:nvSpPr>
        <p:spPr>
          <a:xfrm>
            <a:off x="2760944" y="487056"/>
            <a:ext cx="3622111" cy="553998"/>
          </a:xfrm>
          <a:prstGeom prst="rect">
            <a:avLst/>
          </a:prstGeom>
          <a:noFill/>
        </p:spPr>
        <p:txBody>
          <a:bodyPr wrap="square" rtlCol="0">
            <a:spAutoFit/>
          </a:bodyPr>
          <a:lstStyle/>
          <a:p>
            <a:pPr algn="ctr"/>
            <a:r>
              <a:rPr lang="en-US" sz="3000" b="1" dirty="0">
                <a:solidFill>
                  <a:srgbClr val="253E8E"/>
                </a:solidFill>
                <a:latin typeface="Open Sans ExtraBold" panose="020B0906030804020204" pitchFamily="34" charset="0"/>
                <a:ea typeface="Open Sans ExtraBold" panose="020B0906030804020204" pitchFamily="34" charset="0"/>
                <a:cs typeface="Open Sans ExtraBold" panose="020B0906030804020204" pitchFamily="34" charset="0"/>
              </a:rPr>
              <a:t>Meeting Agenda </a:t>
            </a:r>
          </a:p>
        </p:txBody>
      </p:sp>
      <p:pic>
        <p:nvPicPr>
          <p:cNvPr id="8" name="Picture 7" descr="A picture containing text, screenshot, person, hand&#10;&#10;Description automatically generated">
            <a:extLst>
              <a:ext uri="{FF2B5EF4-FFF2-40B4-BE49-F238E27FC236}">
                <a16:creationId xmlns:a16="http://schemas.microsoft.com/office/drawing/2014/main" id="{6888F598-6357-306E-736E-6ED114BAA047}"/>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785812" y="0"/>
            <a:ext cx="8358188" cy="4701481"/>
          </a:xfrm>
          <a:prstGeom prst="rect">
            <a:avLst/>
          </a:prstGeom>
        </p:spPr>
      </p:pic>
      <p:sp>
        <p:nvSpPr>
          <p:cNvPr id="9" name="Rectangle 8">
            <a:extLst>
              <a:ext uri="{FF2B5EF4-FFF2-40B4-BE49-F238E27FC236}">
                <a16:creationId xmlns:a16="http://schemas.microsoft.com/office/drawing/2014/main" id="{28321596-7623-AF1F-4FB4-03A89984A5E9}"/>
              </a:ext>
            </a:extLst>
          </p:cNvPr>
          <p:cNvSpPr>
            <a:spLocks noGrp="1" noRot="1" noMove="1" noResize="1" noEditPoints="1" noAdjustHandles="1" noChangeArrowheads="1" noChangeShapeType="1"/>
          </p:cNvSpPr>
          <p:nvPr/>
        </p:nvSpPr>
        <p:spPr>
          <a:xfrm>
            <a:off x="0" y="0"/>
            <a:ext cx="785812" cy="4701481"/>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4FBAE286-D9A0-A025-5F20-B9B27F451B44}"/>
              </a:ext>
            </a:extLst>
          </p:cNvPr>
          <p:cNvSpPr txBox="1"/>
          <p:nvPr/>
        </p:nvSpPr>
        <p:spPr>
          <a:xfrm>
            <a:off x="1550193" y="2128838"/>
            <a:ext cx="3899335" cy="923330"/>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bg1"/>
                </a:solidFill>
              </a:rPr>
              <a:t>SOGI Data Background</a:t>
            </a:r>
          </a:p>
          <a:p>
            <a:pPr marL="285750" indent="-285750">
              <a:buFont typeface="Arial" panose="020B0604020202020204" pitchFamily="34" charset="0"/>
              <a:buChar char="•"/>
            </a:pPr>
            <a:r>
              <a:rPr lang="en-US" dirty="0">
                <a:solidFill>
                  <a:schemeClr val="bg1"/>
                </a:solidFill>
              </a:rPr>
              <a:t>MSHIELD</a:t>
            </a:r>
          </a:p>
          <a:p>
            <a:pPr marL="285750" indent="-285750">
              <a:buFont typeface="Arial" panose="020B0604020202020204" pitchFamily="34" charset="0"/>
              <a:buChar char="•"/>
            </a:pPr>
            <a:r>
              <a:rPr lang="en-US" dirty="0">
                <a:solidFill>
                  <a:schemeClr val="bg1"/>
                </a:solidFill>
              </a:rPr>
              <a:t>Civitas/HL7</a:t>
            </a:r>
            <a:endParaRPr lang="en-US" dirty="0"/>
          </a:p>
        </p:txBody>
      </p:sp>
    </p:spTree>
    <p:extLst>
      <p:ext uri="{BB962C8B-B14F-4D97-AF65-F5344CB8AC3E}">
        <p14:creationId xmlns:p14="http://schemas.microsoft.com/office/powerpoint/2010/main" val="19872738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879B2EF-0009-D684-412F-4B1BB748744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457198"/>
            <a:ext cx="9143998" cy="5143498"/>
          </a:xfrm>
          <a:prstGeom prst="rect">
            <a:avLst/>
          </a:prstGeom>
          <a:effectLst>
            <a:outerShdw blurRad="50800" dist="50800" dir="5400000" sx="1000" sy="1000" algn="ctr" rotWithShape="0">
              <a:srgbClr val="000000"/>
            </a:outerShdw>
          </a:effectLst>
        </p:spPr>
      </p:pic>
      <p:sp>
        <p:nvSpPr>
          <p:cNvPr id="6" name="Rectangle 5">
            <a:extLst>
              <a:ext uri="{FF2B5EF4-FFF2-40B4-BE49-F238E27FC236}">
                <a16:creationId xmlns:a16="http://schemas.microsoft.com/office/drawing/2014/main" id="{6C2EF23D-9AD1-BD63-D5FB-94805A7E4792}"/>
              </a:ext>
            </a:extLst>
          </p:cNvPr>
          <p:cNvSpPr/>
          <p:nvPr/>
        </p:nvSpPr>
        <p:spPr>
          <a:xfrm>
            <a:off x="531913" y="1388447"/>
            <a:ext cx="7019507" cy="2554545"/>
          </a:xfrm>
          <a:prstGeom prst="rect">
            <a:avLst/>
          </a:prstGeom>
        </p:spPr>
        <p:txBody>
          <a:bodyPr wrap="square">
            <a:spAutoFit/>
          </a:bodyPr>
          <a:lstStyle/>
          <a:p>
            <a:r>
              <a:rPr lang="en-US" sz="2000" dirty="0">
                <a:solidFill>
                  <a:schemeClr val="bg1"/>
                </a:solidFill>
              </a:rPr>
              <a:t>Sexual orientation and gender identity (SO/GI) data is demographic information that includes self-reported sexual orientation, gender identity, and sex characteristics. This information can empower providers to understand patient needs and deliver appropriate care, as well as enable researchers, policymakers, and public health professionals to better identify disparities and barriers to care.</a:t>
            </a:r>
            <a:endParaRPr lang="en-US" sz="1600" dirty="0">
              <a:solidFill>
                <a:schemeClr val="bg1"/>
              </a:solidFill>
              <a:ea typeface="Lato" charset="0"/>
              <a:cs typeface="Lato" charset="0"/>
            </a:endParaRPr>
          </a:p>
        </p:txBody>
      </p:sp>
      <p:sp>
        <p:nvSpPr>
          <p:cNvPr id="7" name="TextBox 6">
            <a:extLst>
              <a:ext uri="{FF2B5EF4-FFF2-40B4-BE49-F238E27FC236}">
                <a16:creationId xmlns:a16="http://schemas.microsoft.com/office/drawing/2014/main" id="{3910FBD3-E76E-C185-58FE-7F582CBA1AAB}"/>
              </a:ext>
            </a:extLst>
          </p:cNvPr>
          <p:cNvSpPr txBox="1"/>
          <p:nvPr/>
        </p:nvSpPr>
        <p:spPr>
          <a:xfrm>
            <a:off x="409993" y="645138"/>
            <a:ext cx="8734007" cy="584775"/>
          </a:xfrm>
          <a:prstGeom prst="rect">
            <a:avLst/>
          </a:prstGeom>
          <a:noFill/>
        </p:spPr>
        <p:txBody>
          <a:bodyPr wrap="square" rtlCol="0">
            <a:spAutoFit/>
          </a:bodyPr>
          <a:lstStyle/>
          <a:p>
            <a:r>
              <a:rPr lang="en-GB" sz="3200" b="1" dirty="0">
                <a:solidFill>
                  <a:schemeClr val="bg1"/>
                </a:solidFill>
                <a:latin typeface="Open Sans ExtraBold" panose="020B0604020202020204" pitchFamily="34" charset="0"/>
                <a:ea typeface="Open Sans ExtraBold" panose="020B0604020202020204" pitchFamily="34" charset="0"/>
                <a:cs typeface="Open Sans ExtraBold" panose="020B0604020202020204" pitchFamily="34" charset="0"/>
              </a:rPr>
              <a:t>Sexual Orientation &amp; Gender Identity</a:t>
            </a:r>
            <a:endParaRPr lang="en-GB" sz="2400" b="1" i="1" dirty="0">
              <a:solidFill>
                <a:schemeClr val="bg1"/>
              </a:solidFill>
              <a:latin typeface="Open Sans ExtraBold" panose="020B0604020202020204" pitchFamily="34" charset="0"/>
              <a:ea typeface="Open Sans ExtraBold" panose="020B0604020202020204" pitchFamily="34" charset="0"/>
              <a:cs typeface="Open Sans ExtraBold" panose="020B0604020202020204" pitchFamily="34" charset="0"/>
            </a:endParaRPr>
          </a:p>
        </p:txBody>
      </p:sp>
    </p:spTree>
    <p:extLst>
      <p:ext uri="{BB962C8B-B14F-4D97-AF65-F5344CB8AC3E}">
        <p14:creationId xmlns:p14="http://schemas.microsoft.com/office/powerpoint/2010/main" val="1301101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03277A89-6D7B-0C6D-9652-97603C14B212}"/>
              </a:ext>
            </a:extLst>
          </p:cNvPr>
          <p:cNvSpPr>
            <a:spLocks noGrp="1"/>
          </p:cNvSpPr>
          <p:nvPr>
            <p:ph type="body" sz="quarter" idx="10"/>
          </p:nvPr>
        </p:nvSpPr>
        <p:spPr/>
        <p:txBody>
          <a:bodyPr>
            <a:normAutofit/>
          </a:bodyPr>
          <a:lstStyle/>
          <a:p>
            <a:pPr marL="0" indent="0" algn="ctr">
              <a:buNone/>
            </a:pPr>
            <a:r>
              <a:rPr lang="en-US" dirty="0">
                <a:solidFill>
                  <a:schemeClr val="bg1"/>
                </a:solidFill>
              </a:rPr>
              <a:t>Promoting Health Equity Across Michigan</a:t>
            </a:r>
          </a:p>
          <a:p>
            <a:pPr marL="0" indent="0">
              <a:buNone/>
            </a:pPr>
            <a:endParaRPr lang="en-US" dirty="0">
              <a:solidFill>
                <a:schemeClr val="bg1"/>
              </a:solidFill>
            </a:endParaRPr>
          </a:p>
          <a:p>
            <a:pPr marL="0" indent="0" algn="ctr">
              <a:buNone/>
            </a:pPr>
            <a:r>
              <a:rPr lang="en-US" dirty="0">
                <a:solidFill>
                  <a:schemeClr val="bg1"/>
                </a:solidFill>
              </a:rPr>
              <a:t>Matthias Kirch, Health Informatics Specialist, MSHIELD</a:t>
            </a:r>
          </a:p>
        </p:txBody>
      </p:sp>
    </p:spTree>
    <p:extLst>
      <p:ext uri="{BB962C8B-B14F-4D97-AF65-F5344CB8AC3E}">
        <p14:creationId xmlns:p14="http://schemas.microsoft.com/office/powerpoint/2010/main" val="23396398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Arrow: Right 17">
            <a:extLst>
              <a:ext uri="{FF2B5EF4-FFF2-40B4-BE49-F238E27FC236}">
                <a16:creationId xmlns:a16="http://schemas.microsoft.com/office/drawing/2014/main" id="{97E5C611-EB0F-C229-265D-A7DB0CE19074}"/>
              </a:ext>
            </a:extLst>
          </p:cNvPr>
          <p:cNvSpPr/>
          <p:nvPr/>
        </p:nvSpPr>
        <p:spPr>
          <a:xfrm>
            <a:off x="2489655" y="1481290"/>
            <a:ext cx="4413259" cy="1848725"/>
          </a:xfrm>
          <a:prstGeom prst="rightArrow">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pPr algn="ctr"/>
            <a:endParaRPr lang="en-US" sz="1350" b="1" dirty="0">
              <a:solidFill>
                <a:srgbClr val="00274C"/>
              </a:solidFill>
              <a:latin typeface="Open Sans" panose="020B0606030504020204" pitchFamily="34" charset="0"/>
            </a:endParaRPr>
          </a:p>
          <a:p>
            <a:pPr algn="ctr">
              <a:spcBef>
                <a:spcPts val="900"/>
              </a:spcBef>
            </a:pPr>
            <a:r>
              <a:rPr lang="en-US" sz="1500" b="1" dirty="0">
                <a:solidFill>
                  <a:srgbClr val="00274C"/>
                </a:solidFill>
                <a:latin typeface="Open Sans" panose="020B0606030504020204" pitchFamily="34" charset="0"/>
              </a:rPr>
              <a:t>CQI Evolution</a:t>
            </a:r>
          </a:p>
        </p:txBody>
      </p:sp>
      <p:sp>
        <p:nvSpPr>
          <p:cNvPr id="19" name="Freeform: Shape 18">
            <a:extLst>
              <a:ext uri="{FF2B5EF4-FFF2-40B4-BE49-F238E27FC236}">
                <a16:creationId xmlns:a16="http://schemas.microsoft.com/office/drawing/2014/main" id="{1F6004C8-F832-16E0-C535-6FAF7B1AADA9}"/>
              </a:ext>
            </a:extLst>
          </p:cNvPr>
          <p:cNvSpPr/>
          <p:nvPr/>
        </p:nvSpPr>
        <p:spPr>
          <a:xfrm>
            <a:off x="566530" y="1804950"/>
            <a:ext cx="2338880" cy="1087273"/>
          </a:xfrm>
          <a:custGeom>
            <a:avLst/>
            <a:gdLst>
              <a:gd name="connsiteX0" fmla="*/ 0 w 2227101"/>
              <a:gd name="connsiteY0" fmla="*/ 164334 h 985986"/>
              <a:gd name="connsiteX1" fmla="*/ 164334 w 2227101"/>
              <a:gd name="connsiteY1" fmla="*/ 0 h 985986"/>
              <a:gd name="connsiteX2" fmla="*/ 2062767 w 2227101"/>
              <a:gd name="connsiteY2" fmla="*/ 0 h 985986"/>
              <a:gd name="connsiteX3" fmla="*/ 2227101 w 2227101"/>
              <a:gd name="connsiteY3" fmla="*/ 164334 h 985986"/>
              <a:gd name="connsiteX4" fmla="*/ 2227101 w 2227101"/>
              <a:gd name="connsiteY4" fmla="*/ 821652 h 985986"/>
              <a:gd name="connsiteX5" fmla="*/ 2062767 w 2227101"/>
              <a:gd name="connsiteY5" fmla="*/ 985986 h 985986"/>
              <a:gd name="connsiteX6" fmla="*/ 164334 w 2227101"/>
              <a:gd name="connsiteY6" fmla="*/ 985986 h 985986"/>
              <a:gd name="connsiteX7" fmla="*/ 0 w 2227101"/>
              <a:gd name="connsiteY7" fmla="*/ 821652 h 985986"/>
              <a:gd name="connsiteX8" fmla="*/ 0 w 2227101"/>
              <a:gd name="connsiteY8" fmla="*/ 164334 h 985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27101" h="985986">
                <a:moveTo>
                  <a:pt x="0" y="164334"/>
                </a:moveTo>
                <a:cubicBezTo>
                  <a:pt x="0" y="73575"/>
                  <a:pt x="73575" y="0"/>
                  <a:pt x="164334" y="0"/>
                </a:cubicBezTo>
                <a:lnTo>
                  <a:pt x="2062767" y="0"/>
                </a:lnTo>
                <a:cubicBezTo>
                  <a:pt x="2153526" y="0"/>
                  <a:pt x="2227101" y="73575"/>
                  <a:pt x="2227101" y="164334"/>
                </a:cubicBezTo>
                <a:lnTo>
                  <a:pt x="2227101" y="821652"/>
                </a:lnTo>
                <a:cubicBezTo>
                  <a:pt x="2227101" y="912411"/>
                  <a:pt x="2153526" y="985986"/>
                  <a:pt x="2062767" y="985986"/>
                </a:cubicBezTo>
                <a:lnTo>
                  <a:pt x="164334" y="985986"/>
                </a:lnTo>
                <a:cubicBezTo>
                  <a:pt x="73575" y="985986"/>
                  <a:pt x="0" y="912411"/>
                  <a:pt x="0" y="821652"/>
                </a:cubicBezTo>
                <a:lnTo>
                  <a:pt x="0" y="164334"/>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4677" tIns="84677" rIns="84677" bIns="84677" numCol="1" spcCol="1270" anchor="ctr" anchorCtr="0">
            <a:noAutofit/>
          </a:bodyPr>
          <a:lstStyle/>
          <a:p>
            <a:pPr algn="ctr" defTabSz="566738">
              <a:lnSpc>
                <a:spcPct val="90000"/>
              </a:lnSpc>
              <a:spcBef>
                <a:spcPct val="0"/>
              </a:spcBef>
              <a:spcAft>
                <a:spcPct val="35000"/>
              </a:spcAft>
            </a:pPr>
            <a:r>
              <a:rPr lang="en-US" dirty="0">
                <a:latin typeface="Open Sans" panose="020B0606030504020204" pitchFamily="34" charset="0"/>
              </a:rPr>
              <a:t>“Legacy Model”</a:t>
            </a:r>
          </a:p>
          <a:p>
            <a:pPr algn="ctr" defTabSz="566738">
              <a:lnSpc>
                <a:spcPct val="90000"/>
              </a:lnSpc>
              <a:spcBef>
                <a:spcPct val="0"/>
              </a:spcBef>
              <a:spcAft>
                <a:spcPct val="35000"/>
              </a:spcAft>
            </a:pPr>
            <a:r>
              <a:rPr lang="en-US" dirty="0">
                <a:latin typeface="Open Sans" panose="020B0606030504020204" pitchFamily="34" charset="0"/>
              </a:rPr>
              <a:t>Specialty Care</a:t>
            </a:r>
          </a:p>
        </p:txBody>
      </p:sp>
      <p:sp>
        <p:nvSpPr>
          <p:cNvPr id="20" name="Freeform: Shape 19">
            <a:extLst>
              <a:ext uri="{FF2B5EF4-FFF2-40B4-BE49-F238E27FC236}">
                <a16:creationId xmlns:a16="http://schemas.microsoft.com/office/drawing/2014/main" id="{0A79357C-E1D4-88E6-2B78-D0ACADA9561A}"/>
              </a:ext>
            </a:extLst>
          </p:cNvPr>
          <p:cNvSpPr/>
          <p:nvPr/>
        </p:nvSpPr>
        <p:spPr>
          <a:xfrm>
            <a:off x="3402560" y="1862015"/>
            <a:ext cx="2338880" cy="1087273"/>
          </a:xfrm>
          <a:custGeom>
            <a:avLst/>
            <a:gdLst>
              <a:gd name="connsiteX0" fmla="*/ 0 w 2227101"/>
              <a:gd name="connsiteY0" fmla="*/ 164334 h 985986"/>
              <a:gd name="connsiteX1" fmla="*/ 164334 w 2227101"/>
              <a:gd name="connsiteY1" fmla="*/ 0 h 985986"/>
              <a:gd name="connsiteX2" fmla="*/ 2062767 w 2227101"/>
              <a:gd name="connsiteY2" fmla="*/ 0 h 985986"/>
              <a:gd name="connsiteX3" fmla="*/ 2227101 w 2227101"/>
              <a:gd name="connsiteY3" fmla="*/ 164334 h 985986"/>
              <a:gd name="connsiteX4" fmla="*/ 2227101 w 2227101"/>
              <a:gd name="connsiteY4" fmla="*/ 821652 h 985986"/>
              <a:gd name="connsiteX5" fmla="*/ 2062767 w 2227101"/>
              <a:gd name="connsiteY5" fmla="*/ 985986 h 985986"/>
              <a:gd name="connsiteX6" fmla="*/ 164334 w 2227101"/>
              <a:gd name="connsiteY6" fmla="*/ 985986 h 985986"/>
              <a:gd name="connsiteX7" fmla="*/ 0 w 2227101"/>
              <a:gd name="connsiteY7" fmla="*/ 821652 h 985986"/>
              <a:gd name="connsiteX8" fmla="*/ 0 w 2227101"/>
              <a:gd name="connsiteY8" fmla="*/ 164334 h 985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27101" h="985986">
                <a:moveTo>
                  <a:pt x="0" y="164334"/>
                </a:moveTo>
                <a:cubicBezTo>
                  <a:pt x="0" y="73575"/>
                  <a:pt x="73575" y="0"/>
                  <a:pt x="164334" y="0"/>
                </a:cubicBezTo>
                <a:lnTo>
                  <a:pt x="2062767" y="0"/>
                </a:lnTo>
                <a:cubicBezTo>
                  <a:pt x="2153526" y="0"/>
                  <a:pt x="2227101" y="73575"/>
                  <a:pt x="2227101" y="164334"/>
                </a:cubicBezTo>
                <a:lnTo>
                  <a:pt x="2227101" y="821652"/>
                </a:lnTo>
                <a:cubicBezTo>
                  <a:pt x="2227101" y="912411"/>
                  <a:pt x="2153526" y="985986"/>
                  <a:pt x="2062767" y="985986"/>
                </a:cubicBezTo>
                <a:lnTo>
                  <a:pt x="164334" y="985986"/>
                </a:lnTo>
                <a:cubicBezTo>
                  <a:pt x="73575" y="985986"/>
                  <a:pt x="0" y="912411"/>
                  <a:pt x="0" y="821652"/>
                </a:cubicBezTo>
                <a:lnTo>
                  <a:pt x="0" y="164334"/>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4677" tIns="84677" rIns="84677" bIns="84677" numCol="1" spcCol="1270" anchor="ctr" anchorCtr="0">
            <a:noAutofit/>
          </a:bodyPr>
          <a:lstStyle/>
          <a:p>
            <a:pPr algn="ctr" defTabSz="566738">
              <a:lnSpc>
                <a:spcPct val="90000"/>
              </a:lnSpc>
              <a:spcBef>
                <a:spcPct val="0"/>
              </a:spcBef>
              <a:spcAft>
                <a:spcPct val="35000"/>
              </a:spcAft>
            </a:pPr>
            <a:r>
              <a:rPr lang="en-US" dirty="0">
                <a:latin typeface="Open Sans" panose="020B0606030504020204" pitchFamily="34" charset="0"/>
              </a:rPr>
              <a:t>“Population Health”</a:t>
            </a:r>
          </a:p>
          <a:p>
            <a:pPr algn="ctr" defTabSz="566738">
              <a:lnSpc>
                <a:spcPct val="90000"/>
              </a:lnSpc>
              <a:spcBef>
                <a:spcPct val="0"/>
              </a:spcBef>
              <a:spcAft>
                <a:spcPct val="35000"/>
              </a:spcAft>
            </a:pPr>
            <a:r>
              <a:rPr lang="en-US" dirty="0">
                <a:latin typeface="Open Sans" panose="020B0606030504020204" pitchFamily="34" charset="0"/>
              </a:rPr>
              <a:t>Chronic Disease</a:t>
            </a:r>
          </a:p>
        </p:txBody>
      </p:sp>
      <p:sp>
        <p:nvSpPr>
          <p:cNvPr id="21" name="Freeform: Shape 20">
            <a:extLst>
              <a:ext uri="{FF2B5EF4-FFF2-40B4-BE49-F238E27FC236}">
                <a16:creationId xmlns:a16="http://schemas.microsoft.com/office/drawing/2014/main" id="{43A57A2B-633F-75F1-1F3F-CE691CED4408}"/>
              </a:ext>
            </a:extLst>
          </p:cNvPr>
          <p:cNvSpPr/>
          <p:nvPr/>
        </p:nvSpPr>
        <p:spPr>
          <a:xfrm>
            <a:off x="6238590" y="1814708"/>
            <a:ext cx="2338880" cy="1087273"/>
          </a:xfrm>
          <a:custGeom>
            <a:avLst/>
            <a:gdLst>
              <a:gd name="connsiteX0" fmla="*/ 0 w 2227101"/>
              <a:gd name="connsiteY0" fmla="*/ 164334 h 985986"/>
              <a:gd name="connsiteX1" fmla="*/ 164334 w 2227101"/>
              <a:gd name="connsiteY1" fmla="*/ 0 h 985986"/>
              <a:gd name="connsiteX2" fmla="*/ 2062767 w 2227101"/>
              <a:gd name="connsiteY2" fmla="*/ 0 h 985986"/>
              <a:gd name="connsiteX3" fmla="*/ 2227101 w 2227101"/>
              <a:gd name="connsiteY3" fmla="*/ 164334 h 985986"/>
              <a:gd name="connsiteX4" fmla="*/ 2227101 w 2227101"/>
              <a:gd name="connsiteY4" fmla="*/ 821652 h 985986"/>
              <a:gd name="connsiteX5" fmla="*/ 2062767 w 2227101"/>
              <a:gd name="connsiteY5" fmla="*/ 985986 h 985986"/>
              <a:gd name="connsiteX6" fmla="*/ 164334 w 2227101"/>
              <a:gd name="connsiteY6" fmla="*/ 985986 h 985986"/>
              <a:gd name="connsiteX7" fmla="*/ 0 w 2227101"/>
              <a:gd name="connsiteY7" fmla="*/ 821652 h 985986"/>
              <a:gd name="connsiteX8" fmla="*/ 0 w 2227101"/>
              <a:gd name="connsiteY8" fmla="*/ 164334 h 985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27101" h="985986">
                <a:moveTo>
                  <a:pt x="0" y="164334"/>
                </a:moveTo>
                <a:cubicBezTo>
                  <a:pt x="0" y="73575"/>
                  <a:pt x="73575" y="0"/>
                  <a:pt x="164334" y="0"/>
                </a:cubicBezTo>
                <a:lnTo>
                  <a:pt x="2062767" y="0"/>
                </a:lnTo>
                <a:cubicBezTo>
                  <a:pt x="2153526" y="0"/>
                  <a:pt x="2227101" y="73575"/>
                  <a:pt x="2227101" y="164334"/>
                </a:cubicBezTo>
                <a:lnTo>
                  <a:pt x="2227101" y="821652"/>
                </a:lnTo>
                <a:cubicBezTo>
                  <a:pt x="2227101" y="912411"/>
                  <a:pt x="2153526" y="985986"/>
                  <a:pt x="2062767" y="985986"/>
                </a:cubicBezTo>
                <a:lnTo>
                  <a:pt x="164334" y="985986"/>
                </a:lnTo>
                <a:cubicBezTo>
                  <a:pt x="73575" y="985986"/>
                  <a:pt x="0" y="912411"/>
                  <a:pt x="0" y="821652"/>
                </a:cubicBezTo>
                <a:lnTo>
                  <a:pt x="0" y="164334"/>
                </a:lnTo>
                <a:close/>
              </a:path>
            </a:pathLst>
          </a:custGeom>
          <a:ln w="57150">
            <a:solidFill>
              <a:schemeClr val="accent2"/>
            </a:solid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4677" tIns="84677" rIns="84677" bIns="84677" numCol="1" spcCol="1270" anchor="ctr" anchorCtr="0">
            <a:noAutofit/>
          </a:bodyPr>
          <a:lstStyle/>
          <a:p>
            <a:pPr algn="ctr" defTabSz="566738">
              <a:lnSpc>
                <a:spcPct val="90000"/>
              </a:lnSpc>
              <a:spcBef>
                <a:spcPct val="0"/>
              </a:spcBef>
              <a:spcAft>
                <a:spcPct val="35000"/>
              </a:spcAft>
            </a:pPr>
            <a:r>
              <a:rPr lang="en-US" dirty="0">
                <a:latin typeface="Open Sans" panose="020B0606030504020204" pitchFamily="34" charset="0"/>
              </a:rPr>
              <a:t>“Cross-Cutting”</a:t>
            </a:r>
          </a:p>
          <a:p>
            <a:pPr algn="ctr" defTabSz="566738">
              <a:lnSpc>
                <a:spcPct val="90000"/>
              </a:lnSpc>
              <a:spcBef>
                <a:spcPct val="0"/>
              </a:spcBef>
              <a:spcAft>
                <a:spcPct val="35000"/>
              </a:spcAft>
            </a:pPr>
            <a:r>
              <a:rPr lang="en-US" dirty="0">
                <a:latin typeface="Open Sans" panose="020B0606030504020204" pitchFamily="34" charset="0"/>
              </a:rPr>
              <a:t>Consulting</a:t>
            </a:r>
          </a:p>
        </p:txBody>
      </p:sp>
      <p:pic>
        <p:nvPicPr>
          <p:cNvPr id="3" name="Picture 2">
            <a:extLst>
              <a:ext uri="{FF2B5EF4-FFF2-40B4-BE49-F238E27FC236}">
                <a16:creationId xmlns:a16="http://schemas.microsoft.com/office/drawing/2014/main" id="{24BFB358-A45B-F0EC-8A82-A5EA6ECE5F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97601" y="3543287"/>
            <a:ext cx="1487678" cy="1157768"/>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a:extLst>
              <a:ext uri="{FF2B5EF4-FFF2-40B4-BE49-F238E27FC236}">
                <a16:creationId xmlns:a16="http://schemas.microsoft.com/office/drawing/2014/main" id="{771106FD-92EC-262E-67B2-6434721177C3}"/>
              </a:ext>
            </a:extLst>
          </p:cNvPr>
          <p:cNvSpPr>
            <a:spLocks noGrp="1"/>
          </p:cNvSpPr>
          <p:nvPr>
            <p:ph type="title"/>
          </p:nvPr>
        </p:nvSpPr>
        <p:spPr>
          <a:xfrm>
            <a:off x="628650" y="273844"/>
            <a:ext cx="8075735" cy="994172"/>
          </a:xfrm>
        </p:spPr>
        <p:txBody>
          <a:bodyPr vert="horz" lIns="68580" tIns="34290" rIns="68580" bIns="34290" rtlCol="0" anchor="ctr" anchorCtr="0">
            <a:normAutofit/>
          </a:bodyPr>
          <a:lstStyle/>
          <a:p>
            <a:pPr algn="ctr"/>
            <a:r>
              <a:rPr lang="en-US" sz="2800" b="1" dirty="0"/>
              <a:t>Collaborative Quality Initiatives (CQIs)</a:t>
            </a:r>
          </a:p>
        </p:txBody>
      </p:sp>
      <p:pic>
        <p:nvPicPr>
          <p:cNvPr id="23" name="Picture 22" descr="Text&#10;&#10;Description automatically generated">
            <a:extLst>
              <a:ext uri="{FF2B5EF4-FFF2-40B4-BE49-F238E27FC236}">
                <a16:creationId xmlns:a16="http://schemas.microsoft.com/office/drawing/2014/main" id="{64B98202-B893-B6E7-B402-932C3D73DF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54189" y="3710740"/>
            <a:ext cx="2338880" cy="821440"/>
          </a:xfrm>
          <a:prstGeom prst="rect">
            <a:avLst/>
          </a:prstGeom>
        </p:spPr>
      </p:pic>
    </p:spTree>
    <p:extLst>
      <p:ext uri="{BB962C8B-B14F-4D97-AF65-F5344CB8AC3E}">
        <p14:creationId xmlns:p14="http://schemas.microsoft.com/office/powerpoint/2010/main" val="2660453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xit" presetSubtype="0" fill="hold" nodeType="withEffect">
                                  <p:stCondLst>
                                    <p:cond delay="0"/>
                                  </p:stCondLst>
                                  <p:childTnLst>
                                    <p:set>
                                      <p:cBhvr>
                                        <p:cTn id="14" dur="1" fill="hold">
                                          <p:stCondLst>
                                            <p:cond delay="0"/>
                                          </p:stCondLst>
                                        </p:cTn>
                                        <p:tgtEl>
                                          <p:spTgt spid="18">
                                            <p:txEl>
                                              <p:pRg st="1" end="1"/>
                                            </p:txEl>
                                          </p:spTgt>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Lst>
  </p:timing>
</p:sld>
</file>

<file path=ppt/theme/theme1.xml><?xml version="1.0" encoding="utf-8"?>
<a:theme xmlns:a="http://schemas.openxmlformats.org/drawingml/2006/main" name="Office Theme">
  <a:themeElements>
    <a:clrScheme name="MiHIN">
      <a:dk1>
        <a:srgbClr val="000000"/>
      </a:dk1>
      <a:lt1>
        <a:srgbClr val="FFFFFF"/>
      </a:lt1>
      <a:dk2>
        <a:srgbClr val="253E8E"/>
      </a:dk2>
      <a:lt2>
        <a:srgbClr val="E7E6E6"/>
      </a:lt2>
      <a:accent1>
        <a:srgbClr val="40C1CC"/>
      </a:accent1>
      <a:accent2>
        <a:srgbClr val="623A92"/>
      </a:accent2>
      <a:accent3>
        <a:srgbClr val="7FC468"/>
      </a:accent3>
      <a:accent4>
        <a:srgbClr val="D9BA39"/>
      </a:accent4>
      <a:accent5>
        <a:srgbClr val="8A8B8D"/>
      </a:accent5>
      <a:accent6>
        <a:srgbClr val="DCECF2"/>
      </a:accent6>
      <a:hlink>
        <a:srgbClr val="253E8E"/>
      </a:hlink>
      <a:folHlink>
        <a:srgbClr val="40C1CC"/>
      </a:folHlink>
    </a:clrScheme>
    <a:fontScheme name="Custom 1">
      <a:majorFont>
        <a:latin typeface="Open Sans ExtraBold"/>
        <a:ea typeface=""/>
        <a:cs typeface=""/>
      </a:majorFont>
      <a:minorFont>
        <a:latin typeface="Open Sans"/>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Civitas Brand">
      <a:dk1>
        <a:srgbClr val="000000"/>
      </a:dk1>
      <a:lt1>
        <a:srgbClr val="FFFFFF"/>
      </a:lt1>
      <a:dk2>
        <a:srgbClr val="B34020"/>
      </a:dk2>
      <a:lt2>
        <a:srgbClr val="EEECE1"/>
      </a:lt2>
      <a:accent1>
        <a:srgbClr val="AFADAB"/>
      </a:accent1>
      <a:accent2>
        <a:srgbClr val="0C2E5B"/>
      </a:accent2>
      <a:accent3>
        <a:srgbClr val="42403E"/>
      </a:accent3>
      <a:accent4>
        <a:srgbClr val="B24120"/>
      </a:accent4>
      <a:accent5>
        <a:srgbClr val="F1EEE9"/>
      </a:accent5>
      <a:accent6>
        <a:srgbClr val="AEADAB"/>
      </a:accent6>
      <a:hlink>
        <a:srgbClr val="B2421F"/>
      </a:hlink>
      <a:folHlink>
        <a:srgbClr val="0C305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562631C27B749449D687ED00B6F43EF" ma:contentTypeVersion="18" ma:contentTypeDescription="Create a new document." ma:contentTypeScope="" ma:versionID="7bff88228db5c616b714c55cda3ea2fe">
  <xsd:schema xmlns:xsd="http://www.w3.org/2001/XMLSchema" xmlns:xs="http://www.w3.org/2001/XMLSchema" xmlns:p="http://schemas.microsoft.com/office/2006/metadata/properties" xmlns:ns2="72918690-ab5c-48f6-ab36-b42b1ad90604" xmlns:ns3="75f83af2-595f-4dd1-a61a-3ffd01c1eecc" targetNamespace="http://schemas.microsoft.com/office/2006/metadata/properties" ma:root="true" ma:fieldsID="af7ec8edfc03d69fe6dfcc6690412407" ns2:_="" ns3:_="">
    <xsd:import namespace="72918690-ab5c-48f6-ab36-b42b1ad90604"/>
    <xsd:import namespace="75f83af2-595f-4dd1-a61a-3ffd01c1eecc"/>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2918690-ab5c-48f6-ab36-b42b1ad9060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c9bc70d5-fa5e-46c0-b97a-4bd2a06b582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Location" ma:index="24" nillable="true" ma:displayName="Location" ma:description="" ma:indexed="true" ma:internalName="MediaServiceLocation"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5f83af2-595f-4dd1-a61a-3ffd01c1eecc"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bdc894e7-1b71-4cc8-9f38-8625571170c4}" ma:internalName="TaxCatchAll" ma:showField="CatchAllData" ma:web="75f83af2-595f-4dd1-a61a-3ffd01c1eec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75f83af2-595f-4dd1-a61a-3ffd01c1eecc" xsi:nil="true"/>
    <lcf76f155ced4ddcb4097134ff3c332f xmlns="72918690-ab5c-48f6-ab36-b42b1ad90604">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8060D2D-9D22-4B23-89BF-C37FC9344714}">
  <ds:schemaRefs>
    <ds:schemaRef ds:uri="72918690-ab5c-48f6-ab36-b42b1ad90604"/>
    <ds:schemaRef ds:uri="75f83af2-595f-4dd1-a61a-3ffd01c1eec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E46D5B0A-1541-45B9-8685-6F33A54CC47B}">
  <ds:schemaRefs>
    <ds:schemaRef ds:uri="72918690-ab5c-48f6-ab36-b42b1ad90604"/>
    <ds:schemaRef ds:uri="75f83af2-595f-4dd1-a61a-3ffd01c1eecc"/>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DDACC5FF-52AB-4CD2-9963-8FF17E8DBB0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659</TotalTime>
  <Words>4582</Words>
  <Application>Microsoft Office PowerPoint</Application>
  <PresentationFormat>On-screen Show (16:9)</PresentationFormat>
  <Paragraphs>503</Paragraphs>
  <Slides>38</Slides>
  <Notes>23</Notes>
  <HiddenSlides>0</HiddenSlides>
  <MMClips>0</MMClips>
  <ScaleCrop>false</ScaleCrop>
  <HeadingPairs>
    <vt:vector size="8" baseType="variant">
      <vt:variant>
        <vt:lpstr>Fonts Used</vt:lpstr>
      </vt:variant>
      <vt:variant>
        <vt:i4>14</vt:i4>
      </vt:variant>
      <vt:variant>
        <vt:lpstr>Theme</vt:lpstr>
      </vt:variant>
      <vt:variant>
        <vt:i4>2</vt:i4>
      </vt:variant>
      <vt:variant>
        <vt:lpstr>Embedded OLE Servers</vt:lpstr>
      </vt:variant>
      <vt:variant>
        <vt:i4>1</vt:i4>
      </vt:variant>
      <vt:variant>
        <vt:lpstr>Slide Titles</vt:lpstr>
      </vt:variant>
      <vt:variant>
        <vt:i4>38</vt:i4>
      </vt:variant>
    </vt:vector>
  </HeadingPairs>
  <TitlesOfParts>
    <vt:vector size="55" baseType="lpstr">
      <vt:lpstr>Aptos</vt:lpstr>
      <vt:lpstr>Arial</vt:lpstr>
      <vt:lpstr>Calibri</vt:lpstr>
      <vt:lpstr>Courier New</vt:lpstr>
      <vt:lpstr>Courier New,monospace</vt:lpstr>
      <vt:lpstr>Helvetica</vt:lpstr>
      <vt:lpstr>Lato</vt:lpstr>
      <vt:lpstr>Lyon Text Web</vt:lpstr>
      <vt:lpstr>Noto Sans Symbols</vt:lpstr>
      <vt:lpstr>Open Sans</vt:lpstr>
      <vt:lpstr>Open Sans ExtraBold</vt:lpstr>
      <vt:lpstr>Roboto</vt:lpstr>
      <vt:lpstr>Wingdings</vt:lpstr>
      <vt:lpstr>YAFdtQi73Xs 0</vt:lpstr>
      <vt:lpstr>Office Theme</vt:lpstr>
      <vt:lpstr>1_Office Theme</vt:lpstr>
      <vt:lpstr>Acrobat 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Collaborative Quality Initiatives (CQIs)</vt:lpstr>
      <vt:lpstr>What We Do</vt:lpstr>
      <vt:lpstr>Collecting Demographic Data  Best Practices Guide</vt:lpstr>
      <vt:lpstr>Sexual Orientation and Gender Identity (SOGI)</vt:lpstr>
      <vt:lpstr>Sexual Orientation and Gender Identity (SOGI)</vt:lpstr>
      <vt:lpstr>Sexual Orientation and Gender Identity (SOGI)</vt:lpstr>
      <vt:lpstr>Best Practices Data Collection</vt:lpstr>
      <vt:lpstr>Best Practices Data Coding and Sharing</vt:lpstr>
      <vt:lpstr>Our Team</vt:lpstr>
      <vt:lpstr>Thank you!</vt:lpstr>
      <vt:lpstr>Demographic Element Modernization (DEMo) Initiative</vt:lpstr>
      <vt:lpstr>ABOUT CIVITAS</vt:lpstr>
      <vt:lpstr>PowerPoint Presentation</vt:lpstr>
      <vt:lpstr>PowerPoint Presentation</vt:lpstr>
      <vt:lpstr>Challenges with Demographic Data Collection</vt:lpstr>
      <vt:lpstr>Goal of DEMo Initiative</vt:lpstr>
      <vt:lpstr>Stakeholder Involvement</vt:lpstr>
      <vt:lpstr>Phases of Work</vt:lpstr>
      <vt:lpstr>Pronouns, Sexual Orientation, Sex, Gender</vt:lpstr>
      <vt:lpstr>Introduction and Definitions for Pronouns </vt:lpstr>
      <vt:lpstr>Proposed Optional: Pronouns</vt:lpstr>
      <vt:lpstr>Revised Optional: Pronouns</vt:lpstr>
      <vt:lpstr>Introduction and Definitions for Sexual Orientation, Sex, and Gender </vt:lpstr>
      <vt:lpstr>Proposed: Sexual Orientation</vt:lpstr>
      <vt:lpstr>Revised: Sexual Orientation</vt:lpstr>
      <vt:lpstr>Proposed: Sex and Gender</vt:lpstr>
      <vt:lpstr>Revised: Sex and Gender</vt:lpstr>
      <vt:lpstr>Next Steps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Emily Mata</cp:lastModifiedBy>
  <cp:revision>5</cp:revision>
  <dcterms:created xsi:type="dcterms:W3CDTF">2020-09-08T03:20:30Z</dcterms:created>
  <dcterms:modified xsi:type="dcterms:W3CDTF">2024-06-24T19:03:12Z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0x010100A562631C27B749449D687ED00B6F43EF</vt:lpwstr>
  </property>
</Properties>
</file>