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4481" r:id="rId5"/>
    <p:sldId id="4433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62" userDrawn="1">
          <p15:clr>
            <a:srgbClr val="A4A3A4"/>
          </p15:clr>
        </p15:guide>
        <p15:guide id="3" orient="horz" pos="163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3194AC-73C9-C67A-84EA-9F9D6F30084C}" name="Lisa Nicolaou" initials="LN" userId="S::lisa.Nicolaou@mihin.org::9004e622-8832-4327-b6b6-07a57601e2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07F"/>
    <a:srgbClr val="152453"/>
    <a:srgbClr val="253E8E"/>
    <a:srgbClr val="F4F4F4"/>
    <a:srgbClr val="40C2CC"/>
    <a:srgbClr val="364277"/>
    <a:srgbClr val="6074AC"/>
    <a:srgbClr val="0D1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EE9DD-E6F3-A673-8A50-D0B6C4572A7A}" v="84" dt="2024-05-23T12:55:58.254"/>
    <p1510:client id="{C5EC8AE4-118D-42A4-8CCD-7851A2F4726D}" v="4380" dt="2024-05-22T19:34:40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8" y="44"/>
      </p:cViewPr>
      <p:guideLst>
        <p:guide pos="2862"/>
        <p:guide orient="horz" pos="1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6169B76E-4379-584F-A9B0-7546FAD1E90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60478E48-2057-5C4E-A8B1-2B3D7DB2E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0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56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10" y="1103066"/>
            <a:ext cx="7519539" cy="3385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497D-6E51-9145-A79B-C42D57143825}" type="datetime1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02AA-C14E-874C-B139-D4A19727CAFB}" type="datetime1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E7EF-6511-FC44-AE75-B58C65247783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44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DA-CC1C-1745-9431-C64626AEE438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49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10" y="1103066"/>
            <a:ext cx="7519539" cy="3385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810" y="1869989"/>
            <a:ext cx="7519540" cy="2762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2738-D939-9F45-AC9C-07495E48DE3E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7756-6FF2-7949-BD56-D0C4A4B09745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64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032C5-7FF3-4963-8721-520DF5B51DCE}"/>
              </a:ext>
            </a:extLst>
          </p:cNvPr>
          <p:cNvSpPr/>
          <p:nvPr userDrawn="1"/>
        </p:nvSpPr>
        <p:spPr>
          <a:xfrm>
            <a:off x="1085925" y="2177143"/>
            <a:ext cx="6240161" cy="2230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56BD2D-8CFA-451B-AAA7-2EFFEC54E047}"/>
              </a:ext>
            </a:extLst>
          </p:cNvPr>
          <p:cNvSpPr/>
          <p:nvPr userDrawn="1"/>
        </p:nvSpPr>
        <p:spPr>
          <a:xfrm>
            <a:off x="5107558" y="297693"/>
            <a:ext cx="3476768" cy="34767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EB73D51-2AA7-43D1-93E2-FD2B0EFEB9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99547" y="297693"/>
            <a:ext cx="3476768" cy="3476768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26FFD2-F6A9-B202-5F2D-1DF5D35151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2023 - Michigan Health Information Network Shared Services</a:t>
            </a:r>
          </a:p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577935-71BC-7A07-9F8A-5F7E99C02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2D9D7-1738-4317-9B95-CAF8FC425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3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7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E834D16-7D4E-1CF0-C828-4FB181EB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10" y="510778"/>
            <a:ext cx="5800405" cy="930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65655E3-9ED5-3AB3-65C6-0332F7B39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10" y="1869989"/>
            <a:ext cx="5800406" cy="276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89C24BE-160A-6310-CD2D-54B99DFB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4EE3E5F-AADC-C56A-13CC-313FA70F318A}"/>
              </a:ext>
            </a:extLst>
          </p:cNvPr>
          <p:cNvSpPr txBox="1">
            <a:spLocks/>
          </p:cNvSpPr>
          <p:nvPr userDrawn="1"/>
        </p:nvSpPr>
        <p:spPr>
          <a:xfrm>
            <a:off x="0" y="4767263"/>
            <a:ext cx="4250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>
                <a:latin typeface="+mj-lt"/>
              </a:rPr>
              <a:pPr/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26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449" y="273844"/>
            <a:ext cx="6800248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448" y="1369219"/>
            <a:ext cx="6800249" cy="3079211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66FE4D-459E-70D8-C3DF-AC115A2E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67263"/>
            <a:ext cx="425020" cy="273844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959E6D-969D-286B-6E58-DD12FA0C841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7CA33FA-0FB2-DFFC-2BA4-C341438C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10" y="510778"/>
            <a:ext cx="5800405" cy="930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EC029B-D9FD-9CC7-C86C-901B8CA0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10" y="1869989"/>
            <a:ext cx="5800406" cy="276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>
                <a:solidFill>
                  <a:schemeClr val="bg1"/>
                </a:solidFill>
                <a:latin typeface="Helvetica" pitchFamily="2" charset="0"/>
              </a:defRPr>
            </a:lvl2pPr>
            <a:lvl3pPr>
              <a:defRPr>
                <a:solidFill>
                  <a:schemeClr val="bg1"/>
                </a:solidFill>
                <a:latin typeface="Helvetica" pitchFamily="2" charset="0"/>
              </a:defRPr>
            </a:lvl3pPr>
            <a:lvl4pPr>
              <a:defRPr>
                <a:solidFill>
                  <a:schemeClr val="bg1"/>
                </a:solidFill>
                <a:latin typeface="Helvetica" pitchFamily="2" charset="0"/>
              </a:defRPr>
            </a:lvl4pPr>
            <a:lvl5pPr>
              <a:defRPr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0C3B9B-AB5A-46A0-ADFE-62AF68D35C49}"/>
              </a:ext>
            </a:extLst>
          </p:cNvPr>
          <p:cNvSpPr/>
          <p:nvPr userDrawn="1"/>
        </p:nvSpPr>
        <p:spPr>
          <a:xfrm>
            <a:off x="1" y="4686300"/>
            <a:ext cx="9144000" cy="466831"/>
          </a:xfrm>
          <a:prstGeom prst="rect">
            <a:avLst/>
          </a:prstGeom>
          <a:solidFill>
            <a:srgbClr val="25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4968B8-1F05-52C7-F75A-CBFF28CCB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791039"/>
            <a:ext cx="705970" cy="2262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6E506F-4FE1-AD1E-FDB0-3E02D4918CB4}"/>
              </a:ext>
            </a:extLst>
          </p:cNvPr>
          <p:cNvSpPr txBox="1"/>
          <p:nvPr userDrawn="1"/>
        </p:nvSpPr>
        <p:spPr>
          <a:xfrm>
            <a:off x="7217820" y="4858159"/>
            <a:ext cx="6007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</a:rPr>
              <a:t>mihin.org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941269-A15F-6D97-5544-B027AC0220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507" y="4805999"/>
            <a:ext cx="184578" cy="1845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5022900-5961-F3FF-2723-BEC203AAA8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2071" y="4833319"/>
            <a:ext cx="187188" cy="17278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2881FD2-AA8C-9C28-AB5E-F5555133A5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4619" y="4823747"/>
            <a:ext cx="184578" cy="149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DE16C8-8F4E-906C-8571-2C74874E5253}"/>
              </a:ext>
            </a:extLst>
          </p:cNvPr>
          <p:cNvSpPr txBox="1"/>
          <p:nvPr userDrawn="1"/>
        </p:nvSpPr>
        <p:spPr>
          <a:xfrm>
            <a:off x="3948308" y="4830736"/>
            <a:ext cx="7632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</a:rPr>
              <a:t>Copyright 2023</a:t>
            </a:r>
          </a:p>
        </p:txBody>
      </p:sp>
    </p:spTree>
    <p:extLst>
      <p:ext uri="{BB962C8B-B14F-4D97-AF65-F5344CB8AC3E}">
        <p14:creationId xmlns:p14="http://schemas.microsoft.com/office/powerpoint/2010/main" val="252392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959E6D-969D-286B-6E58-DD12FA0C841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1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7EEA23-DBE0-196E-3968-F181C2018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381" y="4638986"/>
            <a:ext cx="1224080" cy="4048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240DE4-A0AD-F9E1-F3D7-FE61B3CDC37B}"/>
              </a:ext>
            </a:extLst>
          </p:cNvPr>
          <p:cNvCxnSpPr>
            <a:cxnSpLocks/>
          </p:cNvCxnSpPr>
          <p:nvPr userDrawn="1"/>
        </p:nvCxnSpPr>
        <p:spPr>
          <a:xfrm>
            <a:off x="549013" y="4924425"/>
            <a:ext cx="713268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7CA33FA-0FB2-DFFC-2BA4-C341438C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10" y="510778"/>
            <a:ext cx="5800405" cy="930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EC029B-D9FD-9CC7-C86C-901B8CA0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10" y="1869989"/>
            <a:ext cx="5800406" cy="276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>
                <a:solidFill>
                  <a:schemeClr val="bg1"/>
                </a:solidFill>
                <a:latin typeface="Helvetica" pitchFamily="2" charset="0"/>
              </a:defRPr>
            </a:lvl2pPr>
            <a:lvl3pPr>
              <a:defRPr>
                <a:solidFill>
                  <a:schemeClr val="bg1"/>
                </a:solidFill>
                <a:latin typeface="Helvetica" pitchFamily="2" charset="0"/>
              </a:defRPr>
            </a:lvl3pPr>
            <a:lvl4pPr>
              <a:defRPr>
                <a:solidFill>
                  <a:schemeClr val="bg1"/>
                </a:solidFill>
                <a:latin typeface="Helvetica" pitchFamily="2" charset="0"/>
              </a:defRPr>
            </a:lvl4pPr>
            <a:lvl5pPr>
              <a:defRPr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891117-F6BA-E5DD-D4FD-843E75F4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67263"/>
            <a:ext cx="425020" cy="27384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2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959E6D-969D-286B-6E58-DD12FA0C841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7EEA23-DBE0-196E-3968-F181C2018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381" y="4638986"/>
            <a:ext cx="1224080" cy="4048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240DE4-A0AD-F9E1-F3D7-FE61B3CDC37B}"/>
              </a:ext>
            </a:extLst>
          </p:cNvPr>
          <p:cNvCxnSpPr>
            <a:cxnSpLocks/>
          </p:cNvCxnSpPr>
          <p:nvPr userDrawn="1"/>
        </p:nvCxnSpPr>
        <p:spPr>
          <a:xfrm>
            <a:off x="549013" y="4924425"/>
            <a:ext cx="713268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DC52DF1-A416-CAF3-B92F-1477D100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10" y="510778"/>
            <a:ext cx="5800405" cy="930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2925CB-0CE8-57C9-276D-49922142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10" y="1869989"/>
            <a:ext cx="5800406" cy="276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>
                <a:solidFill>
                  <a:schemeClr val="bg1"/>
                </a:solidFill>
                <a:latin typeface="Helvetica" pitchFamily="2" charset="0"/>
              </a:defRPr>
            </a:lvl2pPr>
            <a:lvl3pPr>
              <a:defRPr>
                <a:solidFill>
                  <a:schemeClr val="bg1"/>
                </a:solidFill>
                <a:latin typeface="Helvetica" pitchFamily="2" charset="0"/>
              </a:defRPr>
            </a:lvl3pPr>
            <a:lvl4pPr>
              <a:defRPr>
                <a:solidFill>
                  <a:schemeClr val="bg1"/>
                </a:solidFill>
                <a:latin typeface="Helvetica" pitchFamily="2" charset="0"/>
              </a:defRPr>
            </a:lvl4pPr>
            <a:lvl5pPr>
              <a:defRPr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C6D5022-447B-0D69-645D-A077489B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67263"/>
            <a:ext cx="425020" cy="27384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2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12F6-27B4-4B46-BD10-7A0AD6A2719E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3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1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10" y="1103066"/>
            <a:ext cx="7519539" cy="3385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08A-F5D8-5B4E-AD54-9A46FC73B73C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8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Relationship Id="rId27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fld id="{3722C008-D799-2D4F-9D88-497ED690655C}" type="datetime1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3D40E-1A35-3752-C824-F5878205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10" y="510778"/>
            <a:ext cx="5800405" cy="930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52A402B-E9D4-A9AA-7B47-316BEFA3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5810" y="1869989"/>
            <a:ext cx="5800406" cy="276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E1C03-8A11-5F38-8B75-6066B25CE937}"/>
              </a:ext>
            </a:extLst>
          </p:cNvPr>
          <p:cNvSpPr/>
          <p:nvPr userDrawn="1"/>
        </p:nvSpPr>
        <p:spPr>
          <a:xfrm>
            <a:off x="1" y="4686300"/>
            <a:ext cx="9144000" cy="466831"/>
          </a:xfrm>
          <a:prstGeom prst="rect">
            <a:avLst/>
          </a:prstGeom>
          <a:solidFill>
            <a:srgbClr val="25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7E1670-444D-0583-CC78-1EBAB28DE7A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791039"/>
            <a:ext cx="705970" cy="226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41B8D4-545A-67B9-1B4C-FFE4CB53D9D0}"/>
              </a:ext>
            </a:extLst>
          </p:cNvPr>
          <p:cNvSpPr txBox="1"/>
          <p:nvPr userDrawn="1"/>
        </p:nvSpPr>
        <p:spPr>
          <a:xfrm>
            <a:off x="7217820" y="4858159"/>
            <a:ext cx="6007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</a:rPr>
              <a:t>mihin.org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E567AB-154E-D0AF-CE9D-25B763C535B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83507" y="4805999"/>
            <a:ext cx="184578" cy="18457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7F9C0A1-9828-70DF-AC47-FD11623092D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82071" y="4833319"/>
            <a:ext cx="187188" cy="17278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D05BE3B-16BD-2171-14F0-6962CC69D22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14619" y="4823747"/>
            <a:ext cx="184578" cy="1490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1F2938-58E8-B0CB-1EA8-10478CCE80AA}"/>
              </a:ext>
            </a:extLst>
          </p:cNvPr>
          <p:cNvSpPr txBox="1"/>
          <p:nvPr userDrawn="1"/>
        </p:nvSpPr>
        <p:spPr>
          <a:xfrm>
            <a:off x="3948308" y="4830736"/>
            <a:ext cx="763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</a:rPr>
              <a:t>Copyright 2024</a:t>
            </a:r>
          </a:p>
          <a:p>
            <a:pPr algn="r"/>
            <a:endParaRPr lang="en-US" sz="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4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5" r:id="rId3"/>
    <p:sldLayoutId id="2147483706" r:id="rId4"/>
    <p:sldLayoutId id="2147483708" r:id="rId5"/>
    <p:sldLayoutId id="2147483707" r:id="rId6"/>
    <p:sldLayoutId id="2147483675" r:id="rId7"/>
    <p:sldLayoutId id="2147483677" r:id="rId8"/>
    <p:sldLayoutId id="2147483676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95" r:id="rId16"/>
    <p:sldLayoutId id="2147483670" r:id="rId17"/>
    <p:sldLayoutId id="2147483709" r:id="rId18"/>
    <p:sldLayoutId id="2147483710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Wingdings" pitchFamily="2" charset="2"/>
        <a:buChar char="§"/>
        <a:defRPr sz="1200" b="0" i="0" kern="1200">
          <a:solidFill>
            <a:schemeClr val="accent5">
              <a:lumMod val="50000"/>
            </a:schemeClr>
          </a:solidFill>
          <a:latin typeface="+mn-lt"/>
          <a:ea typeface="Helvetica Neue" panose="02000503000000020004" pitchFamily="2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defRPr sz="1200" b="0" i="0" kern="1200">
          <a:solidFill>
            <a:schemeClr val="accent5">
              <a:lumMod val="50000"/>
            </a:schemeClr>
          </a:solidFill>
          <a:latin typeface="+mn-lt"/>
          <a:ea typeface="Helvetica Neue" panose="02000503000000020004" pitchFamily="2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Wingdings" pitchFamily="2" charset="2"/>
        <a:buChar char="§"/>
        <a:defRPr sz="1200" b="0" i="0" kern="1200">
          <a:solidFill>
            <a:schemeClr val="accent5">
              <a:lumMod val="50000"/>
            </a:schemeClr>
          </a:solidFill>
          <a:latin typeface="+mn-lt"/>
          <a:ea typeface="Helvetica Neue" panose="02000503000000020004" pitchFamily="2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Wingdings" pitchFamily="2" charset="2"/>
        <a:buChar char="§"/>
        <a:defRPr sz="1200" b="0" i="0" kern="1200">
          <a:solidFill>
            <a:schemeClr val="accent5">
              <a:lumMod val="50000"/>
            </a:schemeClr>
          </a:solidFill>
          <a:latin typeface="+mn-lt"/>
          <a:ea typeface="Helvetica Neue" panose="02000503000000020004" pitchFamily="2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Wingdings" pitchFamily="2" charset="2"/>
        <a:buChar char="§"/>
        <a:defRPr sz="1200" b="0" i="0" kern="1200">
          <a:solidFill>
            <a:schemeClr val="accent5">
              <a:lumMod val="50000"/>
            </a:schemeClr>
          </a:solidFill>
          <a:latin typeface="+mn-lt"/>
          <a:ea typeface="Helvetica Neue" panose="02000503000000020004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screen with white dots&#10;&#10;Description automatically generated">
            <a:extLst>
              <a:ext uri="{FF2B5EF4-FFF2-40B4-BE49-F238E27FC236}">
                <a16:creationId xmlns:a16="http://schemas.microsoft.com/office/drawing/2014/main" id="{B84FCF3E-0156-7851-B59A-D47FFEE1B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125F3564-4583-DB70-F40C-FB61C4562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363"/>
            <a:ext cx="9144000" cy="5051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730344-823B-6D1A-D8A7-C32D26E5658B}"/>
              </a:ext>
            </a:extLst>
          </p:cNvPr>
          <p:cNvSpPr txBox="1"/>
          <p:nvPr/>
        </p:nvSpPr>
        <p:spPr>
          <a:xfrm>
            <a:off x="1942076" y="3498876"/>
            <a:ext cx="4075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September 30, 2024</a:t>
            </a:r>
            <a:endParaRPr lang="en-US" sz="1800" dirty="0">
              <a:solidFill>
                <a:schemeClr val="bg1"/>
              </a:solidFill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4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ECB5FC-1C2D-0075-0336-AB34AC1E0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1906"/>
            <a:ext cx="9195621" cy="5196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8747C-62A6-185E-9E85-0894F541A953}"/>
              </a:ext>
            </a:extLst>
          </p:cNvPr>
          <p:cNvSpPr txBox="1"/>
          <p:nvPr/>
        </p:nvSpPr>
        <p:spPr>
          <a:xfrm>
            <a:off x="328062" y="671173"/>
            <a:ext cx="420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17" dirty="0">
                <a:solidFill>
                  <a:srgbClr val="253E8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Michigan Health Information Network Shared Services (MiHIN)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D4B75-9C90-30DB-EE65-3357C7ABA68D}"/>
              </a:ext>
            </a:extLst>
          </p:cNvPr>
          <p:cNvSpPr txBox="1"/>
          <p:nvPr/>
        </p:nvSpPr>
        <p:spPr>
          <a:xfrm>
            <a:off x="390679" y="2096519"/>
            <a:ext cx="408190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MiHIN is Michigan’s state-designated entity to continuously improve healthcare quality, efficiency, and patient safety by promoting secure, electronic exchange of health information. MiHIN represents a growing network of public and private organizations working to overcome data sharing barriers, reduce costs, and ultimately advance the health of Michigan’s population.</a:t>
            </a:r>
          </a:p>
        </p:txBody>
      </p:sp>
      <p:pic>
        <p:nvPicPr>
          <p:cNvPr id="14" name="Picture 13" descr="A picture containing dark&#10;&#10;Description automatically generated">
            <a:extLst>
              <a:ext uri="{FF2B5EF4-FFF2-40B4-BE49-F238E27FC236}">
                <a16:creationId xmlns:a16="http://schemas.microsoft.com/office/drawing/2014/main" id="{DE1B0014-4FA1-A3C3-9FF6-497F1FDB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62" y="-294983"/>
            <a:ext cx="4767310" cy="47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1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HIN">
      <a:dk1>
        <a:srgbClr val="000000"/>
      </a:dk1>
      <a:lt1>
        <a:srgbClr val="FFFFFF"/>
      </a:lt1>
      <a:dk2>
        <a:srgbClr val="253E8E"/>
      </a:dk2>
      <a:lt2>
        <a:srgbClr val="E7E6E6"/>
      </a:lt2>
      <a:accent1>
        <a:srgbClr val="40C1CC"/>
      </a:accent1>
      <a:accent2>
        <a:srgbClr val="623A92"/>
      </a:accent2>
      <a:accent3>
        <a:srgbClr val="7FC468"/>
      </a:accent3>
      <a:accent4>
        <a:srgbClr val="D9BA39"/>
      </a:accent4>
      <a:accent5>
        <a:srgbClr val="8A8B8D"/>
      </a:accent5>
      <a:accent6>
        <a:srgbClr val="DCECF2"/>
      </a:accent6>
      <a:hlink>
        <a:srgbClr val="253E8E"/>
      </a:hlink>
      <a:folHlink>
        <a:srgbClr val="40C1CC"/>
      </a:folHlink>
    </a:clrScheme>
    <a:fontScheme name="Custom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2631C27B749449D687ED00B6F43EF" ma:contentTypeVersion="18" ma:contentTypeDescription="Create a new document." ma:contentTypeScope="" ma:versionID="7bff88228db5c616b714c55cda3ea2fe">
  <xsd:schema xmlns:xsd="http://www.w3.org/2001/XMLSchema" xmlns:xs="http://www.w3.org/2001/XMLSchema" xmlns:p="http://schemas.microsoft.com/office/2006/metadata/properties" xmlns:ns2="72918690-ab5c-48f6-ab36-b42b1ad90604" xmlns:ns3="75f83af2-595f-4dd1-a61a-3ffd01c1eecc" targetNamespace="http://schemas.microsoft.com/office/2006/metadata/properties" ma:root="true" ma:fieldsID="af7ec8edfc03d69fe6dfcc6690412407" ns2:_="" ns3:_="">
    <xsd:import namespace="72918690-ab5c-48f6-ab36-b42b1ad90604"/>
    <xsd:import namespace="75f83af2-595f-4dd1-a61a-3ffd01c1ee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18690-ab5c-48f6-ab36-b42b1ad906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9bc70d5-fa5e-46c0-b97a-4bd2a06b58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3af2-595f-4dd1-a61a-3ffd01c1ee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dc894e7-1b71-4cc8-9f38-8625571170c4}" ma:internalName="TaxCatchAll" ma:showField="CatchAllData" ma:web="75f83af2-595f-4dd1-a61a-3ffd01c1ee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f83af2-595f-4dd1-a61a-3ffd01c1eecc" xsi:nil="true"/>
    <lcf76f155ced4ddcb4097134ff3c332f xmlns="72918690-ab5c-48f6-ab36-b42b1ad906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ACC5FF-52AB-4CD2-9963-8FF17E8D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060D2D-9D22-4B23-89BF-C37FC9344714}">
  <ds:schemaRefs>
    <ds:schemaRef ds:uri="72918690-ab5c-48f6-ab36-b42b1ad90604"/>
    <ds:schemaRef ds:uri="75f83af2-595f-4dd1-a61a-3ffd01c1ee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6D5B0A-1541-45B9-8685-6F33A54CC47B}">
  <ds:schemaRefs>
    <ds:schemaRef ds:uri="72918690-ab5c-48f6-ab36-b42b1ad90604"/>
    <ds:schemaRef ds:uri="75f83af2-595f-4dd1-a61a-3ffd01c1ee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68</Words>
  <Application>Microsoft Office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Helvetica</vt:lpstr>
      <vt:lpstr>Open Sans</vt:lpstr>
      <vt:lpstr>Open Sans ExtraBold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Katelyn Lewis</cp:lastModifiedBy>
  <cp:revision>4</cp:revision>
  <dcterms:created xsi:type="dcterms:W3CDTF">2020-09-08T03:20:30Z</dcterms:created>
  <dcterms:modified xsi:type="dcterms:W3CDTF">2024-09-30T14:13:28Z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0x010100A562631C27B749449D687ED00B6F43EF</vt:lpwstr>
  </property>
</Properties>
</file>