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1942" r:id="rId5"/>
    <p:sldId id="2145707089" r:id="rId6"/>
    <p:sldId id="2145707067" r:id="rId7"/>
    <p:sldId id="4468" r:id="rId8"/>
    <p:sldId id="2145707068" r:id="rId9"/>
    <p:sldId id="2145707069" r:id="rId10"/>
    <p:sldId id="256" r:id="rId11"/>
    <p:sldId id="4439" r:id="rId12"/>
    <p:sldId id="2145707087" r:id="rId13"/>
    <p:sldId id="2145707088" r:id="rId14"/>
    <p:sldId id="4433" r:id="rId15"/>
    <p:sldId id="2145707074" r:id="rId16"/>
    <p:sldId id="2145707073" r:id="rId17"/>
    <p:sldId id="2145707075" r:id="rId18"/>
    <p:sldId id="2145707076" r:id="rId19"/>
    <p:sldId id="2145707077" r:id="rId20"/>
    <p:sldId id="2145707079" r:id="rId21"/>
    <p:sldId id="2145707083" r:id="rId22"/>
    <p:sldId id="2145707090" r:id="rId23"/>
    <p:sldId id="2145707084" r:id="rId24"/>
    <p:sldId id="2145707082" r:id="rId25"/>
    <p:sldId id="2145707085" r:id="rId26"/>
    <p:sldId id="2145707072" r:id="rId27"/>
    <p:sldId id="2145707086" r:id="rId28"/>
    <p:sldId id="290"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62" userDrawn="1">
          <p15:clr>
            <a:srgbClr val="A4A3A4"/>
          </p15:clr>
        </p15:guide>
        <p15:guide id="3" orient="horz" pos="163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194AC-73C9-C67A-84EA-9F9D6F30084C}" name="Lisa Nicolaou" initials="LN" userId="S::lisa.Nicolaou@mihin.org::9004e622-8832-4327-b6b6-07a57601e2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E8E"/>
    <a:srgbClr val="F4F4F4"/>
    <a:srgbClr val="000099"/>
    <a:srgbClr val="6074AC"/>
    <a:srgbClr val="364277"/>
    <a:srgbClr val="40C2CC"/>
    <a:srgbClr val="0D15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65D5D-0583-42B3-9380-EC52A5D1B916}" v="362" dt="2024-10-29T14:07:45.6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2" autoAdjust="0"/>
    <p:restoredTop sz="86449" autoAdjust="0"/>
  </p:normalViewPr>
  <p:slideViewPr>
    <p:cSldViewPr snapToGrid="0" showGuides="1">
      <p:cViewPr varScale="1">
        <p:scale>
          <a:sx n="127" d="100"/>
          <a:sy n="127" d="100"/>
        </p:scale>
        <p:origin x="1086" y="144"/>
      </p:cViewPr>
      <p:guideLst>
        <p:guide pos="2862"/>
        <p:guide orient="horz" pos="1638"/>
      </p:guideLst>
    </p:cSldViewPr>
  </p:slideViewPr>
  <p:outlineViewPr>
    <p:cViewPr>
      <p:scale>
        <a:sx n="33" d="100"/>
        <a:sy n="33" d="100"/>
      </p:scale>
      <p:origin x="0" y="0"/>
    </p:cViewPr>
  </p:outlineViewPr>
  <p:notesTextViewPr>
    <p:cViewPr>
      <p:scale>
        <a:sx n="3" d="2"/>
        <a:sy n="3" d="2"/>
      </p:scale>
      <p:origin x="0" y="0"/>
    </p:cViewPr>
  </p:notesTextViewPr>
  <p:gridSpacing cx="54863" cy="54863"/>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9B76E-4379-584F-A9B0-7546FAD1E903}"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78E48-2057-5C4E-A8B1-2B3D7DB2E826}" type="slidenum">
              <a:rPr lang="en-US" smtClean="0"/>
              <a:t>‹#›</a:t>
            </a:fld>
            <a:endParaRPr lang="en-US"/>
          </a:p>
        </p:txBody>
      </p:sp>
    </p:spTree>
    <p:extLst>
      <p:ext uri="{BB962C8B-B14F-4D97-AF65-F5344CB8AC3E}">
        <p14:creationId xmlns:p14="http://schemas.microsoft.com/office/powerpoint/2010/main" val="218220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1F3D22-E17D-4582-BEC2-483AEDEACA7F}" type="slidenum">
              <a:rPr lang="en-US" smtClean="0"/>
              <a:t>1</a:t>
            </a:fld>
            <a:endParaRPr lang="en-US"/>
          </a:p>
        </p:txBody>
      </p:sp>
    </p:spTree>
    <p:extLst>
      <p:ext uri="{BB962C8B-B14F-4D97-AF65-F5344CB8AC3E}">
        <p14:creationId xmlns:p14="http://schemas.microsoft.com/office/powerpoint/2010/main" val="3141103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78E48-2057-5C4E-A8B1-2B3D7DB2E826}" type="slidenum">
              <a:rPr lang="en-US" smtClean="0"/>
              <a:t>15</a:t>
            </a:fld>
            <a:endParaRPr lang="en-US"/>
          </a:p>
        </p:txBody>
      </p:sp>
    </p:spTree>
    <p:extLst>
      <p:ext uri="{BB962C8B-B14F-4D97-AF65-F5344CB8AC3E}">
        <p14:creationId xmlns:p14="http://schemas.microsoft.com/office/powerpoint/2010/main" val="2183903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6% or $250M of the $4.5B in mental services spending are spent on substance use disorder services</a:t>
            </a:r>
          </a:p>
        </p:txBody>
      </p:sp>
      <p:sp>
        <p:nvSpPr>
          <p:cNvPr id="4" name="Slide Number Placeholder 3"/>
          <p:cNvSpPr>
            <a:spLocks noGrp="1"/>
          </p:cNvSpPr>
          <p:nvPr>
            <p:ph type="sldNum" sz="quarter" idx="5"/>
          </p:nvPr>
        </p:nvSpPr>
        <p:spPr/>
        <p:txBody>
          <a:bodyPr/>
          <a:lstStyle/>
          <a:p>
            <a:fld id="{60478E48-2057-5C4E-A8B1-2B3D7DB2E826}" type="slidenum">
              <a:rPr lang="en-US" smtClean="0"/>
              <a:t>16</a:t>
            </a:fld>
            <a:endParaRPr lang="en-US"/>
          </a:p>
        </p:txBody>
      </p:sp>
    </p:spTree>
    <p:extLst>
      <p:ext uri="{BB962C8B-B14F-4D97-AF65-F5344CB8AC3E}">
        <p14:creationId xmlns:p14="http://schemas.microsoft.com/office/powerpoint/2010/main" val="1737045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78E48-2057-5C4E-A8B1-2B3D7DB2E826}" type="slidenum">
              <a:rPr lang="en-US" smtClean="0"/>
              <a:t>17</a:t>
            </a:fld>
            <a:endParaRPr lang="en-US"/>
          </a:p>
        </p:txBody>
      </p:sp>
    </p:spTree>
    <p:extLst>
      <p:ext uri="{BB962C8B-B14F-4D97-AF65-F5344CB8AC3E}">
        <p14:creationId xmlns:p14="http://schemas.microsoft.com/office/powerpoint/2010/main" val="1602473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78E48-2057-5C4E-A8B1-2B3D7DB2E826}" type="slidenum">
              <a:rPr lang="en-US" smtClean="0"/>
              <a:t>18</a:t>
            </a:fld>
            <a:endParaRPr lang="en-US"/>
          </a:p>
        </p:txBody>
      </p:sp>
    </p:spTree>
    <p:extLst>
      <p:ext uri="{BB962C8B-B14F-4D97-AF65-F5344CB8AC3E}">
        <p14:creationId xmlns:p14="http://schemas.microsoft.com/office/powerpoint/2010/main" val="175668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FAC1D-36C9-6BAA-AF2E-78582ADD2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0607D8-7541-C2F7-065A-E171A6270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054F4-8D6C-8F18-FCD0-DFEEBA8E00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A05217-5540-9CF8-E929-DD8FDFEC4121}"/>
              </a:ext>
            </a:extLst>
          </p:cNvPr>
          <p:cNvSpPr>
            <a:spLocks noGrp="1"/>
          </p:cNvSpPr>
          <p:nvPr>
            <p:ph type="sldNum" sz="quarter" idx="5"/>
          </p:nvPr>
        </p:nvSpPr>
        <p:spPr/>
        <p:txBody>
          <a:bodyPr/>
          <a:lstStyle/>
          <a:p>
            <a:fld id="{60478E48-2057-5C4E-A8B1-2B3D7DB2E826}" type="slidenum">
              <a:rPr lang="en-US" smtClean="0"/>
              <a:t>19</a:t>
            </a:fld>
            <a:endParaRPr lang="en-US"/>
          </a:p>
        </p:txBody>
      </p:sp>
    </p:spTree>
    <p:extLst>
      <p:ext uri="{BB962C8B-B14F-4D97-AF65-F5344CB8AC3E}">
        <p14:creationId xmlns:p14="http://schemas.microsoft.com/office/powerpoint/2010/main" val="1907036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78E48-2057-5C4E-A8B1-2B3D7DB2E826}" type="slidenum">
              <a:rPr lang="en-US" smtClean="0"/>
              <a:t>20</a:t>
            </a:fld>
            <a:endParaRPr lang="en-US"/>
          </a:p>
        </p:txBody>
      </p:sp>
    </p:spTree>
    <p:extLst>
      <p:ext uri="{BB962C8B-B14F-4D97-AF65-F5344CB8AC3E}">
        <p14:creationId xmlns:p14="http://schemas.microsoft.com/office/powerpoint/2010/main" val="4219896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60478E48-2057-5C4E-A8B1-2B3D7DB2E826}" type="slidenum">
              <a:rPr lang="en-US" smtClean="0"/>
              <a:t>22</a:t>
            </a:fld>
            <a:endParaRPr lang="en-US"/>
          </a:p>
        </p:txBody>
      </p:sp>
    </p:spTree>
    <p:extLst>
      <p:ext uri="{BB962C8B-B14F-4D97-AF65-F5344CB8AC3E}">
        <p14:creationId xmlns:p14="http://schemas.microsoft.com/office/powerpoint/2010/main" val="271854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78E48-2057-5C4E-A8B1-2B3D7DB2E826}" type="slidenum">
              <a:rPr lang="en-US" smtClean="0"/>
              <a:t>23</a:t>
            </a:fld>
            <a:endParaRPr lang="en-US"/>
          </a:p>
        </p:txBody>
      </p:sp>
    </p:spTree>
    <p:extLst>
      <p:ext uri="{BB962C8B-B14F-4D97-AF65-F5344CB8AC3E}">
        <p14:creationId xmlns:p14="http://schemas.microsoft.com/office/powerpoint/2010/main" val="3021066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60478E48-2057-5C4E-A8B1-2B3D7DB2E826}" type="slidenum">
              <a:rPr lang="en-US" smtClean="0"/>
              <a:t>24</a:t>
            </a:fld>
            <a:endParaRPr lang="en-US"/>
          </a:p>
        </p:txBody>
      </p:sp>
    </p:spTree>
    <p:extLst>
      <p:ext uri="{BB962C8B-B14F-4D97-AF65-F5344CB8AC3E}">
        <p14:creationId xmlns:p14="http://schemas.microsoft.com/office/powerpoint/2010/main" val="65229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4234E6-58B0-4BFD-A34C-C01D1899397E}" type="slidenum">
              <a:rPr lang="en-US" smtClean="0"/>
              <a:t>3</a:t>
            </a:fld>
            <a:endParaRPr lang="en-US"/>
          </a:p>
        </p:txBody>
      </p:sp>
    </p:spTree>
    <p:extLst>
      <p:ext uri="{BB962C8B-B14F-4D97-AF65-F5344CB8AC3E}">
        <p14:creationId xmlns:p14="http://schemas.microsoft.com/office/powerpoint/2010/main" val="411477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78E48-2057-5C4E-A8B1-2B3D7DB2E826}" type="slidenum">
              <a:rPr lang="en-US" smtClean="0"/>
              <a:t>7</a:t>
            </a:fld>
            <a:endParaRPr lang="en-US"/>
          </a:p>
        </p:txBody>
      </p:sp>
    </p:spTree>
    <p:extLst>
      <p:ext uri="{BB962C8B-B14F-4D97-AF65-F5344CB8AC3E}">
        <p14:creationId xmlns:p14="http://schemas.microsoft.com/office/powerpoint/2010/main" val="3418532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78E48-2057-5C4E-A8B1-2B3D7DB2E826}" type="slidenum">
              <a:rPr lang="en-US" smtClean="0"/>
              <a:t>9</a:t>
            </a:fld>
            <a:endParaRPr lang="en-US"/>
          </a:p>
        </p:txBody>
      </p:sp>
    </p:spTree>
    <p:extLst>
      <p:ext uri="{BB962C8B-B14F-4D97-AF65-F5344CB8AC3E}">
        <p14:creationId xmlns:p14="http://schemas.microsoft.com/office/powerpoint/2010/main" val="2430470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78E48-2057-5C4E-A8B1-2B3D7DB2E826}" type="slidenum">
              <a:rPr lang="en-US" smtClean="0"/>
              <a:t>10</a:t>
            </a:fld>
            <a:endParaRPr lang="en-US"/>
          </a:p>
        </p:txBody>
      </p:sp>
    </p:spTree>
    <p:extLst>
      <p:ext uri="{BB962C8B-B14F-4D97-AF65-F5344CB8AC3E}">
        <p14:creationId xmlns:p14="http://schemas.microsoft.com/office/powerpoint/2010/main" val="110316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78E48-2057-5C4E-A8B1-2B3D7DB2E826}" type="slidenum">
              <a:rPr lang="en-US" smtClean="0"/>
              <a:t>11</a:t>
            </a:fld>
            <a:endParaRPr lang="en-US"/>
          </a:p>
        </p:txBody>
      </p:sp>
    </p:spTree>
    <p:extLst>
      <p:ext uri="{BB962C8B-B14F-4D97-AF65-F5344CB8AC3E}">
        <p14:creationId xmlns:p14="http://schemas.microsoft.com/office/powerpoint/2010/main" val="1782442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78E48-2057-5C4E-A8B1-2B3D7DB2E826}" type="slidenum">
              <a:rPr lang="en-US" smtClean="0"/>
              <a:t>12</a:t>
            </a:fld>
            <a:endParaRPr lang="en-US"/>
          </a:p>
        </p:txBody>
      </p:sp>
    </p:spTree>
    <p:extLst>
      <p:ext uri="{BB962C8B-B14F-4D97-AF65-F5344CB8AC3E}">
        <p14:creationId xmlns:p14="http://schemas.microsoft.com/office/powerpoint/2010/main" val="1661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78E48-2057-5C4E-A8B1-2B3D7DB2E826}" type="slidenum">
              <a:rPr lang="en-US" smtClean="0"/>
              <a:t>13</a:t>
            </a:fld>
            <a:endParaRPr lang="en-US"/>
          </a:p>
        </p:txBody>
      </p:sp>
    </p:spTree>
    <p:extLst>
      <p:ext uri="{BB962C8B-B14F-4D97-AF65-F5344CB8AC3E}">
        <p14:creationId xmlns:p14="http://schemas.microsoft.com/office/powerpoint/2010/main" val="2410920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478E48-2057-5C4E-A8B1-2B3D7DB2E826}" type="slidenum">
              <a:rPr lang="en-US" smtClean="0"/>
              <a:t>14</a:t>
            </a:fld>
            <a:endParaRPr lang="en-US"/>
          </a:p>
        </p:txBody>
      </p:sp>
    </p:spTree>
    <p:extLst>
      <p:ext uri="{BB962C8B-B14F-4D97-AF65-F5344CB8AC3E}">
        <p14:creationId xmlns:p14="http://schemas.microsoft.com/office/powerpoint/2010/main" val="2931461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956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C1497D-6E51-9145-A79B-C42D57143825}" type="datetime1">
              <a:rPr lang="en-US" smtClean="0"/>
              <a:t>10/29/2024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245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102AA-C14E-874C-B139-D4A19727CAFB}" type="datetime1">
              <a:rPr lang="en-US" smtClean="0"/>
              <a:t>10/29/2024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873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004E7EF-6511-FC44-AE75-B58C65247783}" type="datetime1">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16544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13C01DA-CC1C-1745-9431-C64626AEE438}" type="datetime1">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2749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95810" y="1869989"/>
            <a:ext cx="7519540" cy="276273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C72738-D939-9F45-AC9C-07495E48DE3E}" type="datetime1">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16811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DA7756-6FF2-7949-BD56-D0C4A4B09745}" type="datetime1">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23437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649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032C5-7FF3-4963-8721-520DF5B51DCE}"/>
              </a:ext>
            </a:extLst>
          </p:cNvPr>
          <p:cNvSpPr/>
          <p:nvPr userDrawn="1"/>
        </p:nvSpPr>
        <p:spPr>
          <a:xfrm>
            <a:off x="1085925" y="2177143"/>
            <a:ext cx="6240161" cy="22303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5" name="Oval 4">
            <a:extLst>
              <a:ext uri="{FF2B5EF4-FFF2-40B4-BE49-F238E27FC236}">
                <a16:creationId xmlns:a16="http://schemas.microsoft.com/office/drawing/2014/main" id="{8D56BD2D-8CFA-451B-AAA7-2EFFEC54E047}"/>
              </a:ext>
            </a:extLst>
          </p:cNvPr>
          <p:cNvSpPr/>
          <p:nvPr userDrawn="1"/>
        </p:nvSpPr>
        <p:spPr>
          <a:xfrm>
            <a:off x="5107558" y="297693"/>
            <a:ext cx="3476768" cy="347676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Picture Placeholder 3">
            <a:extLst>
              <a:ext uri="{FF2B5EF4-FFF2-40B4-BE49-F238E27FC236}">
                <a16:creationId xmlns:a16="http://schemas.microsoft.com/office/drawing/2014/main" id="{AEB73D51-2AA7-43D1-93E2-FD2B0EFEB93F}"/>
              </a:ext>
            </a:extLst>
          </p:cNvPr>
          <p:cNvSpPr>
            <a:spLocks noGrp="1"/>
          </p:cNvSpPr>
          <p:nvPr>
            <p:ph type="pic" sz="quarter" idx="10"/>
          </p:nvPr>
        </p:nvSpPr>
        <p:spPr>
          <a:xfrm>
            <a:off x="4899547" y="297693"/>
            <a:ext cx="3476768" cy="3476768"/>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42128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3C26FFD2-F6A9-B202-5F2D-1DF5D351516E}"/>
              </a:ext>
            </a:extLst>
          </p:cNvPr>
          <p:cNvSpPr>
            <a:spLocks noGrp="1"/>
          </p:cNvSpPr>
          <p:nvPr>
            <p:ph type="ftr" sz="quarter" idx="10"/>
          </p:nvPr>
        </p:nvSpPr>
        <p:spPr/>
        <p:txBody>
          <a:bodyPr/>
          <a:lstStyle/>
          <a:p>
            <a:r>
              <a:rPr lang="en-US" dirty="0"/>
              <a:t>Copyright 2023 - Michigan Health Information Network Shared Services</a:t>
            </a:r>
          </a:p>
          <a:p>
            <a:endParaRPr lang="en-US" dirty="0"/>
          </a:p>
        </p:txBody>
      </p:sp>
      <p:sp>
        <p:nvSpPr>
          <p:cNvPr id="8" name="Slide Number Placeholder 7">
            <a:extLst>
              <a:ext uri="{FF2B5EF4-FFF2-40B4-BE49-F238E27FC236}">
                <a16:creationId xmlns:a16="http://schemas.microsoft.com/office/drawing/2014/main" id="{23577935-71BC-7A07-9F8A-5F7E99C02DB0}"/>
              </a:ext>
            </a:extLst>
          </p:cNvPr>
          <p:cNvSpPr>
            <a:spLocks noGrp="1"/>
          </p:cNvSpPr>
          <p:nvPr>
            <p:ph type="sldNum" sz="quarter" idx="11"/>
          </p:nvPr>
        </p:nvSpPr>
        <p:spPr/>
        <p:txBody>
          <a:bodyPr/>
          <a:lstStyle/>
          <a:p>
            <a:fld id="{49F2D9D7-1738-4317-9B95-CAF8FC4254A1}" type="slidenum">
              <a:rPr lang="en-US" smtClean="0"/>
              <a:pPr/>
              <a:t>‹#›</a:t>
            </a:fld>
            <a:endParaRPr lang="en-US" dirty="0"/>
          </a:p>
        </p:txBody>
      </p:sp>
    </p:spTree>
    <p:extLst>
      <p:ext uri="{BB962C8B-B14F-4D97-AF65-F5344CB8AC3E}">
        <p14:creationId xmlns:p14="http://schemas.microsoft.com/office/powerpoint/2010/main" val="3677820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0" y="0"/>
            <a:ext cx="9144000" cy="5143500"/>
          </a:xfrm>
          <a:prstGeom prst="rect">
            <a:avLst/>
          </a:prstGeom>
        </p:spPr>
        <p:txBody>
          <a:bodyPr/>
          <a:lstStyle/>
          <a:p>
            <a:endParaRPr lang="en-US"/>
          </a:p>
        </p:txBody>
      </p:sp>
    </p:spTree>
    <p:extLst>
      <p:ext uri="{BB962C8B-B14F-4D97-AF65-F5344CB8AC3E}">
        <p14:creationId xmlns:p14="http://schemas.microsoft.com/office/powerpoint/2010/main" val="81469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4E834D16-7D4E-1CF0-C828-4FB181EB205F}"/>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tx2"/>
                </a:solidFill>
                <a:latin typeface="Helvetica" pitchFamily="2" charset="0"/>
              </a:defRPr>
            </a:lvl1pPr>
          </a:lstStyle>
          <a:p>
            <a:r>
              <a:rPr lang="en-US" dirty="0"/>
              <a:t>Click to edit Master title style</a:t>
            </a:r>
          </a:p>
        </p:txBody>
      </p:sp>
      <p:sp>
        <p:nvSpPr>
          <p:cNvPr id="15" name="Text Placeholder 2">
            <a:extLst>
              <a:ext uri="{FF2B5EF4-FFF2-40B4-BE49-F238E27FC236}">
                <a16:creationId xmlns:a16="http://schemas.microsoft.com/office/drawing/2014/main" id="{165655E3-9ED5-3AB3-65C6-0332F7B39373}"/>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189C24BE-160A-6310-CD2D-54B99DFB2008}"/>
              </a:ext>
            </a:extLst>
          </p:cNvPr>
          <p:cNvSpPr>
            <a:spLocks noGrp="1"/>
          </p:cNvSpPr>
          <p:nvPr>
            <p:ph type="sldNum" sz="quarter" idx="12"/>
          </p:nvPr>
        </p:nvSpPr>
        <p:spPr/>
        <p:txBody>
          <a:bodyPr/>
          <a:lstStyle>
            <a:lvl1pPr>
              <a:defRPr>
                <a:latin typeface="Helvetica" pitchFamily="2" charset="0"/>
              </a:defRPr>
            </a:lvl1pPr>
          </a:lstStyle>
          <a:p>
            <a:fld id="{48F63A3B-78C7-47BE-AE5E-E10140E04643}" type="slidenum">
              <a:rPr lang="en-US" smtClean="0"/>
              <a:pPr/>
              <a:t>‹#›</a:t>
            </a:fld>
            <a:endParaRPr lang="en-US" dirty="0"/>
          </a:p>
        </p:txBody>
      </p:sp>
      <p:sp>
        <p:nvSpPr>
          <p:cNvPr id="16" name="Slide Number Placeholder 5">
            <a:extLst>
              <a:ext uri="{FF2B5EF4-FFF2-40B4-BE49-F238E27FC236}">
                <a16:creationId xmlns:a16="http://schemas.microsoft.com/office/drawing/2014/main" id="{E4EE3E5F-AADC-C56A-13CC-313FA70F318A}"/>
              </a:ext>
            </a:extLst>
          </p:cNvPr>
          <p:cNvSpPr txBox="1">
            <a:spLocks/>
          </p:cNvSpPr>
          <p:nvPr userDrawn="1"/>
        </p:nvSpPr>
        <p:spPr>
          <a:xfrm>
            <a:off x="0" y="4767263"/>
            <a:ext cx="425020" cy="273844"/>
          </a:xfrm>
          <a:prstGeom prst="rect">
            <a:avLst/>
          </a:prstGeom>
        </p:spPr>
        <p:txBody>
          <a:bodyPr vert="horz" lIns="91440" tIns="45720" rIns="91440" bIns="45720" rtlCol="0" anchor="ctr"/>
          <a:lstStyle>
            <a:defPPr>
              <a:defRPr lang="en-US"/>
            </a:defPPr>
            <a:lvl1pPr marL="0" algn="r" defTabSz="457200" rtl="0" eaLnBrk="1" latinLnBrk="0" hangingPunct="1">
              <a:defRPr sz="900" b="0" kern="1200">
                <a:solidFill>
                  <a:schemeClr val="accent5"/>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latin typeface="+mj-lt"/>
              </a:rPr>
              <a:pPr/>
              <a:t>‹#›</a:t>
            </a:fld>
            <a:endParaRPr lang="en-US" dirty="0">
              <a:latin typeface="+mj-lt"/>
            </a:endParaRPr>
          </a:p>
        </p:txBody>
      </p:sp>
    </p:spTree>
    <p:extLst>
      <p:ext uri="{BB962C8B-B14F-4D97-AF65-F5344CB8AC3E}">
        <p14:creationId xmlns:p14="http://schemas.microsoft.com/office/powerpoint/2010/main" val="142265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4008AC0-C959-415A-BA60-4E6586365E95}"/>
              </a:ext>
            </a:extLst>
          </p:cNvPr>
          <p:cNvSpPr>
            <a:spLocks noGrp="1"/>
          </p:cNvSpPr>
          <p:nvPr>
            <p:ph type="pic" sz="quarter" idx="10"/>
          </p:nvPr>
        </p:nvSpPr>
        <p:spPr>
          <a:xfrm>
            <a:off x="0" y="0"/>
            <a:ext cx="9144000" cy="5143500"/>
          </a:xfrm>
          <a:prstGeom prst="rect">
            <a:avLst/>
          </a:prstGeom>
          <a:solidFill>
            <a:schemeClr val="accent2"/>
          </a:solidFill>
        </p:spPr>
        <p:txBody>
          <a:bodyPr/>
          <a:lstStyle/>
          <a:p>
            <a:endParaRPr lang="en-GB"/>
          </a:p>
        </p:txBody>
      </p:sp>
    </p:spTree>
    <p:extLst>
      <p:ext uri="{BB962C8B-B14F-4D97-AF65-F5344CB8AC3E}">
        <p14:creationId xmlns:p14="http://schemas.microsoft.com/office/powerpoint/2010/main" val="333137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1449" y="273844"/>
            <a:ext cx="6800248" cy="994172"/>
          </a:xfrm>
          <a:prstGeom prst="rect">
            <a:avLst/>
          </a:prstGeom>
        </p:spPr>
        <p:txBody>
          <a:bodyPr/>
          <a:lstStyle>
            <a:lvl1pPr>
              <a:defRPr>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3" name="Content Placeholder 2"/>
          <p:cNvSpPr>
            <a:spLocks noGrp="1"/>
          </p:cNvSpPr>
          <p:nvPr>
            <p:ph idx="1"/>
          </p:nvPr>
        </p:nvSpPr>
        <p:spPr>
          <a:xfrm>
            <a:off x="881448" y="1369219"/>
            <a:ext cx="6800249" cy="307921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2B66FE4D-459E-70D8-C3DF-AC115A2EB156}"/>
              </a:ext>
            </a:extLst>
          </p:cNvPr>
          <p:cNvSpPr>
            <a:spLocks noGrp="1"/>
          </p:cNvSpPr>
          <p:nvPr>
            <p:ph type="sldNum" sz="quarter" idx="12"/>
          </p:nvPr>
        </p:nvSpPr>
        <p:spPr>
          <a:xfrm>
            <a:off x="0" y="4767263"/>
            <a:ext cx="425020" cy="273844"/>
          </a:xfrm>
        </p:spPr>
        <p:txBody>
          <a:bodyPr/>
          <a:lstStyle>
            <a:lvl1pPr>
              <a:defRPr b="0">
                <a:solidFill>
                  <a:schemeClr val="accent5"/>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8389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A90C3B9B-AB5A-46A0-ADFE-62AF68D35C49}"/>
              </a:ext>
            </a:extLst>
          </p:cNvPr>
          <p:cNvSpPr/>
          <p:nvPr userDrawn="1"/>
        </p:nvSpPr>
        <p:spPr>
          <a:xfrm>
            <a:off x="1" y="4686300"/>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B44968B8-1F05-52C7-F75A-CBFF28CCB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50" y="4791039"/>
            <a:ext cx="705970" cy="226291"/>
          </a:xfrm>
          <a:prstGeom prst="rect">
            <a:avLst/>
          </a:prstGeom>
        </p:spPr>
      </p:pic>
      <p:sp>
        <p:nvSpPr>
          <p:cNvPr id="8" name="TextBox 7">
            <a:extLst>
              <a:ext uri="{FF2B5EF4-FFF2-40B4-BE49-F238E27FC236}">
                <a16:creationId xmlns:a16="http://schemas.microsoft.com/office/drawing/2014/main" id="{CD6E506F-4FE1-AD1E-FDB0-3E02D4918CB4}"/>
              </a:ext>
            </a:extLst>
          </p:cNvPr>
          <p:cNvSpPr txBox="1"/>
          <p:nvPr userDrawn="1"/>
        </p:nvSpPr>
        <p:spPr>
          <a:xfrm>
            <a:off x="7217820" y="4858159"/>
            <a:ext cx="600743" cy="123111"/>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9" name="Graphic 8">
            <a:extLst>
              <a:ext uri="{FF2B5EF4-FFF2-40B4-BE49-F238E27FC236}">
                <a16:creationId xmlns:a16="http://schemas.microsoft.com/office/drawing/2014/main" id="{CA941269-A15F-6D97-5544-B027AC0220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483507" y="4805999"/>
            <a:ext cx="184578" cy="184578"/>
          </a:xfrm>
          <a:prstGeom prst="rect">
            <a:avLst/>
          </a:prstGeom>
        </p:spPr>
      </p:pic>
      <p:pic>
        <p:nvPicPr>
          <p:cNvPr id="10" name="Graphic 9">
            <a:extLst>
              <a:ext uri="{FF2B5EF4-FFF2-40B4-BE49-F238E27FC236}">
                <a16:creationId xmlns:a16="http://schemas.microsoft.com/office/drawing/2014/main" id="{C5022900-5961-F3FF-2723-BEC203AAA88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082071" y="4833319"/>
            <a:ext cx="187188" cy="172789"/>
          </a:xfrm>
          <a:prstGeom prst="rect">
            <a:avLst/>
          </a:prstGeom>
        </p:spPr>
      </p:pic>
      <p:pic>
        <p:nvPicPr>
          <p:cNvPr id="13" name="Graphic 12">
            <a:extLst>
              <a:ext uri="{FF2B5EF4-FFF2-40B4-BE49-F238E27FC236}">
                <a16:creationId xmlns:a16="http://schemas.microsoft.com/office/drawing/2014/main" id="{A2881FD2-AA8C-9C28-AB5E-F5555133A5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214619" y="4823747"/>
            <a:ext cx="184578" cy="149082"/>
          </a:xfrm>
          <a:prstGeom prst="rect">
            <a:avLst/>
          </a:prstGeom>
        </p:spPr>
      </p:pic>
      <p:sp>
        <p:nvSpPr>
          <p:cNvPr id="14" name="TextBox 13">
            <a:extLst>
              <a:ext uri="{FF2B5EF4-FFF2-40B4-BE49-F238E27FC236}">
                <a16:creationId xmlns:a16="http://schemas.microsoft.com/office/drawing/2014/main" id="{D0DE16C8-8F4E-906C-8571-2C74874E5253}"/>
              </a:ext>
            </a:extLst>
          </p:cNvPr>
          <p:cNvSpPr txBox="1"/>
          <p:nvPr userDrawn="1"/>
        </p:nvSpPr>
        <p:spPr>
          <a:xfrm>
            <a:off x="3948308" y="4830736"/>
            <a:ext cx="763299" cy="123111"/>
          </a:xfrm>
          <a:prstGeom prst="rect">
            <a:avLst/>
          </a:prstGeom>
          <a:noFill/>
        </p:spPr>
        <p:txBody>
          <a:bodyPr wrap="square" lIns="0" tIns="0" rIns="0" bIns="0" rtlCol="0">
            <a:spAutoFit/>
          </a:bodyPr>
          <a:lstStyle/>
          <a:p>
            <a:pPr algn="r"/>
            <a:r>
              <a:rPr lang="en-US" sz="800" b="1" dirty="0">
                <a:solidFill>
                  <a:schemeClr val="bg1"/>
                </a:solidFill>
              </a:rPr>
              <a:t>Copyright 2023</a:t>
            </a:r>
          </a:p>
        </p:txBody>
      </p:sp>
    </p:spTree>
    <p:extLst>
      <p:ext uri="{BB962C8B-B14F-4D97-AF65-F5344CB8AC3E}">
        <p14:creationId xmlns:p14="http://schemas.microsoft.com/office/powerpoint/2010/main" val="252392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rgbClr val="0D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1" y="4638986"/>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3"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67CA33FA-0FB2-DFFC-2BA4-C341438CA1D7}"/>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31EC029B-D9FD-9CC7-C86C-901B8CA0C1A2}"/>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8891117-F6BA-E5DD-D4FD-843E75F4658B}"/>
              </a:ext>
            </a:extLst>
          </p:cNvPr>
          <p:cNvSpPr>
            <a:spLocks noGrp="1"/>
          </p:cNvSpPr>
          <p:nvPr>
            <p:ph type="sldNum" sz="quarter" idx="12"/>
          </p:nvPr>
        </p:nvSpPr>
        <p:spPr>
          <a:xfrm>
            <a:off x="0" y="4767263"/>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28226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59E6D-969D-286B-6E58-DD12FA0C8414}"/>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itchFamily="2" charset="0"/>
            </a:endParaRPr>
          </a:p>
        </p:txBody>
      </p:sp>
      <p:pic>
        <p:nvPicPr>
          <p:cNvPr id="11" name="Picture 10">
            <a:extLst>
              <a:ext uri="{FF2B5EF4-FFF2-40B4-BE49-F238E27FC236}">
                <a16:creationId xmlns:a16="http://schemas.microsoft.com/office/drawing/2014/main" id="{2F7EEA23-DBE0-196E-3968-F181C20180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54381" y="4638986"/>
            <a:ext cx="1224080" cy="404813"/>
          </a:xfrm>
          <a:prstGeom prst="rect">
            <a:avLst/>
          </a:prstGeom>
        </p:spPr>
      </p:pic>
      <p:cxnSp>
        <p:nvCxnSpPr>
          <p:cNvPr id="12" name="Straight Connector 11">
            <a:extLst>
              <a:ext uri="{FF2B5EF4-FFF2-40B4-BE49-F238E27FC236}">
                <a16:creationId xmlns:a16="http://schemas.microsoft.com/office/drawing/2014/main" id="{91240DE4-A0AD-F9E1-F3D7-FE61B3CDC37B}"/>
              </a:ext>
            </a:extLst>
          </p:cNvPr>
          <p:cNvCxnSpPr>
            <a:cxnSpLocks/>
          </p:cNvCxnSpPr>
          <p:nvPr userDrawn="1"/>
        </p:nvCxnSpPr>
        <p:spPr>
          <a:xfrm>
            <a:off x="549013" y="4924425"/>
            <a:ext cx="713268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Placeholder 1">
            <a:extLst>
              <a:ext uri="{FF2B5EF4-FFF2-40B4-BE49-F238E27FC236}">
                <a16:creationId xmlns:a16="http://schemas.microsoft.com/office/drawing/2014/main" id="{3DC52DF1-A416-CAF3-B92F-1477D1009A99}"/>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lvl1pPr>
              <a:defRPr>
                <a:solidFill>
                  <a:schemeClr val="bg1"/>
                </a:solidFill>
                <a:latin typeface="Helvetica" pitchFamily="2" charset="0"/>
              </a:defRPr>
            </a:lvl1pPr>
          </a:lstStyle>
          <a:p>
            <a:r>
              <a:rPr lang="en-US" dirty="0"/>
              <a:t>Click to edit Master title style</a:t>
            </a:r>
          </a:p>
        </p:txBody>
      </p:sp>
      <p:sp>
        <p:nvSpPr>
          <p:cNvPr id="7" name="Text Placeholder 2">
            <a:extLst>
              <a:ext uri="{FF2B5EF4-FFF2-40B4-BE49-F238E27FC236}">
                <a16:creationId xmlns:a16="http://schemas.microsoft.com/office/drawing/2014/main" id="{C42925CB-0CE8-57C9-276D-49922142F911}"/>
              </a:ext>
            </a:extLst>
          </p:cNvPr>
          <p:cNvSpPr>
            <a:spLocks noGrp="1"/>
          </p:cNvSpPr>
          <p:nvPr>
            <p:ph idx="1"/>
          </p:nvPr>
        </p:nvSpPr>
        <p:spPr>
          <a:xfrm>
            <a:off x="995810" y="1869989"/>
            <a:ext cx="5800406" cy="2762734"/>
          </a:xfrm>
          <a:prstGeom prst="rect">
            <a:avLst/>
          </a:prstGeom>
        </p:spPr>
        <p:txBody>
          <a:bodyPr vert="horz" lIns="91440" tIns="45720" rIns="91440" bIns="45720" rtlCol="0">
            <a:normAutofit/>
          </a:bodyPr>
          <a:lstStyle>
            <a:lvl1pPr>
              <a:defRPr>
                <a:solidFill>
                  <a:schemeClr val="bg1"/>
                </a:solidFill>
                <a:latin typeface="Helvetica" pitchFamily="2" charset="0"/>
              </a:defRPr>
            </a:lvl1pPr>
            <a:lvl2pPr>
              <a:defRPr>
                <a:solidFill>
                  <a:schemeClr val="bg1"/>
                </a:solidFill>
                <a:latin typeface="Helvetica" pitchFamily="2" charset="0"/>
              </a:defRPr>
            </a:lvl2pPr>
            <a:lvl3pPr>
              <a:defRPr>
                <a:solidFill>
                  <a:schemeClr val="bg1"/>
                </a:solidFill>
                <a:latin typeface="Helvetica" pitchFamily="2" charset="0"/>
              </a:defRPr>
            </a:lvl3pPr>
            <a:lvl4pPr>
              <a:defRPr>
                <a:solidFill>
                  <a:schemeClr val="bg1"/>
                </a:solidFill>
                <a:latin typeface="Helvetica" pitchFamily="2" charset="0"/>
              </a:defRPr>
            </a:lvl4pPr>
            <a:lvl5pPr>
              <a:defRPr>
                <a:solidFill>
                  <a:schemeClr val="bg1"/>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AC6D5022-447B-0D69-645D-A077489B25FB}"/>
              </a:ext>
            </a:extLst>
          </p:cNvPr>
          <p:cNvSpPr>
            <a:spLocks noGrp="1"/>
          </p:cNvSpPr>
          <p:nvPr>
            <p:ph type="sldNum" sz="quarter" idx="12"/>
          </p:nvPr>
        </p:nvSpPr>
        <p:spPr>
          <a:xfrm>
            <a:off x="0" y="4767263"/>
            <a:ext cx="425020" cy="273844"/>
          </a:xfrm>
        </p:spPr>
        <p:txBody>
          <a:bodyPr/>
          <a:lstStyle>
            <a:lvl1pPr>
              <a:defRPr b="0">
                <a:solidFill>
                  <a:schemeClr val="bg1"/>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9982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C12F6-27B4-4B46-BD10-7A0AD6A2719E}" type="datetime1">
              <a:rPr lang="en-US" smtClean="0"/>
              <a:t>10/29/2024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483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91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5810" y="1103066"/>
            <a:ext cx="7519539" cy="338555"/>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89C08A-F5D8-5B4E-AD54-9A46FC73B73C}" type="datetime1">
              <a:rPr lang="en-US" smtClean="0"/>
              <a:t>10/29/2024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148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sv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28" Type="http://schemas.openxmlformats.org/officeDocument/2006/relationships/image" Target="../media/image7.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Helvetica" pitchFamily="2" charset="0"/>
                <a:cs typeface="Arial" panose="020B0604020202020204" pitchFamily="34" charset="0"/>
              </a:defRPr>
            </a:lvl1pPr>
          </a:lstStyle>
          <a:p>
            <a:fld id="{3722C008-D799-2D4F-9D88-497ED690655C}" type="datetime1">
              <a:rPr lang="en-US" smtClean="0"/>
              <a:pPr/>
              <a:t>10/29/2024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Helvetica" pitchFamily="2"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Helvetica" pitchFamily="2" charset="0"/>
                <a:cs typeface="Arial" panose="020B0604020202020204" pitchFamily="34" charset="0"/>
              </a:defRPr>
            </a:lvl1pPr>
          </a:lstStyle>
          <a:p>
            <a:fld id="{48F63A3B-78C7-47BE-AE5E-E10140E04643}" type="slidenum">
              <a:rPr lang="en-US" smtClean="0"/>
              <a:pPr/>
              <a:t>‹#›</a:t>
            </a:fld>
            <a:endParaRPr lang="en-US" dirty="0"/>
          </a:p>
        </p:txBody>
      </p:sp>
      <p:sp>
        <p:nvSpPr>
          <p:cNvPr id="10" name="Title Placeholder 1">
            <a:extLst>
              <a:ext uri="{FF2B5EF4-FFF2-40B4-BE49-F238E27FC236}">
                <a16:creationId xmlns:a16="http://schemas.microsoft.com/office/drawing/2014/main" id="{A0D3D40E-1A35-3752-C824-F58782058C4A}"/>
              </a:ext>
            </a:extLst>
          </p:cNvPr>
          <p:cNvSpPr>
            <a:spLocks noGrp="1"/>
          </p:cNvSpPr>
          <p:nvPr>
            <p:ph type="title"/>
          </p:nvPr>
        </p:nvSpPr>
        <p:spPr>
          <a:xfrm>
            <a:off x="995810" y="510778"/>
            <a:ext cx="5800405" cy="930844"/>
          </a:xfrm>
          <a:prstGeom prst="rect">
            <a:avLst/>
          </a:prstGeom>
        </p:spPr>
        <p:txBody>
          <a:bodyPr vert="horz" lIns="91440" tIns="45720" rIns="91440" bIns="45720" rtlCol="0" anchor="b" anchorCtr="0">
            <a:normAutofit/>
          </a:bodyPr>
          <a:lstStyle/>
          <a:p>
            <a:r>
              <a:rPr lang="en-US" dirty="0"/>
              <a:t>Click to edit Master title style</a:t>
            </a:r>
          </a:p>
        </p:txBody>
      </p:sp>
      <p:sp>
        <p:nvSpPr>
          <p:cNvPr id="11" name="Text Placeholder 2">
            <a:extLst>
              <a:ext uri="{FF2B5EF4-FFF2-40B4-BE49-F238E27FC236}">
                <a16:creationId xmlns:a16="http://schemas.microsoft.com/office/drawing/2014/main" id="{C52A402B-E9D4-A9AA-7B47-316BEFA3925F}"/>
              </a:ext>
            </a:extLst>
          </p:cNvPr>
          <p:cNvSpPr>
            <a:spLocks noGrp="1"/>
          </p:cNvSpPr>
          <p:nvPr>
            <p:ph type="body" idx="1"/>
          </p:nvPr>
        </p:nvSpPr>
        <p:spPr>
          <a:xfrm>
            <a:off x="995810" y="1869989"/>
            <a:ext cx="5800406" cy="2762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18DE1C03-8A11-5F38-8B75-6066B25CE937}"/>
              </a:ext>
            </a:extLst>
          </p:cNvPr>
          <p:cNvSpPr/>
          <p:nvPr userDrawn="1"/>
        </p:nvSpPr>
        <p:spPr>
          <a:xfrm>
            <a:off x="1" y="4686300"/>
            <a:ext cx="9144000" cy="466831"/>
          </a:xfrm>
          <a:prstGeom prst="rect">
            <a:avLst/>
          </a:prstGeom>
          <a:solidFill>
            <a:srgbClr val="253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picture containing text, clipart&#10;&#10;Description automatically generated">
            <a:extLst>
              <a:ext uri="{FF2B5EF4-FFF2-40B4-BE49-F238E27FC236}">
                <a16:creationId xmlns:a16="http://schemas.microsoft.com/office/drawing/2014/main" id="{F37E1670-444D-0583-CC78-1EBAB28DE7A2}"/>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85750" y="4791039"/>
            <a:ext cx="705970" cy="226291"/>
          </a:xfrm>
          <a:prstGeom prst="rect">
            <a:avLst/>
          </a:prstGeom>
        </p:spPr>
      </p:pic>
      <p:sp>
        <p:nvSpPr>
          <p:cNvPr id="12" name="TextBox 11">
            <a:extLst>
              <a:ext uri="{FF2B5EF4-FFF2-40B4-BE49-F238E27FC236}">
                <a16:creationId xmlns:a16="http://schemas.microsoft.com/office/drawing/2014/main" id="{0041B8D4-545A-67B9-1B4C-FFE4CB53D9D0}"/>
              </a:ext>
            </a:extLst>
          </p:cNvPr>
          <p:cNvSpPr txBox="1"/>
          <p:nvPr userDrawn="1"/>
        </p:nvSpPr>
        <p:spPr>
          <a:xfrm>
            <a:off x="7217820" y="4858159"/>
            <a:ext cx="600743" cy="123111"/>
          </a:xfrm>
          <a:prstGeom prst="rect">
            <a:avLst/>
          </a:prstGeom>
          <a:noFill/>
        </p:spPr>
        <p:txBody>
          <a:bodyPr wrap="square" lIns="0" tIns="0" rIns="0" bIns="0" rtlCol="0">
            <a:spAutoFit/>
          </a:bodyPr>
          <a:lstStyle/>
          <a:p>
            <a:pPr algn="r"/>
            <a:r>
              <a:rPr lang="en-US" sz="800" b="1" dirty="0">
                <a:solidFill>
                  <a:schemeClr val="bg1"/>
                </a:solidFill>
              </a:rPr>
              <a:t>mihin.org</a:t>
            </a:r>
          </a:p>
        </p:txBody>
      </p:sp>
      <p:pic>
        <p:nvPicPr>
          <p:cNvPr id="13" name="Graphic 12">
            <a:extLst>
              <a:ext uri="{FF2B5EF4-FFF2-40B4-BE49-F238E27FC236}">
                <a16:creationId xmlns:a16="http://schemas.microsoft.com/office/drawing/2014/main" id="{C6E567AB-154E-D0AF-CE9D-25B763C535B6}"/>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8483507" y="4805999"/>
            <a:ext cx="184578" cy="184578"/>
          </a:xfrm>
          <a:prstGeom prst="rect">
            <a:avLst/>
          </a:prstGeom>
        </p:spPr>
      </p:pic>
      <p:pic>
        <p:nvPicPr>
          <p:cNvPr id="14" name="Graphic 13">
            <a:extLst>
              <a:ext uri="{FF2B5EF4-FFF2-40B4-BE49-F238E27FC236}">
                <a16:creationId xmlns:a16="http://schemas.microsoft.com/office/drawing/2014/main" id="{97F9C0A1-9828-70DF-AC47-FD11623092DC}"/>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7082071" y="4833319"/>
            <a:ext cx="187188" cy="172789"/>
          </a:xfrm>
          <a:prstGeom prst="rect">
            <a:avLst/>
          </a:prstGeom>
        </p:spPr>
      </p:pic>
      <p:pic>
        <p:nvPicPr>
          <p:cNvPr id="15" name="Graphic 14">
            <a:extLst>
              <a:ext uri="{FF2B5EF4-FFF2-40B4-BE49-F238E27FC236}">
                <a16:creationId xmlns:a16="http://schemas.microsoft.com/office/drawing/2014/main" id="{9D05BE3B-16BD-2171-14F0-6962CC69D22E}"/>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8214619" y="4823747"/>
            <a:ext cx="184578" cy="149082"/>
          </a:xfrm>
          <a:prstGeom prst="rect">
            <a:avLst/>
          </a:prstGeom>
        </p:spPr>
      </p:pic>
      <p:sp>
        <p:nvSpPr>
          <p:cNvPr id="16" name="TextBox 15">
            <a:extLst>
              <a:ext uri="{FF2B5EF4-FFF2-40B4-BE49-F238E27FC236}">
                <a16:creationId xmlns:a16="http://schemas.microsoft.com/office/drawing/2014/main" id="{D61F2938-58E8-B0CB-1EA8-10478CCE80AA}"/>
              </a:ext>
            </a:extLst>
          </p:cNvPr>
          <p:cNvSpPr txBox="1"/>
          <p:nvPr userDrawn="1"/>
        </p:nvSpPr>
        <p:spPr>
          <a:xfrm>
            <a:off x="3948308" y="4830736"/>
            <a:ext cx="763299" cy="246221"/>
          </a:xfrm>
          <a:prstGeom prst="rect">
            <a:avLst/>
          </a:prstGeom>
          <a:noFill/>
        </p:spPr>
        <p:txBody>
          <a:bodyPr wrap="square" lIns="0" tIns="0" rIns="0" bIns="0" rtlCol="0">
            <a:spAutoFit/>
          </a:bodyPr>
          <a:lstStyle/>
          <a:p>
            <a:pPr algn="r"/>
            <a:r>
              <a:rPr lang="en-US" sz="800" b="1" dirty="0">
                <a:solidFill>
                  <a:schemeClr val="bg1"/>
                </a:solidFill>
              </a:rPr>
              <a:t>Copyright 2024</a:t>
            </a:r>
          </a:p>
          <a:p>
            <a:pPr algn="r"/>
            <a:endParaRPr lang="en-US" sz="800" b="1" dirty="0">
              <a:solidFill>
                <a:schemeClr val="bg1"/>
              </a:solidFill>
            </a:endParaRPr>
          </a:p>
        </p:txBody>
      </p:sp>
    </p:spTree>
    <p:extLst>
      <p:ext uri="{BB962C8B-B14F-4D97-AF65-F5344CB8AC3E}">
        <p14:creationId xmlns:p14="http://schemas.microsoft.com/office/powerpoint/2010/main" val="22116484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705" r:id="rId3"/>
    <p:sldLayoutId id="2147483706" r:id="rId4"/>
    <p:sldLayoutId id="2147483708" r:id="rId5"/>
    <p:sldLayoutId id="2147483707" r:id="rId6"/>
    <p:sldLayoutId id="2147483675" r:id="rId7"/>
    <p:sldLayoutId id="2147483677" r:id="rId8"/>
    <p:sldLayoutId id="2147483676" r:id="rId9"/>
    <p:sldLayoutId id="2147483678" r:id="rId10"/>
    <p:sldLayoutId id="2147483679" r:id="rId11"/>
    <p:sldLayoutId id="2147483680" r:id="rId12"/>
    <p:sldLayoutId id="2147483681" r:id="rId13"/>
    <p:sldLayoutId id="2147483682" r:id="rId14"/>
    <p:sldLayoutId id="2147483683" r:id="rId15"/>
    <p:sldLayoutId id="2147483695" r:id="rId16"/>
    <p:sldLayoutId id="2147483670" r:id="rId17"/>
    <p:sldLayoutId id="2147483709" r:id="rId18"/>
    <p:sldLayoutId id="2147483710" r:id="rId19"/>
    <p:sldLayoutId id="2147483711" r:id="rId20"/>
  </p:sldLayoutIdLst>
  <p:hf hdr="0" ftr="0" dt="0"/>
  <p:txStyles>
    <p:titleStyle>
      <a:lvl1pPr algn="l" defTabSz="685800"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hyperlink" Target="https://info.primarycare.hms.harvard.edu/perspectives/articles/integrating-addiction-treatment-primary-care" TargetMode="External"/><Relationship Id="rId4" Type="http://schemas.openxmlformats.org/officeDocument/2006/relationships/hyperlink" Target="https://pmc.ncbi.nlm.nih.gov/articles/PMC8628019/" TargetMode="External"/><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hyperlink" Target="https://store.samhsa.gov/sites/default/files/intersection-physical-activity-recovery-pep24-08-006.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hyperlink" Target="https://www.hamiltoncountyohio.gov/common/pages/DownloadFileByUrl.aspx?key=qMHR6zeiTRsqTStmaNo3PFbJmtuKgof%2bmsdroyLY5P21DrGjXUX01SSZQzDgeN667Vq%2bgcZM%2fcwbaERafeYJOmLckYQSUk2iIos9Sx6pHigHWqOrBIhhavHjnXyHgs7YzmwGikyA%2bsyDFEfjs%2fuhx9OQFnQyVEP6MsarZNI9hDhiZOODv%2bbvR%2fLq91CmJmN0d6guxR9TtbmVQiqoxzYhUafzNl5fXuXu8KYPJfS%2bH7NzZS7Pq0Ji56SMHyCkrFZSeBYkxw%3d%3d"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30.png"/><Relationship Id="rId5" Type="http://schemas.microsoft.com/office/2007/relationships/hdphoto" Target="../media/hdphoto3.wdp"/><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18.png"/><Relationship Id="rId10" Type="http://schemas.openxmlformats.org/officeDocument/2006/relationships/image" Target="../media/image39.svg"/><Relationship Id="rId4" Type="http://schemas.openxmlformats.org/officeDocument/2006/relationships/image" Target="../media/image34.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png"/><Relationship Id="rId7" Type="http://schemas.openxmlformats.org/officeDocument/2006/relationships/image" Target="../media/image36.png"/><Relationship Id="rId12"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18.png"/><Relationship Id="rId10" Type="http://schemas.openxmlformats.org/officeDocument/2006/relationships/image" Target="../media/image39.svg"/><Relationship Id="rId4" Type="http://schemas.openxmlformats.org/officeDocument/2006/relationships/image" Target="../media/image34.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hyperlink" Target="https://www.michigan.gov/documents/PIHPDIRECTOR_97962_7.pdf" TargetMode="External"/><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hyperlink" Target="https://dpt2.samhsa.gov/treatment/" TargetMode="External"/><Relationship Id="rId5" Type="http://schemas.openxmlformats.org/officeDocument/2006/relationships/hyperlink" Target="https://www.samhsa.gov/medication-assisted-treatment/find-treatment/treatment-practitioner-locator" TargetMode="External"/><Relationship Id="rId4" Type="http://schemas.openxmlformats.org/officeDocument/2006/relationships/hyperlink" Target="https://www.samhsa.gov/find-help/national-helplin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2DAB3E-6932-DE79-EC2F-1ACAA427D5D1}"/>
              </a:ext>
            </a:extLst>
          </p:cNvPr>
          <p:cNvSpPr/>
          <p:nvPr/>
        </p:nvSpPr>
        <p:spPr>
          <a:xfrm>
            <a:off x="0" y="-69203"/>
            <a:ext cx="9144000" cy="66294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 name="Rectangle 3">
            <a:extLst>
              <a:ext uri="{FF2B5EF4-FFF2-40B4-BE49-F238E27FC236}">
                <a16:creationId xmlns:a16="http://schemas.microsoft.com/office/drawing/2014/main" id="{B55E22AC-FA6C-92EF-FBC8-24A7A143D5B3}"/>
              </a:ext>
            </a:extLst>
          </p:cNvPr>
          <p:cNvSpPr/>
          <p:nvPr/>
        </p:nvSpPr>
        <p:spPr>
          <a:xfrm>
            <a:off x="-7750" y="4480561"/>
            <a:ext cx="9151751" cy="25298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descr="A picture containing text, electronics&#10;&#10;Description automatically generated">
            <a:extLst>
              <a:ext uri="{FF2B5EF4-FFF2-40B4-BE49-F238E27FC236}">
                <a16:creationId xmlns:a16="http://schemas.microsoft.com/office/drawing/2014/main" id="{7D5B4C69-722E-B3B4-01B8-D83E17C72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 y="252986"/>
            <a:ext cx="9151751" cy="4488156"/>
          </a:xfrm>
          <a:prstGeom prst="rect">
            <a:avLst/>
          </a:prstGeom>
        </p:spPr>
      </p:pic>
      <p:sp>
        <p:nvSpPr>
          <p:cNvPr id="2" name="Title 5">
            <a:extLst>
              <a:ext uri="{FF2B5EF4-FFF2-40B4-BE49-F238E27FC236}">
                <a16:creationId xmlns:a16="http://schemas.microsoft.com/office/drawing/2014/main" id="{3F38A84B-9D99-D11C-E33E-96C17C25FD48}"/>
              </a:ext>
            </a:extLst>
          </p:cNvPr>
          <p:cNvSpPr txBox="1">
            <a:spLocks/>
          </p:cNvSpPr>
          <p:nvPr/>
        </p:nvSpPr>
        <p:spPr>
          <a:xfrm>
            <a:off x="1970782" y="3686530"/>
            <a:ext cx="2845457" cy="64293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US"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October 29, 2024</a:t>
            </a:r>
            <a:endParaRPr lang="en-US" sz="135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103691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sp>
        <p:nvSpPr>
          <p:cNvPr id="7" name="Subtitle 2">
            <a:extLst>
              <a:ext uri="{FF2B5EF4-FFF2-40B4-BE49-F238E27FC236}">
                <a16:creationId xmlns:a16="http://schemas.microsoft.com/office/drawing/2014/main" id="{75B2E203-3376-D88F-3C24-63386F0A8D39}"/>
              </a:ext>
            </a:extLst>
          </p:cNvPr>
          <p:cNvSpPr txBox="1">
            <a:spLocks/>
          </p:cNvSpPr>
          <p:nvPr/>
        </p:nvSpPr>
        <p:spPr>
          <a:xfrm>
            <a:off x="434656" y="4285052"/>
            <a:ext cx="8566633" cy="452268"/>
          </a:xfrm>
          <a:prstGeom prst="rect">
            <a:avLst/>
          </a:prstGeom>
        </p:spPr>
        <p:txBody>
          <a:bodyPr/>
          <a:lst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latin typeface="Aptos" panose="020B0004020202020204" pitchFamily="34" charset="0"/>
              </a:rPr>
              <a:t>Source: Substance Abuse and Mental Health Services Administration, https://www.samhsa.gov/newsroom/press-announcements/20231113/hhs-samhsa-release-2022-nsduh-data#:~:text=In%202022%2C%2048.7%20million%20people,an%20AUD%20and%20a%20DUD.</a:t>
            </a:r>
          </a:p>
        </p:txBody>
      </p:sp>
      <p:sp>
        <p:nvSpPr>
          <p:cNvPr id="2" name="Title 1">
            <a:extLst>
              <a:ext uri="{FF2B5EF4-FFF2-40B4-BE49-F238E27FC236}">
                <a16:creationId xmlns:a16="http://schemas.microsoft.com/office/drawing/2014/main" id="{5C699FFB-5E27-F554-B5AF-B1125A07CC7F}"/>
              </a:ext>
            </a:extLst>
          </p:cNvPr>
          <p:cNvSpPr txBox="1">
            <a:spLocks/>
          </p:cNvSpPr>
          <p:nvPr/>
        </p:nvSpPr>
        <p:spPr>
          <a:xfrm>
            <a:off x="804312" y="146459"/>
            <a:ext cx="7746299" cy="451857"/>
          </a:xfrm>
          <a:prstGeom prst="rect">
            <a:avLst/>
          </a:prstGeom>
        </p:spPr>
        <p:txBody>
          <a:bodyPr anchor="t"/>
          <a:lstStyle>
            <a:lvl1pPr algn="l" defTabSz="685800"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a:lstStyle>
          <a:p>
            <a:r>
              <a:rPr lang="en-US" dirty="0"/>
              <a:t>National Institute of Mental Health</a:t>
            </a:r>
          </a:p>
        </p:txBody>
      </p:sp>
      <p:sp>
        <p:nvSpPr>
          <p:cNvPr id="3" name="TextBox 2">
            <a:extLst>
              <a:ext uri="{FF2B5EF4-FFF2-40B4-BE49-F238E27FC236}">
                <a16:creationId xmlns:a16="http://schemas.microsoft.com/office/drawing/2014/main" id="{551B9E2D-EEAF-F69D-E0A2-B6CB1DF71D7F}"/>
              </a:ext>
            </a:extLst>
          </p:cNvPr>
          <p:cNvSpPr txBox="1"/>
          <p:nvPr/>
        </p:nvSpPr>
        <p:spPr>
          <a:xfrm>
            <a:off x="434658" y="616492"/>
            <a:ext cx="6557653" cy="830997"/>
          </a:xfrm>
          <a:prstGeom prst="rect">
            <a:avLst/>
          </a:prstGeom>
          <a:noFill/>
        </p:spPr>
        <p:txBody>
          <a:bodyPr wrap="square" rtlCol="0">
            <a:spAutoFit/>
          </a:bodyPr>
          <a:lstStyle/>
          <a:p>
            <a:r>
              <a:rPr lang="en-US" sz="1200" dirty="0">
                <a:latin typeface="Aptos" panose="020B0004020202020204" pitchFamily="34" charset="0"/>
              </a:rPr>
              <a:t>“</a:t>
            </a:r>
            <a:r>
              <a:rPr lang="en-US" sz="1200" b="0" i="0" dirty="0">
                <a:solidFill>
                  <a:srgbClr val="293340"/>
                </a:solidFill>
                <a:effectLst/>
                <a:latin typeface="Aptos" panose="020B0004020202020204" pitchFamily="34" charset="0"/>
              </a:rPr>
              <a:t>Substance use disorder (SUD) is a treatable mental disorder that affects a person’s brain and behavior, leading to their inability to control their use of substances like legal or illegal drugs, alcohol, or medications. Symptoms can be moderate to severe, with addiction being the most severe form of SUD.”</a:t>
            </a:r>
            <a:endParaRPr lang="en-US" sz="1200" dirty="0">
              <a:latin typeface="Aptos" panose="020B0004020202020204" pitchFamily="34" charset="0"/>
            </a:endParaRPr>
          </a:p>
        </p:txBody>
      </p:sp>
      <p:sp>
        <p:nvSpPr>
          <p:cNvPr id="6" name="TextBox 5">
            <a:extLst>
              <a:ext uri="{FF2B5EF4-FFF2-40B4-BE49-F238E27FC236}">
                <a16:creationId xmlns:a16="http://schemas.microsoft.com/office/drawing/2014/main" id="{370A25EC-2E4D-72CA-3FE3-18B85EFA0DAB}"/>
              </a:ext>
            </a:extLst>
          </p:cNvPr>
          <p:cNvSpPr txBox="1"/>
          <p:nvPr/>
        </p:nvSpPr>
        <p:spPr>
          <a:xfrm>
            <a:off x="434656" y="1429908"/>
            <a:ext cx="6549804" cy="461665"/>
          </a:xfrm>
          <a:prstGeom prst="rect">
            <a:avLst/>
          </a:prstGeom>
          <a:noFill/>
        </p:spPr>
        <p:txBody>
          <a:bodyPr wrap="square">
            <a:spAutoFit/>
          </a:bodyPr>
          <a:lstStyle/>
          <a:p>
            <a:r>
              <a:rPr lang="en-US" sz="1200" b="0" i="0" dirty="0">
                <a:solidFill>
                  <a:srgbClr val="293340"/>
                </a:solidFill>
                <a:effectLst/>
                <a:latin typeface="Aptos" panose="020B0004020202020204" pitchFamily="34" charset="0"/>
              </a:rPr>
              <a:t>“When someone has a SUD and another mental health disorder, it is usually better to treat them at the same time rather than separately.”</a:t>
            </a:r>
            <a:endParaRPr lang="en-US" sz="1200" dirty="0">
              <a:latin typeface="Aptos" panose="020B0004020202020204" pitchFamily="34" charset="0"/>
            </a:endParaRPr>
          </a:p>
        </p:txBody>
      </p:sp>
      <p:sp>
        <p:nvSpPr>
          <p:cNvPr id="14" name="TextBox 13">
            <a:extLst>
              <a:ext uri="{FF2B5EF4-FFF2-40B4-BE49-F238E27FC236}">
                <a16:creationId xmlns:a16="http://schemas.microsoft.com/office/drawing/2014/main" id="{C578767D-640E-8D5D-A155-E2285A36494E}"/>
              </a:ext>
            </a:extLst>
          </p:cNvPr>
          <p:cNvSpPr txBox="1"/>
          <p:nvPr/>
        </p:nvSpPr>
        <p:spPr>
          <a:xfrm>
            <a:off x="442507" y="1891573"/>
            <a:ext cx="6549804" cy="830997"/>
          </a:xfrm>
          <a:prstGeom prst="rect">
            <a:avLst/>
          </a:prstGeom>
          <a:noFill/>
        </p:spPr>
        <p:txBody>
          <a:bodyPr wrap="square">
            <a:spAutoFit/>
          </a:bodyPr>
          <a:lstStyle/>
          <a:p>
            <a:r>
              <a:rPr lang="en-US" sz="1200" b="0" i="0" dirty="0">
                <a:solidFill>
                  <a:srgbClr val="293340"/>
                </a:solidFill>
                <a:effectLst/>
                <a:latin typeface="Aptos" panose="020B0004020202020204" pitchFamily="34" charset="0"/>
              </a:rPr>
              <a:t>“It also is essential that the provider tailor treatment, which may include behavioral therapies and medications, to an individual’s specific combination of disorders and symptoms. It should also take into account the person’s age, the misused substance, and the specific mental disorder(s).”</a:t>
            </a:r>
            <a:endParaRPr lang="en-US" sz="1200" dirty="0">
              <a:latin typeface="Aptos" panose="020B0004020202020204" pitchFamily="34" charset="0"/>
            </a:endParaRPr>
          </a:p>
        </p:txBody>
      </p:sp>
      <p:sp>
        <p:nvSpPr>
          <p:cNvPr id="5" name="TextBox 4">
            <a:extLst>
              <a:ext uri="{FF2B5EF4-FFF2-40B4-BE49-F238E27FC236}">
                <a16:creationId xmlns:a16="http://schemas.microsoft.com/office/drawing/2014/main" id="{7AE9C357-9BBC-0405-DCE6-57B306966534}"/>
              </a:ext>
            </a:extLst>
          </p:cNvPr>
          <p:cNvSpPr txBox="1"/>
          <p:nvPr/>
        </p:nvSpPr>
        <p:spPr>
          <a:xfrm>
            <a:off x="2754469" y="2697215"/>
            <a:ext cx="6032812" cy="1477328"/>
          </a:xfrm>
          <a:prstGeom prst="rect">
            <a:avLst/>
          </a:prstGeom>
          <a:noFill/>
        </p:spPr>
        <p:txBody>
          <a:bodyPr wrap="square">
            <a:spAutoFit/>
          </a:bodyPr>
          <a:lstStyle/>
          <a:p>
            <a:r>
              <a:rPr lang="en-US" i="0" dirty="0">
                <a:solidFill>
                  <a:srgbClr val="4A4A4A"/>
                </a:solidFill>
                <a:effectLst/>
                <a:latin typeface="Aptos" panose="020B0004020202020204" pitchFamily="34" charset="0"/>
              </a:rPr>
              <a:t>In 2022, 48.7 million people aged 12 or older had a substance use disorder (SUD) in the past year, including 29.5 million who had an alcohol use disorder (AUD), 27.2 million who had a drug use disorder (DUD), and 8.0 million people who had both an AUD and a DUD</a:t>
            </a:r>
            <a:endParaRPr lang="en-US" dirty="0">
              <a:latin typeface="Aptos" panose="020B0004020202020204" pitchFamily="34" charset="0"/>
            </a:endParaRPr>
          </a:p>
        </p:txBody>
      </p:sp>
      <p:pic>
        <p:nvPicPr>
          <p:cNvPr id="8" name="Picture 2" descr="Patient - Free user icons">
            <a:extLst>
              <a:ext uri="{FF2B5EF4-FFF2-40B4-BE49-F238E27FC236}">
                <a16:creationId xmlns:a16="http://schemas.microsoft.com/office/drawing/2014/main" id="{5118C426-DB4F-67CF-7A1F-895DCED28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7507" y="2631400"/>
            <a:ext cx="1586962" cy="158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511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sp>
        <p:nvSpPr>
          <p:cNvPr id="4" name="Title 14">
            <a:extLst>
              <a:ext uri="{FF2B5EF4-FFF2-40B4-BE49-F238E27FC236}">
                <a16:creationId xmlns:a16="http://schemas.microsoft.com/office/drawing/2014/main" id="{10691ACB-6987-3701-A4C0-5C697E943691}"/>
              </a:ext>
            </a:extLst>
          </p:cNvPr>
          <p:cNvSpPr txBox="1">
            <a:spLocks/>
          </p:cNvSpPr>
          <p:nvPr/>
        </p:nvSpPr>
        <p:spPr>
          <a:xfrm>
            <a:off x="577367" y="33025"/>
            <a:ext cx="7012166" cy="2986234"/>
          </a:xfrm>
          <a:prstGeom prst="rect">
            <a:avLst/>
          </a:prstGeom>
        </p:spPr>
        <p:txBody>
          <a:bodyPr vert="horz" wrap="square" lIns="0" tIns="0" rIns="0" bIns="0" rtlCol="0" anchor="t" anchorCtr="0">
            <a:noAutofit/>
          </a:bodyPr>
          <a:lstStyle>
            <a:lvl1pPr algn="l" defTabSz="685800"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a:lstStyle>
          <a:p>
            <a:pPr>
              <a:lnSpc>
                <a:spcPct val="100000"/>
              </a:lnSpc>
            </a:pPr>
            <a:r>
              <a:rPr lang="en-US" sz="4000" dirty="0">
                <a:solidFill>
                  <a:schemeClr val="tx1"/>
                </a:solidFill>
                <a:latin typeface="Aptos" panose="020B0004020202020204" pitchFamily="34" charset="0"/>
              </a:rPr>
              <a:t>U.S. Government Spending, FYTD 2024</a:t>
            </a:r>
            <a:br>
              <a:rPr lang="en-US" sz="4400" dirty="0">
                <a:solidFill>
                  <a:schemeClr val="tx1"/>
                </a:solidFill>
                <a:latin typeface="Aptos" panose="020B0004020202020204" pitchFamily="34" charset="0"/>
              </a:rPr>
            </a:br>
            <a:br>
              <a:rPr lang="en-US" sz="4400" dirty="0">
                <a:solidFill>
                  <a:schemeClr val="tx1"/>
                </a:solidFill>
                <a:latin typeface="Aptos" panose="020B0004020202020204" pitchFamily="34" charset="0"/>
              </a:rPr>
            </a:br>
            <a:r>
              <a:rPr lang="en-US" sz="1800" dirty="0">
                <a:latin typeface="Aptos" panose="020B0004020202020204" pitchFamily="34" charset="0"/>
              </a:rPr>
              <a:t>1.</a:t>
            </a:r>
            <a:r>
              <a:rPr lang="en-US" sz="1800" dirty="0">
                <a:solidFill>
                  <a:schemeClr val="tx1"/>
                </a:solidFill>
                <a:latin typeface="Aptos" panose="020B0004020202020204" pitchFamily="34" charset="0"/>
              </a:rPr>
              <a:t> </a:t>
            </a:r>
            <a:r>
              <a:rPr lang="en-US" sz="1800" dirty="0">
                <a:latin typeface="Aptos" panose="020B0004020202020204" pitchFamily="34" charset="0"/>
              </a:rPr>
              <a:t>Health and Human Services </a:t>
            </a:r>
            <a:br>
              <a:rPr lang="en-US" sz="1800" dirty="0">
                <a:latin typeface="Aptos" panose="020B0004020202020204" pitchFamily="34" charset="0"/>
              </a:rPr>
            </a:br>
            <a:r>
              <a:rPr lang="en-US" sz="1800" dirty="0">
                <a:latin typeface="Aptos" panose="020B0004020202020204" pitchFamily="34" charset="0"/>
              </a:rPr>
              <a:t>2. Social Security Administration </a:t>
            </a:r>
            <a:br>
              <a:rPr lang="en-US" sz="1800" dirty="0">
                <a:latin typeface="Aptos" panose="020B0004020202020204" pitchFamily="34" charset="0"/>
              </a:rPr>
            </a:br>
            <a:r>
              <a:rPr lang="en-US" sz="1800" dirty="0">
                <a:latin typeface="Aptos" panose="020B0004020202020204" pitchFamily="34" charset="0"/>
              </a:rPr>
              <a:t>3. Department of Treasury </a:t>
            </a:r>
            <a:br>
              <a:rPr lang="en-US" sz="1800" dirty="0">
                <a:latin typeface="Aptos" panose="020B0004020202020204" pitchFamily="34" charset="0"/>
              </a:rPr>
            </a:br>
            <a:r>
              <a:rPr lang="en-US" sz="1800" dirty="0">
                <a:latin typeface="Aptos" panose="020B0004020202020204" pitchFamily="34" charset="0"/>
              </a:rPr>
              <a:t>4. Department of Defense </a:t>
            </a:r>
            <a:br>
              <a:rPr lang="en-US" sz="1800" dirty="0">
                <a:latin typeface="Aptos" panose="020B0004020202020204" pitchFamily="34" charset="0"/>
              </a:rPr>
            </a:br>
            <a:r>
              <a:rPr lang="en-US" sz="1800" dirty="0">
                <a:latin typeface="Aptos" panose="020B0004020202020204" pitchFamily="34" charset="0"/>
              </a:rPr>
              <a:t>5. Department of Veteran Affairs</a:t>
            </a:r>
            <a:br>
              <a:rPr lang="en-US" sz="1800" dirty="0">
                <a:latin typeface="Aptos" panose="020B0004020202020204" pitchFamily="34" charset="0"/>
              </a:rPr>
            </a:br>
            <a:br>
              <a:rPr lang="en-US" sz="1800" dirty="0">
                <a:latin typeface="Aptos" panose="020B0004020202020204" pitchFamily="34" charset="0"/>
              </a:rPr>
            </a:br>
            <a:r>
              <a:rPr lang="en-US" sz="1800" dirty="0">
                <a:latin typeface="Aptos" panose="020B0004020202020204" pitchFamily="34" charset="0"/>
              </a:rPr>
              <a:t>In total, the US has spent $6.29T </a:t>
            </a:r>
            <a:br>
              <a:rPr lang="en-US" sz="1800" dirty="0">
                <a:latin typeface="Aptos" panose="020B0004020202020204" pitchFamily="34" charset="0"/>
              </a:rPr>
            </a:br>
            <a:br>
              <a:rPr lang="en-US" sz="4400" dirty="0">
                <a:solidFill>
                  <a:schemeClr val="tx1"/>
                </a:solidFill>
                <a:latin typeface="Aptos" panose="020B0004020202020204" pitchFamily="34" charset="0"/>
              </a:rPr>
            </a:br>
            <a:endParaRPr lang="en-US" sz="4400" dirty="0">
              <a:solidFill>
                <a:schemeClr val="tx1"/>
              </a:solidFill>
              <a:latin typeface="Aptos" panose="020B0004020202020204" pitchFamily="34" charset="0"/>
            </a:endParaRPr>
          </a:p>
        </p:txBody>
      </p:sp>
      <p:sp>
        <p:nvSpPr>
          <p:cNvPr id="7" name="Subtitle 2">
            <a:extLst>
              <a:ext uri="{FF2B5EF4-FFF2-40B4-BE49-F238E27FC236}">
                <a16:creationId xmlns:a16="http://schemas.microsoft.com/office/drawing/2014/main" id="{75B2E203-3376-D88F-3C24-63386F0A8D39}"/>
              </a:ext>
            </a:extLst>
          </p:cNvPr>
          <p:cNvSpPr txBox="1">
            <a:spLocks/>
          </p:cNvSpPr>
          <p:nvPr/>
        </p:nvSpPr>
        <p:spPr>
          <a:xfrm>
            <a:off x="479070" y="4445244"/>
            <a:ext cx="8566633" cy="452268"/>
          </a:xfrm>
          <a:prstGeom prst="rect">
            <a:avLst/>
          </a:prstGeom>
        </p:spPr>
        <p:txBody>
          <a:bodyPr/>
          <a:lst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latin typeface="Aptos" panose="020B0004020202020204" pitchFamily="34" charset="0"/>
              </a:rPr>
              <a:t>Source: US Treasury, https://fiscaldata.treasury.gov/americas-finance-guide/federal-spending/</a:t>
            </a:r>
          </a:p>
        </p:txBody>
      </p:sp>
      <p:sp>
        <p:nvSpPr>
          <p:cNvPr id="8" name="Rectangle 7">
            <a:extLst>
              <a:ext uri="{FF2B5EF4-FFF2-40B4-BE49-F238E27FC236}">
                <a16:creationId xmlns:a16="http://schemas.microsoft.com/office/drawing/2014/main" id="{3DA0C366-68BE-2B14-8536-B7607EF975D5}"/>
              </a:ext>
            </a:extLst>
          </p:cNvPr>
          <p:cNvSpPr/>
          <p:nvPr/>
        </p:nvSpPr>
        <p:spPr>
          <a:xfrm>
            <a:off x="4000404" y="1935274"/>
            <a:ext cx="4088675" cy="228659"/>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85000"/>
                    <a:lumOff val="15000"/>
                  </a:schemeClr>
                </a:solidFill>
                <a:latin typeface="Aptos" panose="020B0004020202020204" pitchFamily="34" charset="0"/>
              </a:rPr>
              <a:t>    26%, $1.62T</a:t>
            </a:r>
            <a:endParaRPr lang="en-US" dirty="0">
              <a:solidFill>
                <a:schemeClr val="tx1">
                  <a:lumMod val="85000"/>
                  <a:lumOff val="15000"/>
                </a:schemeClr>
              </a:solidFill>
            </a:endParaRPr>
          </a:p>
        </p:txBody>
      </p:sp>
      <p:sp>
        <p:nvSpPr>
          <p:cNvPr id="9" name="Rectangle 8">
            <a:extLst>
              <a:ext uri="{FF2B5EF4-FFF2-40B4-BE49-F238E27FC236}">
                <a16:creationId xmlns:a16="http://schemas.microsoft.com/office/drawing/2014/main" id="{69BC8EFA-4D6A-9619-2635-088EA3E5C41E}"/>
              </a:ext>
            </a:extLst>
          </p:cNvPr>
          <p:cNvSpPr/>
          <p:nvPr/>
        </p:nvSpPr>
        <p:spPr>
          <a:xfrm>
            <a:off x="3998918" y="2224613"/>
            <a:ext cx="3906597" cy="223834"/>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85000"/>
                    <a:lumOff val="15000"/>
                  </a:schemeClr>
                </a:solidFill>
                <a:latin typeface="Aptos" panose="020B0004020202020204" pitchFamily="34" charset="0"/>
              </a:rPr>
              <a:t>    22%, $1.40T</a:t>
            </a:r>
            <a:endParaRPr lang="en-US" dirty="0">
              <a:solidFill>
                <a:schemeClr val="tx1">
                  <a:lumMod val="85000"/>
                  <a:lumOff val="15000"/>
                </a:schemeClr>
              </a:solidFill>
            </a:endParaRPr>
          </a:p>
        </p:txBody>
      </p:sp>
      <p:sp>
        <p:nvSpPr>
          <p:cNvPr id="10" name="Rectangle 9">
            <a:extLst>
              <a:ext uri="{FF2B5EF4-FFF2-40B4-BE49-F238E27FC236}">
                <a16:creationId xmlns:a16="http://schemas.microsoft.com/office/drawing/2014/main" id="{ECC82A4A-A225-736A-B781-FE6430A27DD2}"/>
              </a:ext>
            </a:extLst>
          </p:cNvPr>
          <p:cNvSpPr/>
          <p:nvPr/>
        </p:nvSpPr>
        <p:spPr>
          <a:xfrm>
            <a:off x="3998918" y="2503840"/>
            <a:ext cx="3709634" cy="234697"/>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85000"/>
                    <a:lumOff val="15000"/>
                  </a:schemeClr>
                </a:solidFill>
                <a:latin typeface="Aptos" panose="020B0004020202020204" pitchFamily="34" charset="0"/>
              </a:rPr>
              <a:t>    20%, $1.26T</a:t>
            </a:r>
            <a:endParaRPr lang="en-US" dirty="0">
              <a:solidFill>
                <a:schemeClr val="tx1">
                  <a:lumMod val="85000"/>
                  <a:lumOff val="15000"/>
                </a:schemeClr>
              </a:solidFill>
            </a:endParaRPr>
          </a:p>
        </p:txBody>
      </p:sp>
      <p:sp>
        <p:nvSpPr>
          <p:cNvPr id="11" name="Rectangle 10">
            <a:extLst>
              <a:ext uri="{FF2B5EF4-FFF2-40B4-BE49-F238E27FC236}">
                <a16:creationId xmlns:a16="http://schemas.microsoft.com/office/drawing/2014/main" id="{D55BB8AC-78CF-936F-0612-6A8E372B71E8}"/>
              </a:ext>
            </a:extLst>
          </p:cNvPr>
          <p:cNvSpPr/>
          <p:nvPr/>
        </p:nvSpPr>
        <p:spPr>
          <a:xfrm>
            <a:off x="3998918" y="2793930"/>
            <a:ext cx="2268292" cy="223834"/>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lumMod val="85000"/>
                    <a:lumOff val="15000"/>
                  </a:schemeClr>
                </a:solidFill>
                <a:latin typeface="Aptos" panose="020B0004020202020204" pitchFamily="34" charset="0"/>
              </a:rPr>
              <a:t>    12%, $754B</a:t>
            </a:r>
            <a:endParaRPr lang="en-US" dirty="0">
              <a:solidFill>
                <a:schemeClr val="tx1">
                  <a:lumMod val="85000"/>
                  <a:lumOff val="15000"/>
                </a:schemeClr>
              </a:solidFill>
            </a:endParaRPr>
          </a:p>
        </p:txBody>
      </p:sp>
      <p:sp>
        <p:nvSpPr>
          <p:cNvPr id="13" name="Rectangle 12">
            <a:extLst>
              <a:ext uri="{FF2B5EF4-FFF2-40B4-BE49-F238E27FC236}">
                <a16:creationId xmlns:a16="http://schemas.microsoft.com/office/drawing/2014/main" id="{7F4D549B-D14A-4298-74A5-8F9DDFB3EC23}"/>
              </a:ext>
            </a:extLst>
          </p:cNvPr>
          <p:cNvSpPr/>
          <p:nvPr/>
        </p:nvSpPr>
        <p:spPr>
          <a:xfrm>
            <a:off x="3998918" y="3058754"/>
            <a:ext cx="763469" cy="223834"/>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15" name="TextBox 14">
            <a:extLst>
              <a:ext uri="{FF2B5EF4-FFF2-40B4-BE49-F238E27FC236}">
                <a16:creationId xmlns:a16="http://schemas.microsoft.com/office/drawing/2014/main" id="{A06B7B5E-AB6A-149E-2D4F-9EBCC64825B4}"/>
              </a:ext>
            </a:extLst>
          </p:cNvPr>
          <p:cNvSpPr txBox="1"/>
          <p:nvPr/>
        </p:nvSpPr>
        <p:spPr>
          <a:xfrm>
            <a:off x="4193191" y="2984581"/>
            <a:ext cx="2268292" cy="646331"/>
          </a:xfrm>
          <a:prstGeom prst="rect">
            <a:avLst/>
          </a:prstGeom>
          <a:noFill/>
          <a:ln>
            <a:noFill/>
          </a:ln>
        </p:spPr>
        <p:txBody>
          <a:bodyPr wrap="square" rtlCol="0">
            <a:spAutoFit/>
          </a:bodyPr>
          <a:lstStyle/>
          <a:p>
            <a:r>
              <a:rPr lang="en-US" dirty="0">
                <a:solidFill>
                  <a:schemeClr val="tx1">
                    <a:lumMod val="85000"/>
                    <a:lumOff val="15000"/>
                  </a:schemeClr>
                </a:solidFill>
                <a:latin typeface="Aptos" panose="020B0004020202020204" pitchFamily="34" charset="0"/>
              </a:rPr>
              <a:t>5%, $309B</a:t>
            </a:r>
          </a:p>
          <a:p>
            <a:endParaRPr lang="en-US" dirty="0">
              <a:solidFill>
                <a:schemeClr val="tx1">
                  <a:lumMod val="85000"/>
                  <a:lumOff val="15000"/>
                </a:schemeClr>
              </a:solidFill>
              <a:latin typeface="Aptos" panose="020B0004020202020204" pitchFamily="34" charset="0"/>
            </a:endParaRPr>
          </a:p>
        </p:txBody>
      </p:sp>
    </p:spTree>
    <p:extLst>
      <p:ext uri="{BB962C8B-B14F-4D97-AF65-F5344CB8AC3E}">
        <p14:creationId xmlns:p14="http://schemas.microsoft.com/office/powerpoint/2010/main" val="365981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pic>
        <p:nvPicPr>
          <p:cNvPr id="14" name="Picture 13" descr="A picture containing dark&#10;&#10;Description automatically generated">
            <a:extLst>
              <a:ext uri="{FF2B5EF4-FFF2-40B4-BE49-F238E27FC236}">
                <a16:creationId xmlns:a16="http://schemas.microsoft.com/office/drawing/2014/main" id="{DE1B0014-4FA1-A3C3-9FF6-497F1FDB5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120" y="-386600"/>
            <a:ext cx="5143500" cy="5143500"/>
          </a:xfrm>
          <a:prstGeom prst="rect">
            <a:avLst/>
          </a:prstGeom>
        </p:spPr>
      </p:pic>
      <p:pic>
        <p:nvPicPr>
          <p:cNvPr id="3" name="Picture 2">
            <a:extLst>
              <a:ext uri="{FF2B5EF4-FFF2-40B4-BE49-F238E27FC236}">
                <a16:creationId xmlns:a16="http://schemas.microsoft.com/office/drawing/2014/main" id="{4226846F-BE56-2EA3-0397-279A6C174D58}"/>
              </a:ext>
            </a:extLst>
          </p:cNvPr>
          <p:cNvPicPr>
            <a:picLocks noChangeAspect="1"/>
          </p:cNvPicPr>
          <p:nvPr/>
        </p:nvPicPr>
        <p:blipFill>
          <a:blip r:embed="rId5"/>
          <a:stretch>
            <a:fillRect/>
          </a:stretch>
        </p:blipFill>
        <p:spPr>
          <a:xfrm>
            <a:off x="953311" y="281034"/>
            <a:ext cx="5816474" cy="3886079"/>
          </a:xfrm>
          <a:prstGeom prst="rect">
            <a:avLst/>
          </a:prstGeom>
          <a:ln>
            <a:noFill/>
          </a:ln>
          <a:effectLst>
            <a:outerShdw blurRad="292100" dist="139700" dir="2700000" algn="tl" rotWithShape="0">
              <a:srgbClr val="333333">
                <a:alpha val="65000"/>
              </a:srgbClr>
            </a:outerShdw>
          </a:effectLst>
        </p:spPr>
      </p:pic>
      <p:sp>
        <p:nvSpPr>
          <p:cNvPr id="4" name="Subtitle 2">
            <a:extLst>
              <a:ext uri="{FF2B5EF4-FFF2-40B4-BE49-F238E27FC236}">
                <a16:creationId xmlns:a16="http://schemas.microsoft.com/office/drawing/2014/main" id="{136B9C52-F9C8-5662-4872-E17D1EC55F24}"/>
              </a:ext>
            </a:extLst>
          </p:cNvPr>
          <p:cNvSpPr txBox="1">
            <a:spLocks/>
          </p:cNvSpPr>
          <p:nvPr/>
        </p:nvSpPr>
        <p:spPr>
          <a:xfrm>
            <a:off x="314493" y="4444496"/>
            <a:ext cx="8566633" cy="452268"/>
          </a:xfrm>
          <a:prstGeom prst="rect">
            <a:avLst/>
          </a:prstGeom>
        </p:spPr>
        <p:txBody>
          <a:bodyPr/>
          <a:lst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latin typeface="Aptos" panose="020B0004020202020204" pitchFamily="34" charset="0"/>
              </a:rPr>
              <a:t>Source: MDHHS, https://www.house.mi.gov/hfa/PDF/Briefings/HHS_Overview_BudgetBriefing_fy23-24.pdf</a:t>
            </a:r>
          </a:p>
        </p:txBody>
      </p:sp>
    </p:spTree>
    <p:extLst>
      <p:ext uri="{BB962C8B-B14F-4D97-AF65-F5344CB8AC3E}">
        <p14:creationId xmlns:p14="http://schemas.microsoft.com/office/powerpoint/2010/main" val="42691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pic>
        <p:nvPicPr>
          <p:cNvPr id="14" name="Picture 13" descr="A picture containing dark&#10;&#10;Description automatically generated">
            <a:extLst>
              <a:ext uri="{FF2B5EF4-FFF2-40B4-BE49-F238E27FC236}">
                <a16:creationId xmlns:a16="http://schemas.microsoft.com/office/drawing/2014/main" id="{DE1B0014-4FA1-A3C3-9FF6-497F1FDB5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120" y="-386600"/>
            <a:ext cx="5143500" cy="5143500"/>
          </a:xfrm>
          <a:prstGeom prst="rect">
            <a:avLst/>
          </a:prstGeom>
        </p:spPr>
      </p:pic>
      <p:sp>
        <p:nvSpPr>
          <p:cNvPr id="4" name="Subtitle 2">
            <a:extLst>
              <a:ext uri="{FF2B5EF4-FFF2-40B4-BE49-F238E27FC236}">
                <a16:creationId xmlns:a16="http://schemas.microsoft.com/office/drawing/2014/main" id="{136B9C52-F9C8-5662-4872-E17D1EC55F24}"/>
              </a:ext>
            </a:extLst>
          </p:cNvPr>
          <p:cNvSpPr txBox="1">
            <a:spLocks/>
          </p:cNvSpPr>
          <p:nvPr/>
        </p:nvSpPr>
        <p:spPr>
          <a:xfrm>
            <a:off x="314493" y="4444496"/>
            <a:ext cx="8566633" cy="452268"/>
          </a:xfrm>
          <a:prstGeom prst="rect">
            <a:avLst/>
          </a:prstGeom>
        </p:spPr>
        <p:txBody>
          <a:bodyPr/>
          <a:lst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latin typeface="Aptos" panose="020B0004020202020204" pitchFamily="34" charset="0"/>
              </a:rPr>
              <a:t>Source: MDHHS, https://www.house.mi.gov/hfa/PDF/Briefings/HHS_Overview_BudgetBriefing_fy23-24.pdf</a:t>
            </a:r>
          </a:p>
        </p:txBody>
      </p:sp>
      <p:pic>
        <p:nvPicPr>
          <p:cNvPr id="8" name="Picture 7">
            <a:extLst>
              <a:ext uri="{FF2B5EF4-FFF2-40B4-BE49-F238E27FC236}">
                <a16:creationId xmlns:a16="http://schemas.microsoft.com/office/drawing/2014/main" id="{18A6C846-DBD0-E967-666A-112C9E8E67E8}"/>
              </a:ext>
            </a:extLst>
          </p:cNvPr>
          <p:cNvPicPr>
            <a:picLocks noChangeAspect="1"/>
          </p:cNvPicPr>
          <p:nvPr/>
        </p:nvPicPr>
        <p:blipFill>
          <a:blip r:embed="rId5"/>
          <a:stretch>
            <a:fillRect/>
          </a:stretch>
        </p:blipFill>
        <p:spPr>
          <a:xfrm>
            <a:off x="943582" y="280546"/>
            <a:ext cx="5885181" cy="39378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561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pic>
        <p:nvPicPr>
          <p:cNvPr id="14" name="Picture 13" descr="A picture containing dark&#10;&#10;Description automatically generated">
            <a:extLst>
              <a:ext uri="{FF2B5EF4-FFF2-40B4-BE49-F238E27FC236}">
                <a16:creationId xmlns:a16="http://schemas.microsoft.com/office/drawing/2014/main" id="{DE1B0014-4FA1-A3C3-9FF6-497F1FDB5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120" y="-386600"/>
            <a:ext cx="5143500" cy="5143500"/>
          </a:xfrm>
          <a:prstGeom prst="rect">
            <a:avLst/>
          </a:prstGeom>
        </p:spPr>
      </p:pic>
      <p:sp>
        <p:nvSpPr>
          <p:cNvPr id="4" name="Subtitle 2">
            <a:extLst>
              <a:ext uri="{FF2B5EF4-FFF2-40B4-BE49-F238E27FC236}">
                <a16:creationId xmlns:a16="http://schemas.microsoft.com/office/drawing/2014/main" id="{136B9C52-F9C8-5662-4872-E17D1EC55F24}"/>
              </a:ext>
            </a:extLst>
          </p:cNvPr>
          <p:cNvSpPr txBox="1">
            <a:spLocks/>
          </p:cNvSpPr>
          <p:nvPr/>
        </p:nvSpPr>
        <p:spPr>
          <a:xfrm>
            <a:off x="314493" y="4444496"/>
            <a:ext cx="8566633" cy="452268"/>
          </a:xfrm>
          <a:prstGeom prst="rect">
            <a:avLst/>
          </a:prstGeom>
        </p:spPr>
        <p:txBody>
          <a:bodyPr/>
          <a:lst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latin typeface="Aptos" panose="020B0004020202020204" pitchFamily="34" charset="0"/>
              </a:rPr>
              <a:t>Source: MDHHS, https://www.house.mi.gov/hfa/PDF/Briefings/HHS_Overview_BudgetBriefing_fy23-24.pdf</a:t>
            </a:r>
          </a:p>
        </p:txBody>
      </p:sp>
      <p:pic>
        <p:nvPicPr>
          <p:cNvPr id="3" name="Picture 2">
            <a:extLst>
              <a:ext uri="{FF2B5EF4-FFF2-40B4-BE49-F238E27FC236}">
                <a16:creationId xmlns:a16="http://schemas.microsoft.com/office/drawing/2014/main" id="{A169ADDB-6016-54D5-9206-52525354D7BC}"/>
              </a:ext>
            </a:extLst>
          </p:cNvPr>
          <p:cNvPicPr>
            <a:picLocks noChangeAspect="1"/>
          </p:cNvPicPr>
          <p:nvPr/>
        </p:nvPicPr>
        <p:blipFill>
          <a:blip r:embed="rId5"/>
          <a:stretch>
            <a:fillRect/>
          </a:stretch>
        </p:blipFill>
        <p:spPr>
          <a:xfrm>
            <a:off x="992220" y="285598"/>
            <a:ext cx="5828951" cy="38486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757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pic>
        <p:nvPicPr>
          <p:cNvPr id="14" name="Picture 13" descr="A picture containing dark&#10;&#10;Description automatically generated">
            <a:extLst>
              <a:ext uri="{FF2B5EF4-FFF2-40B4-BE49-F238E27FC236}">
                <a16:creationId xmlns:a16="http://schemas.microsoft.com/office/drawing/2014/main" id="{DE1B0014-4FA1-A3C3-9FF6-497F1FDB5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120" y="-386600"/>
            <a:ext cx="5143500" cy="5143500"/>
          </a:xfrm>
          <a:prstGeom prst="rect">
            <a:avLst/>
          </a:prstGeom>
        </p:spPr>
      </p:pic>
      <p:sp>
        <p:nvSpPr>
          <p:cNvPr id="4" name="Subtitle 2">
            <a:extLst>
              <a:ext uri="{FF2B5EF4-FFF2-40B4-BE49-F238E27FC236}">
                <a16:creationId xmlns:a16="http://schemas.microsoft.com/office/drawing/2014/main" id="{136B9C52-F9C8-5662-4872-E17D1EC55F24}"/>
              </a:ext>
            </a:extLst>
          </p:cNvPr>
          <p:cNvSpPr txBox="1">
            <a:spLocks/>
          </p:cNvSpPr>
          <p:nvPr/>
        </p:nvSpPr>
        <p:spPr>
          <a:xfrm>
            <a:off x="314493" y="4444496"/>
            <a:ext cx="8566633" cy="452268"/>
          </a:xfrm>
          <a:prstGeom prst="rect">
            <a:avLst/>
          </a:prstGeom>
        </p:spPr>
        <p:txBody>
          <a:bodyPr/>
          <a:lst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latin typeface="Aptos" panose="020B0004020202020204" pitchFamily="34" charset="0"/>
              </a:rPr>
              <a:t>Source: MDHHS, https://www.house.mi.gov/hfa/PDF/Briefings/HHS_Overview_BudgetBriefing_fy23-24.pdf</a:t>
            </a:r>
          </a:p>
        </p:txBody>
      </p:sp>
      <p:pic>
        <p:nvPicPr>
          <p:cNvPr id="5" name="Picture 4">
            <a:extLst>
              <a:ext uri="{FF2B5EF4-FFF2-40B4-BE49-F238E27FC236}">
                <a16:creationId xmlns:a16="http://schemas.microsoft.com/office/drawing/2014/main" id="{9A712198-D329-EEF9-A847-7639C93DC2F4}"/>
              </a:ext>
            </a:extLst>
          </p:cNvPr>
          <p:cNvPicPr>
            <a:picLocks noChangeAspect="1"/>
          </p:cNvPicPr>
          <p:nvPr/>
        </p:nvPicPr>
        <p:blipFill>
          <a:blip r:embed="rId5"/>
          <a:stretch>
            <a:fillRect/>
          </a:stretch>
        </p:blipFill>
        <p:spPr>
          <a:xfrm>
            <a:off x="972767" y="280439"/>
            <a:ext cx="5829502" cy="39379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1844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pic>
        <p:nvPicPr>
          <p:cNvPr id="14" name="Picture 13" descr="A picture containing dark&#10;&#10;Description automatically generated">
            <a:extLst>
              <a:ext uri="{FF2B5EF4-FFF2-40B4-BE49-F238E27FC236}">
                <a16:creationId xmlns:a16="http://schemas.microsoft.com/office/drawing/2014/main" id="{DE1B0014-4FA1-A3C3-9FF6-497F1FDB5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2120" y="-386600"/>
            <a:ext cx="5143500" cy="5143500"/>
          </a:xfrm>
          <a:prstGeom prst="rect">
            <a:avLst/>
          </a:prstGeom>
        </p:spPr>
      </p:pic>
      <p:sp>
        <p:nvSpPr>
          <p:cNvPr id="4" name="Subtitle 2">
            <a:extLst>
              <a:ext uri="{FF2B5EF4-FFF2-40B4-BE49-F238E27FC236}">
                <a16:creationId xmlns:a16="http://schemas.microsoft.com/office/drawing/2014/main" id="{136B9C52-F9C8-5662-4872-E17D1EC55F24}"/>
              </a:ext>
            </a:extLst>
          </p:cNvPr>
          <p:cNvSpPr txBox="1">
            <a:spLocks/>
          </p:cNvSpPr>
          <p:nvPr/>
        </p:nvSpPr>
        <p:spPr>
          <a:xfrm>
            <a:off x="314493" y="4444496"/>
            <a:ext cx="8566633" cy="452268"/>
          </a:xfrm>
          <a:prstGeom prst="rect">
            <a:avLst/>
          </a:prstGeom>
        </p:spPr>
        <p:txBody>
          <a:bodyPr/>
          <a:lst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latin typeface="Aptos" panose="020B0004020202020204" pitchFamily="34" charset="0"/>
              </a:rPr>
              <a:t>Source: MDHHS, https://www.house.mi.gov/hfa/PDF/Briefings/HHS_Overview_BudgetBriefing_fy23-24.pdf</a:t>
            </a:r>
          </a:p>
        </p:txBody>
      </p:sp>
      <p:pic>
        <p:nvPicPr>
          <p:cNvPr id="3" name="Picture 2">
            <a:extLst>
              <a:ext uri="{FF2B5EF4-FFF2-40B4-BE49-F238E27FC236}">
                <a16:creationId xmlns:a16="http://schemas.microsoft.com/office/drawing/2014/main" id="{109C985F-97CA-68E0-7FD8-A45EBD0BEA25}"/>
              </a:ext>
            </a:extLst>
          </p:cNvPr>
          <p:cNvPicPr>
            <a:picLocks noChangeAspect="1"/>
          </p:cNvPicPr>
          <p:nvPr/>
        </p:nvPicPr>
        <p:blipFill>
          <a:blip r:embed="rId5"/>
          <a:stretch>
            <a:fillRect/>
          </a:stretch>
        </p:blipFill>
        <p:spPr>
          <a:xfrm>
            <a:off x="982493" y="284143"/>
            <a:ext cx="5833579" cy="38689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9572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sp>
        <p:nvSpPr>
          <p:cNvPr id="5" name="TextBox 4">
            <a:extLst>
              <a:ext uri="{FF2B5EF4-FFF2-40B4-BE49-F238E27FC236}">
                <a16:creationId xmlns:a16="http://schemas.microsoft.com/office/drawing/2014/main" id="{DD72A6D0-14EB-41B5-F74F-C2F58E77981B}"/>
              </a:ext>
            </a:extLst>
          </p:cNvPr>
          <p:cNvSpPr txBox="1"/>
          <p:nvPr/>
        </p:nvSpPr>
        <p:spPr>
          <a:xfrm>
            <a:off x="199417" y="472870"/>
            <a:ext cx="8745166" cy="4485459"/>
          </a:xfrm>
          <a:prstGeom prst="rect">
            <a:avLst/>
          </a:prstGeom>
          <a:noFill/>
        </p:spPr>
        <p:txBody>
          <a:bodyPr wrap="square">
            <a:spAutoFit/>
          </a:bodyPr>
          <a:lstStyle/>
          <a:p>
            <a:pPr algn="l">
              <a:lnSpc>
                <a:spcPts val="2250"/>
              </a:lnSpc>
            </a:pPr>
            <a:r>
              <a:rPr lang="en-US" sz="1200" b="1" i="0" dirty="0">
                <a:solidFill>
                  <a:srgbClr val="1B1B1B"/>
                </a:solidFill>
                <a:effectLst/>
                <a:latin typeface="Aptos" panose="020B0004020202020204" pitchFamily="34" charset="0"/>
              </a:rPr>
              <a:t>Effects of Medicaid Health Homes among People with Substance Use Disorder and Another Chronic Condition on Health Care Utilization and Spending: Lessons from New York State</a:t>
            </a:r>
          </a:p>
          <a:p>
            <a:pPr marL="171450" indent="-171450" algn="l">
              <a:lnSpc>
                <a:spcPts val="2250"/>
              </a:lnSpc>
              <a:buFont typeface="Arial" panose="020B0604020202020204" pitchFamily="34" charset="0"/>
              <a:buChar char="•"/>
            </a:pPr>
            <a:r>
              <a:rPr lang="en-US" sz="1200" i="1" dirty="0">
                <a:solidFill>
                  <a:srgbClr val="1B1B1B"/>
                </a:solidFill>
                <a:latin typeface="Aptos" panose="020B0004020202020204" pitchFamily="34" charset="0"/>
              </a:rPr>
              <a:t>41,229 Total Health Home enrollees</a:t>
            </a:r>
          </a:p>
          <a:p>
            <a:pPr marL="171450" indent="-171450" algn="l">
              <a:lnSpc>
                <a:spcPts val="2250"/>
              </a:lnSpc>
              <a:buFont typeface="Arial" panose="020B0604020202020204" pitchFamily="34" charset="0"/>
              <a:buChar char="•"/>
            </a:pPr>
            <a:r>
              <a:rPr lang="en-US" sz="1200" i="1" dirty="0">
                <a:solidFill>
                  <a:srgbClr val="1B1B1B"/>
                </a:solidFill>
                <a:effectLst/>
                <a:latin typeface="Aptos" panose="020B0004020202020204" pitchFamily="34" charset="0"/>
              </a:rPr>
              <a:t>Care </a:t>
            </a:r>
            <a:r>
              <a:rPr lang="en-US" sz="1200" i="1" dirty="0">
                <a:solidFill>
                  <a:srgbClr val="1B1B1B"/>
                </a:solidFill>
                <a:latin typeface="Aptos" panose="020B0004020202020204" pitchFamily="34" charset="0"/>
              </a:rPr>
              <a:t>management programs demonstrated to </a:t>
            </a:r>
            <a:r>
              <a:rPr lang="en-US" sz="1200" i="1" dirty="0">
                <a:solidFill>
                  <a:schemeClr val="bg1"/>
                </a:solidFill>
                <a:highlight>
                  <a:srgbClr val="253E8E"/>
                </a:highlight>
                <a:latin typeface="Aptos" panose="020B0004020202020204" pitchFamily="34" charset="0"/>
              </a:rPr>
              <a:t>decrease ED visits and hospitalization among people with SUD</a:t>
            </a:r>
          </a:p>
          <a:p>
            <a:pPr marL="171450" indent="-171450" algn="l">
              <a:lnSpc>
                <a:spcPts val="2250"/>
              </a:lnSpc>
              <a:buFont typeface="Arial" panose="020B0604020202020204" pitchFamily="34" charset="0"/>
              <a:buChar char="•"/>
            </a:pPr>
            <a:r>
              <a:rPr lang="en-US" sz="1200" i="1" dirty="0">
                <a:latin typeface="Aptos" panose="020B0004020202020204" pitchFamily="34" charset="0"/>
              </a:rPr>
              <a:t>Source: National Library of Medicine, </a:t>
            </a:r>
            <a:r>
              <a:rPr lang="en-US" sz="1200" i="1" dirty="0">
                <a:latin typeface="Aptos" panose="020B0004020202020204" pitchFamily="34" charset="0"/>
                <a:hlinkClick r:id="rId4"/>
              </a:rPr>
              <a:t>https://pmc.ncbi.nlm.nih.gov/articles/PMC8628019/</a:t>
            </a:r>
            <a:r>
              <a:rPr lang="en-US" sz="1200" i="1" dirty="0">
                <a:latin typeface="Aptos" panose="020B0004020202020204" pitchFamily="34" charset="0"/>
              </a:rPr>
              <a:t> </a:t>
            </a:r>
          </a:p>
          <a:p>
            <a:pPr marL="171450" indent="-171450" algn="l">
              <a:lnSpc>
                <a:spcPts val="2250"/>
              </a:lnSpc>
              <a:buFont typeface="Arial" panose="020B0604020202020204" pitchFamily="34" charset="0"/>
              <a:buChar char="•"/>
            </a:pPr>
            <a:endParaRPr lang="en-US" sz="1200" i="1" dirty="0">
              <a:solidFill>
                <a:schemeClr val="bg1"/>
              </a:solidFill>
              <a:latin typeface="Aptos" panose="020B0004020202020204" pitchFamily="34" charset="0"/>
            </a:endParaRPr>
          </a:p>
          <a:p>
            <a:pPr algn="l">
              <a:lnSpc>
                <a:spcPts val="2250"/>
              </a:lnSpc>
            </a:pPr>
            <a:r>
              <a:rPr lang="en-US" sz="1200" b="1" dirty="0">
                <a:latin typeface="Aptos" panose="020B0004020202020204" pitchFamily="34" charset="0"/>
              </a:rPr>
              <a:t>Yale Primary Care Internal Medicine Residency Program</a:t>
            </a:r>
          </a:p>
          <a:p>
            <a:pPr marL="171450" indent="-171450" algn="l">
              <a:lnSpc>
                <a:spcPts val="2250"/>
              </a:lnSpc>
              <a:buFont typeface="Arial" panose="020B0604020202020204" pitchFamily="34" charset="0"/>
              <a:buChar char="•"/>
            </a:pPr>
            <a:r>
              <a:rPr lang="en-US" sz="1200" i="1" dirty="0">
                <a:latin typeface="Aptos" panose="020B0004020202020204" pitchFamily="34" charset="0"/>
              </a:rPr>
              <a:t>All Yale Primary Care residents are required to complete buprenorphine prescribing (X-waiver) training and SBIRT (Screening, Brief Intervention, and Referral to Treatment) training during their first month of residency</a:t>
            </a:r>
          </a:p>
          <a:p>
            <a:pPr marL="171450" indent="-171450" algn="l">
              <a:lnSpc>
                <a:spcPts val="2250"/>
              </a:lnSpc>
              <a:buFont typeface="Arial" panose="020B0604020202020204" pitchFamily="34" charset="0"/>
              <a:buChar char="•"/>
            </a:pPr>
            <a:r>
              <a:rPr lang="en-US" sz="1200" i="1" dirty="0">
                <a:latin typeface="Aptos" panose="020B0004020202020204" pitchFamily="34" charset="0"/>
              </a:rPr>
              <a:t>Residents regularly rotate through the Addiction Recovery Clinic (ARC). Residents are exposed to patients at various points along the substance use spectrum and learn to apply principles of harm reduction, prescribe medications for addiction treatment, and practice behavioral counseling strategies</a:t>
            </a:r>
          </a:p>
          <a:p>
            <a:pPr marL="171450" indent="-171450" algn="l">
              <a:lnSpc>
                <a:spcPts val="2250"/>
              </a:lnSpc>
              <a:buFont typeface="Arial" panose="020B0604020202020204" pitchFamily="34" charset="0"/>
              <a:buChar char="•"/>
            </a:pPr>
            <a:r>
              <a:rPr lang="en-US" sz="1200" i="1" dirty="0">
                <a:latin typeface="Aptos" panose="020B0004020202020204" pitchFamily="34" charset="0"/>
              </a:rPr>
              <a:t>Source: Harvard Center for Primary Care, </a:t>
            </a:r>
            <a:r>
              <a:rPr lang="en-US" sz="1200" i="1" dirty="0">
                <a:latin typeface="Aptos" panose="020B0004020202020204" pitchFamily="34" charset="0"/>
                <a:hlinkClick r:id="rId5"/>
              </a:rPr>
              <a:t>https://info.primarycare.hms.harvard.edu/perspectives/articles/integrating-addiction-treatment-primary-care</a:t>
            </a:r>
            <a:r>
              <a:rPr lang="en-US" sz="1200" i="1" dirty="0">
                <a:latin typeface="Aptos" panose="020B0004020202020204" pitchFamily="34" charset="0"/>
              </a:rPr>
              <a:t> </a:t>
            </a:r>
            <a:endParaRPr lang="en-US" sz="1200" i="1" dirty="0">
              <a:solidFill>
                <a:schemeClr val="bg1"/>
              </a:solidFill>
              <a:effectLst/>
              <a:highlight>
                <a:srgbClr val="253E8E"/>
              </a:highlight>
              <a:latin typeface="Aptos" panose="020B0004020202020204" pitchFamily="34" charset="0"/>
            </a:endParaRPr>
          </a:p>
          <a:p>
            <a:pPr algn="l">
              <a:lnSpc>
                <a:spcPts val="2250"/>
              </a:lnSpc>
            </a:pPr>
            <a:endParaRPr lang="en-US" sz="1200" i="1" dirty="0">
              <a:effectLst/>
              <a:latin typeface="Aptos" panose="020B0004020202020204" pitchFamily="34" charset="0"/>
            </a:endParaRPr>
          </a:p>
        </p:txBody>
      </p:sp>
      <p:pic>
        <p:nvPicPr>
          <p:cNvPr id="1026" name="Picture 2" descr="12,400+ New York State Map Stock Photos, Pictures &amp; Royalty-Free Images -  iStock | New york state map vector, New york state map outline, New york  state map techy">
            <a:extLst>
              <a:ext uri="{FF2B5EF4-FFF2-40B4-BE49-F238E27FC236}">
                <a16:creationId xmlns:a16="http://schemas.microsoft.com/office/drawing/2014/main" id="{79A51169-08AA-E0B2-8EB1-770945C347B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2449" l="5719" r="98203">
                        <a14:foregroundMark x1="59314" y1="5306" x2="78758" y2="5306"/>
                        <a14:foregroundMark x1="71895" y1="93265" x2="93137" y2="85918"/>
                        <a14:foregroundMark x1="5719" y1="59388" x2="7353" y2="61429"/>
                        <a14:foregroundMark x1="92320" y1="86939" x2="98366" y2="82653"/>
                        <a14:foregroundMark x1="98366" y1="82653" x2="98366" y2="82653"/>
                        <a14:foregroundMark x1="83007" y1="7347" x2="55882" y2="0"/>
                      </a14:backgroundRemoval>
                    </a14:imgEffect>
                  </a14:imgLayer>
                </a14:imgProps>
              </a:ext>
              <a:ext uri="{28A0092B-C50C-407E-A947-70E740481C1C}">
                <a14:useLocalDpi xmlns:a14="http://schemas.microsoft.com/office/drawing/2010/main" val="0"/>
              </a:ext>
            </a:extLst>
          </a:blip>
          <a:srcRect/>
          <a:stretch>
            <a:fillRect/>
          </a:stretch>
        </p:blipFill>
        <p:spPr bwMode="auto">
          <a:xfrm>
            <a:off x="4460134" y="848844"/>
            <a:ext cx="783075" cy="6269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Yale School of Medicine - Sponsor Information on GrantForward | Search for  federal grants, foundation grants, and limited submission opportunities">
            <a:extLst>
              <a:ext uri="{FF2B5EF4-FFF2-40B4-BE49-F238E27FC236}">
                <a16:creationId xmlns:a16="http://schemas.microsoft.com/office/drawing/2014/main" id="{857A33C0-8B85-C3CF-F626-7FFFB3981062}"/>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30000" b="66667" l="2676" r="94649">
                        <a14:foregroundMark x1="5351" y1="30556" x2="26756" y2="37222"/>
                        <a14:foregroundMark x1="26756" y1="37222" x2="9365" y2="55556"/>
                        <a14:foregroundMark x1="9365" y1="55556" x2="74916" y2="58889"/>
                        <a14:foregroundMark x1="74916" y1="58889" x2="92642" y2="55556"/>
                        <a14:foregroundMark x1="92642" y1="55556" x2="44482" y2="39444"/>
                        <a14:foregroundMark x1="44482" y1="39444" x2="73244" y2="42222"/>
                        <a14:foregroundMark x1="73244" y1="42222" x2="79933" y2="41667"/>
                        <a14:foregroundMark x1="27090" y1="38889" x2="25084" y2="44444"/>
                        <a14:foregroundMark x1="22074" y1="36667" x2="22074" y2="36667"/>
                        <a14:foregroundMark x1="24080" y1="36111" x2="41472" y2="40000"/>
                        <a14:foregroundMark x1="41472" y1="40000" x2="20067" y2="60556"/>
                        <a14:foregroundMark x1="20067" y1="60556" x2="81605" y2="64444"/>
                        <a14:foregroundMark x1="81605" y1="64444" x2="94983" y2="58889"/>
                        <a14:foregroundMark x1="26421" y1="35556" x2="80936" y2="37222"/>
                        <a14:foregroundMark x1="69565" y1="37778" x2="73579" y2="35000"/>
                        <a14:foregroundMark x1="91304" y1="53889" x2="93980" y2="63333"/>
                        <a14:foregroundMark x1="92308" y1="55000" x2="94983" y2="54444"/>
                        <a14:foregroundMark x1="94983" y1="55000" x2="93645" y2="63889"/>
                        <a14:foregroundMark x1="20067" y1="61667" x2="5351" y2="45000"/>
                        <a14:foregroundMark x1="5351" y1="45000" x2="20401" y2="31111"/>
                        <a14:foregroundMark x1="20401" y1="31111" x2="23411" y2="31111"/>
                        <a14:foregroundMark x1="7692" y1="32222" x2="26087" y2="34444"/>
                        <a14:foregroundMark x1="26087" y1="34444" x2="5017" y2="38333"/>
                        <a14:foregroundMark x1="5017" y1="38333" x2="21070" y2="35556"/>
                        <a14:foregroundMark x1="21739" y1="32222" x2="3010" y2="32778"/>
                        <a14:foregroundMark x1="4348" y1="30556" x2="22074" y2="31667"/>
                        <a14:foregroundMark x1="22074" y1="31667" x2="19064" y2="30556"/>
                        <a14:foregroundMark x1="5017" y1="33889" x2="5686" y2="56111"/>
                        <a14:foregroundMark x1="11706" y1="62222" x2="15719" y2="66667"/>
                        <a14:foregroundMark x1="8027" y1="30556" x2="9030" y2="30000"/>
                      </a14:backgroundRemoval>
                    </a14:imgEffect>
                  </a14:imgLayer>
                </a14:imgProps>
              </a:ext>
              <a:ext uri="{28A0092B-C50C-407E-A947-70E740481C1C}">
                <a14:useLocalDpi xmlns:a14="http://schemas.microsoft.com/office/drawing/2010/main" val="0"/>
              </a:ext>
            </a:extLst>
          </a:blip>
          <a:srcRect l="3548" t="28228" r="3888" b="29219"/>
          <a:stretch/>
        </p:blipFill>
        <p:spPr bwMode="auto">
          <a:xfrm>
            <a:off x="4233621" y="2018545"/>
            <a:ext cx="2167180" cy="59977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F064D93-6E56-3057-E596-06FFBBD72C7B}"/>
              </a:ext>
            </a:extLst>
          </p:cNvPr>
          <p:cNvSpPr txBox="1">
            <a:spLocks/>
          </p:cNvSpPr>
          <p:nvPr/>
        </p:nvSpPr>
        <p:spPr>
          <a:xfrm>
            <a:off x="804312" y="49183"/>
            <a:ext cx="7746299" cy="451857"/>
          </a:xfrm>
          <a:prstGeom prst="rect">
            <a:avLst/>
          </a:prstGeom>
        </p:spPr>
        <p:txBody>
          <a:bodyPr anchor="t"/>
          <a:lstStyle>
            <a:lvl1pPr algn="l" defTabSz="685800"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a:lstStyle>
          <a:p>
            <a:r>
              <a:rPr lang="en-US" dirty="0"/>
              <a:t>Addressing Better Outcomes for Individuals</a:t>
            </a:r>
          </a:p>
        </p:txBody>
      </p:sp>
    </p:spTree>
    <p:extLst>
      <p:ext uri="{BB962C8B-B14F-4D97-AF65-F5344CB8AC3E}">
        <p14:creationId xmlns:p14="http://schemas.microsoft.com/office/powerpoint/2010/main" val="16043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sp>
        <p:nvSpPr>
          <p:cNvPr id="5" name="TextBox 4">
            <a:extLst>
              <a:ext uri="{FF2B5EF4-FFF2-40B4-BE49-F238E27FC236}">
                <a16:creationId xmlns:a16="http://schemas.microsoft.com/office/drawing/2014/main" id="{DD72A6D0-14EB-41B5-F74F-C2F58E77981B}"/>
              </a:ext>
            </a:extLst>
          </p:cNvPr>
          <p:cNvSpPr txBox="1"/>
          <p:nvPr/>
        </p:nvSpPr>
        <p:spPr>
          <a:xfrm>
            <a:off x="46729" y="1070029"/>
            <a:ext cx="8745166" cy="3600601"/>
          </a:xfrm>
          <a:prstGeom prst="rect">
            <a:avLst/>
          </a:prstGeom>
          <a:noFill/>
        </p:spPr>
        <p:txBody>
          <a:bodyPr wrap="square">
            <a:spAutoFit/>
          </a:bodyPr>
          <a:lstStyle/>
          <a:p>
            <a:pPr algn="l">
              <a:lnSpc>
                <a:spcPts val="2250"/>
              </a:lnSpc>
            </a:pPr>
            <a:r>
              <a:rPr lang="en-US" sz="1200" b="1" i="0" dirty="0">
                <a:solidFill>
                  <a:srgbClr val="1B1B1B"/>
                </a:solidFill>
                <a:effectLst/>
                <a:latin typeface="Aptos" panose="020B0004020202020204" pitchFamily="34" charset="0"/>
              </a:rPr>
              <a:t>Intersection of Physician Activity, Wellness, and Recovery, SAMHSA</a:t>
            </a:r>
          </a:p>
          <a:p>
            <a:pPr marL="171450" indent="-171450" algn="l">
              <a:lnSpc>
                <a:spcPts val="2250"/>
              </a:lnSpc>
              <a:buFont typeface="Arial" panose="020B0604020202020204" pitchFamily="34" charset="0"/>
              <a:buChar char="•"/>
            </a:pPr>
            <a:r>
              <a:rPr lang="en-US" sz="1200" i="1" dirty="0">
                <a:solidFill>
                  <a:srgbClr val="1B1B1B"/>
                </a:solidFill>
                <a:latin typeface="Aptos" panose="020B0004020202020204" pitchFamily="34" charset="0"/>
              </a:rPr>
              <a:t>Physical activity can help manage cravings, making it easier for people to sustain their recovery. Exercise increases the production of neurotransmitters like dopamine and endorphins, which may be depleted during substance use.</a:t>
            </a:r>
          </a:p>
          <a:p>
            <a:pPr marL="171450" indent="-171450" algn="l">
              <a:lnSpc>
                <a:spcPts val="2250"/>
              </a:lnSpc>
              <a:buFont typeface="Arial" panose="020B0604020202020204" pitchFamily="34" charset="0"/>
              <a:buChar char="•"/>
            </a:pPr>
            <a:r>
              <a:rPr lang="en-US" sz="1200" i="1" dirty="0">
                <a:solidFill>
                  <a:srgbClr val="1B1B1B"/>
                </a:solidFill>
                <a:effectLst/>
                <a:latin typeface="Aptos" panose="020B0004020202020204" pitchFamily="34" charset="0"/>
              </a:rPr>
              <a:t>Regular physical activity has been shown to lead to lower rates of returning to problematic substance use for people in recovery from substance use disorder. Physical activity serves as a healthy coping mechanism from stress and may reduce reliance on substances.</a:t>
            </a:r>
          </a:p>
          <a:p>
            <a:pPr marL="171450" indent="-171450" algn="l">
              <a:lnSpc>
                <a:spcPts val="2250"/>
              </a:lnSpc>
              <a:buFont typeface="Arial" panose="020B0604020202020204" pitchFamily="34" charset="0"/>
              <a:buChar char="•"/>
            </a:pPr>
            <a:r>
              <a:rPr lang="en-US" sz="1200" i="1" dirty="0">
                <a:solidFill>
                  <a:srgbClr val="1B1B1B"/>
                </a:solidFill>
                <a:effectLst/>
                <a:latin typeface="Aptos" panose="020B0004020202020204" pitchFamily="34" charset="0"/>
              </a:rPr>
              <a:t>The National Institute on Drug Abuse (NIDA) supports including physical activity in treatment programs because of the role exercise plays enhancing brain function and supporting neuroplasticity, which is crucial for recovery.</a:t>
            </a:r>
          </a:p>
          <a:p>
            <a:pPr marL="171450" indent="-171450" algn="l">
              <a:lnSpc>
                <a:spcPts val="2250"/>
              </a:lnSpc>
              <a:buFont typeface="Arial" panose="020B0604020202020204" pitchFamily="34" charset="0"/>
              <a:buChar char="•"/>
            </a:pPr>
            <a:r>
              <a:rPr lang="en-US" sz="1200" i="1" dirty="0">
                <a:latin typeface="Aptos" panose="020B0004020202020204" pitchFamily="34" charset="0"/>
              </a:rPr>
              <a:t>Source: SAMHSA, </a:t>
            </a:r>
            <a:r>
              <a:rPr lang="en-US" sz="1200" i="1" dirty="0">
                <a:latin typeface="Aptos" panose="020B0004020202020204" pitchFamily="34" charset="0"/>
                <a:hlinkClick r:id="rId4"/>
              </a:rPr>
              <a:t>https://store.samhsa.gov/sites/default/files/intersection-physical-activity-recovery-pep24-08-006.pdf</a:t>
            </a:r>
            <a:r>
              <a:rPr lang="en-US" sz="1200" i="1" dirty="0">
                <a:latin typeface="Aptos" panose="020B0004020202020204" pitchFamily="34" charset="0"/>
              </a:rPr>
              <a:t> </a:t>
            </a:r>
          </a:p>
          <a:p>
            <a:pPr algn="l">
              <a:lnSpc>
                <a:spcPts val="2250"/>
              </a:lnSpc>
            </a:pPr>
            <a:endParaRPr lang="en-US" sz="1200" i="1" dirty="0">
              <a:solidFill>
                <a:schemeClr val="bg1"/>
              </a:solidFill>
              <a:latin typeface="Aptos" panose="020B0004020202020204" pitchFamily="34" charset="0"/>
            </a:endParaRPr>
          </a:p>
          <a:p>
            <a:pPr algn="l">
              <a:lnSpc>
                <a:spcPts val="2250"/>
              </a:lnSpc>
            </a:pPr>
            <a:endParaRPr lang="en-US" sz="1200" i="1" dirty="0">
              <a:solidFill>
                <a:schemeClr val="bg1"/>
              </a:solidFill>
              <a:latin typeface="Aptos" panose="020B0004020202020204" pitchFamily="34" charset="0"/>
            </a:endParaRPr>
          </a:p>
          <a:p>
            <a:pPr algn="l">
              <a:lnSpc>
                <a:spcPts val="2250"/>
              </a:lnSpc>
            </a:pPr>
            <a:endParaRPr lang="en-US" sz="1200" i="1" dirty="0">
              <a:effectLst/>
              <a:latin typeface="Aptos" panose="020B0004020202020204" pitchFamily="34" charset="0"/>
            </a:endParaRPr>
          </a:p>
        </p:txBody>
      </p:sp>
      <p:pic>
        <p:nvPicPr>
          <p:cNvPr id="2050" name="Picture 2" descr="SAMHSA Logo Use Guidelines | SAMHSA">
            <a:extLst>
              <a:ext uri="{FF2B5EF4-FFF2-40B4-BE49-F238E27FC236}">
                <a16:creationId xmlns:a16="http://schemas.microsoft.com/office/drawing/2014/main" id="{FB9F7456-8ED3-0628-69FE-965FAEE3C99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220" b="92908" l="2241" r="95798">
                        <a14:foregroundMark x1="2801" y1="18440" x2="4762" y2="19858"/>
                        <a14:foregroundMark x1="7003" y1="11348" x2="81793" y2="30496"/>
                        <a14:foregroundMark x1="81793" y1="30496" x2="26050" y2="13475"/>
                        <a14:foregroundMark x1="26050" y1="13475" x2="52101" y2="93617"/>
                        <a14:foregroundMark x1="52101" y1="93617" x2="91317" y2="69504"/>
                        <a14:foregroundMark x1="91317" y1="69504" x2="31653" y2="49645"/>
                        <a14:foregroundMark x1="31653" y1="49645" x2="78431" y2="66667"/>
                        <a14:foregroundMark x1="78431" y1="66667" x2="18207" y2="93617"/>
                        <a14:foregroundMark x1="18207" y1="93617" x2="56022" y2="75887"/>
                        <a14:foregroundMark x1="56022" y1="75887" x2="19048" y2="73759"/>
                        <a14:foregroundMark x1="19048" y1="73759" x2="24090" y2="81560"/>
                        <a14:foregroundMark x1="6162" y1="18440" x2="13445" y2="56028"/>
                        <a14:foregroundMark x1="4762" y1="46809" x2="8403" y2="34752"/>
                        <a14:foregroundMark x1="12605" y1="56028" x2="19048" y2="50355"/>
                        <a14:foregroundMark x1="12605" y1="25532" x2="4202" y2="58156"/>
                        <a14:foregroundMark x1="30532" y1="39716" x2="9804" y2="72340"/>
                        <a14:foregroundMark x1="41176" y1="68794" x2="77311" y2="92199"/>
                        <a14:foregroundMark x1="77311" y1="86525" x2="21849" y2="90071"/>
                        <a14:foregroundMark x1="11204" y1="18440" x2="21289" y2="39716"/>
                        <a14:foregroundMark x1="20448" y1="52482" x2="26891" y2="32624"/>
                        <a14:foregroundMark x1="3361" y1="56028" x2="16246" y2="56028"/>
                        <a14:foregroundMark x1="19888" y1="18440" x2="64986" y2="14894"/>
                        <a14:foregroundMark x1="64986" y1="14894" x2="86555" y2="14894"/>
                        <a14:foregroundMark x1="16246" y1="14894" x2="64426" y2="16312"/>
                        <a14:foregroundMark x1="64426" y1="16312" x2="12605" y2="12766"/>
                        <a14:foregroundMark x1="75910" y1="93617" x2="92437" y2="14894"/>
                        <a14:foregroundMark x1="92437" y1="14894" x2="80112" y2="11348"/>
                        <a14:foregroundMark x1="83193" y1="16312" x2="63866" y2="45390"/>
                        <a14:foregroundMark x1="58824" y1="43262" x2="85154" y2="9220"/>
                        <a14:foregroundMark x1="69468" y1="36170" x2="70868" y2="39716"/>
                        <a14:foregroundMark x1="87395" y1="11348" x2="91597" y2="68794"/>
                        <a14:foregroundMark x1="59664" y1="88652" x2="76751" y2="86525"/>
                        <a14:foregroundMark x1="55462" y1="93617" x2="76751" y2="93617"/>
                        <a14:foregroundMark x1="90196" y1="73759" x2="90196" y2="75887"/>
                        <a14:foregroundMark x1="84594" y1="81560" x2="87395" y2="75887"/>
                        <a14:foregroundMark x1="26050" y1="77305" x2="9804" y2="73759"/>
                        <a14:foregroundMark x1="5602" y1="53901" x2="11204" y2="72340"/>
                        <a14:foregroundMark x1="89356" y1="14894" x2="94398" y2="59574"/>
                        <a14:foregroundMark x1="92997" y1="70213" x2="92437" y2="75887"/>
                        <a14:foregroundMark x1="95238" y1="41844" x2="88796" y2="14894"/>
                        <a14:foregroundMark x1="87955" y1="14894" x2="95798" y2="50355"/>
                        <a14:foregroundMark x1="66106" y1="12766" x2="92997" y2="12766"/>
                      </a14:backgroundRemoval>
                    </a14:imgEffect>
                  </a14:imgLayer>
                </a14:imgProps>
              </a:ext>
              <a:ext uri="{28A0092B-C50C-407E-A947-70E740481C1C}">
                <a14:useLocalDpi xmlns:a14="http://schemas.microsoft.com/office/drawing/2010/main" val="0"/>
              </a:ext>
            </a:extLst>
          </a:blip>
          <a:srcRect/>
          <a:stretch>
            <a:fillRect/>
          </a:stretch>
        </p:blipFill>
        <p:spPr bwMode="auto">
          <a:xfrm>
            <a:off x="420419" y="425411"/>
            <a:ext cx="1632118" cy="6446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xercise, lifestyle, wellness, healthy, health, health conscious, good  health icon - Download on Iconfinder">
            <a:extLst>
              <a:ext uri="{FF2B5EF4-FFF2-40B4-BE49-F238E27FC236}">
                <a16:creationId xmlns:a16="http://schemas.microsoft.com/office/drawing/2014/main" id="{162D2A75-C0CF-BD90-7991-78BCF665D5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8127" y="138229"/>
            <a:ext cx="1294184" cy="129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45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5E028-045C-4277-C3B4-F37EB0F4ACA6}"/>
            </a:ext>
          </a:extLst>
        </p:cNvPr>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6255A3CC-575D-ACDB-D804-28FF2FB2E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sp>
        <p:nvSpPr>
          <p:cNvPr id="5" name="TextBox 4">
            <a:extLst>
              <a:ext uri="{FF2B5EF4-FFF2-40B4-BE49-F238E27FC236}">
                <a16:creationId xmlns:a16="http://schemas.microsoft.com/office/drawing/2014/main" id="{464285AB-9ACC-584E-CD4E-BA56F8C1C125}"/>
              </a:ext>
            </a:extLst>
          </p:cNvPr>
          <p:cNvSpPr txBox="1"/>
          <p:nvPr/>
        </p:nvSpPr>
        <p:spPr>
          <a:xfrm>
            <a:off x="0" y="1330769"/>
            <a:ext cx="4688732" cy="2125838"/>
          </a:xfrm>
          <a:prstGeom prst="rect">
            <a:avLst/>
          </a:prstGeom>
          <a:noFill/>
        </p:spPr>
        <p:txBody>
          <a:bodyPr wrap="square">
            <a:spAutoFit/>
          </a:bodyPr>
          <a:lstStyle/>
          <a:p>
            <a:pPr algn="l">
              <a:lnSpc>
                <a:spcPts val="2250"/>
              </a:lnSpc>
            </a:pPr>
            <a:r>
              <a:rPr lang="en-US" sz="1200" b="1" i="0" dirty="0">
                <a:solidFill>
                  <a:srgbClr val="1B1B1B"/>
                </a:solidFill>
                <a:effectLst/>
                <a:latin typeface="Aptos" panose="020B0004020202020204" pitchFamily="34" charset="0"/>
              </a:rPr>
              <a:t>Hamilton County Addiction Coalition, Ohio</a:t>
            </a:r>
          </a:p>
          <a:p>
            <a:pPr marL="171450" indent="-171450" algn="l">
              <a:lnSpc>
                <a:spcPts val="2250"/>
              </a:lnSpc>
              <a:buFont typeface="Arial" panose="020B0604020202020204" pitchFamily="34" charset="0"/>
              <a:buChar char="•"/>
            </a:pPr>
            <a:r>
              <a:rPr lang="en-US" sz="1200" i="1" dirty="0">
                <a:solidFill>
                  <a:srgbClr val="1B1B1B"/>
                </a:solidFill>
                <a:latin typeface="Aptos" panose="020B0004020202020204" pitchFamily="34" charset="0"/>
              </a:rPr>
              <a:t>150 agencies including law enforcement, public health, SUD treatment clinics/centers, and healthcare providers.</a:t>
            </a:r>
          </a:p>
          <a:p>
            <a:pPr marL="171450" indent="-171450" algn="l">
              <a:lnSpc>
                <a:spcPts val="2250"/>
              </a:lnSpc>
              <a:buFont typeface="Arial" panose="020B0604020202020204" pitchFamily="34" charset="0"/>
              <a:buChar char="•"/>
            </a:pPr>
            <a:r>
              <a:rPr lang="en-US" sz="1200" i="1" dirty="0">
                <a:solidFill>
                  <a:srgbClr val="1B1B1B"/>
                </a:solidFill>
                <a:effectLst/>
                <a:latin typeface="Aptos" panose="020B0004020202020204" pitchFamily="34" charset="0"/>
              </a:rPr>
              <a:t>Focus on community navigation towards SUD treatment not incarceration.</a:t>
            </a:r>
          </a:p>
          <a:p>
            <a:pPr marL="171450" indent="-171450" algn="l">
              <a:lnSpc>
                <a:spcPts val="2250"/>
              </a:lnSpc>
              <a:buFont typeface="Arial" panose="020B0604020202020204" pitchFamily="34" charset="0"/>
              <a:buChar char="•"/>
            </a:pPr>
            <a:r>
              <a:rPr lang="en-US" sz="1200" i="1" dirty="0">
                <a:solidFill>
                  <a:srgbClr val="1B1B1B"/>
                </a:solidFill>
                <a:latin typeface="Aptos" panose="020B0004020202020204" pitchFamily="34" charset="0"/>
              </a:rPr>
              <a:t>Started in 2014 with about a dozen people. Now, there are over 400 people involved</a:t>
            </a:r>
            <a:endParaRPr lang="en-US" sz="1200" i="1" dirty="0">
              <a:latin typeface="Aptos" panose="020B0004020202020204" pitchFamily="34" charset="0"/>
            </a:endParaRPr>
          </a:p>
        </p:txBody>
      </p:sp>
      <p:pic>
        <p:nvPicPr>
          <p:cNvPr id="3" name="Picture 2">
            <a:extLst>
              <a:ext uri="{FF2B5EF4-FFF2-40B4-BE49-F238E27FC236}">
                <a16:creationId xmlns:a16="http://schemas.microsoft.com/office/drawing/2014/main" id="{68CBC6C2-617E-545D-CA7B-A4A85CAE2D33}"/>
              </a:ext>
            </a:extLst>
          </p:cNvPr>
          <p:cNvPicPr>
            <a:picLocks noChangeAspect="1"/>
          </p:cNvPicPr>
          <p:nvPr/>
        </p:nvPicPr>
        <p:blipFill>
          <a:blip r:embed="rId4"/>
          <a:stretch>
            <a:fillRect/>
          </a:stretch>
        </p:blipFill>
        <p:spPr>
          <a:xfrm>
            <a:off x="4572000" y="13376"/>
            <a:ext cx="4182894" cy="4479276"/>
          </a:xfrm>
          <a:prstGeom prst="rect">
            <a:avLst/>
          </a:prstGeom>
        </p:spPr>
      </p:pic>
      <p:sp>
        <p:nvSpPr>
          <p:cNvPr id="6" name="TextBox 5">
            <a:extLst>
              <a:ext uri="{FF2B5EF4-FFF2-40B4-BE49-F238E27FC236}">
                <a16:creationId xmlns:a16="http://schemas.microsoft.com/office/drawing/2014/main" id="{262E96C0-526C-7E78-A961-3131699869D7}"/>
              </a:ext>
            </a:extLst>
          </p:cNvPr>
          <p:cNvSpPr txBox="1"/>
          <p:nvPr/>
        </p:nvSpPr>
        <p:spPr>
          <a:xfrm>
            <a:off x="114301" y="4155347"/>
            <a:ext cx="4370150" cy="349070"/>
          </a:xfrm>
          <a:prstGeom prst="rect">
            <a:avLst/>
          </a:prstGeom>
          <a:noFill/>
        </p:spPr>
        <p:txBody>
          <a:bodyPr wrap="square">
            <a:spAutoFit/>
          </a:bodyPr>
          <a:lstStyle/>
          <a:p>
            <a:pPr algn="l">
              <a:lnSpc>
                <a:spcPts val="2250"/>
              </a:lnSpc>
            </a:pPr>
            <a:r>
              <a:rPr lang="en-US" sz="1000" i="1" dirty="0">
                <a:latin typeface="Aptos" panose="020B0004020202020204" pitchFamily="34" charset="0"/>
              </a:rPr>
              <a:t>Source: Hamilton County Addiction Coalition, </a:t>
            </a:r>
            <a:r>
              <a:rPr lang="en-US" sz="1000" i="1" dirty="0">
                <a:latin typeface="Aptos" panose="020B0004020202020204" pitchFamily="34" charset="0"/>
                <a:hlinkClick r:id="rId5"/>
              </a:rPr>
              <a:t>2023 Annual Report</a:t>
            </a:r>
            <a:endParaRPr lang="en-US" sz="1000" i="1" dirty="0">
              <a:solidFill>
                <a:schemeClr val="bg1"/>
              </a:solidFill>
              <a:latin typeface="Aptos" panose="020B0004020202020204" pitchFamily="34" charset="0"/>
            </a:endParaRPr>
          </a:p>
        </p:txBody>
      </p:sp>
      <p:pic>
        <p:nvPicPr>
          <p:cNvPr id="8" name="Picture 7">
            <a:extLst>
              <a:ext uri="{FF2B5EF4-FFF2-40B4-BE49-F238E27FC236}">
                <a16:creationId xmlns:a16="http://schemas.microsoft.com/office/drawing/2014/main" id="{810542AA-BE9A-71D2-1D31-B6887448ADE6}"/>
              </a:ext>
            </a:extLst>
          </p:cNvPr>
          <p:cNvPicPr>
            <a:picLocks noChangeAspect="1"/>
          </p:cNvPicPr>
          <p:nvPr/>
        </p:nvPicPr>
        <p:blipFill>
          <a:blip r:embed="rId6"/>
          <a:stretch>
            <a:fillRect/>
          </a:stretch>
        </p:blipFill>
        <p:spPr>
          <a:xfrm>
            <a:off x="389106" y="-5961"/>
            <a:ext cx="3563005" cy="957662"/>
          </a:xfrm>
          <a:prstGeom prst="rect">
            <a:avLst/>
          </a:prstGeom>
        </p:spPr>
      </p:pic>
    </p:spTree>
    <p:extLst>
      <p:ext uri="{BB962C8B-B14F-4D97-AF65-F5344CB8AC3E}">
        <p14:creationId xmlns:p14="http://schemas.microsoft.com/office/powerpoint/2010/main" val="345214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1906"/>
            <a:ext cx="9195621" cy="5196851"/>
          </a:xfrm>
          <a:prstGeom prst="rect">
            <a:avLst/>
          </a:prstGeom>
        </p:spPr>
      </p:pic>
      <p:sp>
        <p:nvSpPr>
          <p:cNvPr id="6" name="TextBox 5">
            <a:extLst>
              <a:ext uri="{FF2B5EF4-FFF2-40B4-BE49-F238E27FC236}">
                <a16:creationId xmlns:a16="http://schemas.microsoft.com/office/drawing/2014/main" id="{98C8747C-62A6-185E-9E85-0894F541A953}"/>
              </a:ext>
            </a:extLst>
          </p:cNvPr>
          <p:cNvSpPr txBox="1"/>
          <p:nvPr/>
        </p:nvSpPr>
        <p:spPr>
          <a:xfrm>
            <a:off x="390679" y="142125"/>
            <a:ext cx="4207133" cy="1200329"/>
          </a:xfrm>
          <a:prstGeom prst="rect">
            <a:avLst/>
          </a:prstGeom>
          <a:noFill/>
        </p:spPr>
        <p:txBody>
          <a:bodyPr wrap="square" rtlCol="0">
            <a:spAutoFit/>
          </a:bodyPr>
          <a:lstStyle/>
          <a:p>
            <a:r>
              <a:rPr lang="en-US" sz="2400" b="1" spc="17" dirty="0">
                <a:solidFill>
                  <a:srgbClr val="253E8E"/>
                </a:solidFill>
                <a:latin typeface="Open Sans ExtraBold" panose="020B0906030804020204" pitchFamily="34" charset="0"/>
                <a:ea typeface="Open Sans ExtraBold" panose="020B0906030804020204" pitchFamily="34" charset="0"/>
                <a:cs typeface="Open Sans ExtraBold" panose="020B0906030804020204" pitchFamily="34" charset="0"/>
              </a:rPr>
              <a:t>Michigan Health Information Network Shared Services (MiHIN)</a:t>
            </a:r>
          </a:p>
        </p:txBody>
      </p:sp>
      <p:sp>
        <p:nvSpPr>
          <p:cNvPr id="7" name="TextBox 6">
            <a:extLst>
              <a:ext uri="{FF2B5EF4-FFF2-40B4-BE49-F238E27FC236}">
                <a16:creationId xmlns:a16="http://schemas.microsoft.com/office/drawing/2014/main" id="{A7BD4B75-9C90-30DB-EE65-3357C7ABA68D}"/>
              </a:ext>
            </a:extLst>
          </p:cNvPr>
          <p:cNvSpPr txBox="1"/>
          <p:nvPr/>
        </p:nvSpPr>
        <p:spPr>
          <a:xfrm>
            <a:off x="390678" y="1517671"/>
            <a:ext cx="4081901" cy="2977738"/>
          </a:xfrm>
          <a:prstGeom prst="rect">
            <a:avLst/>
          </a:prstGeom>
          <a:noFill/>
        </p:spPr>
        <p:txBody>
          <a:bodyPr wrap="square" rtlCol="0">
            <a:spAutoFit/>
          </a:bodyPr>
          <a:lstStyle/>
          <a:p>
            <a:pPr lvl="0"/>
            <a:r>
              <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MiHIN is </a:t>
            </a:r>
            <a:r>
              <a:rPr lang="en-US" sz="1350"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Lato"/>
              </a:rPr>
              <a:t>a non-profit organization </a:t>
            </a:r>
            <a:r>
              <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that provides technology and services to connect disparate sectors to securely, legally, technically and privately share health information.</a:t>
            </a:r>
          </a:p>
          <a:p>
            <a:pPr lvl="0"/>
            <a:endParaRPr lang="en-GB"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a:p>
            <a:pPr lvl="0"/>
            <a:r>
              <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An </a:t>
            </a:r>
            <a:r>
              <a:rPr lang="en-US" sz="1350"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Lato"/>
              </a:rPr>
              <a:t>unbiased data trustee</a:t>
            </a:r>
            <a:r>
              <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 MiHIN does not provide health care services or produce health care data. </a:t>
            </a:r>
          </a:p>
          <a:p>
            <a:pPr lvl="0"/>
            <a:endPar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a:p>
            <a:pPr lvl="0"/>
            <a:r>
              <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Instead, we </a:t>
            </a:r>
            <a:r>
              <a:rPr lang="en-US" sz="1350" b="1" dirty="0">
                <a:solidFill>
                  <a:schemeClr val="accent1"/>
                </a:solidFill>
                <a:latin typeface="Open Sans" panose="020B0606030504020204" pitchFamily="34" charset="0"/>
                <a:ea typeface="Open Sans" panose="020B0606030504020204" pitchFamily="34" charset="0"/>
                <a:cs typeface="Open Sans" panose="020B0606030504020204" pitchFamily="34" charset="0"/>
                <a:sym typeface="Lato"/>
              </a:rPr>
              <a:t>help convene to share vital health information </a:t>
            </a:r>
            <a:r>
              <a:rPr lang="en-US" sz="135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rPr>
              <a:t>to advance care, better outcomes and lower costs.</a:t>
            </a:r>
          </a:p>
          <a:p>
            <a:pPr lvl="0"/>
            <a:endParaRPr lang="en-GB"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sym typeface="Lato"/>
            </a:endParaRPr>
          </a:p>
        </p:txBody>
      </p:sp>
      <p:pic>
        <p:nvPicPr>
          <p:cNvPr id="14" name="Picture 13" descr="A picture containing dark&#10;&#10;Description automatically generated">
            <a:extLst>
              <a:ext uri="{FF2B5EF4-FFF2-40B4-BE49-F238E27FC236}">
                <a16:creationId xmlns:a16="http://schemas.microsoft.com/office/drawing/2014/main" id="{DE1B0014-4FA1-A3C3-9FF6-497F1FDB5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562" y="-294983"/>
            <a:ext cx="4767310" cy="4767310"/>
          </a:xfrm>
          <a:prstGeom prst="rect">
            <a:avLst/>
          </a:prstGeom>
        </p:spPr>
      </p:pic>
    </p:spTree>
    <p:extLst>
      <p:ext uri="{BB962C8B-B14F-4D97-AF65-F5344CB8AC3E}">
        <p14:creationId xmlns:p14="http://schemas.microsoft.com/office/powerpoint/2010/main" val="3914866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pic>
        <p:nvPicPr>
          <p:cNvPr id="2050" name="Picture 2" descr="SAMHSA Logo Use Guidelines | SAMHSA">
            <a:extLst>
              <a:ext uri="{FF2B5EF4-FFF2-40B4-BE49-F238E27FC236}">
                <a16:creationId xmlns:a16="http://schemas.microsoft.com/office/drawing/2014/main" id="{FB9F7456-8ED3-0628-69FE-965FAEE3C99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220" b="92908" l="2241" r="95798">
                        <a14:foregroundMark x1="2801" y1="18440" x2="4762" y2="19858"/>
                        <a14:foregroundMark x1="7003" y1="11348" x2="81793" y2="30496"/>
                        <a14:foregroundMark x1="81793" y1="30496" x2="26050" y2="13475"/>
                        <a14:foregroundMark x1="26050" y1="13475" x2="52101" y2="93617"/>
                        <a14:foregroundMark x1="52101" y1="93617" x2="91317" y2="69504"/>
                        <a14:foregroundMark x1="91317" y1="69504" x2="31653" y2="49645"/>
                        <a14:foregroundMark x1="31653" y1="49645" x2="78431" y2="66667"/>
                        <a14:foregroundMark x1="78431" y1="66667" x2="18207" y2="93617"/>
                        <a14:foregroundMark x1="18207" y1="93617" x2="56022" y2="75887"/>
                        <a14:foregroundMark x1="56022" y1="75887" x2="19048" y2="73759"/>
                        <a14:foregroundMark x1="19048" y1="73759" x2="24090" y2="81560"/>
                        <a14:foregroundMark x1="6162" y1="18440" x2="13445" y2="56028"/>
                        <a14:foregroundMark x1="4762" y1="46809" x2="8403" y2="34752"/>
                        <a14:foregroundMark x1="12605" y1="56028" x2="19048" y2="50355"/>
                        <a14:foregroundMark x1="12605" y1="25532" x2="4202" y2="58156"/>
                        <a14:foregroundMark x1="30532" y1="39716" x2="9804" y2="72340"/>
                        <a14:foregroundMark x1="41176" y1="68794" x2="77311" y2="92199"/>
                        <a14:foregroundMark x1="77311" y1="86525" x2="21849" y2="90071"/>
                        <a14:foregroundMark x1="11204" y1="18440" x2="21289" y2="39716"/>
                        <a14:foregroundMark x1="20448" y1="52482" x2="26891" y2="32624"/>
                        <a14:foregroundMark x1="3361" y1="56028" x2="16246" y2="56028"/>
                        <a14:foregroundMark x1="19888" y1="18440" x2="64986" y2="14894"/>
                        <a14:foregroundMark x1="64986" y1="14894" x2="86555" y2="14894"/>
                        <a14:foregroundMark x1="16246" y1="14894" x2="64426" y2="16312"/>
                        <a14:foregroundMark x1="64426" y1="16312" x2="12605" y2="12766"/>
                        <a14:foregroundMark x1="75910" y1="93617" x2="92437" y2="14894"/>
                        <a14:foregroundMark x1="92437" y1="14894" x2="80112" y2="11348"/>
                        <a14:foregroundMark x1="83193" y1="16312" x2="63866" y2="45390"/>
                        <a14:foregroundMark x1="58824" y1="43262" x2="85154" y2="9220"/>
                        <a14:foregroundMark x1="69468" y1="36170" x2="70868" y2="39716"/>
                        <a14:foregroundMark x1="87395" y1="11348" x2="91597" y2="68794"/>
                        <a14:foregroundMark x1="59664" y1="88652" x2="76751" y2="86525"/>
                        <a14:foregroundMark x1="55462" y1="93617" x2="76751" y2="93617"/>
                        <a14:foregroundMark x1="90196" y1="73759" x2="90196" y2="75887"/>
                        <a14:foregroundMark x1="84594" y1="81560" x2="87395" y2="75887"/>
                        <a14:foregroundMark x1="26050" y1="77305" x2="9804" y2="73759"/>
                        <a14:foregroundMark x1="5602" y1="53901" x2="11204" y2="72340"/>
                        <a14:foregroundMark x1="89356" y1="14894" x2="94398" y2="59574"/>
                        <a14:foregroundMark x1="92997" y1="70213" x2="92437" y2="75887"/>
                        <a14:foregroundMark x1="95238" y1="41844" x2="88796" y2="14894"/>
                        <a14:foregroundMark x1="87955" y1="14894" x2="95798" y2="50355"/>
                        <a14:foregroundMark x1="66106" y1="12766" x2="92997" y2="12766"/>
                      </a14:backgroundRemoval>
                    </a14:imgEffect>
                  </a14:imgLayer>
                </a14:imgProps>
              </a:ext>
              <a:ext uri="{28A0092B-C50C-407E-A947-70E740481C1C}">
                <a14:useLocalDpi xmlns:a14="http://schemas.microsoft.com/office/drawing/2010/main" val="0"/>
              </a:ext>
            </a:extLst>
          </a:blip>
          <a:srcRect/>
          <a:stretch>
            <a:fillRect/>
          </a:stretch>
        </p:blipFill>
        <p:spPr bwMode="auto">
          <a:xfrm>
            <a:off x="231732" y="303518"/>
            <a:ext cx="1760760" cy="695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19785FD-830E-E3BA-78E7-AAEB747309DE}"/>
              </a:ext>
            </a:extLst>
          </p:cNvPr>
          <p:cNvPicPr>
            <a:picLocks noChangeAspect="1"/>
          </p:cNvPicPr>
          <p:nvPr/>
        </p:nvPicPr>
        <p:blipFill>
          <a:blip r:embed="rId6"/>
          <a:stretch>
            <a:fillRect/>
          </a:stretch>
        </p:blipFill>
        <p:spPr>
          <a:xfrm>
            <a:off x="817123" y="1073161"/>
            <a:ext cx="7314135" cy="335325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024FA773-89D0-3583-C2BA-EAE320D3F2EF}"/>
              </a:ext>
            </a:extLst>
          </p:cNvPr>
          <p:cNvSpPr txBox="1">
            <a:spLocks/>
          </p:cNvSpPr>
          <p:nvPr/>
        </p:nvSpPr>
        <p:spPr>
          <a:xfrm>
            <a:off x="1992492" y="377085"/>
            <a:ext cx="6800248" cy="451857"/>
          </a:xfrm>
          <a:prstGeom prst="rect">
            <a:avLst/>
          </a:prstGeom>
        </p:spPr>
        <p:txBody>
          <a:bodyPr anchor="t"/>
          <a:lstStyle>
            <a:lvl1pPr algn="l" defTabSz="685800"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a:lstStyle>
          <a:p>
            <a:pPr algn="ctr"/>
            <a:r>
              <a:rPr lang="en-US" sz="2800" dirty="0"/>
              <a:t>US SUD Payment Model Assessment</a:t>
            </a:r>
          </a:p>
        </p:txBody>
      </p:sp>
    </p:spTree>
    <p:extLst>
      <p:ext uri="{BB962C8B-B14F-4D97-AF65-F5344CB8AC3E}">
        <p14:creationId xmlns:p14="http://schemas.microsoft.com/office/powerpoint/2010/main" val="189623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7CDEA6-ECB6-4C4C-6648-EF389546401B}"/>
              </a:ext>
            </a:extLst>
          </p:cNvPr>
          <p:cNvSpPr>
            <a:spLocks noGrp="1"/>
          </p:cNvSpPr>
          <p:nvPr>
            <p:ph type="sldNum" sz="quarter" idx="12"/>
          </p:nvPr>
        </p:nvSpPr>
        <p:spPr/>
        <p:txBody>
          <a:bodyPr/>
          <a:lstStyle/>
          <a:p>
            <a:fld id="{48F63A3B-78C7-47BE-AE5E-E10140E04643}" type="slidenum">
              <a:rPr lang="en-US" smtClean="0"/>
              <a:pPr/>
              <a:t>21</a:t>
            </a:fld>
            <a:endParaRPr lang="en-US" dirty="0"/>
          </a:p>
        </p:txBody>
      </p:sp>
      <p:sp>
        <p:nvSpPr>
          <p:cNvPr id="5" name="Title 1">
            <a:extLst>
              <a:ext uri="{FF2B5EF4-FFF2-40B4-BE49-F238E27FC236}">
                <a16:creationId xmlns:a16="http://schemas.microsoft.com/office/drawing/2014/main" id="{256CF41F-2997-A145-5ED6-8DBD19709A50}"/>
              </a:ext>
            </a:extLst>
          </p:cNvPr>
          <p:cNvSpPr>
            <a:spLocks noGrp="1"/>
          </p:cNvSpPr>
          <p:nvPr>
            <p:ph type="title"/>
          </p:nvPr>
        </p:nvSpPr>
        <p:spPr>
          <a:xfrm>
            <a:off x="881449" y="273844"/>
            <a:ext cx="6800248" cy="451857"/>
          </a:xfrm>
        </p:spPr>
        <p:txBody>
          <a:bodyPr anchor="t"/>
          <a:lstStyle/>
          <a:p>
            <a:r>
              <a:rPr lang="en-US" dirty="0">
                <a:latin typeface="+mj-lt"/>
              </a:rPr>
              <a:t>Michigan Opioid Health Home</a:t>
            </a:r>
          </a:p>
        </p:txBody>
      </p:sp>
      <p:pic>
        <p:nvPicPr>
          <p:cNvPr id="6" name="Content Placeholder 5">
            <a:extLst>
              <a:ext uri="{FF2B5EF4-FFF2-40B4-BE49-F238E27FC236}">
                <a16:creationId xmlns:a16="http://schemas.microsoft.com/office/drawing/2014/main" id="{03545E89-505C-79BC-F9FC-86CBB7E0D4FE}"/>
              </a:ext>
            </a:extLst>
          </p:cNvPr>
          <p:cNvPicPr>
            <a:picLocks noGrp="1" noChangeAspect="1"/>
          </p:cNvPicPr>
          <p:nvPr>
            <p:ph idx="1"/>
          </p:nvPr>
        </p:nvPicPr>
        <p:blipFill>
          <a:blip r:embed="rId2"/>
          <a:stretch>
            <a:fillRect/>
          </a:stretch>
        </p:blipFill>
        <p:spPr>
          <a:xfrm>
            <a:off x="568472" y="672280"/>
            <a:ext cx="3713101" cy="659082"/>
          </a:xfrm>
          <a:prstGeom prst="rect">
            <a:avLst/>
          </a:prstGeom>
          <a:ln>
            <a:noFill/>
          </a:ln>
          <a:effectLst>
            <a:softEdge rad="112500"/>
          </a:effectLst>
        </p:spPr>
      </p:pic>
      <p:pic>
        <p:nvPicPr>
          <p:cNvPr id="7" name="Picture 6">
            <a:extLst>
              <a:ext uri="{FF2B5EF4-FFF2-40B4-BE49-F238E27FC236}">
                <a16:creationId xmlns:a16="http://schemas.microsoft.com/office/drawing/2014/main" id="{C15E79A0-6C92-4D2A-3D6D-CD2E4F68AFBF}"/>
              </a:ext>
            </a:extLst>
          </p:cNvPr>
          <p:cNvPicPr>
            <a:picLocks noChangeAspect="1"/>
          </p:cNvPicPr>
          <p:nvPr/>
        </p:nvPicPr>
        <p:blipFill>
          <a:blip r:embed="rId3"/>
          <a:stretch>
            <a:fillRect/>
          </a:stretch>
        </p:blipFill>
        <p:spPr>
          <a:xfrm>
            <a:off x="636422" y="1331362"/>
            <a:ext cx="6410300" cy="2692762"/>
          </a:xfrm>
          <a:prstGeom prst="rect">
            <a:avLst/>
          </a:prstGeom>
        </p:spPr>
      </p:pic>
      <p:sp>
        <p:nvSpPr>
          <p:cNvPr id="8" name="TextBox 7">
            <a:extLst>
              <a:ext uri="{FF2B5EF4-FFF2-40B4-BE49-F238E27FC236}">
                <a16:creationId xmlns:a16="http://schemas.microsoft.com/office/drawing/2014/main" id="{36C2EE69-A649-E3DD-2E20-2B9B1EF7F990}"/>
              </a:ext>
            </a:extLst>
          </p:cNvPr>
          <p:cNvSpPr txBox="1"/>
          <p:nvPr/>
        </p:nvSpPr>
        <p:spPr>
          <a:xfrm>
            <a:off x="5267299" y="4417799"/>
            <a:ext cx="3558846" cy="184666"/>
          </a:xfrm>
          <a:prstGeom prst="rect">
            <a:avLst/>
          </a:prstGeom>
          <a:noFill/>
        </p:spPr>
        <p:txBody>
          <a:bodyPr wrap="square">
            <a:spAutoFit/>
          </a:bodyPr>
          <a:lstStyle/>
          <a:p>
            <a:r>
              <a:rPr lang="en-US" sz="600" i="1" dirty="0"/>
              <a:t>Source: https://www.michigan.gov/mdhhs/assistance-programs/medicaid/opioid-health-home</a:t>
            </a:r>
          </a:p>
        </p:txBody>
      </p:sp>
      <p:pic>
        <p:nvPicPr>
          <p:cNvPr id="9" name="Picture 8">
            <a:extLst>
              <a:ext uri="{FF2B5EF4-FFF2-40B4-BE49-F238E27FC236}">
                <a16:creationId xmlns:a16="http://schemas.microsoft.com/office/drawing/2014/main" id="{3FB2BD40-77B8-88F1-A6E8-0FEB5E5C4029}"/>
              </a:ext>
            </a:extLst>
          </p:cNvPr>
          <p:cNvPicPr>
            <a:picLocks noChangeAspect="1"/>
          </p:cNvPicPr>
          <p:nvPr/>
        </p:nvPicPr>
        <p:blipFill>
          <a:blip r:embed="rId4"/>
          <a:stretch>
            <a:fillRect/>
          </a:stretch>
        </p:blipFill>
        <p:spPr>
          <a:xfrm>
            <a:off x="3909062" y="2418509"/>
            <a:ext cx="3205610" cy="1933845"/>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B734B8B2-2032-0B76-3C25-7D7B655DCB92}"/>
              </a:ext>
            </a:extLst>
          </p:cNvPr>
          <p:cNvSpPr/>
          <p:nvPr/>
        </p:nvSpPr>
        <p:spPr>
          <a:xfrm>
            <a:off x="636422" y="3005847"/>
            <a:ext cx="1727399" cy="710119"/>
          </a:xfrm>
          <a:prstGeom prst="rect">
            <a:avLst/>
          </a:prstGeom>
          <a:noFill/>
          <a:ln w="28575">
            <a:solidFill>
              <a:srgbClr val="3642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22C59AE-3987-28B3-2A7E-8A5D9E5F5085}"/>
              </a:ext>
            </a:extLst>
          </p:cNvPr>
          <p:cNvSpPr/>
          <p:nvPr/>
        </p:nvSpPr>
        <p:spPr>
          <a:xfrm>
            <a:off x="4669277" y="2571750"/>
            <a:ext cx="1089498" cy="151995"/>
          </a:xfrm>
          <a:prstGeom prst="rect">
            <a:avLst/>
          </a:prstGeom>
          <a:noFill/>
          <a:ln w="28575">
            <a:solidFill>
              <a:srgbClr val="3642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59C5FD-9688-BCBF-A6D5-DA447B03CFAE}"/>
              </a:ext>
            </a:extLst>
          </p:cNvPr>
          <p:cNvSpPr/>
          <p:nvPr/>
        </p:nvSpPr>
        <p:spPr>
          <a:xfrm>
            <a:off x="3909062" y="3033898"/>
            <a:ext cx="1246598" cy="151995"/>
          </a:xfrm>
          <a:prstGeom prst="rect">
            <a:avLst/>
          </a:prstGeom>
          <a:noFill/>
          <a:ln w="28575">
            <a:solidFill>
              <a:srgbClr val="3642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0B6BEC-CF37-8E74-B683-35497ABE5CDA}"/>
              </a:ext>
            </a:extLst>
          </p:cNvPr>
          <p:cNvSpPr/>
          <p:nvPr/>
        </p:nvSpPr>
        <p:spPr>
          <a:xfrm>
            <a:off x="3909061" y="3639559"/>
            <a:ext cx="2063721" cy="151995"/>
          </a:xfrm>
          <a:prstGeom prst="rect">
            <a:avLst/>
          </a:prstGeom>
          <a:noFill/>
          <a:ln w="28575">
            <a:solidFill>
              <a:srgbClr val="3642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13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sp>
        <p:nvSpPr>
          <p:cNvPr id="2" name="Title 1">
            <a:extLst>
              <a:ext uri="{FF2B5EF4-FFF2-40B4-BE49-F238E27FC236}">
                <a16:creationId xmlns:a16="http://schemas.microsoft.com/office/drawing/2014/main" id="{C5AF082E-3F7D-B9DF-EE6A-546902DF7752}"/>
              </a:ext>
            </a:extLst>
          </p:cNvPr>
          <p:cNvSpPr txBox="1">
            <a:spLocks/>
          </p:cNvSpPr>
          <p:nvPr/>
        </p:nvSpPr>
        <p:spPr>
          <a:xfrm>
            <a:off x="596367" y="163860"/>
            <a:ext cx="7951266" cy="451857"/>
          </a:xfrm>
          <a:prstGeom prst="rect">
            <a:avLst/>
          </a:prstGeom>
        </p:spPr>
        <p:txBody>
          <a:bodyPr anchor="t"/>
          <a:lstStyle>
            <a:lvl1pPr algn="l" defTabSz="685800"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a:lstStyle>
          <a:p>
            <a:r>
              <a:rPr lang="en-US" dirty="0"/>
              <a:t>Provider Access Services: Consent to Share SUD/BH Data</a:t>
            </a:r>
          </a:p>
        </p:txBody>
      </p:sp>
      <p:pic>
        <p:nvPicPr>
          <p:cNvPr id="3" name="Picture 2">
            <a:extLst>
              <a:ext uri="{FF2B5EF4-FFF2-40B4-BE49-F238E27FC236}">
                <a16:creationId xmlns:a16="http://schemas.microsoft.com/office/drawing/2014/main" id="{6B051ACA-71FA-A340-FD3B-2159DDD8A8D8}"/>
              </a:ext>
            </a:extLst>
          </p:cNvPr>
          <p:cNvPicPr>
            <a:picLocks noChangeAspect="1"/>
          </p:cNvPicPr>
          <p:nvPr/>
        </p:nvPicPr>
        <p:blipFill>
          <a:blip r:embed="rId4"/>
          <a:srcRect b="-1286"/>
          <a:stretch/>
        </p:blipFill>
        <p:spPr>
          <a:xfrm>
            <a:off x="5211396" y="944399"/>
            <a:ext cx="849404" cy="1118863"/>
          </a:xfrm>
          <a:prstGeom prst="rect">
            <a:avLst/>
          </a:prstGeom>
        </p:spPr>
      </p:pic>
      <p:pic>
        <p:nvPicPr>
          <p:cNvPr id="3074" name="Picture 2" descr="Patient - Free user icons">
            <a:extLst>
              <a:ext uri="{FF2B5EF4-FFF2-40B4-BE49-F238E27FC236}">
                <a16:creationId xmlns:a16="http://schemas.microsoft.com/office/drawing/2014/main" id="{56C90443-9C03-297D-337C-2870AA1426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55" y="2120630"/>
            <a:ext cx="2550000" cy="2550000"/>
          </a:xfrm>
          <a:prstGeom prst="rect">
            <a:avLst/>
          </a:prstGeom>
          <a:noFill/>
          <a:extLst>
            <a:ext uri="{909E8E84-426E-40DD-AFC4-6F175D3DCCD1}">
              <a14:hiddenFill xmlns:a14="http://schemas.microsoft.com/office/drawing/2010/main">
                <a:solidFill>
                  <a:srgbClr val="FFFFFF"/>
                </a:solidFill>
              </a14:hiddenFill>
            </a:ext>
          </a:extLst>
        </p:spPr>
      </p:pic>
      <p:sp>
        <p:nvSpPr>
          <p:cNvPr id="6" name="Arrow: Bent 5">
            <a:extLst>
              <a:ext uri="{FF2B5EF4-FFF2-40B4-BE49-F238E27FC236}">
                <a16:creationId xmlns:a16="http://schemas.microsoft.com/office/drawing/2014/main" id="{8BA0426B-1738-53D5-DF7A-CEC00B86F072}"/>
              </a:ext>
            </a:extLst>
          </p:cNvPr>
          <p:cNvSpPr/>
          <p:nvPr/>
        </p:nvSpPr>
        <p:spPr>
          <a:xfrm>
            <a:off x="988352" y="1104215"/>
            <a:ext cx="946709" cy="820699"/>
          </a:xfrm>
          <a:prstGeom prst="bentArrow">
            <a:avLst>
              <a:gd name="adj1" fmla="val 33271"/>
              <a:gd name="adj2" fmla="val 40701"/>
              <a:gd name="adj3" fmla="val 50000"/>
              <a:gd name="adj4" fmla="val 77083"/>
            </a:avLst>
          </a:prstGeom>
          <a:solidFill>
            <a:srgbClr val="253E8E"/>
          </a:solidFill>
          <a:ln>
            <a:solidFill>
              <a:srgbClr val="253E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85E60106-9F7F-B56C-DE67-80430950D348}"/>
              </a:ext>
            </a:extLst>
          </p:cNvPr>
          <p:cNvPicPr>
            <a:picLocks noChangeAspect="1"/>
          </p:cNvPicPr>
          <p:nvPr/>
        </p:nvPicPr>
        <p:blipFill>
          <a:blip r:embed="rId6"/>
          <a:stretch>
            <a:fillRect/>
          </a:stretch>
        </p:blipFill>
        <p:spPr>
          <a:xfrm>
            <a:off x="2188841" y="1094112"/>
            <a:ext cx="1743765" cy="638443"/>
          </a:xfrm>
          <a:prstGeom prst="rect">
            <a:avLst/>
          </a:prstGeom>
        </p:spPr>
      </p:pic>
      <p:sp>
        <p:nvSpPr>
          <p:cNvPr id="9" name="Arrow: Right 8">
            <a:extLst>
              <a:ext uri="{FF2B5EF4-FFF2-40B4-BE49-F238E27FC236}">
                <a16:creationId xmlns:a16="http://schemas.microsoft.com/office/drawing/2014/main" id="{E3A99B18-E2C5-4FAA-0369-BD349DD4AD7C}"/>
              </a:ext>
            </a:extLst>
          </p:cNvPr>
          <p:cNvSpPr/>
          <p:nvPr/>
        </p:nvSpPr>
        <p:spPr>
          <a:xfrm>
            <a:off x="4232166" y="1176500"/>
            <a:ext cx="738596" cy="555936"/>
          </a:xfrm>
          <a:prstGeom prst="rightArrow">
            <a:avLst/>
          </a:prstGeom>
          <a:solidFill>
            <a:srgbClr val="253E8E"/>
          </a:solidFill>
          <a:ln>
            <a:solidFill>
              <a:srgbClr val="253E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6" name="Picture 4" descr="Free Security Access Icon - Free Download User Interface Icons | IconScout">
            <a:extLst>
              <a:ext uri="{FF2B5EF4-FFF2-40B4-BE49-F238E27FC236}">
                <a16:creationId xmlns:a16="http://schemas.microsoft.com/office/drawing/2014/main" id="{28D56EAA-D5BE-D056-3F5D-FCAFD6B9648F}"/>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34737" y="2168516"/>
            <a:ext cx="1086661" cy="10866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ACEC0DC-990F-38FB-7587-9C8FE1D8C1CE}"/>
              </a:ext>
            </a:extLst>
          </p:cNvPr>
          <p:cNvSpPr txBox="1"/>
          <p:nvPr/>
        </p:nvSpPr>
        <p:spPr>
          <a:xfrm>
            <a:off x="5436160" y="1958312"/>
            <a:ext cx="3397153" cy="338554"/>
          </a:xfrm>
          <a:prstGeom prst="rect">
            <a:avLst/>
          </a:prstGeom>
          <a:noFill/>
        </p:spPr>
        <p:txBody>
          <a:bodyPr wrap="square" rtlCol="0">
            <a:spAutoFit/>
          </a:bodyPr>
          <a:lstStyle/>
          <a:p>
            <a:pPr algn="r"/>
            <a:r>
              <a:rPr lang="en-US" sz="1600" b="1" dirty="0">
                <a:solidFill>
                  <a:srgbClr val="253E8E"/>
                </a:solidFill>
                <a:latin typeface="Aptos" panose="020B0004020202020204" pitchFamily="34" charset="0"/>
              </a:rPr>
              <a:t>Explicit Consent + ACRS</a:t>
            </a:r>
          </a:p>
        </p:txBody>
      </p:sp>
      <p:sp>
        <p:nvSpPr>
          <p:cNvPr id="13" name="Arrow: Bent 12">
            <a:extLst>
              <a:ext uri="{FF2B5EF4-FFF2-40B4-BE49-F238E27FC236}">
                <a16:creationId xmlns:a16="http://schemas.microsoft.com/office/drawing/2014/main" id="{F5FB6B88-CA5A-6E58-8664-59ADA9DB2ACF}"/>
              </a:ext>
            </a:extLst>
          </p:cNvPr>
          <p:cNvSpPr/>
          <p:nvPr/>
        </p:nvSpPr>
        <p:spPr>
          <a:xfrm rot="10800000">
            <a:off x="6904182" y="3384480"/>
            <a:ext cx="946709" cy="820699"/>
          </a:xfrm>
          <a:prstGeom prst="bentArrow">
            <a:avLst>
              <a:gd name="adj1" fmla="val 33271"/>
              <a:gd name="adj2" fmla="val 40701"/>
              <a:gd name="adj3" fmla="val 50000"/>
              <a:gd name="adj4" fmla="val 77083"/>
            </a:avLst>
          </a:prstGeom>
          <a:solidFill>
            <a:srgbClr val="253E8E"/>
          </a:solidFill>
          <a:ln>
            <a:solidFill>
              <a:srgbClr val="253E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67C1FC93-34E3-7CD9-2C28-7581A15367A4}"/>
              </a:ext>
            </a:extLst>
          </p:cNvPr>
          <p:cNvGrpSpPr/>
          <p:nvPr/>
        </p:nvGrpSpPr>
        <p:grpSpPr>
          <a:xfrm>
            <a:off x="4495677" y="2670764"/>
            <a:ext cx="2130822" cy="1971188"/>
            <a:chOff x="4354557" y="2898605"/>
            <a:chExt cx="2588904" cy="2354331"/>
          </a:xfrm>
        </p:grpSpPr>
        <p:sp>
          <p:nvSpPr>
            <p:cNvPr id="24" name="Rectangle: Rounded Corners 23">
              <a:extLst>
                <a:ext uri="{FF2B5EF4-FFF2-40B4-BE49-F238E27FC236}">
                  <a16:creationId xmlns:a16="http://schemas.microsoft.com/office/drawing/2014/main" id="{42E3964E-0D7D-8D50-44E0-6A955F1527F5}"/>
                </a:ext>
              </a:extLst>
            </p:cNvPr>
            <p:cNvSpPr/>
            <p:nvPr/>
          </p:nvSpPr>
          <p:spPr>
            <a:xfrm>
              <a:off x="4354557" y="2898605"/>
              <a:ext cx="2588904" cy="2354331"/>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4" name="Group 13">
              <a:extLst>
                <a:ext uri="{FF2B5EF4-FFF2-40B4-BE49-F238E27FC236}">
                  <a16:creationId xmlns:a16="http://schemas.microsoft.com/office/drawing/2014/main" id="{AF15CA71-2F57-366D-6B6E-73D7C50BA706}"/>
                </a:ext>
              </a:extLst>
            </p:cNvPr>
            <p:cNvGrpSpPr/>
            <p:nvPr/>
          </p:nvGrpSpPr>
          <p:grpSpPr>
            <a:xfrm>
              <a:off x="4605480" y="3284701"/>
              <a:ext cx="1794715" cy="992887"/>
              <a:chOff x="974024" y="2094696"/>
              <a:chExt cx="1794715" cy="992887"/>
            </a:xfrm>
          </p:grpSpPr>
          <p:pic>
            <p:nvPicPr>
              <p:cNvPr id="15" name="Picture 4" descr="Medicine symbol Logo PNG Vector (EPS) Free Download">
                <a:extLst>
                  <a:ext uri="{FF2B5EF4-FFF2-40B4-BE49-F238E27FC236}">
                    <a16:creationId xmlns:a16="http://schemas.microsoft.com/office/drawing/2014/main" id="{1AF2739E-3D37-4381-1BCC-C4D87A4BD4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4024" y="2268187"/>
                <a:ext cx="761561" cy="70825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21BBD01-ED76-6130-6A17-DEDA77261F0B}"/>
                  </a:ext>
                </a:extLst>
              </p:cNvPr>
              <p:cNvGrpSpPr/>
              <p:nvPr/>
            </p:nvGrpSpPr>
            <p:grpSpPr>
              <a:xfrm>
                <a:off x="1735585" y="2094696"/>
                <a:ext cx="1033154" cy="992887"/>
                <a:chOff x="1735585" y="2094696"/>
                <a:chExt cx="1033154" cy="992887"/>
              </a:xfrm>
            </p:grpSpPr>
            <p:sp>
              <p:nvSpPr>
                <p:cNvPr id="17" name="Oval 16">
                  <a:extLst>
                    <a:ext uri="{FF2B5EF4-FFF2-40B4-BE49-F238E27FC236}">
                      <a16:creationId xmlns:a16="http://schemas.microsoft.com/office/drawing/2014/main" id="{5B16F1A3-0FD7-8BB4-26BE-FD80B1B97C37}"/>
                    </a:ext>
                  </a:extLst>
                </p:cNvPr>
                <p:cNvSpPr/>
                <p:nvPr/>
              </p:nvSpPr>
              <p:spPr>
                <a:xfrm>
                  <a:off x="1735585" y="2133290"/>
                  <a:ext cx="1033154" cy="954293"/>
                </a:xfrm>
                <a:prstGeom prst="ellipse">
                  <a:avLst/>
                </a:prstGeom>
                <a:solidFill>
                  <a:srgbClr val="253E8E"/>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200"/>
                </a:p>
              </p:txBody>
            </p:sp>
            <p:pic>
              <p:nvPicPr>
                <p:cNvPr id="18" name="Graphic 17" descr="Hospital outline">
                  <a:extLst>
                    <a:ext uri="{FF2B5EF4-FFF2-40B4-BE49-F238E27FC236}">
                      <a16:creationId xmlns:a16="http://schemas.microsoft.com/office/drawing/2014/main" id="{34F723E1-2BEC-C9C2-DABC-489D4A09C5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87046" y="2094696"/>
                  <a:ext cx="914400" cy="914400"/>
                </a:xfrm>
                <a:prstGeom prst="rect">
                  <a:avLst/>
                </a:prstGeom>
              </p:spPr>
            </p:pic>
          </p:grpSp>
        </p:grpSp>
        <p:sp>
          <p:nvSpPr>
            <p:cNvPr id="19" name="TextBox 18">
              <a:extLst>
                <a:ext uri="{FF2B5EF4-FFF2-40B4-BE49-F238E27FC236}">
                  <a16:creationId xmlns:a16="http://schemas.microsoft.com/office/drawing/2014/main" id="{7967FA56-5E54-6DAD-7B9F-D7D9D7C73315}"/>
                </a:ext>
              </a:extLst>
            </p:cNvPr>
            <p:cNvSpPr txBox="1"/>
            <p:nvPr/>
          </p:nvSpPr>
          <p:spPr>
            <a:xfrm>
              <a:off x="4537857" y="3070728"/>
              <a:ext cx="2372454" cy="275699"/>
            </a:xfrm>
            <a:prstGeom prst="rect">
              <a:avLst/>
            </a:prstGeom>
            <a:noFill/>
          </p:spPr>
          <p:txBody>
            <a:bodyPr wrap="square" rtlCol="0">
              <a:spAutoFit/>
            </a:bodyPr>
            <a:lstStyle/>
            <a:p>
              <a:r>
                <a:rPr lang="en-US" sz="900" b="1" dirty="0">
                  <a:solidFill>
                    <a:srgbClr val="253E8E"/>
                  </a:solidFill>
                </a:rPr>
                <a:t>Healthcare Services Provider</a:t>
              </a:r>
            </a:p>
          </p:txBody>
        </p:sp>
        <p:sp>
          <p:nvSpPr>
            <p:cNvPr id="20" name="TextBox 19">
              <a:extLst>
                <a:ext uri="{FF2B5EF4-FFF2-40B4-BE49-F238E27FC236}">
                  <a16:creationId xmlns:a16="http://schemas.microsoft.com/office/drawing/2014/main" id="{34643BB0-B476-E13F-72E9-11C4BAA9E3E2}"/>
                </a:ext>
              </a:extLst>
            </p:cNvPr>
            <p:cNvSpPr txBox="1"/>
            <p:nvPr/>
          </p:nvSpPr>
          <p:spPr>
            <a:xfrm>
              <a:off x="5955203" y="4526979"/>
              <a:ext cx="839507" cy="275699"/>
            </a:xfrm>
            <a:prstGeom prst="rect">
              <a:avLst/>
            </a:prstGeom>
            <a:noFill/>
          </p:spPr>
          <p:txBody>
            <a:bodyPr wrap="square" rtlCol="0">
              <a:spAutoFit/>
            </a:bodyPr>
            <a:lstStyle/>
            <a:p>
              <a:r>
                <a:rPr lang="en-US" sz="900" b="1" dirty="0">
                  <a:solidFill>
                    <a:srgbClr val="253E8E"/>
                  </a:solidFill>
                </a:rPr>
                <a:t>Payer</a:t>
              </a:r>
            </a:p>
          </p:txBody>
        </p:sp>
        <p:pic>
          <p:nvPicPr>
            <p:cNvPr id="21" name="Picture 2" descr="Health Insurance Icon Graphic by hr-gold · Creative Fabrica">
              <a:extLst>
                <a:ext uri="{FF2B5EF4-FFF2-40B4-BE49-F238E27FC236}">
                  <a16:creationId xmlns:a16="http://schemas.microsoft.com/office/drawing/2014/main" id="{BA9C77F5-C843-C032-9DDE-6526CC860AE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9931" t="11085" r="31208" b="12995"/>
            <a:stretch/>
          </p:blipFill>
          <p:spPr bwMode="auto">
            <a:xfrm>
              <a:off x="5339117" y="4371185"/>
              <a:ext cx="559158" cy="70825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Arrow: Right 21">
            <a:extLst>
              <a:ext uri="{FF2B5EF4-FFF2-40B4-BE49-F238E27FC236}">
                <a16:creationId xmlns:a16="http://schemas.microsoft.com/office/drawing/2014/main" id="{074860C5-B3B6-816B-5E7C-C75897344EC4}"/>
              </a:ext>
            </a:extLst>
          </p:cNvPr>
          <p:cNvSpPr/>
          <p:nvPr/>
        </p:nvSpPr>
        <p:spPr>
          <a:xfrm rot="10800000">
            <a:off x="2681619" y="3593617"/>
            <a:ext cx="1308564" cy="555936"/>
          </a:xfrm>
          <a:prstGeom prst="rightArrow">
            <a:avLst/>
          </a:prstGeom>
          <a:solidFill>
            <a:srgbClr val="253E8E"/>
          </a:solidFill>
          <a:ln>
            <a:solidFill>
              <a:srgbClr val="253E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1A53E9D-C8E8-93FD-E199-2DA46300743F}"/>
              </a:ext>
            </a:extLst>
          </p:cNvPr>
          <p:cNvSpPr txBox="1"/>
          <p:nvPr/>
        </p:nvSpPr>
        <p:spPr>
          <a:xfrm>
            <a:off x="2577183" y="4149553"/>
            <a:ext cx="1559463" cy="261610"/>
          </a:xfrm>
          <a:prstGeom prst="rect">
            <a:avLst/>
          </a:prstGeom>
          <a:noFill/>
        </p:spPr>
        <p:txBody>
          <a:bodyPr wrap="square" rtlCol="0">
            <a:spAutoFit/>
          </a:bodyPr>
          <a:lstStyle/>
          <a:p>
            <a:pPr algn="ctr"/>
            <a:r>
              <a:rPr lang="en-US" sz="1100" b="1" dirty="0">
                <a:solidFill>
                  <a:srgbClr val="253E8E"/>
                </a:solidFill>
              </a:rPr>
              <a:t>Care Coordination</a:t>
            </a:r>
          </a:p>
        </p:txBody>
      </p:sp>
      <p:sp>
        <p:nvSpPr>
          <p:cNvPr id="11" name="TextBox 10">
            <a:extLst>
              <a:ext uri="{FF2B5EF4-FFF2-40B4-BE49-F238E27FC236}">
                <a16:creationId xmlns:a16="http://schemas.microsoft.com/office/drawing/2014/main" id="{7543B981-A081-72B9-1926-E7B7BB3BBB8E}"/>
              </a:ext>
            </a:extLst>
          </p:cNvPr>
          <p:cNvSpPr txBox="1"/>
          <p:nvPr/>
        </p:nvSpPr>
        <p:spPr>
          <a:xfrm>
            <a:off x="6113826" y="1176500"/>
            <a:ext cx="2041822" cy="584775"/>
          </a:xfrm>
          <a:prstGeom prst="rect">
            <a:avLst/>
          </a:prstGeom>
          <a:noFill/>
        </p:spPr>
        <p:txBody>
          <a:bodyPr wrap="square" rtlCol="0">
            <a:spAutoFit/>
          </a:bodyPr>
          <a:lstStyle/>
          <a:p>
            <a:r>
              <a:rPr lang="en-US" sz="1600" dirty="0">
                <a:solidFill>
                  <a:srgbClr val="253E8E"/>
                </a:solidFill>
              </a:rPr>
              <a:t>Electronic Consent (MDHHS 5515)</a:t>
            </a:r>
          </a:p>
        </p:txBody>
      </p:sp>
      <p:sp>
        <p:nvSpPr>
          <p:cNvPr id="4" name="Rectangle: Rounded Corners 3">
            <a:extLst>
              <a:ext uri="{FF2B5EF4-FFF2-40B4-BE49-F238E27FC236}">
                <a16:creationId xmlns:a16="http://schemas.microsoft.com/office/drawing/2014/main" id="{01D2057D-8A60-3494-AE33-ECB5B5218108}"/>
              </a:ext>
            </a:extLst>
          </p:cNvPr>
          <p:cNvSpPr/>
          <p:nvPr/>
        </p:nvSpPr>
        <p:spPr>
          <a:xfrm>
            <a:off x="1808744" y="1871153"/>
            <a:ext cx="1914950" cy="1386773"/>
          </a:xfrm>
          <a:prstGeom prst="roundRect">
            <a:avLst/>
          </a:prstGeom>
          <a:noFill/>
          <a:ln>
            <a:solidFill>
              <a:srgbClr val="253E8E"/>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100" dirty="0">
                <a:solidFill>
                  <a:srgbClr val="253E8E"/>
                </a:solidFill>
              </a:rPr>
              <a:t>During Office or Remote Visit: Patient is informed about sharing SUD and/or Behavioral Health information with MiHIN and selected providers</a:t>
            </a:r>
          </a:p>
        </p:txBody>
      </p:sp>
    </p:spTree>
    <p:extLst>
      <p:ext uri="{BB962C8B-B14F-4D97-AF65-F5344CB8AC3E}">
        <p14:creationId xmlns:p14="http://schemas.microsoft.com/office/powerpoint/2010/main" val="158362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9A9F-AFD8-0362-BBFE-2B290AA26CBC}"/>
              </a:ext>
            </a:extLst>
          </p:cNvPr>
          <p:cNvSpPr>
            <a:spLocks noGrp="1"/>
          </p:cNvSpPr>
          <p:nvPr>
            <p:ph type="title"/>
          </p:nvPr>
        </p:nvSpPr>
        <p:spPr>
          <a:xfrm>
            <a:off x="5267043" y="2403184"/>
            <a:ext cx="3266437" cy="930844"/>
          </a:xfrm>
        </p:spPr>
        <p:txBody>
          <a:bodyPr anchor="t">
            <a:noAutofit/>
          </a:bodyPr>
          <a:lstStyle/>
          <a:p>
            <a:r>
              <a:rPr lang="en-US" sz="1600" dirty="0">
                <a:latin typeface="Aptos" panose="020B0004020202020204" pitchFamily="34" charset="0"/>
              </a:rPr>
              <a:t>eCMS 3</a:t>
            </a:r>
            <a:r>
              <a:rPr lang="en-US" sz="1600" baseline="30000" dirty="0">
                <a:latin typeface="Aptos" panose="020B0004020202020204" pitchFamily="34" charset="0"/>
              </a:rPr>
              <a:t>rd</a:t>
            </a:r>
            <a:r>
              <a:rPr lang="en-US" sz="1600" dirty="0">
                <a:latin typeface="Aptos" panose="020B0004020202020204" pitchFamily="34" charset="0"/>
              </a:rPr>
              <a:t> Party API Capabilities:</a:t>
            </a:r>
            <a:br>
              <a:rPr lang="en-US" sz="1600" dirty="0">
                <a:latin typeface="Aptos" panose="020B0004020202020204" pitchFamily="34" charset="0"/>
              </a:rPr>
            </a:br>
            <a:br>
              <a:rPr lang="en-US" sz="1600" dirty="0">
                <a:latin typeface="Aptos" panose="020B0004020202020204" pitchFamily="34" charset="0"/>
              </a:rPr>
            </a:br>
            <a:r>
              <a:rPr lang="en-US" sz="1600" dirty="0">
                <a:latin typeface="Aptos" panose="020B0004020202020204" pitchFamily="34" charset="0"/>
              </a:rPr>
              <a:t>	</a:t>
            </a:r>
            <a:r>
              <a:rPr lang="en-US" sz="1600" b="0" dirty="0">
                <a:latin typeface="Aptos" panose="020B0004020202020204" pitchFamily="34" charset="0"/>
              </a:rPr>
              <a:t>Share and Revoke 5515 	Consent via API</a:t>
            </a:r>
            <a:br>
              <a:rPr lang="en-US" sz="1600" b="0" dirty="0">
                <a:latin typeface="Aptos" panose="020B0004020202020204" pitchFamily="34" charset="0"/>
              </a:rPr>
            </a:br>
            <a:br>
              <a:rPr lang="en-US" sz="1600" b="0" dirty="0">
                <a:latin typeface="Aptos" panose="020B0004020202020204" pitchFamily="34" charset="0"/>
              </a:rPr>
            </a:br>
            <a:r>
              <a:rPr lang="en-US" sz="1600" b="0" dirty="0">
                <a:latin typeface="Aptos" panose="020B0004020202020204" pitchFamily="34" charset="0"/>
              </a:rPr>
              <a:t>	Query and Retrieve 5515 	Consent via API (</a:t>
            </a:r>
            <a:r>
              <a:rPr lang="en-US" sz="1600" b="0" i="1" dirty="0">
                <a:latin typeface="Aptos" panose="020B0004020202020204" pitchFamily="34" charset="0"/>
              </a:rPr>
              <a:t>Not 	Available Today</a:t>
            </a:r>
            <a:r>
              <a:rPr lang="en-US" sz="1600" b="0" dirty="0">
                <a:latin typeface="Aptos" panose="020B0004020202020204" pitchFamily="34" charset="0"/>
              </a:rPr>
              <a:t>)</a:t>
            </a:r>
          </a:p>
        </p:txBody>
      </p:sp>
      <p:sp>
        <p:nvSpPr>
          <p:cNvPr id="5" name="Slide Number Placeholder 3">
            <a:extLst>
              <a:ext uri="{FF2B5EF4-FFF2-40B4-BE49-F238E27FC236}">
                <a16:creationId xmlns:a16="http://schemas.microsoft.com/office/drawing/2014/main" id="{7637AACD-177F-2898-BB21-15ACEBB95914}"/>
              </a:ext>
            </a:extLst>
          </p:cNvPr>
          <p:cNvSpPr txBox="1">
            <a:spLocks/>
          </p:cNvSpPr>
          <p:nvPr/>
        </p:nvSpPr>
        <p:spPr>
          <a:xfrm>
            <a:off x="4817204" y="4800770"/>
            <a:ext cx="2057400" cy="273844"/>
          </a:xfrm>
          <a:prstGeom prst="rect">
            <a:avLst/>
          </a:prstGeom>
        </p:spPr>
        <p:txBody>
          <a:bodyPr vert="horz" lIns="91440" tIns="45720" rIns="91440" bIns="45720" rtlCol="0" anchor="ctr">
            <a:normAutofit lnSpcReduction="10000"/>
          </a:bodyPr>
          <a:lstStyle>
            <a:defPPr>
              <a:defRPr lang="en-US"/>
            </a:defPPr>
            <a:lvl1pPr marL="0" algn="r" defTabSz="457200" rtl="0" eaLnBrk="1" latinLnBrk="0" hangingPunct="1">
              <a:defRPr sz="900" b="0" kern="1200">
                <a:solidFill>
                  <a:schemeClr val="accent5"/>
                </a:solidFill>
                <a:latin typeface="Helvetica" pitchFamily="2"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r>
              <a:rPr lang="en-US" sz="1200" dirty="0">
                <a:solidFill>
                  <a:schemeClr val="bg1"/>
                </a:solidFill>
                <a:latin typeface="+mn-lt"/>
                <a:cs typeface="+mn-cs"/>
              </a:rPr>
              <a:t>15</a:t>
            </a:r>
          </a:p>
        </p:txBody>
      </p:sp>
      <p:pic>
        <p:nvPicPr>
          <p:cNvPr id="6" name="Picture 5">
            <a:extLst>
              <a:ext uri="{FF2B5EF4-FFF2-40B4-BE49-F238E27FC236}">
                <a16:creationId xmlns:a16="http://schemas.microsoft.com/office/drawing/2014/main" id="{7E3F3D4F-AEB6-E4D6-189F-EA7839D5BA45}"/>
              </a:ext>
            </a:extLst>
          </p:cNvPr>
          <p:cNvPicPr>
            <a:picLocks noChangeAspect="1"/>
          </p:cNvPicPr>
          <p:nvPr/>
        </p:nvPicPr>
        <p:blipFill>
          <a:blip r:embed="rId3"/>
          <a:stretch>
            <a:fillRect/>
          </a:stretch>
        </p:blipFill>
        <p:spPr>
          <a:xfrm>
            <a:off x="5602712" y="544850"/>
            <a:ext cx="2388980" cy="1496614"/>
          </a:xfrm>
          <a:prstGeom prst="rect">
            <a:avLst/>
          </a:prstGeom>
          <a:ln>
            <a:noFill/>
          </a:ln>
          <a:effectLst>
            <a:outerShdw blurRad="292100" dist="139700" dir="2700000" algn="tl" rotWithShape="0">
              <a:srgbClr val="333333">
                <a:alpha val="65000"/>
              </a:srgbClr>
            </a:outerShdw>
          </a:effectLst>
        </p:spPr>
      </p:pic>
      <p:pic>
        <p:nvPicPr>
          <p:cNvPr id="5122" name="Picture 2" descr="Share&quot; Icon - Download for free – Iconduck">
            <a:extLst>
              <a:ext uri="{FF2B5EF4-FFF2-40B4-BE49-F238E27FC236}">
                <a16:creationId xmlns:a16="http://schemas.microsoft.com/office/drawing/2014/main" id="{0B61A272-FB5D-6F4C-CA1A-EB4D9B8F56F4}"/>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3548" y="2864780"/>
            <a:ext cx="451747" cy="4213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Query - Free signs icons">
            <a:extLst>
              <a:ext uri="{FF2B5EF4-FFF2-40B4-BE49-F238E27FC236}">
                <a16:creationId xmlns:a16="http://schemas.microsoft.com/office/drawing/2014/main" id="{CDABF73D-A900-B14E-86B9-326D145F9EAA}"/>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3548" y="3566531"/>
            <a:ext cx="451747" cy="45174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86A4EDE5-4334-B768-538D-A595ACA7AFB7}"/>
              </a:ext>
            </a:extLst>
          </p:cNvPr>
          <p:cNvSpPr txBox="1">
            <a:spLocks/>
          </p:cNvSpPr>
          <p:nvPr/>
        </p:nvSpPr>
        <p:spPr>
          <a:xfrm>
            <a:off x="610522" y="2366703"/>
            <a:ext cx="3266437" cy="347314"/>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2400" b="1" kern="1200">
                <a:solidFill>
                  <a:schemeClr val="tx2"/>
                </a:solidFill>
                <a:latin typeface="Helvetica" pitchFamily="2" charset="0"/>
                <a:ea typeface="+mj-ea"/>
                <a:cs typeface="Arial" panose="020B0604020202020204" pitchFamily="34" charset="0"/>
              </a:defRPr>
            </a:lvl1pPr>
          </a:lstStyle>
          <a:p>
            <a:r>
              <a:rPr lang="en-US" sz="1600" dirty="0">
                <a:latin typeface="Aptos" panose="020B0004020202020204" pitchFamily="34" charset="0"/>
              </a:rPr>
              <a:t>MiHIN MIGateway Portal:</a:t>
            </a:r>
            <a:endParaRPr lang="en-US" sz="1600" b="0" dirty="0">
              <a:latin typeface="Aptos" panose="020B0004020202020204" pitchFamily="34" charset="0"/>
            </a:endParaRPr>
          </a:p>
        </p:txBody>
      </p:sp>
      <p:pic>
        <p:nvPicPr>
          <p:cNvPr id="4" name="Picture 3">
            <a:extLst>
              <a:ext uri="{FF2B5EF4-FFF2-40B4-BE49-F238E27FC236}">
                <a16:creationId xmlns:a16="http://schemas.microsoft.com/office/drawing/2014/main" id="{381898D6-0BD0-861F-DBC7-044C040B425D}"/>
              </a:ext>
            </a:extLst>
          </p:cNvPr>
          <p:cNvPicPr>
            <a:picLocks noChangeAspect="1"/>
          </p:cNvPicPr>
          <p:nvPr/>
        </p:nvPicPr>
        <p:blipFill>
          <a:blip r:embed="rId6"/>
          <a:stretch>
            <a:fillRect/>
          </a:stretch>
        </p:blipFill>
        <p:spPr>
          <a:xfrm>
            <a:off x="517096" y="636151"/>
            <a:ext cx="3763073" cy="137777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DAEB05A-9D52-2267-D7DE-83EBA0C11401}"/>
              </a:ext>
            </a:extLst>
          </p:cNvPr>
          <p:cNvPicPr>
            <a:picLocks noChangeAspect="1"/>
          </p:cNvPicPr>
          <p:nvPr/>
        </p:nvPicPr>
        <p:blipFill>
          <a:blip r:embed="rId7"/>
          <a:stretch>
            <a:fillRect/>
          </a:stretch>
        </p:blipFill>
        <p:spPr>
          <a:xfrm>
            <a:off x="610520" y="2870988"/>
            <a:ext cx="3725760" cy="13777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630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sp>
        <p:nvSpPr>
          <p:cNvPr id="2" name="Title 1">
            <a:extLst>
              <a:ext uri="{FF2B5EF4-FFF2-40B4-BE49-F238E27FC236}">
                <a16:creationId xmlns:a16="http://schemas.microsoft.com/office/drawing/2014/main" id="{C5AF082E-3F7D-B9DF-EE6A-546902DF7752}"/>
              </a:ext>
            </a:extLst>
          </p:cNvPr>
          <p:cNvSpPr txBox="1">
            <a:spLocks/>
          </p:cNvSpPr>
          <p:nvPr/>
        </p:nvSpPr>
        <p:spPr>
          <a:xfrm>
            <a:off x="596367" y="437956"/>
            <a:ext cx="7951266" cy="451857"/>
          </a:xfrm>
          <a:prstGeom prst="rect">
            <a:avLst/>
          </a:prstGeom>
        </p:spPr>
        <p:txBody>
          <a:bodyPr anchor="t"/>
          <a:lstStyle>
            <a:lvl1pPr algn="l" defTabSz="685800"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a:lstStyle>
          <a:p>
            <a:r>
              <a:rPr lang="en-US" dirty="0"/>
              <a:t>Individual Access Services (</a:t>
            </a:r>
            <a:r>
              <a:rPr lang="en-US" i="1" dirty="0"/>
              <a:t>Not Available Today</a:t>
            </a:r>
            <a:r>
              <a:rPr lang="en-US" dirty="0"/>
              <a:t>)</a:t>
            </a:r>
          </a:p>
        </p:txBody>
      </p:sp>
      <p:pic>
        <p:nvPicPr>
          <p:cNvPr id="3" name="Picture 2">
            <a:extLst>
              <a:ext uri="{FF2B5EF4-FFF2-40B4-BE49-F238E27FC236}">
                <a16:creationId xmlns:a16="http://schemas.microsoft.com/office/drawing/2014/main" id="{6B051ACA-71FA-A340-FD3B-2159DDD8A8D8}"/>
              </a:ext>
            </a:extLst>
          </p:cNvPr>
          <p:cNvPicPr>
            <a:picLocks noChangeAspect="1"/>
          </p:cNvPicPr>
          <p:nvPr/>
        </p:nvPicPr>
        <p:blipFill>
          <a:blip r:embed="rId4"/>
          <a:srcRect b="-1286"/>
          <a:stretch/>
        </p:blipFill>
        <p:spPr>
          <a:xfrm>
            <a:off x="3939955" y="989615"/>
            <a:ext cx="738595" cy="972902"/>
          </a:xfrm>
          <a:prstGeom prst="rect">
            <a:avLst/>
          </a:prstGeom>
        </p:spPr>
      </p:pic>
      <p:pic>
        <p:nvPicPr>
          <p:cNvPr id="3074" name="Picture 2" descr="Patient - Free user icons">
            <a:extLst>
              <a:ext uri="{FF2B5EF4-FFF2-40B4-BE49-F238E27FC236}">
                <a16:creationId xmlns:a16="http://schemas.microsoft.com/office/drawing/2014/main" id="{56C90443-9C03-297D-337C-2870AA1426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555" y="2120630"/>
            <a:ext cx="2550000" cy="2550000"/>
          </a:xfrm>
          <a:prstGeom prst="rect">
            <a:avLst/>
          </a:prstGeom>
          <a:noFill/>
          <a:extLst>
            <a:ext uri="{909E8E84-426E-40DD-AFC4-6F175D3DCCD1}">
              <a14:hiddenFill xmlns:a14="http://schemas.microsoft.com/office/drawing/2010/main">
                <a:solidFill>
                  <a:srgbClr val="FFFFFF"/>
                </a:solidFill>
              </a14:hiddenFill>
            </a:ext>
          </a:extLst>
        </p:spPr>
      </p:pic>
      <p:sp>
        <p:nvSpPr>
          <p:cNvPr id="6" name="Arrow: Bent 5">
            <a:extLst>
              <a:ext uri="{FF2B5EF4-FFF2-40B4-BE49-F238E27FC236}">
                <a16:creationId xmlns:a16="http://schemas.microsoft.com/office/drawing/2014/main" id="{8BA0426B-1738-53D5-DF7A-CEC00B86F072}"/>
              </a:ext>
            </a:extLst>
          </p:cNvPr>
          <p:cNvSpPr/>
          <p:nvPr/>
        </p:nvSpPr>
        <p:spPr>
          <a:xfrm>
            <a:off x="988352" y="1104215"/>
            <a:ext cx="946709" cy="820699"/>
          </a:xfrm>
          <a:prstGeom prst="bentArrow">
            <a:avLst>
              <a:gd name="adj1" fmla="val 33271"/>
              <a:gd name="adj2" fmla="val 40701"/>
              <a:gd name="adj3" fmla="val 50000"/>
              <a:gd name="adj4" fmla="val 77083"/>
            </a:avLst>
          </a:prstGeom>
          <a:solidFill>
            <a:srgbClr val="253E8E"/>
          </a:solidFill>
          <a:ln>
            <a:solidFill>
              <a:srgbClr val="253E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85E60106-9F7F-B56C-DE67-80430950D348}"/>
              </a:ext>
            </a:extLst>
          </p:cNvPr>
          <p:cNvPicPr>
            <a:picLocks noChangeAspect="1"/>
          </p:cNvPicPr>
          <p:nvPr/>
        </p:nvPicPr>
        <p:blipFill>
          <a:blip r:embed="rId6"/>
          <a:stretch>
            <a:fillRect/>
          </a:stretch>
        </p:blipFill>
        <p:spPr>
          <a:xfrm>
            <a:off x="6411883" y="1104215"/>
            <a:ext cx="1743765" cy="638443"/>
          </a:xfrm>
          <a:prstGeom prst="rect">
            <a:avLst/>
          </a:prstGeom>
        </p:spPr>
      </p:pic>
      <p:sp>
        <p:nvSpPr>
          <p:cNvPr id="9" name="Arrow: Right 8">
            <a:extLst>
              <a:ext uri="{FF2B5EF4-FFF2-40B4-BE49-F238E27FC236}">
                <a16:creationId xmlns:a16="http://schemas.microsoft.com/office/drawing/2014/main" id="{E3A99B18-E2C5-4FAA-0369-BD349DD4AD7C}"/>
              </a:ext>
            </a:extLst>
          </p:cNvPr>
          <p:cNvSpPr/>
          <p:nvPr/>
        </p:nvSpPr>
        <p:spPr>
          <a:xfrm>
            <a:off x="5084140" y="1141692"/>
            <a:ext cx="892897" cy="555936"/>
          </a:xfrm>
          <a:prstGeom prst="rightArrow">
            <a:avLst/>
          </a:prstGeom>
          <a:solidFill>
            <a:srgbClr val="253E8E"/>
          </a:solidFill>
          <a:ln>
            <a:solidFill>
              <a:srgbClr val="253E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6" name="Picture 4" descr="Free Security Access Icon - Free Download User Interface Icons | IconScout">
            <a:extLst>
              <a:ext uri="{FF2B5EF4-FFF2-40B4-BE49-F238E27FC236}">
                <a16:creationId xmlns:a16="http://schemas.microsoft.com/office/drawing/2014/main" id="{28D56EAA-D5BE-D056-3F5D-FCAFD6B9648F}"/>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34737" y="2168516"/>
            <a:ext cx="1086661" cy="10866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ACEC0DC-990F-38FB-7587-9C8FE1D8C1CE}"/>
              </a:ext>
            </a:extLst>
          </p:cNvPr>
          <p:cNvSpPr txBox="1"/>
          <p:nvPr/>
        </p:nvSpPr>
        <p:spPr>
          <a:xfrm>
            <a:off x="5436160" y="1958312"/>
            <a:ext cx="3397153" cy="338554"/>
          </a:xfrm>
          <a:prstGeom prst="rect">
            <a:avLst/>
          </a:prstGeom>
          <a:noFill/>
        </p:spPr>
        <p:txBody>
          <a:bodyPr wrap="square" rtlCol="0">
            <a:spAutoFit/>
          </a:bodyPr>
          <a:lstStyle/>
          <a:p>
            <a:pPr algn="r"/>
            <a:r>
              <a:rPr lang="en-US" sz="1600" b="1" dirty="0">
                <a:solidFill>
                  <a:srgbClr val="253E8E"/>
                </a:solidFill>
                <a:latin typeface="Aptos" panose="020B0004020202020204" pitchFamily="34" charset="0"/>
              </a:rPr>
              <a:t>Explicit Consent + ACRS</a:t>
            </a:r>
          </a:p>
        </p:txBody>
      </p:sp>
      <p:sp>
        <p:nvSpPr>
          <p:cNvPr id="13" name="Arrow: Bent 12">
            <a:extLst>
              <a:ext uri="{FF2B5EF4-FFF2-40B4-BE49-F238E27FC236}">
                <a16:creationId xmlns:a16="http://schemas.microsoft.com/office/drawing/2014/main" id="{F5FB6B88-CA5A-6E58-8664-59ADA9DB2ACF}"/>
              </a:ext>
            </a:extLst>
          </p:cNvPr>
          <p:cNvSpPr/>
          <p:nvPr/>
        </p:nvSpPr>
        <p:spPr>
          <a:xfrm rot="10800000">
            <a:off x="6904182" y="3384480"/>
            <a:ext cx="946709" cy="820699"/>
          </a:xfrm>
          <a:prstGeom prst="bentArrow">
            <a:avLst>
              <a:gd name="adj1" fmla="val 33271"/>
              <a:gd name="adj2" fmla="val 40701"/>
              <a:gd name="adj3" fmla="val 50000"/>
              <a:gd name="adj4" fmla="val 77083"/>
            </a:avLst>
          </a:prstGeom>
          <a:solidFill>
            <a:srgbClr val="253E8E"/>
          </a:solidFill>
          <a:ln>
            <a:solidFill>
              <a:srgbClr val="253E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67C1FC93-34E3-7CD9-2C28-7581A15367A4}"/>
              </a:ext>
            </a:extLst>
          </p:cNvPr>
          <p:cNvGrpSpPr/>
          <p:nvPr/>
        </p:nvGrpSpPr>
        <p:grpSpPr>
          <a:xfrm>
            <a:off x="4495677" y="2670764"/>
            <a:ext cx="2130822" cy="1971188"/>
            <a:chOff x="4354557" y="2898605"/>
            <a:chExt cx="2588904" cy="2354331"/>
          </a:xfrm>
        </p:grpSpPr>
        <p:sp>
          <p:nvSpPr>
            <p:cNvPr id="24" name="Rectangle: Rounded Corners 23">
              <a:extLst>
                <a:ext uri="{FF2B5EF4-FFF2-40B4-BE49-F238E27FC236}">
                  <a16:creationId xmlns:a16="http://schemas.microsoft.com/office/drawing/2014/main" id="{42E3964E-0D7D-8D50-44E0-6A955F1527F5}"/>
                </a:ext>
              </a:extLst>
            </p:cNvPr>
            <p:cNvSpPr/>
            <p:nvPr/>
          </p:nvSpPr>
          <p:spPr>
            <a:xfrm>
              <a:off x="4354557" y="2898605"/>
              <a:ext cx="2588904" cy="2354331"/>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4" name="Group 13">
              <a:extLst>
                <a:ext uri="{FF2B5EF4-FFF2-40B4-BE49-F238E27FC236}">
                  <a16:creationId xmlns:a16="http://schemas.microsoft.com/office/drawing/2014/main" id="{AF15CA71-2F57-366D-6B6E-73D7C50BA706}"/>
                </a:ext>
              </a:extLst>
            </p:cNvPr>
            <p:cNvGrpSpPr/>
            <p:nvPr/>
          </p:nvGrpSpPr>
          <p:grpSpPr>
            <a:xfrm>
              <a:off x="4605480" y="3284701"/>
              <a:ext cx="1794715" cy="992887"/>
              <a:chOff x="974024" y="2094696"/>
              <a:chExt cx="1794715" cy="992887"/>
            </a:xfrm>
          </p:grpSpPr>
          <p:pic>
            <p:nvPicPr>
              <p:cNvPr id="15" name="Picture 4" descr="Medicine symbol Logo PNG Vector (EPS) Free Download">
                <a:extLst>
                  <a:ext uri="{FF2B5EF4-FFF2-40B4-BE49-F238E27FC236}">
                    <a16:creationId xmlns:a16="http://schemas.microsoft.com/office/drawing/2014/main" id="{1AF2739E-3D37-4381-1BCC-C4D87A4BD4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4024" y="2268187"/>
                <a:ext cx="761561" cy="70825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721BBD01-ED76-6130-6A17-DEDA77261F0B}"/>
                  </a:ext>
                </a:extLst>
              </p:cNvPr>
              <p:cNvGrpSpPr/>
              <p:nvPr/>
            </p:nvGrpSpPr>
            <p:grpSpPr>
              <a:xfrm>
                <a:off x="1735585" y="2094696"/>
                <a:ext cx="1033154" cy="992887"/>
                <a:chOff x="1735585" y="2094696"/>
                <a:chExt cx="1033154" cy="992887"/>
              </a:xfrm>
            </p:grpSpPr>
            <p:sp>
              <p:nvSpPr>
                <p:cNvPr id="17" name="Oval 16">
                  <a:extLst>
                    <a:ext uri="{FF2B5EF4-FFF2-40B4-BE49-F238E27FC236}">
                      <a16:creationId xmlns:a16="http://schemas.microsoft.com/office/drawing/2014/main" id="{5B16F1A3-0FD7-8BB4-26BE-FD80B1B97C37}"/>
                    </a:ext>
                  </a:extLst>
                </p:cNvPr>
                <p:cNvSpPr/>
                <p:nvPr/>
              </p:nvSpPr>
              <p:spPr>
                <a:xfrm>
                  <a:off x="1735585" y="2133290"/>
                  <a:ext cx="1033154" cy="954293"/>
                </a:xfrm>
                <a:prstGeom prst="ellipse">
                  <a:avLst/>
                </a:prstGeom>
                <a:solidFill>
                  <a:srgbClr val="253E8E"/>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200"/>
                </a:p>
              </p:txBody>
            </p:sp>
            <p:pic>
              <p:nvPicPr>
                <p:cNvPr id="18" name="Graphic 17" descr="Hospital outline">
                  <a:extLst>
                    <a:ext uri="{FF2B5EF4-FFF2-40B4-BE49-F238E27FC236}">
                      <a16:creationId xmlns:a16="http://schemas.microsoft.com/office/drawing/2014/main" id="{34F723E1-2BEC-C9C2-DABC-489D4A09C58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87046" y="2094696"/>
                  <a:ext cx="914400" cy="914400"/>
                </a:xfrm>
                <a:prstGeom prst="rect">
                  <a:avLst/>
                </a:prstGeom>
              </p:spPr>
            </p:pic>
          </p:grpSp>
        </p:grpSp>
        <p:sp>
          <p:nvSpPr>
            <p:cNvPr id="19" name="TextBox 18">
              <a:extLst>
                <a:ext uri="{FF2B5EF4-FFF2-40B4-BE49-F238E27FC236}">
                  <a16:creationId xmlns:a16="http://schemas.microsoft.com/office/drawing/2014/main" id="{7967FA56-5E54-6DAD-7B9F-D7D9D7C73315}"/>
                </a:ext>
              </a:extLst>
            </p:cNvPr>
            <p:cNvSpPr txBox="1"/>
            <p:nvPr/>
          </p:nvSpPr>
          <p:spPr>
            <a:xfrm>
              <a:off x="4537857" y="3070728"/>
              <a:ext cx="2372454" cy="275699"/>
            </a:xfrm>
            <a:prstGeom prst="rect">
              <a:avLst/>
            </a:prstGeom>
            <a:noFill/>
          </p:spPr>
          <p:txBody>
            <a:bodyPr wrap="square" rtlCol="0">
              <a:spAutoFit/>
            </a:bodyPr>
            <a:lstStyle/>
            <a:p>
              <a:r>
                <a:rPr lang="en-US" sz="900" b="1" dirty="0">
                  <a:solidFill>
                    <a:srgbClr val="253E8E"/>
                  </a:solidFill>
                </a:rPr>
                <a:t>Healthcare Services Provider</a:t>
              </a:r>
            </a:p>
          </p:txBody>
        </p:sp>
        <p:sp>
          <p:nvSpPr>
            <p:cNvPr id="20" name="TextBox 19">
              <a:extLst>
                <a:ext uri="{FF2B5EF4-FFF2-40B4-BE49-F238E27FC236}">
                  <a16:creationId xmlns:a16="http://schemas.microsoft.com/office/drawing/2014/main" id="{34643BB0-B476-E13F-72E9-11C4BAA9E3E2}"/>
                </a:ext>
              </a:extLst>
            </p:cNvPr>
            <p:cNvSpPr txBox="1"/>
            <p:nvPr/>
          </p:nvSpPr>
          <p:spPr>
            <a:xfrm>
              <a:off x="5955203" y="4526979"/>
              <a:ext cx="839507" cy="275699"/>
            </a:xfrm>
            <a:prstGeom prst="rect">
              <a:avLst/>
            </a:prstGeom>
            <a:noFill/>
          </p:spPr>
          <p:txBody>
            <a:bodyPr wrap="square" rtlCol="0">
              <a:spAutoFit/>
            </a:bodyPr>
            <a:lstStyle/>
            <a:p>
              <a:r>
                <a:rPr lang="en-US" sz="900" b="1" dirty="0">
                  <a:solidFill>
                    <a:srgbClr val="253E8E"/>
                  </a:solidFill>
                </a:rPr>
                <a:t>Payer</a:t>
              </a:r>
            </a:p>
          </p:txBody>
        </p:sp>
        <p:pic>
          <p:nvPicPr>
            <p:cNvPr id="21" name="Picture 2" descr="Health Insurance Icon Graphic by hr-gold · Creative Fabrica">
              <a:extLst>
                <a:ext uri="{FF2B5EF4-FFF2-40B4-BE49-F238E27FC236}">
                  <a16:creationId xmlns:a16="http://schemas.microsoft.com/office/drawing/2014/main" id="{BA9C77F5-C843-C032-9DDE-6526CC860AE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9931" t="11085" r="31208" b="12995"/>
            <a:stretch/>
          </p:blipFill>
          <p:spPr bwMode="auto">
            <a:xfrm>
              <a:off x="5339117" y="4371185"/>
              <a:ext cx="559158" cy="70825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Arrow: Right 21">
            <a:extLst>
              <a:ext uri="{FF2B5EF4-FFF2-40B4-BE49-F238E27FC236}">
                <a16:creationId xmlns:a16="http://schemas.microsoft.com/office/drawing/2014/main" id="{074860C5-B3B6-816B-5E7C-C75897344EC4}"/>
              </a:ext>
            </a:extLst>
          </p:cNvPr>
          <p:cNvSpPr/>
          <p:nvPr/>
        </p:nvSpPr>
        <p:spPr>
          <a:xfrm rot="10800000">
            <a:off x="2681619" y="3593617"/>
            <a:ext cx="1308564" cy="555936"/>
          </a:xfrm>
          <a:prstGeom prst="rightArrow">
            <a:avLst/>
          </a:prstGeom>
          <a:solidFill>
            <a:srgbClr val="253E8E"/>
          </a:solidFill>
          <a:ln>
            <a:solidFill>
              <a:srgbClr val="253E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1A53E9D-C8E8-93FD-E199-2DA46300743F}"/>
              </a:ext>
            </a:extLst>
          </p:cNvPr>
          <p:cNvSpPr txBox="1"/>
          <p:nvPr/>
        </p:nvSpPr>
        <p:spPr>
          <a:xfrm>
            <a:off x="2577183" y="4149553"/>
            <a:ext cx="1559463" cy="261610"/>
          </a:xfrm>
          <a:prstGeom prst="rect">
            <a:avLst/>
          </a:prstGeom>
          <a:noFill/>
        </p:spPr>
        <p:txBody>
          <a:bodyPr wrap="square" rtlCol="0">
            <a:spAutoFit/>
          </a:bodyPr>
          <a:lstStyle/>
          <a:p>
            <a:pPr algn="ctr"/>
            <a:r>
              <a:rPr lang="en-US" sz="1100" b="1" dirty="0">
                <a:solidFill>
                  <a:srgbClr val="253E8E"/>
                </a:solidFill>
              </a:rPr>
              <a:t>Care Coordination</a:t>
            </a:r>
          </a:p>
        </p:txBody>
      </p:sp>
      <p:sp>
        <p:nvSpPr>
          <p:cNvPr id="4" name="Rectangle: Rounded Corners 3">
            <a:extLst>
              <a:ext uri="{FF2B5EF4-FFF2-40B4-BE49-F238E27FC236}">
                <a16:creationId xmlns:a16="http://schemas.microsoft.com/office/drawing/2014/main" id="{01D2057D-8A60-3494-AE33-ECB5B5218108}"/>
              </a:ext>
            </a:extLst>
          </p:cNvPr>
          <p:cNvSpPr/>
          <p:nvPr/>
        </p:nvSpPr>
        <p:spPr>
          <a:xfrm>
            <a:off x="1986744" y="2135307"/>
            <a:ext cx="1559463" cy="684694"/>
          </a:xfrm>
          <a:prstGeom prst="roundRect">
            <a:avLst/>
          </a:prstGeom>
          <a:noFill/>
          <a:ln>
            <a:solidFill>
              <a:srgbClr val="253E8E"/>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100" dirty="0">
                <a:solidFill>
                  <a:srgbClr val="253E8E"/>
                </a:solidFill>
              </a:rPr>
              <a:t>Patient Accesses eCMS through their Patient Portal</a:t>
            </a:r>
          </a:p>
        </p:txBody>
      </p:sp>
      <p:pic>
        <p:nvPicPr>
          <p:cNvPr id="2052" name="Picture 4" descr="Patient Portal Icons - Free SVG &amp; PNG Patient Portal Images - Noun Project">
            <a:extLst>
              <a:ext uri="{FF2B5EF4-FFF2-40B4-BE49-F238E27FC236}">
                <a16:creationId xmlns:a16="http://schemas.microsoft.com/office/drawing/2014/main" id="{8B9012B6-EDFB-F509-2FF7-54B4C28A45BC}"/>
              </a:ext>
            </a:extLst>
          </p:cNvPr>
          <p:cNvPicPr>
            <a:picLocks noChangeAspect="1" noChangeArrowheads="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49672" y="948851"/>
            <a:ext cx="1048973" cy="1048973"/>
          </a:xfrm>
          <a:prstGeom prst="rect">
            <a:avLst/>
          </a:prstGeom>
          <a:noFill/>
          <a:extLst>
            <a:ext uri="{909E8E84-426E-40DD-AFC4-6F175D3DCCD1}">
              <a14:hiddenFill xmlns:a14="http://schemas.microsoft.com/office/drawing/2010/main">
                <a:solidFill>
                  <a:srgbClr val="FFFFFF"/>
                </a:solidFill>
              </a14:hiddenFill>
            </a:ext>
          </a:extLst>
        </p:spPr>
      </p:pic>
      <p:sp>
        <p:nvSpPr>
          <p:cNvPr id="7" name="Arrow: Left-Right 6">
            <a:extLst>
              <a:ext uri="{FF2B5EF4-FFF2-40B4-BE49-F238E27FC236}">
                <a16:creationId xmlns:a16="http://schemas.microsoft.com/office/drawing/2014/main" id="{3B87FECB-337A-30F7-484F-17E80C40083C}"/>
              </a:ext>
            </a:extLst>
          </p:cNvPr>
          <p:cNvSpPr/>
          <p:nvPr/>
        </p:nvSpPr>
        <p:spPr>
          <a:xfrm>
            <a:off x="2835759" y="1324855"/>
            <a:ext cx="961497" cy="148483"/>
          </a:xfrm>
          <a:prstGeom prst="leftRightArrow">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04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207CB8-924D-A84E-20C9-CF97F5CBAFC8}"/>
              </a:ext>
            </a:extLst>
          </p:cNvPr>
          <p:cNvSpPr/>
          <p:nvPr/>
        </p:nvSpPr>
        <p:spPr>
          <a:xfrm>
            <a:off x="0" y="0"/>
            <a:ext cx="9144000" cy="4700588"/>
          </a:xfrm>
          <a:prstGeom prst="rect">
            <a:avLst/>
          </a:prstGeom>
          <a:solidFill>
            <a:srgbClr val="40C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31E280B3-77CF-9FDE-D710-DF729AFE9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2550" y="2424006"/>
            <a:ext cx="3994642" cy="2246769"/>
          </a:xfrm>
          <a:prstGeom prst="rect">
            <a:avLst/>
          </a:prstGeom>
        </p:spPr>
      </p:pic>
      <p:sp>
        <p:nvSpPr>
          <p:cNvPr id="4" name="TextBox 3">
            <a:extLst>
              <a:ext uri="{FF2B5EF4-FFF2-40B4-BE49-F238E27FC236}">
                <a16:creationId xmlns:a16="http://schemas.microsoft.com/office/drawing/2014/main" id="{67213F8E-2021-D21E-C5D0-FB31518101BD}"/>
              </a:ext>
            </a:extLst>
          </p:cNvPr>
          <p:cNvSpPr txBox="1"/>
          <p:nvPr/>
        </p:nvSpPr>
        <p:spPr>
          <a:xfrm>
            <a:off x="292423" y="266676"/>
            <a:ext cx="8374922" cy="2246769"/>
          </a:xfrm>
          <a:prstGeom prst="rect">
            <a:avLst/>
          </a:prstGeom>
          <a:noFill/>
        </p:spPr>
        <p:txBody>
          <a:bodyPr wrap="square" rtlCol="0">
            <a:spAutoFit/>
          </a:bodyPr>
          <a:lstStyle/>
          <a:p>
            <a:r>
              <a:rPr lang="en-US" sz="1400" dirty="0">
                <a:solidFill>
                  <a:schemeClr val="bg1"/>
                </a:solidFill>
                <a:latin typeface="Aptos" panose="020B0004020202020204" pitchFamily="34" charset="0"/>
              </a:rPr>
              <a:t>If you, a family member, or a friend needs treatment services for substance abuse, click below links for a local phone number to call for immediate assistance.</a:t>
            </a:r>
          </a:p>
          <a:p>
            <a:endParaRPr lang="en-US" sz="1400" dirty="0">
              <a:latin typeface="Aptos" panose="020B0004020202020204" pitchFamily="34" charset="0"/>
            </a:endParaRPr>
          </a:p>
          <a:p>
            <a:pPr algn="l" fontAlgn="base"/>
            <a:r>
              <a:rPr lang="en-US" sz="1400" b="1" i="0" dirty="0">
                <a:solidFill>
                  <a:schemeClr val="bg1"/>
                </a:solidFill>
                <a:effectLst/>
                <a:latin typeface="Aptos" panose="020B0004020202020204" pitchFamily="34" charset="0"/>
              </a:rPr>
              <a:t>Agencies and programs:</a:t>
            </a:r>
            <a:br>
              <a:rPr lang="en-US" sz="1400" b="0" i="0" dirty="0">
                <a:solidFill>
                  <a:schemeClr val="bg1"/>
                </a:solidFill>
                <a:effectLst/>
                <a:latin typeface="Aptos" panose="020B0004020202020204" pitchFamily="34" charset="0"/>
              </a:rPr>
            </a:br>
            <a:r>
              <a:rPr lang="en-US" sz="1400" b="0" i="0" dirty="0">
                <a:solidFill>
                  <a:schemeClr val="bg1"/>
                </a:solidFill>
                <a:effectLst/>
                <a:latin typeface="Aptos" panose="020B0004020202020204" pitchFamily="34" charset="0"/>
              </a:rPr>
              <a:t>Click a link below to access a directory of service providers.</a:t>
            </a:r>
          </a:p>
          <a:p>
            <a:pPr marL="285750" indent="-285750" algn="l" fontAlgn="base">
              <a:buFont typeface="Arial" panose="020B0604020202020204" pitchFamily="34" charset="0"/>
              <a:buChar char="•"/>
            </a:pPr>
            <a:r>
              <a:rPr lang="en-US" sz="1400" b="0" i="0" u="sng" dirty="0">
                <a:solidFill>
                  <a:srgbClr val="277C78"/>
                </a:solidFill>
                <a:effectLst/>
                <a:latin typeface="Aptos" panose="020B0004020202020204" pitchFamily="34" charset="0"/>
                <a:hlinkClick r:id="rId3"/>
              </a:rPr>
              <a:t>Regional Prepaid Inpatient Health Plans (PIHPs)</a:t>
            </a:r>
            <a:endParaRPr lang="en-US" sz="1400" dirty="0">
              <a:solidFill>
                <a:srgbClr val="353535"/>
              </a:solidFill>
              <a:latin typeface="Aptos" panose="020B0004020202020204" pitchFamily="34" charset="0"/>
            </a:endParaRPr>
          </a:p>
          <a:p>
            <a:pPr marL="285750" indent="-285750" algn="l" fontAlgn="base">
              <a:buFont typeface="Arial" panose="020B0604020202020204" pitchFamily="34" charset="0"/>
              <a:buChar char="•"/>
            </a:pPr>
            <a:r>
              <a:rPr lang="en-US" sz="1400" b="0" i="0" u="sng" dirty="0">
                <a:solidFill>
                  <a:srgbClr val="277C78"/>
                </a:solidFill>
                <a:effectLst/>
                <a:latin typeface="Aptos" panose="020B0004020202020204" pitchFamily="34" charset="0"/>
                <a:hlinkClick r:id="rId4"/>
              </a:rPr>
              <a:t>SAMHSA National Treatment Facility Helpline 1-800-662-HELP (4357)</a:t>
            </a:r>
            <a:endParaRPr lang="en-US" sz="1400" dirty="0">
              <a:solidFill>
                <a:srgbClr val="353535"/>
              </a:solidFill>
              <a:latin typeface="Aptos" panose="020B0004020202020204" pitchFamily="34" charset="0"/>
            </a:endParaRPr>
          </a:p>
          <a:p>
            <a:pPr marL="285750" indent="-285750" algn="l" fontAlgn="base">
              <a:buFont typeface="Arial" panose="020B0604020202020204" pitchFamily="34" charset="0"/>
              <a:buChar char="•"/>
            </a:pPr>
            <a:r>
              <a:rPr lang="en-US" sz="1400" b="0" i="0" u="sng" dirty="0">
                <a:solidFill>
                  <a:srgbClr val="277C78"/>
                </a:solidFill>
                <a:effectLst/>
                <a:latin typeface="Aptos" panose="020B0004020202020204" pitchFamily="34" charset="0"/>
                <a:hlinkClick r:id="rId5"/>
              </a:rPr>
              <a:t>SAMSHA Approved Buprenorphine Physicians &amp; Programs</a:t>
            </a:r>
            <a:endParaRPr lang="en-US" sz="1400" dirty="0">
              <a:solidFill>
                <a:srgbClr val="353535"/>
              </a:solidFill>
              <a:latin typeface="Aptos" panose="020B0004020202020204" pitchFamily="34" charset="0"/>
            </a:endParaRPr>
          </a:p>
          <a:p>
            <a:pPr marL="285750" indent="-285750" algn="l" fontAlgn="base">
              <a:buFont typeface="Arial" panose="020B0604020202020204" pitchFamily="34" charset="0"/>
              <a:buChar char="•"/>
            </a:pPr>
            <a:r>
              <a:rPr lang="en-US" sz="1400" b="0" i="0" u="sng" dirty="0">
                <a:solidFill>
                  <a:srgbClr val="277C78"/>
                </a:solidFill>
                <a:effectLst/>
                <a:latin typeface="Aptos" panose="020B0004020202020204" pitchFamily="34" charset="0"/>
                <a:hlinkClick r:id="rId6"/>
              </a:rPr>
              <a:t>SAMHSA Opioid Treatment Program Directory</a:t>
            </a:r>
            <a:endParaRPr lang="en-US" sz="1400" b="0" i="0" dirty="0">
              <a:solidFill>
                <a:srgbClr val="353535"/>
              </a:solidFill>
              <a:effectLst/>
              <a:latin typeface="Aptos" panose="020B0004020202020204" pitchFamily="34" charset="0"/>
            </a:endParaRPr>
          </a:p>
          <a:p>
            <a:endParaRPr lang="en-US" sz="1400" dirty="0">
              <a:latin typeface="Aptos" panose="020B0004020202020204" pitchFamily="34" charset="0"/>
            </a:endParaRPr>
          </a:p>
        </p:txBody>
      </p:sp>
    </p:spTree>
    <p:extLst>
      <p:ext uri="{BB962C8B-B14F-4D97-AF65-F5344CB8AC3E}">
        <p14:creationId xmlns:p14="http://schemas.microsoft.com/office/powerpoint/2010/main" val="393404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8B6DF45-4D59-01E9-6897-33B118CE8803}"/>
              </a:ext>
            </a:extLst>
          </p:cNvPr>
          <p:cNvSpPr txBox="1"/>
          <p:nvPr/>
        </p:nvSpPr>
        <p:spPr>
          <a:xfrm>
            <a:off x="493571" y="3227775"/>
            <a:ext cx="5332343" cy="1200329"/>
          </a:xfrm>
          <a:prstGeom prst="rect">
            <a:avLst/>
          </a:prstGeom>
          <a:noFill/>
        </p:spPr>
        <p:txBody>
          <a:bodyPr wrap="square">
            <a:spAutoFit/>
          </a:bodyPr>
          <a:lstStyle/>
          <a:p>
            <a:pPr algn="l"/>
            <a:r>
              <a:rPr lang="en-US" sz="7200" b="1" dirty="0">
                <a:solidFill>
                  <a:srgbClr val="40C3CD"/>
                </a:solidFill>
                <a:latin typeface="Open Sans SemiBold" panose="020B0706030804020204" pitchFamily="34" charset="0"/>
                <a:ea typeface="Open Sans SemiBold" panose="020B0706030804020204" pitchFamily="34" charset="0"/>
                <a:cs typeface="Open Sans SemiBold" panose="020B0706030804020204" pitchFamily="34" charset="0"/>
              </a:rPr>
              <a:t>13.1M</a:t>
            </a:r>
          </a:p>
        </p:txBody>
      </p:sp>
      <p:sp>
        <p:nvSpPr>
          <p:cNvPr id="2" name="TextBox 1">
            <a:extLst>
              <a:ext uri="{FF2B5EF4-FFF2-40B4-BE49-F238E27FC236}">
                <a16:creationId xmlns:a16="http://schemas.microsoft.com/office/drawing/2014/main" id="{2A5A528B-8914-9DFA-CFFF-E252640DD1AC}"/>
              </a:ext>
            </a:extLst>
          </p:cNvPr>
          <p:cNvSpPr txBox="1"/>
          <p:nvPr/>
        </p:nvSpPr>
        <p:spPr>
          <a:xfrm>
            <a:off x="330739" y="118221"/>
            <a:ext cx="3318164" cy="1200329"/>
          </a:xfrm>
          <a:prstGeom prst="rect">
            <a:avLst/>
          </a:prstGeom>
          <a:noFill/>
        </p:spPr>
        <p:txBody>
          <a:bodyPr wrap="square" rtlCol="0">
            <a:spAutoFit/>
          </a:bodyPr>
          <a:lstStyle/>
          <a:p>
            <a:r>
              <a:rPr lang="en-US" sz="7200" dirty="0">
                <a:solidFill>
                  <a:srgbClr val="253E8E"/>
                </a:solidFill>
                <a:latin typeface="Open Sans SemiBold" panose="020B0706030804020204" pitchFamily="34" charset="0"/>
                <a:ea typeface="Open Sans SemiBold" panose="020B0706030804020204" pitchFamily="34" charset="0"/>
                <a:cs typeface="Open Sans SemiBold" panose="020B0706030804020204" pitchFamily="34" charset="0"/>
              </a:rPr>
              <a:t>44,582</a:t>
            </a:r>
          </a:p>
        </p:txBody>
      </p:sp>
      <p:sp>
        <p:nvSpPr>
          <p:cNvPr id="6" name="TextBox 5">
            <a:extLst>
              <a:ext uri="{FF2B5EF4-FFF2-40B4-BE49-F238E27FC236}">
                <a16:creationId xmlns:a16="http://schemas.microsoft.com/office/drawing/2014/main" id="{0CC3F521-7893-FA37-F7D5-A33612AF19E4}"/>
              </a:ext>
            </a:extLst>
          </p:cNvPr>
          <p:cNvSpPr txBox="1"/>
          <p:nvPr/>
        </p:nvSpPr>
        <p:spPr>
          <a:xfrm>
            <a:off x="-360217" y="1188360"/>
            <a:ext cx="4655127" cy="646331"/>
          </a:xfrm>
          <a:prstGeom prst="rect">
            <a:avLst/>
          </a:prstGeom>
          <a:noFill/>
        </p:spPr>
        <p:txBody>
          <a:bodyPr wrap="square">
            <a:spAutoFit/>
          </a:bodyPr>
          <a:lstStyle/>
          <a:p>
            <a:pPr algn="ctr"/>
            <a:r>
              <a:rPr lang="en-US" sz="12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Michigan care providers with </a:t>
            </a:r>
          </a:p>
          <a:p>
            <a:pPr algn="ctr"/>
            <a:r>
              <a:rPr lang="en-US" sz="12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Active Care Relationships®</a:t>
            </a:r>
          </a:p>
          <a:p>
            <a:pPr algn="ctr"/>
            <a:r>
              <a:rPr lang="en-US" sz="12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through MiHIN, working within </a:t>
            </a:r>
          </a:p>
        </p:txBody>
      </p:sp>
      <p:sp>
        <p:nvSpPr>
          <p:cNvPr id="9" name="TextBox 8">
            <a:extLst>
              <a:ext uri="{FF2B5EF4-FFF2-40B4-BE49-F238E27FC236}">
                <a16:creationId xmlns:a16="http://schemas.microsoft.com/office/drawing/2014/main" id="{49F354F8-08A7-B865-E77D-45FC645366CB}"/>
              </a:ext>
            </a:extLst>
          </p:cNvPr>
          <p:cNvSpPr txBox="1"/>
          <p:nvPr/>
        </p:nvSpPr>
        <p:spPr>
          <a:xfrm>
            <a:off x="687532" y="1888947"/>
            <a:ext cx="6508172" cy="1200329"/>
          </a:xfrm>
          <a:prstGeom prst="rect">
            <a:avLst/>
          </a:prstGeom>
          <a:noFill/>
        </p:spPr>
        <p:txBody>
          <a:bodyPr wrap="square">
            <a:spAutoFit/>
          </a:bodyPr>
          <a:lstStyle/>
          <a:p>
            <a:pPr algn="l"/>
            <a:r>
              <a:rPr lang="en-US" sz="7200" dirty="0">
                <a:solidFill>
                  <a:srgbClr val="253E8E"/>
                </a:solidFill>
                <a:latin typeface="Open Sans SemiBold" panose="020B0706030804020204" pitchFamily="34" charset="0"/>
                <a:ea typeface="Open Sans SemiBold" panose="020B0706030804020204" pitchFamily="34" charset="0"/>
                <a:cs typeface="Open Sans SemiBold" panose="020B0706030804020204" pitchFamily="34" charset="0"/>
              </a:rPr>
              <a:t>5,637</a:t>
            </a:r>
          </a:p>
        </p:txBody>
      </p:sp>
      <p:sp>
        <p:nvSpPr>
          <p:cNvPr id="11" name="TextBox 10">
            <a:extLst>
              <a:ext uri="{FF2B5EF4-FFF2-40B4-BE49-F238E27FC236}">
                <a16:creationId xmlns:a16="http://schemas.microsoft.com/office/drawing/2014/main" id="{865081C9-126D-19B9-95F6-D12030CD6926}"/>
              </a:ext>
            </a:extLst>
          </p:cNvPr>
          <p:cNvSpPr txBox="1"/>
          <p:nvPr/>
        </p:nvSpPr>
        <p:spPr>
          <a:xfrm>
            <a:off x="886693" y="3008339"/>
            <a:ext cx="7003472" cy="276999"/>
          </a:xfrm>
          <a:prstGeom prst="rect">
            <a:avLst/>
          </a:prstGeom>
          <a:noFill/>
        </p:spPr>
        <p:txBody>
          <a:bodyPr wrap="square">
            <a:spAutoFit/>
          </a:bodyPr>
          <a:lstStyle/>
          <a:p>
            <a:pPr algn="l"/>
            <a:r>
              <a:rPr lang="en-US" sz="1200" b="1" dirty="0">
                <a:solidFill>
                  <a:srgbClr val="230871"/>
                </a:solidFill>
                <a:latin typeface="Open Sans SemiBold" panose="020B0706030804020204" pitchFamily="34" charset="0"/>
                <a:ea typeface="Open Sans SemiBold" panose="020B0706030804020204" pitchFamily="34" charset="0"/>
                <a:cs typeface="Open Sans SemiBold" panose="020B0706030804020204" pitchFamily="34" charset="0"/>
              </a:rPr>
              <a:t>Michigan care entities</a:t>
            </a:r>
            <a:endParaRPr lang="en-US" sz="12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TextBox 12">
            <a:extLst>
              <a:ext uri="{FF2B5EF4-FFF2-40B4-BE49-F238E27FC236}">
                <a16:creationId xmlns:a16="http://schemas.microsoft.com/office/drawing/2014/main" id="{C1FC5882-2F8B-5472-07E2-8459F45B8C0B}"/>
              </a:ext>
            </a:extLst>
          </p:cNvPr>
          <p:cNvSpPr txBox="1"/>
          <p:nvPr/>
        </p:nvSpPr>
        <p:spPr>
          <a:xfrm>
            <a:off x="921328" y="4289606"/>
            <a:ext cx="5334000" cy="276999"/>
          </a:xfrm>
          <a:prstGeom prst="rect">
            <a:avLst/>
          </a:prstGeom>
          <a:noFill/>
        </p:spPr>
        <p:txBody>
          <a:bodyPr wrap="square">
            <a:spAutoFit/>
          </a:bodyPr>
          <a:lstStyle/>
          <a:p>
            <a:pPr algn="l"/>
            <a:r>
              <a:rPr lang="en-US" sz="1200" b="1" dirty="0">
                <a:solidFill>
                  <a:srgbClr val="40C3CD"/>
                </a:solidFill>
                <a:cs typeface="Rubik" pitchFamily="2" charset="-79"/>
              </a:rPr>
              <a:t>Unique Patient Records</a:t>
            </a:r>
            <a:endParaRPr lang="en-US" sz="1200" b="1" dirty="0">
              <a:cs typeface="Rubik" pitchFamily="2" charset="-79"/>
            </a:endParaRPr>
          </a:p>
        </p:txBody>
      </p:sp>
      <p:pic>
        <p:nvPicPr>
          <p:cNvPr id="14" name="Picture 13">
            <a:extLst>
              <a:ext uri="{FF2B5EF4-FFF2-40B4-BE49-F238E27FC236}">
                <a16:creationId xmlns:a16="http://schemas.microsoft.com/office/drawing/2014/main" id="{13A27F5C-48A9-7D6D-6591-9C90E8A74499}"/>
              </a:ext>
            </a:extLst>
          </p:cNvPr>
          <p:cNvPicPr>
            <a:picLocks noChangeAspect="1"/>
          </p:cNvPicPr>
          <p:nvPr/>
        </p:nvPicPr>
        <p:blipFill rotWithShape="1">
          <a:blip r:embed="rId3"/>
          <a:srcRect r="7316" b="-2"/>
          <a:stretch/>
        </p:blipFill>
        <p:spPr>
          <a:xfrm>
            <a:off x="3486652" y="118221"/>
            <a:ext cx="5404682" cy="4373562"/>
          </a:xfrm>
          <a:prstGeom prst="rect">
            <a:avLst/>
          </a:prstGeom>
        </p:spPr>
      </p:pic>
    </p:spTree>
    <p:extLst>
      <p:ext uri="{BB962C8B-B14F-4D97-AF65-F5344CB8AC3E}">
        <p14:creationId xmlns:p14="http://schemas.microsoft.com/office/powerpoint/2010/main" val="2496395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2A41-CF64-286B-043E-863463004F12}"/>
              </a:ext>
            </a:extLst>
          </p:cNvPr>
          <p:cNvSpPr>
            <a:spLocks noGrp="1"/>
          </p:cNvSpPr>
          <p:nvPr>
            <p:ph type="title"/>
          </p:nvPr>
        </p:nvSpPr>
        <p:spPr>
          <a:xfrm>
            <a:off x="2054982" y="214795"/>
            <a:ext cx="5800405" cy="627684"/>
          </a:xfrm>
        </p:spPr>
        <p:txBody>
          <a:bodyPr>
            <a:normAutofit/>
          </a:bodyPr>
          <a:lstStyle/>
          <a:p>
            <a:pPr algn="ctr"/>
            <a:r>
              <a:rPr lang="en-US" sz="2200" dirty="0">
                <a:solidFill>
                  <a:srgbClr val="223C89"/>
                </a:solidFill>
                <a:latin typeface="Open Sans" panose="020B0606030504020204" pitchFamily="34" charset="0"/>
                <a:ea typeface="Open Sans" panose="020B0606030504020204" pitchFamily="34" charset="0"/>
                <a:cs typeface="Open Sans" panose="020B0606030504020204" pitchFamily="34" charset="0"/>
              </a:rPr>
              <a:t>Substance Use Prevention Month</a:t>
            </a:r>
          </a:p>
        </p:txBody>
      </p:sp>
      <p:sp>
        <p:nvSpPr>
          <p:cNvPr id="4" name="Slide Number Placeholder 3">
            <a:extLst>
              <a:ext uri="{FF2B5EF4-FFF2-40B4-BE49-F238E27FC236}">
                <a16:creationId xmlns:a16="http://schemas.microsoft.com/office/drawing/2014/main" id="{D7FBC336-D9DF-B1E8-A4B4-BCBBFF5B7381}"/>
              </a:ext>
            </a:extLst>
          </p:cNvPr>
          <p:cNvSpPr>
            <a:spLocks noGrp="1"/>
          </p:cNvSpPr>
          <p:nvPr>
            <p:ph type="sldNum" sz="quarter" idx="12"/>
          </p:nvPr>
        </p:nvSpPr>
        <p:spPr/>
        <p:txBody>
          <a:bodyPr/>
          <a:lstStyle/>
          <a:p>
            <a:pPr defTabSz="457189"/>
            <a:fld id="{48F63A3B-78C7-47BE-AE5E-E10140E04643}" type="slidenum">
              <a:rPr lang="en-US">
                <a:solidFill>
                  <a:srgbClr val="000000">
                    <a:tint val="75000"/>
                  </a:srgbClr>
                </a:solidFill>
              </a:rPr>
              <a:pPr defTabSz="457189"/>
              <a:t>4</a:t>
            </a:fld>
            <a:endParaRPr lang="en-US" dirty="0">
              <a:solidFill>
                <a:srgbClr val="000000">
                  <a:tint val="75000"/>
                </a:srgbClr>
              </a:solidFill>
            </a:endParaRPr>
          </a:p>
        </p:txBody>
      </p:sp>
      <p:sp>
        <p:nvSpPr>
          <p:cNvPr id="5" name="TextBox 4">
            <a:extLst>
              <a:ext uri="{FF2B5EF4-FFF2-40B4-BE49-F238E27FC236}">
                <a16:creationId xmlns:a16="http://schemas.microsoft.com/office/drawing/2014/main" id="{EC1C5E6A-3241-C86E-C1E7-DF58A737E361}"/>
              </a:ext>
            </a:extLst>
          </p:cNvPr>
          <p:cNvSpPr txBox="1"/>
          <p:nvPr/>
        </p:nvSpPr>
        <p:spPr>
          <a:xfrm>
            <a:off x="628649" y="1145061"/>
            <a:ext cx="6962857" cy="646331"/>
          </a:xfrm>
          <a:prstGeom prst="rect">
            <a:avLst/>
          </a:prstGeom>
          <a:noFill/>
        </p:spPr>
        <p:txBody>
          <a:bodyPr wrap="square" rtlCol="0">
            <a:spAutoFit/>
          </a:bodyPr>
          <a:lstStyle/>
          <a:p>
            <a:pPr defTabSz="457189"/>
            <a:r>
              <a:rPr lang="en-US" b="1" dirty="0">
                <a:solidFill>
                  <a:srgbClr val="40C2CC"/>
                </a:solidFill>
                <a:latin typeface="Open Sans"/>
              </a:rPr>
              <a:t>Inspire action by sharing how prevention is improving lives in communities across our nation </a:t>
            </a:r>
          </a:p>
        </p:txBody>
      </p:sp>
      <p:pic>
        <p:nvPicPr>
          <p:cNvPr id="10" name="Content Placeholder 9" descr="A circle with people holding a baby&#10;&#10;Description automatically generated">
            <a:extLst>
              <a:ext uri="{FF2B5EF4-FFF2-40B4-BE49-F238E27FC236}">
                <a16:creationId xmlns:a16="http://schemas.microsoft.com/office/drawing/2014/main" id="{EB829DDB-E7E2-5556-C2C9-E592757F46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3307" y="1660998"/>
            <a:ext cx="2912044" cy="2912044"/>
          </a:xfrm>
        </p:spPr>
      </p:pic>
      <p:pic>
        <p:nvPicPr>
          <p:cNvPr id="12" name="Picture 11" descr="A black and white logo&#10;&#10;Description automatically generated">
            <a:extLst>
              <a:ext uri="{FF2B5EF4-FFF2-40B4-BE49-F238E27FC236}">
                <a16:creationId xmlns:a16="http://schemas.microsoft.com/office/drawing/2014/main" id="{59D386B4-6C4B-DCEF-6938-6BC956EA3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76" y="0"/>
            <a:ext cx="1457325" cy="1057275"/>
          </a:xfrm>
          <a:prstGeom prst="rect">
            <a:avLst/>
          </a:prstGeom>
        </p:spPr>
      </p:pic>
      <p:sp>
        <p:nvSpPr>
          <p:cNvPr id="14" name="TextBox 13">
            <a:extLst>
              <a:ext uri="{FF2B5EF4-FFF2-40B4-BE49-F238E27FC236}">
                <a16:creationId xmlns:a16="http://schemas.microsoft.com/office/drawing/2014/main" id="{EB1C03AE-AC2B-1975-AABD-5251F8901A12}"/>
              </a:ext>
            </a:extLst>
          </p:cNvPr>
          <p:cNvSpPr txBox="1"/>
          <p:nvPr/>
        </p:nvSpPr>
        <p:spPr>
          <a:xfrm>
            <a:off x="628650" y="2235280"/>
            <a:ext cx="4573166" cy="1546577"/>
          </a:xfrm>
          <a:prstGeom prst="rect">
            <a:avLst/>
          </a:prstGeom>
          <a:noFill/>
        </p:spPr>
        <p:txBody>
          <a:bodyPr wrap="square">
            <a:spAutoFit/>
          </a:bodyPr>
          <a:lstStyle/>
          <a:p>
            <a:r>
              <a:rPr lang="en-US" sz="1350" dirty="0"/>
              <a:t>Unprecedented activity at the state level in recent years to identify and use data sources to better understand and address state and local needs to prevent substance use disorder (SUD), reduce the harms caused by SUD, and promote treatment and recovery. </a:t>
            </a:r>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6790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2A41-CF64-286B-043E-863463004F12}"/>
              </a:ext>
            </a:extLst>
          </p:cNvPr>
          <p:cNvSpPr>
            <a:spLocks noGrp="1"/>
          </p:cNvSpPr>
          <p:nvPr>
            <p:ph type="title"/>
          </p:nvPr>
        </p:nvSpPr>
        <p:spPr>
          <a:xfrm>
            <a:off x="109680" y="711275"/>
            <a:ext cx="8924640" cy="627684"/>
          </a:xfrm>
        </p:spPr>
        <p:txBody>
          <a:bodyPr>
            <a:noAutofit/>
          </a:bodyPr>
          <a:lstStyle/>
          <a:p>
            <a:pPr algn="ctr"/>
            <a:r>
              <a:rPr lang="en-US" dirty="0">
                <a:solidFill>
                  <a:srgbClr val="223C89"/>
                </a:solidFill>
                <a:latin typeface="Open Sans" panose="020B0606030504020204" pitchFamily="34" charset="0"/>
                <a:ea typeface="Open Sans" panose="020B0606030504020204" pitchFamily="34" charset="0"/>
                <a:cs typeface="Open Sans" panose="020B0606030504020204" pitchFamily="34" charset="0"/>
              </a:rPr>
              <a:t>Data Exchange to improve substance use prevention, treatment and recovery outcomes</a:t>
            </a:r>
          </a:p>
        </p:txBody>
      </p:sp>
      <p:sp>
        <p:nvSpPr>
          <p:cNvPr id="4" name="Slide Number Placeholder 3">
            <a:extLst>
              <a:ext uri="{FF2B5EF4-FFF2-40B4-BE49-F238E27FC236}">
                <a16:creationId xmlns:a16="http://schemas.microsoft.com/office/drawing/2014/main" id="{D7FBC336-D9DF-B1E8-A4B4-BCBBFF5B7381}"/>
              </a:ext>
            </a:extLst>
          </p:cNvPr>
          <p:cNvSpPr>
            <a:spLocks noGrp="1"/>
          </p:cNvSpPr>
          <p:nvPr>
            <p:ph type="sldNum" sz="quarter" idx="12"/>
          </p:nvPr>
        </p:nvSpPr>
        <p:spPr/>
        <p:txBody>
          <a:bodyPr/>
          <a:lstStyle/>
          <a:p>
            <a:pPr defTabSz="457189"/>
            <a:fld id="{48F63A3B-78C7-47BE-AE5E-E10140E04643}" type="slidenum">
              <a:rPr lang="en-US">
                <a:solidFill>
                  <a:srgbClr val="000000">
                    <a:tint val="75000"/>
                  </a:srgbClr>
                </a:solidFill>
              </a:rPr>
              <a:pPr defTabSz="457189"/>
              <a:t>5</a:t>
            </a:fld>
            <a:endParaRPr lang="en-US" dirty="0">
              <a:solidFill>
                <a:srgbClr val="000000">
                  <a:tint val="75000"/>
                </a:srgbClr>
              </a:solidFill>
            </a:endParaRPr>
          </a:p>
        </p:txBody>
      </p:sp>
      <p:sp>
        <p:nvSpPr>
          <p:cNvPr id="14" name="TextBox 13">
            <a:extLst>
              <a:ext uri="{FF2B5EF4-FFF2-40B4-BE49-F238E27FC236}">
                <a16:creationId xmlns:a16="http://schemas.microsoft.com/office/drawing/2014/main" id="{EB1C03AE-AC2B-1975-AABD-5251F8901A12}"/>
              </a:ext>
            </a:extLst>
          </p:cNvPr>
          <p:cNvSpPr txBox="1"/>
          <p:nvPr/>
        </p:nvSpPr>
        <p:spPr>
          <a:xfrm>
            <a:off x="3014349" y="1404289"/>
            <a:ext cx="3115303" cy="3000821"/>
          </a:xfrm>
          <a:prstGeom prst="rect">
            <a:avLst/>
          </a:prstGeom>
          <a:noFill/>
        </p:spPr>
        <p:txBody>
          <a:bodyPr wrap="square">
            <a:spAutoFit/>
          </a:bodyPr>
          <a:lstStyle/>
          <a:p>
            <a:pPr marL="214313" indent="-214313">
              <a:buFont typeface="Arial" panose="020B0604020202020204" pitchFamily="34" charset="0"/>
              <a:buChar char="•"/>
            </a:pPr>
            <a:endParaRPr lang="en-US" sz="1350" dirty="0"/>
          </a:p>
          <a:p>
            <a:pPr marL="214313" indent="-214313">
              <a:buFont typeface="Wingdings" panose="05000000000000000000" pitchFamily="2" charset="2"/>
              <a:buChar char="ü"/>
            </a:pPr>
            <a:r>
              <a:rPr lang="en-US" sz="1350" dirty="0"/>
              <a:t>Track SUD trends and assess policy impacts.</a:t>
            </a:r>
          </a:p>
          <a:p>
            <a:pPr marL="214313" indent="-214313">
              <a:buFont typeface="Wingdings" panose="05000000000000000000" pitchFamily="2" charset="2"/>
              <a:buChar char="ü"/>
            </a:pPr>
            <a:endParaRPr lang="en-US" sz="1350" dirty="0"/>
          </a:p>
          <a:p>
            <a:pPr marL="214313" indent="-214313">
              <a:buFont typeface="Wingdings" panose="05000000000000000000" pitchFamily="2" charset="2"/>
              <a:buChar char="ü"/>
            </a:pPr>
            <a:r>
              <a:rPr lang="en-US" sz="1350" dirty="0"/>
              <a:t>Identify high-risk populations</a:t>
            </a:r>
          </a:p>
          <a:p>
            <a:pPr marL="214313" indent="-214313">
              <a:buFont typeface="Wingdings" panose="05000000000000000000" pitchFamily="2" charset="2"/>
              <a:buChar char="ü"/>
            </a:pPr>
            <a:endParaRPr lang="en-US" sz="1350" dirty="0"/>
          </a:p>
          <a:p>
            <a:pPr marL="214313" indent="-214313">
              <a:buFont typeface="Wingdings" panose="05000000000000000000" pitchFamily="2" charset="2"/>
              <a:buChar char="ü"/>
            </a:pPr>
            <a:r>
              <a:rPr lang="en-US" sz="1350" dirty="0"/>
              <a:t>Optimizing intervention strategies.</a:t>
            </a:r>
          </a:p>
          <a:p>
            <a:pPr marL="214313" indent="-214313">
              <a:buFont typeface="Wingdings" panose="05000000000000000000" pitchFamily="2" charset="2"/>
              <a:buChar char="ü"/>
            </a:pPr>
            <a:endParaRPr lang="en-US" sz="1350" dirty="0"/>
          </a:p>
          <a:p>
            <a:pPr marL="214313" indent="-214313">
              <a:buFont typeface="Wingdings" panose="05000000000000000000" pitchFamily="2" charset="2"/>
              <a:buChar char="ü"/>
            </a:pPr>
            <a:r>
              <a:rPr lang="en-US" sz="1350" dirty="0"/>
              <a:t>Informed Policy Decisions</a:t>
            </a:r>
          </a:p>
          <a:p>
            <a:pPr marL="214313" indent="-214313">
              <a:buFont typeface="Wingdings" panose="05000000000000000000" pitchFamily="2" charset="2"/>
              <a:buChar char="ü"/>
            </a:pPr>
            <a:endParaRPr lang="en-US" sz="1350" dirty="0"/>
          </a:p>
          <a:p>
            <a:pPr marL="214313" indent="-214313">
              <a:buFont typeface="Wingdings" panose="05000000000000000000" pitchFamily="2" charset="2"/>
              <a:buChar char="ü"/>
            </a:pPr>
            <a:r>
              <a:rPr lang="en-US" sz="1350" dirty="0"/>
              <a:t>Resource Allocation</a:t>
            </a:r>
          </a:p>
          <a:p>
            <a:pPr marL="214313" indent="-214313">
              <a:buFont typeface="Wingdings" panose="05000000000000000000" pitchFamily="2" charset="2"/>
              <a:buChar char="ü"/>
            </a:pPr>
            <a:endParaRPr lang="en-US" sz="1350" dirty="0"/>
          </a:p>
          <a:p>
            <a:pPr marL="214313" indent="-214313">
              <a:buFont typeface="Wingdings" panose="05000000000000000000" pitchFamily="2" charset="2"/>
              <a:buChar char="ü"/>
            </a:pPr>
            <a:r>
              <a:rPr lang="en-US" sz="1350" dirty="0"/>
              <a:t>Outcome Tracking.</a:t>
            </a:r>
          </a:p>
        </p:txBody>
      </p:sp>
    </p:spTree>
    <p:extLst>
      <p:ext uri="{BB962C8B-B14F-4D97-AF65-F5344CB8AC3E}">
        <p14:creationId xmlns:p14="http://schemas.microsoft.com/office/powerpoint/2010/main" val="294019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2A41-CF64-286B-043E-863463004F12}"/>
              </a:ext>
            </a:extLst>
          </p:cNvPr>
          <p:cNvSpPr>
            <a:spLocks noGrp="1"/>
          </p:cNvSpPr>
          <p:nvPr>
            <p:ph type="title"/>
          </p:nvPr>
        </p:nvSpPr>
        <p:spPr>
          <a:xfrm>
            <a:off x="1588670" y="519018"/>
            <a:ext cx="6663600" cy="627684"/>
          </a:xfrm>
        </p:spPr>
        <p:txBody>
          <a:bodyPr>
            <a:noAutofit/>
          </a:bodyPr>
          <a:lstStyle/>
          <a:p>
            <a:pPr algn="ctr"/>
            <a:r>
              <a:rPr lang="en-US" sz="2000" dirty="0">
                <a:solidFill>
                  <a:srgbClr val="223C89"/>
                </a:solidFill>
                <a:latin typeface="Open Sans" panose="020B0606030504020204" pitchFamily="34" charset="0"/>
                <a:ea typeface="Open Sans" panose="020B0606030504020204" pitchFamily="34" charset="0"/>
                <a:cs typeface="Open Sans" panose="020B0606030504020204" pitchFamily="34" charset="0"/>
              </a:rPr>
              <a:t>Consent is essential in data exchange for improving substance use prevention</a:t>
            </a:r>
          </a:p>
        </p:txBody>
      </p:sp>
      <p:sp>
        <p:nvSpPr>
          <p:cNvPr id="4" name="Slide Number Placeholder 3">
            <a:extLst>
              <a:ext uri="{FF2B5EF4-FFF2-40B4-BE49-F238E27FC236}">
                <a16:creationId xmlns:a16="http://schemas.microsoft.com/office/drawing/2014/main" id="{D7FBC336-D9DF-B1E8-A4B4-BCBBFF5B7381}"/>
              </a:ext>
            </a:extLst>
          </p:cNvPr>
          <p:cNvSpPr>
            <a:spLocks noGrp="1"/>
          </p:cNvSpPr>
          <p:nvPr>
            <p:ph type="sldNum" sz="quarter" idx="12"/>
          </p:nvPr>
        </p:nvSpPr>
        <p:spPr/>
        <p:txBody>
          <a:bodyPr/>
          <a:lstStyle/>
          <a:p>
            <a:pPr defTabSz="457189"/>
            <a:fld id="{48F63A3B-78C7-47BE-AE5E-E10140E04643}" type="slidenum">
              <a:rPr lang="en-US">
                <a:solidFill>
                  <a:srgbClr val="000000">
                    <a:tint val="75000"/>
                  </a:srgbClr>
                </a:solidFill>
              </a:rPr>
              <a:pPr defTabSz="457189"/>
              <a:t>6</a:t>
            </a:fld>
            <a:endParaRPr lang="en-US" dirty="0">
              <a:solidFill>
                <a:srgbClr val="000000">
                  <a:tint val="75000"/>
                </a:srgbClr>
              </a:solidFill>
            </a:endParaRPr>
          </a:p>
        </p:txBody>
      </p:sp>
      <p:sp>
        <p:nvSpPr>
          <p:cNvPr id="14" name="TextBox 13">
            <a:extLst>
              <a:ext uri="{FF2B5EF4-FFF2-40B4-BE49-F238E27FC236}">
                <a16:creationId xmlns:a16="http://schemas.microsoft.com/office/drawing/2014/main" id="{EB1C03AE-AC2B-1975-AABD-5251F8901A12}"/>
              </a:ext>
            </a:extLst>
          </p:cNvPr>
          <p:cNvSpPr txBox="1"/>
          <p:nvPr/>
        </p:nvSpPr>
        <p:spPr>
          <a:xfrm>
            <a:off x="453700" y="1623661"/>
            <a:ext cx="4573166" cy="3000821"/>
          </a:xfrm>
          <a:prstGeom prst="rect">
            <a:avLst/>
          </a:prstGeom>
          <a:noFill/>
        </p:spPr>
        <p:txBody>
          <a:bodyPr wrap="square">
            <a:spAutoFit/>
          </a:bodyPr>
          <a:lstStyle/>
          <a:p>
            <a:pPr marL="214313" indent="-214313">
              <a:buFont typeface="Arial" panose="020B0604020202020204" pitchFamily="34" charset="0"/>
              <a:buChar char="•"/>
            </a:pPr>
            <a:r>
              <a:rPr lang="en-US" sz="1350" dirty="0"/>
              <a:t>Respects patient privacy while enabling effective information sharing. </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Consent frameworks allow individuals to authorize sharing their health data across providers and support systems, fostering trust and compliance with privacy laws. </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r>
              <a:rPr lang="en-US" sz="1350" dirty="0"/>
              <a:t>Ensures that providers can access the necessary information for coordinated care, track treatment outcomes, and identify trends, all of which contribute to more targeted and responsive SUD prevention and treatment efforts.</a:t>
            </a:r>
          </a:p>
          <a:p>
            <a:endParaRPr lang="en-US" sz="1350" dirty="0"/>
          </a:p>
        </p:txBody>
      </p:sp>
      <p:pic>
        <p:nvPicPr>
          <p:cNvPr id="3" name="Picture 2">
            <a:extLst>
              <a:ext uri="{FF2B5EF4-FFF2-40B4-BE49-F238E27FC236}">
                <a16:creationId xmlns:a16="http://schemas.microsoft.com/office/drawing/2014/main" id="{9BB2C280-874B-837E-9C6E-7F9D61F9B503}"/>
              </a:ext>
            </a:extLst>
          </p:cNvPr>
          <p:cNvPicPr>
            <a:picLocks noChangeAspect="1"/>
          </p:cNvPicPr>
          <p:nvPr/>
        </p:nvPicPr>
        <p:blipFill>
          <a:blip r:embed="rId2"/>
          <a:stretch>
            <a:fillRect/>
          </a:stretch>
        </p:blipFill>
        <p:spPr>
          <a:xfrm>
            <a:off x="5429218" y="1847595"/>
            <a:ext cx="3426338" cy="2309327"/>
          </a:xfrm>
          <a:prstGeom prst="rect">
            <a:avLst/>
          </a:prstGeom>
        </p:spPr>
      </p:pic>
    </p:spTree>
    <p:extLst>
      <p:ext uri="{BB962C8B-B14F-4D97-AF65-F5344CB8AC3E}">
        <p14:creationId xmlns:p14="http://schemas.microsoft.com/office/powerpoint/2010/main" val="2997037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A92A6B2-9A37-46BF-9808-1C796F5897D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889" t="4728" b="1161"/>
          <a:stretch/>
        </p:blipFill>
        <p:spPr>
          <a:xfrm>
            <a:off x="-2445" y="0"/>
            <a:ext cx="9144000" cy="5143500"/>
          </a:xfrm>
        </p:spPr>
      </p:pic>
      <p:sp>
        <p:nvSpPr>
          <p:cNvPr id="11" name="Rectangle 10">
            <a:extLst>
              <a:ext uri="{FF2B5EF4-FFF2-40B4-BE49-F238E27FC236}">
                <a16:creationId xmlns:a16="http://schemas.microsoft.com/office/drawing/2014/main" id="{08700132-4AA1-450E-A060-164EBC203228}"/>
              </a:ext>
            </a:extLst>
          </p:cNvPr>
          <p:cNvSpPr/>
          <p:nvPr/>
        </p:nvSpPr>
        <p:spPr>
          <a:xfrm>
            <a:off x="-2445" y="0"/>
            <a:ext cx="9144000" cy="5143500"/>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6" name="TextBox 15">
            <a:extLst>
              <a:ext uri="{FF2B5EF4-FFF2-40B4-BE49-F238E27FC236}">
                <a16:creationId xmlns:a16="http://schemas.microsoft.com/office/drawing/2014/main" id="{61EF96AE-98EA-476E-B0FF-6F006D8C640E}"/>
              </a:ext>
            </a:extLst>
          </p:cNvPr>
          <p:cNvSpPr txBox="1"/>
          <p:nvPr/>
        </p:nvSpPr>
        <p:spPr>
          <a:xfrm>
            <a:off x="3936313" y="694784"/>
            <a:ext cx="5014285" cy="1877437"/>
          </a:xfrm>
          <a:prstGeom prst="rect">
            <a:avLst/>
          </a:prstGeom>
          <a:noFill/>
        </p:spPr>
        <p:txBody>
          <a:bodyPr wrap="square" rtlCol="0">
            <a:spAutoFit/>
          </a:bodyPr>
          <a:lstStyle/>
          <a:p>
            <a:pPr algn="ctr"/>
            <a:r>
              <a:rPr lang="en-GB" sz="3200" b="1" dirty="0">
                <a:solidFill>
                  <a:schemeClr val="bg1"/>
                </a:solidFill>
                <a:latin typeface="Open Sans ExtraBold" panose="020B0604020202020204" pitchFamily="34" charset="0"/>
                <a:ea typeface="Open Sans ExtraBold" panose="020B0604020202020204" pitchFamily="34" charset="0"/>
                <a:cs typeface="Open Sans ExtraBold" panose="020B0604020202020204" pitchFamily="34" charset="0"/>
              </a:rPr>
              <a:t>The Download:</a:t>
            </a:r>
          </a:p>
          <a:p>
            <a:pPr algn="ctr"/>
            <a:r>
              <a:rPr lang="en-GB" sz="3200" b="1" dirty="0">
                <a:solidFill>
                  <a:schemeClr val="bg1"/>
                </a:solidFill>
                <a:latin typeface="Open Sans ExtraBold" panose="020B0604020202020204" pitchFamily="34" charset="0"/>
                <a:ea typeface="Open Sans ExtraBold" panose="020B0604020202020204" pitchFamily="34" charset="0"/>
                <a:cs typeface="Open Sans ExtraBold" panose="020B0604020202020204" pitchFamily="34" charset="0"/>
              </a:rPr>
              <a:t>Electronic Consent Management Service</a:t>
            </a:r>
          </a:p>
          <a:p>
            <a:pPr algn="ctr"/>
            <a:r>
              <a:rPr lang="en-GB" sz="2000" b="1" i="1" dirty="0">
                <a:solidFill>
                  <a:schemeClr val="bg1"/>
                </a:solidFill>
                <a:latin typeface="Open Sans ExtraBold" panose="020B0604020202020204" pitchFamily="34" charset="0"/>
                <a:ea typeface="Open Sans ExtraBold" panose="020B0604020202020204" pitchFamily="34" charset="0"/>
                <a:cs typeface="Open Sans ExtraBold" panose="020B0604020202020204" pitchFamily="34" charset="0"/>
              </a:rPr>
              <a:t>Substance Use Prevention Month</a:t>
            </a:r>
            <a:endParaRPr lang="en-GB" sz="2800" b="1" dirty="0">
              <a:solidFill>
                <a:schemeClr val="accent1"/>
              </a:solidFill>
              <a:latin typeface="Open Sans ExtraBold" panose="020B0604020202020204" pitchFamily="34" charset="0"/>
              <a:ea typeface="Open Sans ExtraBold" panose="020B0604020202020204" pitchFamily="34" charset="0"/>
              <a:cs typeface="Open Sans ExtraBold" panose="020B0604020202020204" pitchFamily="34" charset="0"/>
            </a:endParaRPr>
          </a:p>
        </p:txBody>
      </p:sp>
      <p:sp>
        <p:nvSpPr>
          <p:cNvPr id="29" name="TextBox 28">
            <a:extLst>
              <a:ext uri="{FF2B5EF4-FFF2-40B4-BE49-F238E27FC236}">
                <a16:creationId xmlns:a16="http://schemas.microsoft.com/office/drawing/2014/main" id="{904C4B3A-2836-48D3-AFF5-C48E398B0DD8}"/>
              </a:ext>
            </a:extLst>
          </p:cNvPr>
          <p:cNvSpPr txBox="1"/>
          <p:nvPr/>
        </p:nvSpPr>
        <p:spPr>
          <a:xfrm>
            <a:off x="4365273" y="3033567"/>
            <a:ext cx="4156364" cy="584775"/>
          </a:xfrm>
          <a:prstGeom prst="rect">
            <a:avLst/>
          </a:prstGeom>
          <a:noFill/>
        </p:spPr>
        <p:txBody>
          <a:bodyPr wrap="square" rtlCol="0">
            <a:spAutoFit/>
          </a:bodyPr>
          <a:lstStyle/>
          <a:p>
            <a:pPr algn="ctr"/>
            <a:r>
              <a:rPr lang="en-GB" sz="1600" dirty="0">
                <a:solidFill>
                  <a:schemeClr val="bg1"/>
                </a:solidFill>
                <a:latin typeface="Open Sans SemiBold" panose="020B0604020202020204" pitchFamily="34" charset="0"/>
                <a:ea typeface="Open Sans SemiBold" panose="020B0604020202020204" pitchFamily="34" charset="0"/>
                <a:cs typeface="Open Sans SemiBold" panose="020B0604020202020204" pitchFamily="34" charset="0"/>
                <a:sym typeface="Lato"/>
              </a:rPr>
              <a:t>Van Ly</a:t>
            </a:r>
          </a:p>
          <a:p>
            <a:pPr algn="ctr"/>
            <a:r>
              <a:rPr lang="en-GB" sz="1600" dirty="0">
                <a:solidFill>
                  <a:schemeClr val="bg1"/>
                </a:solidFill>
                <a:latin typeface="Open Sans SemiBold" panose="020B0604020202020204" pitchFamily="34" charset="0"/>
                <a:ea typeface="Open Sans SemiBold" panose="020B0604020202020204" pitchFamily="34" charset="0"/>
                <a:cs typeface="Open Sans SemiBold" panose="020B0604020202020204" pitchFamily="34" charset="0"/>
                <a:sym typeface="Lato"/>
              </a:rPr>
              <a:t>Product Owner | van.ly@mihin.org</a:t>
            </a:r>
          </a:p>
        </p:txBody>
      </p:sp>
      <p:pic>
        <p:nvPicPr>
          <p:cNvPr id="5" name="Picture 4" descr="A picture containing text, clipart&#10;&#10;Description automatically generated">
            <a:extLst>
              <a:ext uri="{FF2B5EF4-FFF2-40B4-BE49-F238E27FC236}">
                <a16:creationId xmlns:a16="http://schemas.microsoft.com/office/drawing/2014/main" id="{44860DAB-846C-087E-CBE3-8AA09A7CE3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218" y="3850637"/>
            <a:ext cx="2322834" cy="768181"/>
          </a:xfrm>
          <a:prstGeom prst="rect">
            <a:avLst/>
          </a:prstGeom>
        </p:spPr>
      </p:pic>
    </p:spTree>
    <p:extLst>
      <p:ext uri="{BB962C8B-B14F-4D97-AF65-F5344CB8AC3E}">
        <p14:creationId xmlns:p14="http://schemas.microsoft.com/office/powerpoint/2010/main" val="58789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9580F0-9064-6F9F-D293-98B6168A61DF}"/>
              </a:ext>
            </a:extLst>
          </p:cNvPr>
          <p:cNvSpPr/>
          <p:nvPr/>
        </p:nvSpPr>
        <p:spPr>
          <a:xfrm>
            <a:off x="0" y="0"/>
            <a:ext cx="9144000" cy="4709517"/>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E4A291-BB15-B268-F70E-76FD2DD1084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76BBA84-FDE9-8596-ECE7-42835F6D3DD2}"/>
              </a:ext>
            </a:extLst>
          </p:cNvPr>
          <p:cNvSpPr>
            <a:spLocks noGrp="1"/>
          </p:cNvSpPr>
          <p:nvPr>
            <p:ph type="subTitle" idx="1"/>
          </p:nvPr>
        </p:nvSpPr>
        <p:spPr/>
        <p:txBody>
          <a:bodyPr/>
          <a:lstStyle/>
          <a:p>
            <a:endParaRPr lang="en-US"/>
          </a:p>
        </p:txBody>
      </p:sp>
      <p:pic>
        <p:nvPicPr>
          <p:cNvPr id="5" name="Picture 4" descr="Funnel chart&#10;&#10;Description automatically generated with low confidence">
            <a:extLst>
              <a:ext uri="{FF2B5EF4-FFF2-40B4-BE49-F238E27FC236}">
                <a16:creationId xmlns:a16="http://schemas.microsoft.com/office/drawing/2014/main" id="{27AB249A-F72A-9586-7CED-5A15CC6020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5" y="-1"/>
            <a:ext cx="8372475" cy="4709517"/>
          </a:xfrm>
          <a:prstGeom prst="rect">
            <a:avLst/>
          </a:prstGeom>
        </p:spPr>
      </p:pic>
      <p:sp>
        <p:nvSpPr>
          <p:cNvPr id="7" name="TextBox 6">
            <a:extLst>
              <a:ext uri="{FF2B5EF4-FFF2-40B4-BE49-F238E27FC236}">
                <a16:creationId xmlns:a16="http://schemas.microsoft.com/office/drawing/2014/main" id="{68992D68-D787-A948-F0BF-F5ED5ACC777C}"/>
              </a:ext>
            </a:extLst>
          </p:cNvPr>
          <p:cNvSpPr txBox="1"/>
          <p:nvPr/>
        </p:nvSpPr>
        <p:spPr>
          <a:xfrm>
            <a:off x="1356247" y="1845853"/>
            <a:ext cx="3692407" cy="2192908"/>
          </a:xfrm>
          <a:prstGeom prst="rect">
            <a:avLst/>
          </a:prstGeom>
          <a:noFill/>
        </p:spPr>
        <p:txBody>
          <a:bodyPr wrap="square" rtlCol="0">
            <a:spAutoFit/>
          </a:bodyPr>
          <a:lstStyle/>
          <a:p>
            <a:pPr marL="342900" marR="0" lvl="0" indent="-342900">
              <a:lnSpc>
                <a:spcPct val="125000"/>
              </a:lnSpc>
              <a:spcBef>
                <a:spcPts val="0"/>
              </a:spcBef>
              <a:spcAft>
                <a:spcPts val="0"/>
              </a:spcAft>
              <a:buSzPts val="1000"/>
              <a:buFont typeface="Symbol" panose="05050102010706020507" pitchFamily="18" charset="2"/>
              <a:buChar char=""/>
              <a:tabLst>
                <a:tab pos="457200" algn="l"/>
              </a:tabLst>
            </a:pPr>
            <a:r>
              <a:rPr lang="en-US" sz="11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Current State of SUD Data: Understanding the prevalence and impact of SUDs in Michigan</a:t>
            </a:r>
            <a:endParaRPr lang="en-US" sz="11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a:p>
            <a:pPr marL="342900" marR="0" lvl="0" indent="-342900">
              <a:lnSpc>
                <a:spcPct val="125000"/>
              </a:lnSpc>
              <a:spcBef>
                <a:spcPts val="0"/>
              </a:spcBef>
              <a:spcAft>
                <a:spcPts val="0"/>
              </a:spcAft>
              <a:buSzPts val="1000"/>
              <a:buFont typeface="Symbol" panose="05050102010706020507" pitchFamily="18" charset="2"/>
              <a:buChar char=""/>
              <a:tabLst>
                <a:tab pos="457200" algn="l"/>
              </a:tabLst>
            </a:pPr>
            <a:r>
              <a:rPr lang="en-US" sz="11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Addressing Quality, Cost, and Community Impact: Exploring the challenges and opportunities for improving SUD care</a:t>
            </a:r>
            <a:endParaRPr lang="en-US" sz="11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a:p>
            <a:pPr marL="342900" marR="0" lvl="0" indent="-342900">
              <a:lnSpc>
                <a:spcPct val="125000"/>
              </a:lnSpc>
              <a:spcBef>
                <a:spcPts val="0"/>
              </a:spcBef>
              <a:spcAft>
                <a:spcPts val="0"/>
              </a:spcAft>
              <a:buSzPts val="1000"/>
              <a:buFont typeface="Symbol" panose="05050102010706020507" pitchFamily="18" charset="2"/>
              <a:buChar char=""/>
              <a:tabLst>
                <a:tab pos="457200" algn="l"/>
              </a:tabLst>
            </a:pPr>
            <a:r>
              <a:rPr lang="en-US" sz="11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Emerging Trends and Initiatives: Examining innovative approaches to SUD prevention and treatment</a:t>
            </a:r>
          </a:p>
          <a:p>
            <a:pPr marL="342900" indent="-342900">
              <a:lnSpc>
                <a:spcPct val="125000"/>
              </a:lnSpc>
              <a:buSzPts val="1000"/>
              <a:buFont typeface="Symbol" panose="05050102010706020507" pitchFamily="18" charset="2"/>
              <a:buChar char=""/>
              <a:tabLst>
                <a:tab pos="457200" algn="l"/>
              </a:tabLst>
            </a:pPr>
            <a:r>
              <a:rPr lang="en-US" sz="11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The Role of HIEs: How </a:t>
            </a:r>
            <a:r>
              <a:rPr lang="en-US" sz="1100" dirty="0" err="1">
                <a:solidFill>
                  <a:schemeClr val="bg1"/>
                </a:solidFill>
                <a:effectLst/>
                <a:latin typeface="Arial" panose="020B0604020202020204" pitchFamily="34" charset="0"/>
                <a:ea typeface="Times New Roman" panose="02020603050405020304" pitchFamily="18" charset="0"/>
                <a:cs typeface="Aptos" panose="020B0004020202020204" pitchFamily="34" charset="0"/>
              </a:rPr>
              <a:t>MiHIN's</a:t>
            </a:r>
            <a:r>
              <a:rPr lang="en-US" sz="1100" dirty="0">
                <a:solidFill>
                  <a:schemeClr val="bg1"/>
                </a:solidFill>
                <a:effectLst/>
                <a:latin typeface="Arial" panose="020B0604020202020204" pitchFamily="34" charset="0"/>
                <a:ea typeface="Times New Roman" panose="02020603050405020304" pitchFamily="18" charset="0"/>
                <a:cs typeface="Aptos" panose="020B0004020202020204" pitchFamily="34" charset="0"/>
              </a:rPr>
              <a:t> eCMS can support SUD prevention, treatment, and outcomes</a:t>
            </a:r>
            <a:endParaRPr lang="en-US" sz="1100" dirty="0">
              <a:solidFill>
                <a:schemeClr val="bg1"/>
              </a:solidFill>
              <a:effectLst/>
              <a:latin typeface="Aptos" panose="020B0004020202020204" pitchFamily="34" charset="0"/>
              <a:ea typeface="Calibri" panose="020F0502020204030204" pitchFamily="34" charset="0"/>
              <a:cs typeface="Aptos" panose="020B0004020202020204" pitchFamily="34" charset="0"/>
            </a:endParaRPr>
          </a:p>
        </p:txBody>
      </p:sp>
    </p:spTree>
    <p:extLst>
      <p:ext uri="{BB962C8B-B14F-4D97-AF65-F5344CB8AC3E}">
        <p14:creationId xmlns:p14="http://schemas.microsoft.com/office/powerpoint/2010/main" val="17565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background pattern&#10;&#10;Description automatically generated">
            <a:extLst>
              <a:ext uri="{FF2B5EF4-FFF2-40B4-BE49-F238E27FC236}">
                <a16:creationId xmlns:a16="http://schemas.microsoft.com/office/drawing/2014/main" id="{D4ECB5FC-1C2D-0075-0336-AB34AC1E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1906"/>
            <a:ext cx="9195620" cy="5172536"/>
          </a:xfrm>
          <a:prstGeom prst="rect">
            <a:avLst/>
          </a:prstGeom>
        </p:spPr>
      </p:pic>
      <p:sp>
        <p:nvSpPr>
          <p:cNvPr id="7" name="Subtitle 2">
            <a:extLst>
              <a:ext uri="{FF2B5EF4-FFF2-40B4-BE49-F238E27FC236}">
                <a16:creationId xmlns:a16="http://schemas.microsoft.com/office/drawing/2014/main" id="{75B2E203-3376-D88F-3C24-63386F0A8D39}"/>
              </a:ext>
            </a:extLst>
          </p:cNvPr>
          <p:cNvSpPr txBox="1">
            <a:spLocks/>
          </p:cNvSpPr>
          <p:nvPr/>
        </p:nvSpPr>
        <p:spPr>
          <a:xfrm>
            <a:off x="434656" y="4285052"/>
            <a:ext cx="8566633" cy="452268"/>
          </a:xfrm>
          <a:prstGeom prst="rect">
            <a:avLst/>
          </a:prstGeom>
        </p:spPr>
        <p:txBody>
          <a:bodyPr/>
          <a:lstStyle>
            <a:lvl1pPr marL="171450" indent="-171450" algn="l" defTabSz="685800" rtl="0" eaLnBrk="1" latinLnBrk="0" hangingPunct="1">
              <a:lnSpc>
                <a:spcPct val="90000"/>
              </a:lnSpc>
              <a:spcBef>
                <a:spcPts val="750"/>
              </a:spcBef>
              <a:buClr>
                <a:schemeClr val="accent1"/>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1pPr>
            <a:lvl2pPr marL="514350" indent="-171450" algn="l" defTabSz="685800" rtl="0" eaLnBrk="1" latinLnBrk="0" hangingPunct="1">
              <a:lnSpc>
                <a:spcPct val="90000"/>
              </a:lnSpc>
              <a:spcBef>
                <a:spcPts val="375"/>
              </a:spcBef>
              <a:buClr>
                <a:schemeClr val="accent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2pPr>
            <a:lvl3pPr marL="857250" indent="-171450" algn="l" defTabSz="685800" rtl="0" eaLnBrk="1" latinLnBrk="0" hangingPunct="1">
              <a:lnSpc>
                <a:spcPct val="90000"/>
              </a:lnSpc>
              <a:spcBef>
                <a:spcPts val="375"/>
              </a:spcBef>
              <a:buClr>
                <a:schemeClr val="accent3"/>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3pPr>
            <a:lvl4pPr marL="1200150" indent="-171450" algn="l" defTabSz="685800" rtl="0" eaLnBrk="1" latinLnBrk="0" hangingPunct="1">
              <a:lnSpc>
                <a:spcPct val="90000"/>
              </a:lnSpc>
              <a:spcBef>
                <a:spcPts val="375"/>
              </a:spcBef>
              <a:buClr>
                <a:schemeClr val="accent4"/>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4pPr>
            <a:lvl5pPr marL="1543050" indent="-171450" algn="l" defTabSz="685800" rtl="0" eaLnBrk="1" latinLnBrk="0" hangingPunct="1">
              <a:lnSpc>
                <a:spcPct val="90000"/>
              </a:lnSpc>
              <a:spcBef>
                <a:spcPts val="375"/>
              </a:spcBef>
              <a:buClr>
                <a:schemeClr val="tx2"/>
              </a:buClr>
              <a:buFont typeface="Wingdings" pitchFamily="2" charset="2"/>
              <a:buChar char="§"/>
              <a:defRPr sz="1200" b="0" i="0" kern="1200">
                <a:solidFill>
                  <a:schemeClr val="accent5">
                    <a:lumMod val="50000"/>
                  </a:schemeClr>
                </a:solidFill>
                <a:latin typeface="+mn-lt"/>
                <a:ea typeface="Helvetica Neue" panose="02000503000000020004"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latin typeface="Aptos" panose="020B0004020202020204" pitchFamily="34" charset="0"/>
              </a:rPr>
              <a:t>Source: National Institute of Mental Health, https://www.nimh.nih.gov/health/topics/substance-use-and-mental-health#:~:text=Substance%20use%20disorder%20(SUD)%20is,most%20severe%20form%20of%20SUD.</a:t>
            </a:r>
          </a:p>
        </p:txBody>
      </p:sp>
      <p:sp>
        <p:nvSpPr>
          <p:cNvPr id="2" name="Title 1">
            <a:extLst>
              <a:ext uri="{FF2B5EF4-FFF2-40B4-BE49-F238E27FC236}">
                <a16:creationId xmlns:a16="http://schemas.microsoft.com/office/drawing/2014/main" id="{5C699FFB-5E27-F554-B5AF-B1125A07CC7F}"/>
              </a:ext>
            </a:extLst>
          </p:cNvPr>
          <p:cNvSpPr txBox="1">
            <a:spLocks/>
          </p:cNvSpPr>
          <p:nvPr/>
        </p:nvSpPr>
        <p:spPr>
          <a:xfrm>
            <a:off x="804312" y="146459"/>
            <a:ext cx="7746299" cy="451857"/>
          </a:xfrm>
          <a:prstGeom prst="rect">
            <a:avLst/>
          </a:prstGeom>
        </p:spPr>
        <p:txBody>
          <a:bodyPr anchor="t"/>
          <a:lstStyle>
            <a:lvl1pPr algn="l" defTabSz="685800" rtl="0" eaLnBrk="1" latinLnBrk="0" hangingPunct="1">
              <a:lnSpc>
                <a:spcPct val="90000"/>
              </a:lnSpc>
              <a:spcBef>
                <a:spcPct val="0"/>
              </a:spcBef>
              <a:buNone/>
              <a:defRPr sz="2400" b="1" kern="1200">
                <a:solidFill>
                  <a:schemeClr val="tx2"/>
                </a:solidFill>
                <a:latin typeface="+mj-lt"/>
                <a:ea typeface="+mj-ea"/>
                <a:cs typeface="Arial" panose="020B0604020202020204" pitchFamily="34" charset="0"/>
              </a:defRPr>
            </a:lvl1pPr>
          </a:lstStyle>
          <a:p>
            <a:r>
              <a:rPr lang="en-US" dirty="0"/>
              <a:t>National Institute of Mental Health</a:t>
            </a:r>
          </a:p>
        </p:txBody>
      </p:sp>
      <p:sp>
        <p:nvSpPr>
          <p:cNvPr id="3" name="TextBox 2">
            <a:extLst>
              <a:ext uri="{FF2B5EF4-FFF2-40B4-BE49-F238E27FC236}">
                <a16:creationId xmlns:a16="http://schemas.microsoft.com/office/drawing/2014/main" id="{551B9E2D-EEAF-F69D-E0A2-B6CB1DF71D7F}"/>
              </a:ext>
            </a:extLst>
          </p:cNvPr>
          <p:cNvSpPr txBox="1"/>
          <p:nvPr/>
        </p:nvSpPr>
        <p:spPr>
          <a:xfrm>
            <a:off x="434658" y="616491"/>
            <a:ext cx="8125679" cy="1200329"/>
          </a:xfrm>
          <a:prstGeom prst="rect">
            <a:avLst/>
          </a:prstGeom>
          <a:noFill/>
        </p:spPr>
        <p:txBody>
          <a:bodyPr wrap="square" rtlCol="0">
            <a:spAutoFit/>
          </a:bodyPr>
          <a:lstStyle/>
          <a:p>
            <a:r>
              <a:rPr lang="en-US" dirty="0">
                <a:latin typeface="Aptos" panose="020B0004020202020204" pitchFamily="34" charset="0"/>
              </a:rPr>
              <a:t>“</a:t>
            </a:r>
            <a:r>
              <a:rPr lang="en-US" b="0" i="0" dirty="0">
                <a:solidFill>
                  <a:srgbClr val="293340"/>
                </a:solidFill>
                <a:effectLst/>
                <a:latin typeface="Aptos" panose="020B0004020202020204" pitchFamily="34" charset="0"/>
              </a:rPr>
              <a:t>Substance use disorder (SUD) is a treatable mental disorder that affects a person’s brain and behavior, leading to their inability to control their use of substances like legal or illegal drugs, alcohol, or medications. Symptoms can be moderate to severe, with addiction being the most severe form of SUD.”</a:t>
            </a:r>
            <a:endParaRPr lang="en-US" dirty="0">
              <a:latin typeface="Aptos" panose="020B0004020202020204" pitchFamily="34" charset="0"/>
            </a:endParaRPr>
          </a:p>
        </p:txBody>
      </p:sp>
      <p:sp>
        <p:nvSpPr>
          <p:cNvPr id="6" name="TextBox 5">
            <a:extLst>
              <a:ext uri="{FF2B5EF4-FFF2-40B4-BE49-F238E27FC236}">
                <a16:creationId xmlns:a16="http://schemas.microsoft.com/office/drawing/2014/main" id="{370A25EC-2E4D-72CA-3FE3-18B85EFA0DAB}"/>
              </a:ext>
            </a:extLst>
          </p:cNvPr>
          <p:cNvSpPr txBox="1"/>
          <p:nvPr/>
        </p:nvSpPr>
        <p:spPr>
          <a:xfrm>
            <a:off x="434656" y="1871748"/>
            <a:ext cx="8115953" cy="646331"/>
          </a:xfrm>
          <a:prstGeom prst="rect">
            <a:avLst/>
          </a:prstGeom>
          <a:noFill/>
        </p:spPr>
        <p:txBody>
          <a:bodyPr wrap="square">
            <a:spAutoFit/>
          </a:bodyPr>
          <a:lstStyle/>
          <a:p>
            <a:r>
              <a:rPr lang="en-US" b="0" i="0" dirty="0">
                <a:solidFill>
                  <a:srgbClr val="293340"/>
                </a:solidFill>
                <a:effectLst/>
                <a:latin typeface="Aptos" panose="020B0004020202020204" pitchFamily="34" charset="0"/>
              </a:rPr>
              <a:t>“When someone has a SUD and another mental health disorder, it is usually better to treat them at the same time rather than separately.”</a:t>
            </a:r>
            <a:endParaRPr lang="en-US" dirty="0">
              <a:latin typeface="Aptos" panose="020B0004020202020204" pitchFamily="34" charset="0"/>
            </a:endParaRPr>
          </a:p>
        </p:txBody>
      </p:sp>
      <p:sp>
        <p:nvSpPr>
          <p:cNvPr id="14" name="TextBox 13">
            <a:extLst>
              <a:ext uri="{FF2B5EF4-FFF2-40B4-BE49-F238E27FC236}">
                <a16:creationId xmlns:a16="http://schemas.microsoft.com/office/drawing/2014/main" id="{C578767D-640E-8D5D-A155-E2285A36494E}"/>
              </a:ext>
            </a:extLst>
          </p:cNvPr>
          <p:cNvSpPr txBox="1"/>
          <p:nvPr/>
        </p:nvSpPr>
        <p:spPr>
          <a:xfrm>
            <a:off x="434656" y="2638440"/>
            <a:ext cx="8115953" cy="1200329"/>
          </a:xfrm>
          <a:prstGeom prst="rect">
            <a:avLst/>
          </a:prstGeom>
          <a:noFill/>
        </p:spPr>
        <p:txBody>
          <a:bodyPr wrap="square">
            <a:spAutoFit/>
          </a:bodyPr>
          <a:lstStyle/>
          <a:p>
            <a:r>
              <a:rPr lang="en-US" b="0" i="0" dirty="0">
                <a:solidFill>
                  <a:srgbClr val="293340"/>
                </a:solidFill>
                <a:effectLst/>
                <a:latin typeface="Aptos" panose="020B0004020202020204" pitchFamily="34" charset="0"/>
              </a:rPr>
              <a:t>“It also is essential that the provider tailor treatment, which may include behavioral therapies and medications, to an individual’s specific combination of disorders and symptoms. It should also take into account the person’s age, the misused substance, and the specific mental disorder(s).”</a:t>
            </a:r>
            <a:endParaRPr lang="en-US" dirty="0">
              <a:latin typeface="Aptos" panose="020B0004020202020204" pitchFamily="34" charset="0"/>
            </a:endParaRPr>
          </a:p>
        </p:txBody>
      </p:sp>
    </p:spTree>
    <p:extLst>
      <p:ext uri="{BB962C8B-B14F-4D97-AF65-F5344CB8AC3E}">
        <p14:creationId xmlns:p14="http://schemas.microsoft.com/office/powerpoint/2010/main" val="1992356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theme/theme1.xml><?xml version="1.0" encoding="utf-8"?>
<a:theme xmlns:a="http://schemas.openxmlformats.org/drawingml/2006/main" name="Office Theme">
  <a:themeElements>
    <a:clrScheme name="MiHIN">
      <a:dk1>
        <a:srgbClr val="000000"/>
      </a:dk1>
      <a:lt1>
        <a:srgbClr val="FFFFFF"/>
      </a:lt1>
      <a:dk2>
        <a:srgbClr val="253E8E"/>
      </a:dk2>
      <a:lt2>
        <a:srgbClr val="E7E6E6"/>
      </a:lt2>
      <a:accent1>
        <a:srgbClr val="40C1CC"/>
      </a:accent1>
      <a:accent2>
        <a:srgbClr val="623A92"/>
      </a:accent2>
      <a:accent3>
        <a:srgbClr val="7FC468"/>
      </a:accent3>
      <a:accent4>
        <a:srgbClr val="D9BA39"/>
      </a:accent4>
      <a:accent5>
        <a:srgbClr val="8A8B8D"/>
      </a:accent5>
      <a:accent6>
        <a:srgbClr val="DCECF2"/>
      </a:accent6>
      <a:hlink>
        <a:srgbClr val="253E8E"/>
      </a:hlink>
      <a:folHlink>
        <a:srgbClr val="40C1CC"/>
      </a:folHlink>
    </a:clrScheme>
    <a:fontScheme name="Custom 1">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62631C27B749449D687ED00B6F43EF" ma:contentTypeVersion="18" ma:contentTypeDescription="Create a new document." ma:contentTypeScope="" ma:versionID="7bff88228db5c616b714c55cda3ea2fe">
  <xsd:schema xmlns:xsd="http://www.w3.org/2001/XMLSchema" xmlns:xs="http://www.w3.org/2001/XMLSchema" xmlns:p="http://schemas.microsoft.com/office/2006/metadata/properties" xmlns:ns2="72918690-ab5c-48f6-ab36-b42b1ad90604" xmlns:ns3="75f83af2-595f-4dd1-a61a-3ffd01c1eecc" targetNamespace="http://schemas.microsoft.com/office/2006/metadata/properties" ma:root="true" ma:fieldsID="af7ec8edfc03d69fe6dfcc6690412407" ns2:_="" ns3:_="">
    <xsd:import namespace="72918690-ab5c-48f6-ab36-b42b1ad90604"/>
    <xsd:import namespace="75f83af2-595f-4dd1-a61a-3ffd01c1eec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18690-ab5c-48f6-ab36-b42b1ad90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9bc70d5-fa5e-46c0-b97a-4bd2a06b58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f83af2-595f-4dd1-a61a-3ffd01c1eec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dc894e7-1b71-4cc8-9f38-8625571170c4}" ma:internalName="TaxCatchAll" ma:showField="CatchAllData" ma:web="75f83af2-595f-4dd1-a61a-3ffd01c1ee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5f83af2-595f-4dd1-a61a-3ffd01c1eecc" xsi:nil="true"/>
    <lcf76f155ced4ddcb4097134ff3c332f xmlns="72918690-ab5c-48f6-ab36-b42b1ad906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ACC5FF-52AB-4CD2-9963-8FF17E8DBB05}">
  <ds:schemaRefs>
    <ds:schemaRef ds:uri="http://schemas.microsoft.com/sharepoint/v3/contenttype/forms"/>
  </ds:schemaRefs>
</ds:datastoreItem>
</file>

<file path=customXml/itemProps2.xml><?xml version="1.0" encoding="utf-8"?>
<ds:datastoreItem xmlns:ds="http://schemas.openxmlformats.org/officeDocument/2006/customXml" ds:itemID="{98060D2D-9D22-4B23-89BF-C37FC93447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18690-ab5c-48f6-ab36-b42b1ad90604"/>
    <ds:schemaRef ds:uri="75f83af2-595f-4dd1-a61a-3ffd01c1ee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6D5B0A-1541-45B9-8685-6F33A54CC47B}">
  <ds:schemaRefs>
    <ds:schemaRef ds:uri="http://schemas.microsoft.com/office/2006/metadata/properties"/>
    <ds:schemaRef ds:uri="http://schemas.microsoft.com/office/infopath/2007/PartnerControls"/>
    <ds:schemaRef ds:uri="75f83af2-595f-4dd1-a61a-3ffd01c1eecc"/>
    <ds:schemaRef ds:uri="72918690-ab5c-48f6-ab36-b42b1ad90604"/>
  </ds:schemaRefs>
</ds:datastoreItem>
</file>

<file path=docProps/app.xml><?xml version="1.0" encoding="utf-8"?>
<Properties xmlns="http://schemas.openxmlformats.org/officeDocument/2006/extended-properties" xmlns:vt="http://schemas.openxmlformats.org/officeDocument/2006/docPropsVTypes">
  <Template/>
  <TotalTime>15522</TotalTime>
  <Words>1689</Words>
  <Application>Microsoft Office PowerPoint</Application>
  <PresentationFormat>On-screen Show (16:9)</PresentationFormat>
  <Paragraphs>139</Paragraphs>
  <Slides>25</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Aptos</vt:lpstr>
      <vt:lpstr>Arial</vt:lpstr>
      <vt:lpstr>Calibri</vt:lpstr>
      <vt:lpstr>Helvetica</vt:lpstr>
      <vt:lpstr>Open Sans</vt:lpstr>
      <vt:lpstr>Open Sans ExtraBold</vt:lpstr>
      <vt:lpstr>Open Sans SemiBold</vt:lpstr>
      <vt:lpstr>Rubik</vt:lpstr>
      <vt:lpstr>Symbol</vt:lpstr>
      <vt:lpstr>Wingdings</vt:lpstr>
      <vt:lpstr>Office Theme</vt:lpstr>
      <vt:lpstr>PowerPoint Presentation</vt:lpstr>
      <vt:lpstr>PowerPoint Presentation</vt:lpstr>
      <vt:lpstr>PowerPoint Presentation</vt:lpstr>
      <vt:lpstr>Substance Use Prevention Month</vt:lpstr>
      <vt:lpstr>Data Exchange to improve substance use prevention, treatment and recovery outcomes</vt:lpstr>
      <vt:lpstr>Consent is essential in data exchange for improving substance use prevention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Michigan Opioid Health Home</vt:lpstr>
      <vt:lpstr>PowerPoint Presentation</vt:lpstr>
      <vt:lpstr>eCMS 3rd Party API Capabilities:   Share and Revoke 5515  Consent via API   Query and Retrieve 5515  Consent via API (Not  Available Today)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Katelyn Lewis</cp:lastModifiedBy>
  <cp:revision>85</cp:revision>
  <dcterms:created xsi:type="dcterms:W3CDTF">2020-09-08T03:20:30Z</dcterms:created>
  <dcterms:modified xsi:type="dcterms:W3CDTF">2024-10-29T14:41:15Z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0x010100A562631C27B749449D687ED00B6F43EF</vt:lpwstr>
  </property>
</Properties>
</file>